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4"/>
  </p:notesMasterIdLst>
  <p:sldIdLst>
    <p:sldId id="256" r:id="rId2"/>
    <p:sldId id="257" r:id="rId3"/>
    <p:sldId id="278" r:id="rId4"/>
    <p:sldId id="259" r:id="rId5"/>
    <p:sldId id="258" r:id="rId6"/>
    <p:sldId id="262" r:id="rId7"/>
    <p:sldId id="263" r:id="rId8"/>
    <p:sldId id="265" r:id="rId9"/>
    <p:sldId id="269" r:id="rId10"/>
    <p:sldId id="266" r:id="rId11"/>
    <p:sldId id="268" r:id="rId12"/>
    <p:sldId id="270" r:id="rId13"/>
    <p:sldId id="271" r:id="rId14"/>
    <p:sldId id="272" r:id="rId15"/>
    <p:sldId id="275" r:id="rId16"/>
    <p:sldId id="273" r:id="rId17"/>
    <p:sldId id="274" r:id="rId18"/>
    <p:sldId id="279" r:id="rId19"/>
    <p:sldId id="276" r:id="rId20"/>
    <p:sldId id="267" r:id="rId21"/>
    <p:sldId id="277"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lit jain" initials="Lj" lastIdx="1" clrIdx="0">
    <p:extLst>
      <p:ext uri="{19B8F6BF-5375-455C-9EA6-DF929625EA0E}">
        <p15:presenceInfo xmlns:p15="http://schemas.microsoft.com/office/powerpoint/2012/main" userId="f4259a42c3c2a97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277079-8171-43EF-AAD2-BEE2FCA91CD9}" type="datetimeFigureOut">
              <a:rPr lang="en-US" smtClean="0"/>
              <a:t>12/16/2016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DED0A6-709F-43B5-A4E4-C1BB6A798DD3}" type="slidenum">
              <a:rPr lang="en-US" smtClean="0"/>
              <a:t>‹#›</a:t>
            </a:fld>
            <a:endParaRPr lang="en-US"/>
          </a:p>
        </p:txBody>
      </p:sp>
    </p:spTree>
    <p:extLst>
      <p:ext uri="{BB962C8B-B14F-4D97-AF65-F5344CB8AC3E}">
        <p14:creationId xmlns:p14="http://schemas.microsoft.com/office/powerpoint/2010/main" val="1719995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DED0A6-709F-43B5-A4E4-C1BB6A798DD3}" type="slidenum">
              <a:rPr lang="en-US" smtClean="0"/>
              <a:t>12</a:t>
            </a:fld>
            <a:endParaRPr lang="en-US"/>
          </a:p>
        </p:txBody>
      </p:sp>
    </p:spTree>
    <p:extLst>
      <p:ext uri="{BB962C8B-B14F-4D97-AF65-F5344CB8AC3E}">
        <p14:creationId xmlns:p14="http://schemas.microsoft.com/office/powerpoint/2010/main" val="2401636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DED0A6-709F-43B5-A4E4-C1BB6A798DD3}" type="slidenum">
              <a:rPr lang="en-US" smtClean="0"/>
              <a:t>13</a:t>
            </a:fld>
            <a:endParaRPr lang="en-US"/>
          </a:p>
        </p:txBody>
      </p:sp>
    </p:spTree>
    <p:extLst>
      <p:ext uri="{BB962C8B-B14F-4D97-AF65-F5344CB8AC3E}">
        <p14:creationId xmlns:p14="http://schemas.microsoft.com/office/powerpoint/2010/main" val="3409583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DED0A6-709F-43B5-A4E4-C1BB6A798DD3}" type="slidenum">
              <a:rPr lang="en-US" smtClean="0"/>
              <a:t>14</a:t>
            </a:fld>
            <a:endParaRPr lang="en-US"/>
          </a:p>
        </p:txBody>
      </p:sp>
    </p:spTree>
    <p:extLst>
      <p:ext uri="{BB962C8B-B14F-4D97-AF65-F5344CB8AC3E}">
        <p14:creationId xmlns:p14="http://schemas.microsoft.com/office/powerpoint/2010/main" val="2678543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DED0A6-709F-43B5-A4E4-C1BB6A798DD3}" type="slidenum">
              <a:rPr lang="en-US" smtClean="0"/>
              <a:t>15</a:t>
            </a:fld>
            <a:endParaRPr lang="en-US"/>
          </a:p>
        </p:txBody>
      </p:sp>
    </p:spTree>
    <p:extLst>
      <p:ext uri="{BB962C8B-B14F-4D97-AF65-F5344CB8AC3E}">
        <p14:creationId xmlns:p14="http://schemas.microsoft.com/office/powerpoint/2010/main" val="314420943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12/16/2016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12/16/2016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12/16/2016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12/16/2016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12/16/2016</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12/16/2016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12/16/2016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12/16/2016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12/16/2016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12/16/2016</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12/16/2016</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12/16/2016</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en.wikipedia.org/wiki/Cohen's_kappa" TargetMode="External"/><Relationship Id="rId5" Type="http://schemas.openxmlformats.org/officeDocument/2006/relationships/hyperlink" Target="https://en.wikipedia.org/wiki/F1_score" TargetMode="External"/><Relationship Id="rId4" Type="http://schemas.openxmlformats.org/officeDocument/2006/relationships/hyperlink" Target="https://en.wikipedia.org/wiki/Receiver_operating_characteristic#Area_under_the_curv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0.gif"/><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dx.doi.org/10.1613/jair.953" TargetMode="External"/><Relationship Id="rId2" Type="http://schemas.openxmlformats.org/officeDocument/2006/relationships/hyperlink" Target="http://dx.doi.org/10.1145/1007730.1007735"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ANOMALY DETECTION</a:t>
            </a:r>
          </a:p>
        </p:txBody>
      </p:sp>
      <p:sp>
        <p:nvSpPr>
          <p:cNvPr id="3" name="Subtitle 2"/>
          <p:cNvSpPr>
            <a:spLocks noGrp="1"/>
          </p:cNvSpPr>
          <p:nvPr>
            <p:ph type="subTitle" idx="1"/>
          </p:nvPr>
        </p:nvSpPr>
        <p:spPr>
          <a:xfrm>
            <a:off x="1069848" y="4389120"/>
            <a:ext cx="7891272" cy="1521486"/>
          </a:xfrm>
        </p:spPr>
        <p:txBody>
          <a:bodyPr>
            <a:normAutofit fontScale="92500" lnSpcReduction="20000"/>
          </a:bodyPr>
          <a:lstStyle/>
          <a:p>
            <a:r>
              <a:rPr lang="en-US" dirty="0"/>
              <a:t>Team 7</a:t>
            </a:r>
          </a:p>
          <a:p>
            <a:r>
              <a:rPr lang="en-US" dirty="0" err="1"/>
              <a:t>Lalit</a:t>
            </a:r>
            <a:r>
              <a:rPr lang="en-US" dirty="0"/>
              <a:t> Jain</a:t>
            </a:r>
          </a:p>
          <a:p>
            <a:r>
              <a:rPr lang="en-US" dirty="0"/>
              <a:t>Lipsa Panda</a:t>
            </a:r>
          </a:p>
          <a:p>
            <a:r>
              <a:rPr lang="en-US" dirty="0"/>
              <a:t>Sameer </a:t>
            </a:r>
            <a:r>
              <a:rPr lang="en-US" dirty="0" err="1"/>
              <a:t>Goel</a:t>
            </a:r>
            <a:endParaRPr lang="en-US" dirty="0"/>
          </a:p>
        </p:txBody>
      </p:sp>
    </p:spTree>
    <p:extLst>
      <p:ext uri="{BB962C8B-B14F-4D97-AF65-F5344CB8AC3E}">
        <p14:creationId xmlns:p14="http://schemas.microsoft.com/office/powerpoint/2010/main" val="1516148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690" y="410445"/>
            <a:ext cx="10058400" cy="1016364"/>
          </a:xfrm>
        </p:spPr>
        <p:txBody>
          <a:bodyPr/>
          <a:lstStyle/>
          <a:p>
            <a:r>
              <a:rPr lang="en-US" dirty="0"/>
              <a:t>SMOTE 		</a:t>
            </a:r>
          </a:p>
        </p:txBody>
      </p:sp>
      <p:sp>
        <p:nvSpPr>
          <p:cNvPr id="3" name="Content Placeholder 2"/>
          <p:cNvSpPr>
            <a:spLocks noGrp="1"/>
          </p:cNvSpPr>
          <p:nvPr>
            <p:ph idx="1"/>
          </p:nvPr>
        </p:nvSpPr>
        <p:spPr>
          <a:xfrm>
            <a:off x="845561" y="1957505"/>
            <a:ext cx="3950726" cy="4253513"/>
          </a:xfrm>
        </p:spPr>
        <p:txBody>
          <a:bodyPr>
            <a:normAutofit/>
          </a:bodyPr>
          <a:lstStyle/>
          <a:p>
            <a:pPr marL="111125" indent="-111125">
              <a:lnSpc>
                <a:spcPct val="100000"/>
              </a:lnSpc>
              <a:spcBef>
                <a:spcPts val="250"/>
              </a:spcBef>
              <a:tabLst>
                <a:tab pos="681038" algn="l"/>
                <a:tab pos="1595438" algn="l"/>
                <a:tab pos="2509838" algn="l"/>
                <a:tab pos="3424238" algn="l"/>
                <a:tab pos="4338638" algn="l"/>
                <a:tab pos="5253038" algn="l"/>
                <a:tab pos="6167438" algn="l"/>
                <a:tab pos="7081838" algn="l"/>
                <a:tab pos="7996238" algn="l"/>
                <a:tab pos="8910638" algn="l"/>
                <a:tab pos="9825038" algn="l"/>
              </a:tabLst>
            </a:pPr>
            <a:r>
              <a:rPr lang="en-GB" altLang="en-US" sz="1800" b="1" dirty="0"/>
              <a:t>Generating artificial anomalies</a:t>
            </a:r>
          </a:p>
          <a:p>
            <a:pPr marL="392113" lvl="1" indent="-165100">
              <a:lnSpc>
                <a:spcPct val="100000"/>
              </a:lnSpc>
              <a:spcBef>
                <a:spcPts val="225"/>
              </a:spcBef>
              <a:tabLst>
                <a:tab pos="681038" algn="l"/>
                <a:tab pos="1595438" algn="l"/>
                <a:tab pos="2509838" algn="l"/>
                <a:tab pos="3424238" algn="l"/>
                <a:tab pos="4338638" algn="l"/>
                <a:tab pos="5253038" algn="l"/>
                <a:tab pos="6167438" algn="l"/>
                <a:tab pos="7081838" algn="l"/>
                <a:tab pos="7996238" algn="l"/>
                <a:tab pos="8910638" algn="l"/>
                <a:tab pos="9825038" algn="l"/>
              </a:tabLst>
            </a:pPr>
            <a:r>
              <a:rPr lang="en-GB" altLang="en-US" dirty="0"/>
              <a:t>New rare class examples are generated inside the regions of existing rare class examples</a:t>
            </a:r>
          </a:p>
          <a:p>
            <a:pPr marL="227013" lvl="1" indent="0">
              <a:lnSpc>
                <a:spcPct val="100000"/>
              </a:lnSpc>
              <a:spcBef>
                <a:spcPts val="225"/>
              </a:spcBef>
              <a:buNone/>
              <a:tabLst>
                <a:tab pos="681038" algn="l"/>
                <a:tab pos="1595438" algn="l"/>
                <a:tab pos="2509838" algn="l"/>
                <a:tab pos="3424238" algn="l"/>
                <a:tab pos="4338638" algn="l"/>
                <a:tab pos="5253038" algn="l"/>
                <a:tab pos="6167438" algn="l"/>
                <a:tab pos="7081838" algn="l"/>
                <a:tab pos="7996238" algn="l"/>
                <a:tab pos="8910638" algn="l"/>
                <a:tab pos="9825038" algn="l"/>
              </a:tabLst>
            </a:pPr>
            <a:endParaRPr lang="en-GB" altLang="en-US" dirty="0"/>
          </a:p>
          <a:p>
            <a:pPr marL="392113" lvl="1" indent="-165100">
              <a:lnSpc>
                <a:spcPct val="100000"/>
              </a:lnSpc>
              <a:spcBef>
                <a:spcPts val="225"/>
              </a:spcBef>
              <a:tabLst>
                <a:tab pos="681038" algn="l"/>
                <a:tab pos="1595438" algn="l"/>
                <a:tab pos="2509838" algn="l"/>
                <a:tab pos="3424238" algn="l"/>
                <a:tab pos="4338638" algn="l"/>
                <a:tab pos="5253038" algn="l"/>
                <a:tab pos="6167438" algn="l"/>
                <a:tab pos="7081838" algn="l"/>
                <a:tab pos="7996238" algn="l"/>
                <a:tab pos="8910638" algn="l"/>
                <a:tab pos="9825038" algn="l"/>
              </a:tabLst>
            </a:pPr>
            <a:r>
              <a:rPr lang="en-GB" altLang="en-US" dirty="0"/>
              <a:t>Artificial anomalies are generated around the edges of the sparsely populated data regions Classify synthetic outliers vs. real normal data using active learning</a:t>
            </a:r>
            <a:endParaRPr lang="en-US" dirty="0"/>
          </a:p>
          <a:p>
            <a:endParaRPr lang="en-US" dirty="0"/>
          </a:p>
        </p:txBody>
      </p:sp>
      <p:sp>
        <p:nvSpPr>
          <p:cNvPr id="4" name="Rectangle 3"/>
          <p:cNvSpPr/>
          <p:nvPr/>
        </p:nvSpPr>
        <p:spPr>
          <a:xfrm>
            <a:off x="733418" y="1333583"/>
            <a:ext cx="5434469" cy="369332"/>
          </a:xfrm>
          <a:prstGeom prst="rect">
            <a:avLst/>
          </a:prstGeom>
        </p:spPr>
        <p:txBody>
          <a:bodyPr wrap="square">
            <a:spAutoFit/>
          </a:bodyPr>
          <a:lstStyle/>
          <a:p>
            <a:r>
              <a:rPr lang="en-GB" altLang="en-US" b="1" dirty="0"/>
              <a:t>Synthetic Minority Over-sampling Technique</a:t>
            </a:r>
            <a:endParaRPr lang="en-US" b="1" dirty="0"/>
          </a:p>
        </p:txBody>
      </p:sp>
      <p:pic>
        <p:nvPicPr>
          <p:cNvPr id="5" name="Picture 2" descr="http://www.svds.com/wp-content/uploads/2016/08/ImbalancedClasses_fig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7887" y="1066350"/>
            <a:ext cx="5243950" cy="5144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1628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418" y="501885"/>
            <a:ext cx="10058400" cy="1016364"/>
          </a:xfrm>
        </p:spPr>
        <p:txBody>
          <a:bodyPr>
            <a:normAutofit/>
          </a:bodyPr>
          <a:lstStyle/>
          <a:p>
            <a:r>
              <a:rPr lang="en-US" dirty="0"/>
              <a:t>Applying </a:t>
            </a:r>
            <a:r>
              <a:rPr lang="en-US" dirty="0" err="1"/>
              <a:t>SMOtE</a:t>
            </a:r>
            <a:r>
              <a:rPr lang="en-US" dirty="0"/>
              <a:t> to </a:t>
            </a:r>
            <a:r>
              <a:rPr lang="en-US" dirty="0" err="1"/>
              <a:t>Datatset</a:t>
            </a:r>
            <a:r>
              <a:rPr lang="en-US" dirty="0"/>
              <a:t> 		</a:t>
            </a:r>
          </a:p>
        </p:txBody>
      </p:sp>
      <p:pic>
        <p:nvPicPr>
          <p:cNvPr id="7" name="Picture 6"/>
          <p:cNvPicPr>
            <a:picLocks noChangeAspect="1"/>
          </p:cNvPicPr>
          <p:nvPr/>
        </p:nvPicPr>
        <p:blipFill>
          <a:blip r:embed="rId2"/>
          <a:stretch>
            <a:fillRect/>
          </a:stretch>
        </p:blipFill>
        <p:spPr>
          <a:xfrm>
            <a:off x="468762" y="1663011"/>
            <a:ext cx="2555093" cy="1787555"/>
          </a:xfrm>
          <a:prstGeom prst="rect">
            <a:avLst/>
          </a:prstGeom>
        </p:spPr>
      </p:pic>
      <p:pic>
        <p:nvPicPr>
          <p:cNvPr id="8" name="Picture 7"/>
          <p:cNvPicPr>
            <a:picLocks noChangeAspect="1"/>
          </p:cNvPicPr>
          <p:nvPr/>
        </p:nvPicPr>
        <p:blipFill>
          <a:blip r:embed="rId3"/>
          <a:stretch>
            <a:fillRect/>
          </a:stretch>
        </p:blipFill>
        <p:spPr>
          <a:xfrm>
            <a:off x="3613485" y="1861419"/>
            <a:ext cx="7709163" cy="3763004"/>
          </a:xfrm>
          <a:prstGeom prst="rect">
            <a:avLst/>
          </a:prstGeom>
        </p:spPr>
      </p:pic>
      <p:pic>
        <p:nvPicPr>
          <p:cNvPr id="9" name="Picture 8"/>
          <p:cNvPicPr>
            <a:picLocks noChangeAspect="1"/>
          </p:cNvPicPr>
          <p:nvPr/>
        </p:nvPicPr>
        <p:blipFill>
          <a:blip r:embed="rId4"/>
          <a:stretch>
            <a:fillRect/>
          </a:stretch>
        </p:blipFill>
        <p:spPr>
          <a:xfrm>
            <a:off x="468763" y="4869072"/>
            <a:ext cx="2654000" cy="1657350"/>
          </a:xfrm>
          <a:prstGeom prst="rect">
            <a:avLst/>
          </a:prstGeom>
        </p:spPr>
      </p:pic>
    </p:spTree>
    <p:extLst>
      <p:ext uri="{BB962C8B-B14F-4D97-AF65-F5344CB8AC3E}">
        <p14:creationId xmlns:p14="http://schemas.microsoft.com/office/powerpoint/2010/main" val="11701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650" y="136125"/>
            <a:ext cx="10058400" cy="1016364"/>
          </a:xfrm>
        </p:spPr>
        <p:txBody>
          <a:bodyPr>
            <a:normAutofit/>
          </a:bodyPr>
          <a:lstStyle/>
          <a:p>
            <a:r>
              <a:rPr lang="en-US" dirty="0"/>
              <a:t>Model Output – Random Forest		</a:t>
            </a:r>
          </a:p>
        </p:txBody>
      </p:sp>
      <p:pic>
        <p:nvPicPr>
          <p:cNvPr id="3" name="Picture 2"/>
          <p:cNvPicPr>
            <a:picLocks noChangeAspect="1"/>
          </p:cNvPicPr>
          <p:nvPr/>
        </p:nvPicPr>
        <p:blipFill>
          <a:blip r:embed="rId3"/>
          <a:stretch>
            <a:fillRect/>
          </a:stretch>
        </p:blipFill>
        <p:spPr>
          <a:xfrm>
            <a:off x="713987" y="1152489"/>
            <a:ext cx="4143375" cy="5543550"/>
          </a:xfrm>
          <a:prstGeom prst="rect">
            <a:avLst/>
          </a:prstGeom>
        </p:spPr>
      </p:pic>
      <p:sp>
        <p:nvSpPr>
          <p:cNvPr id="5" name="TextBox 4"/>
          <p:cNvSpPr txBox="1"/>
          <p:nvPr/>
        </p:nvSpPr>
        <p:spPr>
          <a:xfrm>
            <a:off x="5538590" y="1819656"/>
            <a:ext cx="5507362" cy="707886"/>
          </a:xfrm>
          <a:prstGeom prst="rect">
            <a:avLst/>
          </a:prstGeom>
          <a:noFill/>
        </p:spPr>
        <p:txBody>
          <a:bodyPr wrap="square" rtlCol="0">
            <a:spAutoFit/>
          </a:bodyPr>
          <a:lstStyle/>
          <a:p>
            <a:r>
              <a:rPr lang="en-US" sz="2000" dirty="0"/>
              <a:t>Looks highly accurate model with model accuracy of </a:t>
            </a:r>
            <a:r>
              <a:rPr lang="en-US" sz="2000" dirty="0">
                <a:solidFill>
                  <a:srgbClr val="00B050"/>
                </a:solidFill>
              </a:rPr>
              <a:t>~89%. </a:t>
            </a:r>
          </a:p>
        </p:txBody>
      </p:sp>
      <p:sp>
        <p:nvSpPr>
          <p:cNvPr id="10" name="TextBox 9"/>
          <p:cNvSpPr txBox="1"/>
          <p:nvPr/>
        </p:nvSpPr>
        <p:spPr>
          <a:xfrm>
            <a:off x="5538589" y="2840766"/>
            <a:ext cx="6025337" cy="3970318"/>
          </a:xfrm>
          <a:prstGeom prst="rect">
            <a:avLst/>
          </a:prstGeom>
          <a:noFill/>
        </p:spPr>
        <p:txBody>
          <a:bodyPr wrap="square" rtlCol="0">
            <a:spAutoFit/>
          </a:bodyPr>
          <a:lstStyle/>
          <a:p>
            <a:r>
              <a:rPr lang="en-US" dirty="0"/>
              <a:t>However for Anomaly Detection, we should consider following metrics</a:t>
            </a:r>
          </a:p>
          <a:p>
            <a:endParaRPr lang="en-US" b="1" dirty="0"/>
          </a:p>
          <a:p>
            <a:r>
              <a:rPr lang="en-US" dirty="0">
                <a:hlinkClick r:id="rId4"/>
              </a:rPr>
              <a:t>The Area Under the ROC curve (AUC)</a:t>
            </a:r>
            <a:r>
              <a:rPr lang="en-US" dirty="0"/>
              <a:t> is a good general statistic. It is equal to the probability that a random positive example will be ranked above a random negative example.</a:t>
            </a:r>
          </a:p>
          <a:p>
            <a:r>
              <a:rPr lang="en-US" dirty="0"/>
              <a:t>The </a:t>
            </a:r>
            <a:r>
              <a:rPr lang="en-US" dirty="0">
                <a:hlinkClick r:id="rId5"/>
              </a:rPr>
              <a:t>F1 Score</a:t>
            </a:r>
            <a:r>
              <a:rPr lang="en-US" dirty="0"/>
              <a:t> is the harmonic mean of precision and recall. It is commonly used in text processing when an aggregate measure is sought.</a:t>
            </a:r>
          </a:p>
          <a:p>
            <a:r>
              <a:rPr lang="en-US" dirty="0">
                <a:hlinkClick r:id="rId6"/>
              </a:rPr>
              <a:t>Cohen’s Kappa</a:t>
            </a:r>
            <a:r>
              <a:rPr lang="en-US" dirty="0"/>
              <a:t> is an evaluation statistic that takes into account how much agreement would be expected by chance.</a:t>
            </a:r>
          </a:p>
          <a:p>
            <a:endParaRPr lang="en-US" dirty="0"/>
          </a:p>
        </p:txBody>
      </p:sp>
    </p:spTree>
    <p:extLst>
      <p:ext uri="{BB962C8B-B14F-4D97-AF65-F5344CB8AC3E}">
        <p14:creationId xmlns:p14="http://schemas.microsoft.com/office/powerpoint/2010/main" val="63695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650" y="136125"/>
            <a:ext cx="10058400" cy="1016364"/>
          </a:xfrm>
        </p:spPr>
        <p:txBody>
          <a:bodyPr/>
          <a:lstStyle/>
          <a:p>
            <a:r>
              <a:rPr lang="en-US" dirty="0"/>
              <a:t>Threshold Confusion	?	</a:t>
            </a:r>
          </a:p>
        </p:txBody>
      </p:sp>
      <p:pic>
        <p:nvPicPr>
          <p:cNvPr id="5122" name="Picture 2" descr="Image result for classification model thresho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5139" y="1311707"/>
            <a:ext cx="7219950" cy="45529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1355436" y="1826057"/>
            <a:ext cx="1371600" cy="3524250"/>
          </a:xfrm>
          <a:prstGeom prst="rect">
            <a:avLst/>
          </a:prstGeom>
        </p:spPr>
      </p:pic>
      <p:sp>
        <p:nvSpPr>
          <p:cNvPr id="7" name="Left-Right Arrow 6"/>
          <p:cNvSpPr/>
          <p:nvPr/>
        </p:nvSpPr>
        <p:spPr>
          <a:xfrm>
            <a:off x="3241964" y="3168073"/>
            <a:ext cx="942109" cy="314036"/>
          </a:xfrm>
          <a:prstGeom prst="lef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796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650" y="136125"/>
            <a:ext cx="10058400" cy="1016364"/>
          </a:xfrm>
        </p:spPr>
        <p:txBody>
          <a:bodyPr/>
          <a:lstStyle/>
          <a:p>
            <a:r>
              <a:rPr lang="en-US" dirty="0"/>
              <a:t>Threshold Calibration		</a:t>
            </a:r>
          </a:p>
        </p:txBody>
      </p:sp>
      <p:pic>
        <p:nvPicPr>
          <p:cNvPr id="3" name="Picture 2"/>
          <p:cNvPicPr>
            <a:picLocks noChangeAspect="1"/>
          </p:cNvPicPr>
          <p:nvPr/>
        </p:nvPicPr>
        <p:blipFill>
          <a:blip r:embed="rId3"/>
          <a:stretch>
            <a:fillRect/>
          </a:stretch>
        </p:blipFill>
        <p:spPr>
          <a:xfrm>
            <a:off x="377540" y="1890997"/>
            <a:ext cx="5086350" cy="4543425"/>
          </a:xfrm>
          <a:prstGeom prst="rect">
            <a:avLst/>
          </a:prstGeom>
        </p:spPr>
      </p:pic>
      <p:pic>
        <p:nvPicPr>
          <p:cNvPr id="4" name="Picture 3"/>
          <p:cNvPicPr>
            <a:picLocks noChangeAspect="1"/>
          </p:cNvPicPr>
          <p:nvPr/>
        </p:nvPicPr>
        <p:blipFill>
          <a:blip r:embed="rId4"/>
          <a:stretch>
            <a:fillRect/>
          </a:stretch>
        </p:blipFill>
        <p:spPr>
          <a:xfrm>
            <a:off x="6075994" y="1890997"/>
            <a:ext cx="1866900" cy="4714875"/>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70268" y="1751913"/>
            <a:ext cx="3429000" cy="3429000"/>
          </a:xfrm>
          <a:prstGeom prst="rect">
            <a:avLst/>
          </a:prstGeom>
        </p:spPr>
      </p:pic>
      <p:sp>
        <p:nvSpPr>
          <p:cNvPr id="8" name="TextBox 7"/>
          <p:cNvSpPr txBox="1"/>
          <p:nvPr/>
        </p:nvSpPr>
        <p:spPr>
          <a:xfrm>
            <a:off x="517236" y="1184920"/>
            <a:ext cx="10677237" cy="369332"/>
          </a:xfrm>
          <a:prstGeom prst="rect">
            <a:avLst/>
          </a:prstGeom>
          <a:noFill/>
        </p:spPr>
        <p:txBody>
          <a:bodyPr wrap="square" rtlCol="0">
            <a:spAutoFit/>
          </a:bodyPr>
          <a:lstStyle/>
          <a:p>
            <a:r>
              <a:rPr lang="en-US" dirty="0"/>
              <a:t>Changing the threshold from a range of 0 to 0.5 and checking the AUC. </a:t>
            </a:r>
          </a:p>
        </p:txBody>
      </p:sp>
    </p:spTree>
    <p:extLst>
      <p:ext uri="{BB962C8B-B14F-4D97-AF65-F5344CB8AC3E}">
        <p14:creationId xmlns:p14="http://schemas.microsoft.com/office/powerpoint/2010/main" val="80011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650" y="136125"/>
            <a:ext cx="11260276" cy="1016364"/>
          </a:xfrm>
        </p:spPr>
        <p:txBody>
          <a:bodyPr>
            <a:normAutofit fontScale="90000"/>
          </a:bodyPr>
          <a:lstStyle/>
          <a:p>
            <a:r>
              <a:rPr lang="en-US" dirty="0"/>
              <a:t>Model Output – AFTER SMOTE AND Calibration	</a:t>
            </a:r>
          </a:p>
        </p:txBody>
      </p:sp>
      <p:sp>
        <p:nvSpPr>
          <p:cNvPr id="5" name="TextBox 4"/>
          <p:cNvSpPr txBox="1"/>
          <p:nvPr/>
        </p:nvSpPr>
        <p:spPr>
          <a:xfrm>
            <a:off x="5649427" y="2752529"/>
            <a:ext cx="5507362" cy="2308324"/>
          </a:xfrm>
          <a:prstGeom prst="rect">
            <a:avLst/>
          </a:prstGeom>
          <a:noFill/>
        </p:spPr>
        <p:txBody>
          <a:bodyPr wrap="square" rtlCol="0">
            <a:spAutoFit/>
          </a:bodyPr>
          <a:lstStyle/>
          <a:p>
            <a:r>
              <a:rPr lang="en-US" sz="2000" dirty="0">
                <a:latin typeface="Ebrima" panose="02000000000000000000" pitchFamily="2" charset="0"/>
                <a:ea typeface="Ebrima" panose="02000000000000000000" pitchFamily="2" charset="0"/>
                <a:cs typeface="Ebrima" panose="02000000000000000000" pitchFamily="2" charset="0"/>
              </a:rPr>
              <a:t>1 </a:t>
            </a:r>
            <a:r>
              <a:rPr lang="en-US" sz="2000" dirty="0">
                <a:latin typeface="Ebrima" panose="02000000000000000000" pitchFamily="2" charset="0"/>
                <a:ea typeface="Ebrima" panose="02000000000000000000" pitchFamily="2" charset="0"/>
                <a:cs typeface="Ebrima" panose="02000000000000000000" pitchFamily="2" charset="0"/>
                <a:sym typeface="Wingdings" panose="05000000000000000000" pitchFamily="2" charset="2"/>
              </a:rPr>
              <a:t> Fraud Transactions</a:t>
            </a:r>
          </a:p>
          <a:p>
            <a:r>
              <a:rPr lang="en-US" sz="2000" dirty="0">
                <a:latin typeface="Ebrima" panose="02000000000000000000" pitchFamily="2" charset="0"/>
                <a:ea typeface="Ebrima" panose="02000000000000000000" pitchFamily="2" charset="0"/>
                <a:cs typeface="Ebrima" panose="02000000000000000000" pitchFamily="2" charset="0"/>
                <a:sym typeface="Wingdings" panose="05000000000000000000" pitchFamily="2" charset="2"/>
              </a:rPr>
              <a:t>0  Non-Fraud Transactions</a:t>
            </a:r>
          </a:p>
          <a:p>
            <a:endParaRPr lang="en-US" sz="2000" dirty="0">
              <a:sym typeface="Wingdings" panose="05000000000000000000" pitchFamily="2" charset="2"/>
            </a:endParaRPr>
          </a:p>
          <a:p>
            <a:r>
              <a:rPr lang="en-US" sz="2000" dirty="0">
                <a:sym typeface="Wingdings" panose="05000000000000000000" pitchFamily="2" charset="2"/>
              </a:rPr>
              <a:t>We were able to predict </a:t>
            </a:r>
            <a:r>
              <a:rPr lang="en-US" sz="2400" dirty="0">
                <a:solidFill>
                  <a:srgbClr val="00B050"/>
                </a:solidFill>
                <a:sym typeface="Wingdings" panose="05000000000000000000" pitchFamily="2" charset="2"/>
              </a:rPr>
              <a:t>98% </a:t>
            </a:r>
            <a:r>
              <a:rPr lang="en-US" sz="2000" dirty="0">
                <a:sym typeface="Wingdings" panose="05000000000000000000" pitchFamily="2" charset="2"/>
              </a:rPr>
              <a:t>credit card fraud at the same time maintaining a high precision and recall.</a:t>
            </a:r>
          </a:p>
          <a:p>
            <a:endParaRPr lang="en-US" sz="2000" dirty="0"/>
          </a:p>
        </p:txBody>
      </p:sp>
      <p:pic>
        <p:nvPicPr>
          <p:cNvPr id="4" name="Picture 3"/>
          <p:cNvPicPr>
            <a:picLocks noChangeAspect="1"/>
          </p:cNvPicPr>
          <p:nvPr/>
        </p:nvPicPr>
        <p:blipFill rotWithShape="1">
          <a:blip r:embed="rId3"/>
          <a:srcRect r="31811"/>
          <a:stretch/>
        </p:blipFill>
        <p:spPr>
          <a:xfrm>
            <a:off x="303651" y="1208587"/>
            <a:ext cx="4526968" cy="3981450"/>
          </a:xfrm>
          <a:prstGeom prst="rect">
            <a:avLst/>
          </a:prstGeom>
        </p:spPr>
      </p:pic>
    </p:spTree>
    <p:extLst>
      <p:ext uri="{BB962C8B-B14F-4D97-AF65-F5344CB8AC3E}">
        <p14:creationId xmlns:p14="http://schemas.microsoft.com/office/powerpoint/2010/main" val="1002254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376" y="373796"/>
            <a:ext cx="10058400" cy="1168677"/>
          </a:xfrm>
        </p:spPr>
        <p:txBody>
          <a:bodyPr>
            <a:normAutofit/>
          </a:bodyPr>
          <a:lstStyle/>
          <a:p>
            <a:r>
              <a:rPr lang="en-US" dirty="0"/>
              <a:t>Azure Implementation – RF (SMOTE)</a:t>
            </a:r>
          </a:p>
        </p:txBody>
      </p:sp>
      <p:pic>
        <p:nvPicPr>
          <p:cNvPr id="4" name="Picture 3"/>
          <p:cNvPicPr>
            <a:picLocks noChangeAspect="1"/>
          </p:cNvPicPr>
          <p:nvPr/>
        </p:nvPicPr>
        <p:blipFill>
          <a:blip r:embed="rId2"/>
          <a:stretch>
            <a:fillRect/>
          </a:stretch>
        </p:blipFill>
        <p:spPr>
          <a:xfrm>
            <a:off x="3660630" y="1352550"/>
            <a:ext cx="4371975" cy="5372100"/>
          </a:xfrm>
          <a:prstGeom prst="rect">
            <a:avLst/>
          </a:prstGeom>
        </p:spPr>
      </p:pic>
    </p:spTree>
    <p:extLst>
      <p:ext uri="{BB962C8B-B14F-4D97-AF65-F5344CB8AC3E}">
        <p14:creationId xmlns:p14="http://schemas.microsoft.com/office/powerpoint/2010/main" val="972140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376" y="373796"/>
            <a:ext cx="11085206" cy="1168677"/>
          </a:xfrm>
        </p:spPr>
        <p:txBody>
          <a:bodyPr>
            <a:normAutofit/>
          </a:bodyPr>
          <a:lstStyle/>
          <a:p>
            <a:r>
              <a:rPr lang="en-US" dirty="0"/>
              <a:t>One-Class SVM</a:t>
            </a:r>
          </a:p>
        </p:txBody>
      </p:sp>
      <p:pic>
        <p:nvPicPr>
          <p:cNvPr id="3" name="Picture 2"/>
          <p:cNvPicPr>
            <a:picLocks noChangeAspect="1"/>
          </p:cNvPicPr>
          <p:nvPr/>
        </p:nvPicPr>
        <p:blipFill rotWithShape="1">
          <a:blip r:embed="rId2"/>
          <a:srcRect l="12413" r="7464"/>
          <a:stretch/>
        </p:blipFill>
        <p:spPr>
          <a:xfrm>
            <a:off x="477153" y="1542473"/>
            <a:ext cx="6681030" cy="5088138"/>
          </a:xfrm>
          <a:prstGeom prst="rect">
            <a:avLst/>
          </a:prstGeom>
        </p:spPr>
      </p:pic>
      <p:pic>
        <p:nvPicPr>
          <p:cNvPr id="4" name="Picture 3"/>
          <p:cNvPicPr>
            <a:picLocks noChangeAspect="1"/>
          </p:cNvPicPr>
          <p:nvPr/>
        </p:nvPicPr>
        <p:blipFill>
          <a:blip r:embed="rId3"/>
          <a:stretch>
            <a:fillRect/>
          </a:stretch>
        </p:blipFill>
        <p:spPr>
          <a:xfrm>
            <a:off x="7457354" y="4347872"/>
            <a:ext cx="4554249" cy="2371725"/>
          </a:xfrm>
          <a:prstGeom prst="rect">
            <a:avLst/>
          </a:prstGeom>
        </p:spPr>
      </p:pic>
      <p:pic>
        <p:nvPicPr>
          <p:cNvPr id="7" name="Picture 6"/>
          <p:cNvPicPr>
            <a:picLocks noChangeAspect="1"/>
          </p:cNvPicPr>
          <p:nvPr/>
        </p:nvPicPr>
        <p:blipFill>
          <a:blip r:embed="rId4"/>
          <a:stretch>
            <a:fillRect/>
          </a:stretch>
        </p:blipFill>
        <p:spPr>
          <a:xfrm>
            <a:off x="7586014" y="1499897"/>
            <a:ext cx="3724275" cy="28479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03869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376" y="373796"/>
            <a:ext cx="11085206" cy="1168677"/>
          </a:xfrm>
        </p:spPr>
        <p:txBody>
          <a:bodyPr>
            <a:normAutofit fontScale="90000"/>
          </a:bodyPr>
          <a:lstStyle/>
          <a:p>
            <a:r>
              <a:rPr lang="en-US" dirty="0"/>
              <a:t>Azure Implementation – Using One-Class SVM </a:t>
            </a:r>
          </a:p>
        </p:txBody>
      </p:sp>
      <p:pic>
        <p:nvPicPr>
          <p:cNvPr id="3" name="Picture 2"/>
          <p:cNvPicPr>
            <a:picLocks noChangeAspect="1"/>
          </p:cNvPicPr>
          <p:nvPr/>
        </p:nvPicPr>
        <p:blipFill rotWithShape="1">
          <a:blip r:embed="rId2"/>
          <a:srcRect l="12413" r="7464"/>
          <a:stretch/>
        </p:blipFill>
        <p:spPr>
          <a:xfrm>
            <a:off x="477153" y="1542473"/>
            <a:ext cx="6681030" cy="5088138"/>
          </a:xfrm>
          <a:prstGeom prst="rect">
            <a:avLst/>
          </a:prstGeom>
        </p:spPr>
      </p:pic>
      <p:pic>
        <p:nvPicPr>
          <p:cNvPr id="4" name="Picture 3"/>
          <p:cNvPicPr>
            <a:picLocks noChangeAspect="1"/>
          </p:cNvPicPr>
          <p:nvPr/>
        </p:nvPicPr>
        <p:blipFill>
          <a:blip r:embed="rId3"/>
          <a:stretch>
            <a:fillRect/>
          </a:stretch>
        </p:blipFill>
        <p:spPr>
          <a:xfrm>
            <a:off x="7457354" y="4347872"/>
            <a:ext cx="4554249" cy="2371725"/>
          </a:xfrm>
          <a:prstGeom prst="rect">
            <a:avLst/>
          </a:prstGeom>
        </p:spPr>
      </p:pic>
      <p:pic>
        <p:nvPicPr>
          <p:cNvPr id="7" name="Picture 6"/>
          <p:cNvPicPr>
            <a:picLocks noChangeAspect="1"/>
          </p:cNvPicPr>
          <p:nvPr/>
        </p:nvPicPr>
        <p:blipFill>
          <a:blip r:embed="rId4"/>
          <a:stretch>
            <a:fillRect/>
          </a:stretch>
        </p:blipFill>
        <p:spPr>
          <a:xfrm>
            <a:off x="7586014" y="1499897"/>
            <a:ext cx="3724275" cy="28479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4486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Manual Operation 5"/>
          <p:cNvSpPr/>
          <p:nvPr/>
        </p:nvSpPr>
        <p:spPr>
          <a:xfrm rot="16200000">
            <a:off x="829475" y="1514660"/>
            <a:ext cx="3545542" cy="3791734"/>
          </a:xfrm>
          <a:prstGeom prst="flowChartManualOperation">
            <a:avLst/>
          </a:prstGeom>
          <a:solidFill>
            <a:srgbClr val="002060"/>
          </a:solidFill>
        </p:spPr>
        <p:style>
          <a:lnRef idx="3">
            <a:schemeClr val="lt1"/>
          </a:lnRef>
          <a:fillRef idx="1">
            <a:schemeClr val="accent5"/>
          </a:fillRef>
          <a:effectRef idx="1">
            <a:schemeClr val="accent5"/>
          </a:effectRef>
          <a:fontRef idx="minor">
            <a:schemeClr val="lt1"/>
          </a:fontRef>
        </p:style>
        <p:txBody>
          <a:bodyPr vert="vert"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dirty="0"/>
              <a:t>Demo</a:t>
            </a:r>
          </a:p>
        </p:txBody>
      </p:sp>
      <p:sp>
        <p:nvSpPr>
          <p:cNvPr id="5" name="TextBox 4"/>
          <p:cNvSpPr txBox="1"/>
          <p:nvPr/>
        </p:nvSpPr>
        <p:spPr>
          <a:xfrm>
            <a:off x="5449077" y="2752531"/>
            <a:ext cx="5411755" cy="923330"/>
          </a:xfrm>
          <a:prstGeom prst="rect">
            <a:avLst/>
          </a:prstGeom>
          <a:noFill/>
        </p:spPr>
        <p:txBody>
          <a:bodyPr wrap="square" rtlCol="0">
            <a:spAutoFit/>
          </a:bodyPr>
          <a:lstStyle/>
          <a:p>
            <a:pPr marL="342900" indent="-342900">
              <a:buFont typeface="+mj-lt"/>
              <a:buAutoNum type="arabicPeriod"/>
            </a:pPr>
            <a:r>
              <a:rPr lang="en-US" dirty="0"/>
              <a:t>Live Credit Card Fraud Detection – (SMOTE)</a:t>
            </a:r>
          </a:p>
          <a:p>
            <a:pPr marL="342900" indent="-342900">
              <a:buFont typeface="+mj-lt"/>
              <a:buAutoNum type="arabicPeriod"/>
            </a:pPr>
            <a:r>
              <a:rPr lang="en-US" dirty="0"/>
              <a:t>Single Transaction – (One Class SVM)</a:t>
            </a:r>
          </a:p>
          <a:p>
            <a:pPr marL="342900" indent="-342900">
              <a:buFont typeface="+mj-lt"/>
              <a:buAutoNum type="arabicPeriod"/>
            </a:pPr>
            <a:r>
              <a:rPr lang="en-US" dirty="0"/>
              <a:t>Batch Execution</a:t>
            </a:r>
          </a:p>
        </p:txBody>
      </p:sp>
    </p:spTree>
    <p:extLst>
      <p:ext uri="{BB962C8B-B14F-4D97-AF65-F5344CB8AC3E}">
        <p14:creationId xmlns:p14="http://schemas.microsoft.com/office/powerpoint/2010/main" val="2804967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37498"/>
            <a:ext cx="10058400" cy="1342710"/>
          </a:xfrm>
        </p:spPr>
        <p:txBody>
          <a:bodyPr/>
          <a:lstStyle/>
          <a:p>
            <a:r>
              <a:rPr lang="en-US" dirty="0"/>
              <a:t>WHAT IS ANOMALY</a:t>
            </a:r>
          </a:p>
        </p:txBody>
      </p:sp>
      <p:sp>
        <p:nvSpPr>
          <p:cNvPr id="3" name="Content Placeholder 2"/>
          <p:cNvSpPr>
            <a:spLocks noGrp="1"/>
          </p:cNvSpPr>
          <p:nvPr>
            <p:ph idx="1"/>
          </p:nvPr>
        </p:nvSpPr>
        <p:spPr>
          <a:xfrm>
            <a:off x="1069848" y="1979168"/>
            <a:ext cx="10058400" cy="4050792"/>
          </a:xfrm>
        </p:spPr>
        <p:txBody>
          <a:bodyPr/>
          <a:lstStyle/>
          <a:p>
            <a:r>
              <a:rPr lang="en-US" dirty="0"/>
              <a:t>Data Points that deviates from what is standard ,normal or expected or do not conform an expected pattern.</a:t>
            </a:r>
          </a:p>
        </p:txBody>
      </p:sp>
      <p:pic>
        <p:nvPicPr>
          <p:cNvPr id="4" name="Picture 3"/>
          <p:cNvPicPr>
            <a:picLocks noChangeAspect="1"/>
          </p:cNvPicPr>
          <p:nvPr/>
        </p:nvPicPr>
        <p:blipFill>
          <a:blip r:embed="rId2"/>
          <a:stretch>
            <a:fillRect/>
          </a:stretch>
        </p:blipFill>
        <p:spPr>
          <a:xfrm>
            <a:off x="5130367" y="2489722"/>
            <a:ext cx="6076950" cy="3739198"/>
          </a:xfrm>
          <a:prstGeom prst="rect">
            <a:avLst/>
          </a:prstGeom>
        </p:spPr>
      </p:pic>
      <p:pic>
        <p:nvPicPr>
          <p:cNvPr id="5" name="Picture 4"/>
          <p:cNvPicPr>
            <a:picLocks noChangeAspect="1"/>
          </p:cNvPicPr>
          <p:nvPr/>
        </p:nvPicPr>
        <p:blipFill rotWithShape="1">
          <a:blip r:embed="rId3"/>
          <a:srcRect l="10566" t="29409" r="15355" b="-4971"/>
          <a:stretch/>
        </p:blipFill>
        <p:spPr>
          <a:xfrm>
            <a:off x="1363508" y="2839057"/>
            <a:ext cx="3473200" cy="2445822"/>
          </a:xfrm>
          <a:prstGeom prst="rect">
            <a:avLst/>
          </a:prstGeom>
        </p:spPr>
      </p:pic>
    </p:spTree>
    <p:extLst>
      <p:ext uri="{BB962C8B-B14F-4D97-AF65-F5344CB8AC3E}">
        <p14:creationId xmlns:p14="http://schemas.microsoft.com/office/powerpoint/2010/main" val="282439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31666" y="1317081"/>
            <a:ext cx="10853928" cy="4985980"/>
          </a:xfrm>
          <a:prstGeom prst="rect">
            <a:avLst/>
          </a:prstGeom>
        </p:spPr>
        <p:txBody>
          <a:bodyPr wrap="square">
            <a:spAutoFit/>
          </a:bodyPr>
          <a:lstStyle/>
          <a:p>
            <a:pPr marL="342900" indent="-342900" algn="just">
              <a:buFont typeface="+mj-lt"/>
              <a:buAutoNum type="arabicPeriod"/>
            </a:pPr>
            <a:r>
              <a:rPr lang="en-US" sz="2000" dirty="0"/>
              <a:t>(G.E.A.P.A. Batista, R.C. </a:t>
            </a:r>
            <a:r>
              <a:rPr lang="en-US" sz="2000" dirty="0" err="1"/>
              <a:t>Prati</a:t>
            </a:r>
            <a:r>
              <a:rPr lang="en-US" sz="2000" dirty="0"/>
              <a:t>, M.C. </a:t>
            </a:r>
            <a:r>
              <a:rPr lang="en-US" sz="2000" dirty="0" err="1"/>
              <a:t>Monard</a:t>
            </a:r>
            <a:r>
              <a:rPr lang="en-US" sz="2000" dirty="0"/>
              <a:t>, A study of the </a:t>
            </a:r>
            <a:r>
              <a:rPr lang="en-US" sz="2000" dirty="0" err="1"/>
              <a:t>behaviour</a:t>
            </a:r>
            <a:r>
              <a:rPr lang="en-US" sz="2000" dirty="0"/>
              <a:t> of several methods for balancing machine learning training data, SIGKDD Explorations 6 (1) (2004) 20–29. </a:t>
            </a:r>
            <a:r>
              <a:rPr lang="en-US" sz="2000" dirty="0" err="1">
                <a:hlinkClick r:id="rId2"/>
              </a:rPr>
              <a:t>doi</a:t>
            </a:r>
            <a:r>
              <a:rPr lang="en-US" sz="2000" dirty="0">
                <a:hlinkClick r:id="rId2"/>
              </a:rPr>
              <a:t>: 10.1145/1007730.1007735</a:t>
            </a:r>
            <a:r>
              <a:rPr lang="en-US" sz="2000" dirty="0"/>
              <a:t>, N.V. Chawla, K.W. Bowyer, L.O. Hall, W.P. </a:t>
            </a:r>
            <a:r>
              <a:rPr lang="en-US" sz="2000" dirty="0" err="1"/>
              <a:t>Kegelmeyer</a:t>
            </a:r>
            <a:r>
              <a:rPr lang="en-US" sz="2000" dirty="0"/>
              <a:t>, SMOTE: synthetic minority over-sampling technique, Journal of Artificial Intelligent Research 16 (2002) 321–357. </a:t>
            </a:r>
            <a:r>
              <a:rPr lang="en-US" sz="2000" dirty="0" err="1">
                <a:hlinkClick r:id="rId3"/>
              </a:rPr>
              <a:t>doi</a:t>
            </a:r>
            <a:r>
              <a:rPr lang="en-US" sz="2000" dirty="0">
                <a:hlinkClick r:id="rId3"/>
              </a:rPr>
              <a:t>: 10.1613/jair.953</a:t>
            </a:r>
            <a:r>
              <a:rPr lang="en-US" sz="2000" dirty="0"/>
              <a:t>).</a:t>
            </a:r>
          </a:p>
          <a:p>
            <a:pPr marL="342900" indent="-342900" algn="just">
              <a:buFont typeface="+mj-lt"/>
              <a:buAutoNum type="arabicPeriod"/>
            </a:pPr>
            <a:r>
              <a:rPr lang="en-US" sz="2000" dirty="0"/>
              <a:t>(B. </a:t>
            </a:r>
            <a:r>
              <a:rPr lang="en-US" sz="2000" dirty="0" err="1"/>
              <a:t>Zadrozny</a:t>
            </a:r>
            <a:r>
              <a:rPr lang="en-US" sz="2000" dirty="0"/>
              <a:t>, C. Elkan, Learning and making decisions when costs and probabilities are both unknown, in: Proceedings of the 7th International Conference on Knowledge Discovery and Data Mining (KDD’01), 2001, pp. 204–213.).</a:t>
            </a:r>
          </a:p>
          <a:p>
            <a:pPr marL="342900" indent="-342900" algn="just">
              <a:buFont typeface="+mj-lt"/>
              <a:buAutoNum type="arabicPeriod"/>
            </a:pPr>
            <a:r>
              <a:rPr lang="en-US" sz="2000" dirty="0"/>
              <a:t>(P. </a:t>
            </a:r>
            <a:r>
              <a:rPr lang="en-US" sz="2000" dirty="0" err="1"/>
              <a:t>Domingos</a:t>
            </a:r>
            <a:r>
              <a:rPr lang="en-US" sz="2000" dirty="0"/>
              <a:t>, </a:t>
            </a:r>
            <a:r>
              <a:rPr lang="en-US" sz="2000" dirty="0" err="1"/>
              <a:t>Metacost</a:t>
            </a:r>
            <a:r>
              <a:rPr lang="en-US" sz="2000" dirty="0"/>
              <a:t>: a general method for making classifiers cost–sensitive, in: Proceedings of the 5th International Conference on Knowledge Discovery and Data Mining (KDD’99), 1999, pp. 155–164., B. </a:t>
            </a:r>
            <a:r>
              <a:rPr lang="en-US" sz="2000" dirty="0" err="1"/>
              <a:t>Zadrozny</a:t>
            </a:r>
            <a:r>
              <a:rPr lang="en-US" sz="2000" dirty="0"/>
              <a:t>, J. Langford, N. Abe, Cost–sensitive learning by cost–proportionate example weighting, in: Proceedings of the 3rd IEEE International Conference on Data Mining (ICDM’03), 2003, pp. 435–442.)</a:t>
            </a:r>
          </a:p>
          <a:p>
            <a:pPr marL="342900" indent="-342900" algn="just">
              <a:buFont typeface="+mj-lt"/>
              <a:buAutoNum type="arabicPeriod"/>
            </a:pPr>
            <a:r>
              <a:rPr lang="en-US" sz="2000" dirty="0"/>
              <a:t>https://www.analyticsvidhya.com/blog/2016/03/practical-guide-deal-imbalanced-classification-problems/</a:t>
            </a:r>
          </a:p>
          <a:p>
            <a:pPr algn="just"/>
            <a:endParaRPr lang="en-US" sz="2000" dirty="0"/>
          </a:p>
        </p:txBody>
      </p:sp>
      <p:sp>
        <p:nvSpPr>
          <p:cNvPr id="8" name="Title 1"/>
          <p:cNvSpPr>
            <a:spLocks noGrp="1"/>
          </p:cNvSpPr>
          <p:nvPr>
            <p:ph type="title"/>
          </p:nvPr>
        </p:nvSpPr>
        <p:spPr>
          <a:xfrm>
            <a:off x="431666" y="300717"/>
            <a:ext cx="10058400" cy="1016364"/>
          </a:xfrm>
        </p:spPr>
        <p:txBody>
          <a:bodyPr/>
          <a:lstStyle/>
          <a:p>
            <a:r>
              <a:rPr lang="en-US" dirty="0" err="1"/>
              <a:t>ReferenceS</a:t>
            </a:r>
            <a:endParaRPr lang="en-US" dirty="0"/>
          </a:p>
        </p:txBody>
      </p:sp>
    </p:spTree>
    <p:extLst>
      <p:ext uri="{BB962C8B-B14F-4D97-AF65-F5344CB8AC3E}">
        <p14:creationId xmlns:p14="http://schemas.microsoft.com/office/powerpoint/2010/main" val="231792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courtshipvsdating.com/wp-content/uploads/2015/06/take_a_walk_text_10710.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503285" y="1791195"/>
            <a:ext cx="4762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468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543376" y="425554"/>
            <a:ext cx="11085206" cy="851155"/>
          </a:xfrm>
        </p:spPr>
        <p:txBody>
          <a:bodyPr>
            <a:normAutofit/>
          </a:bodyPr>
          <a:lstStyle/>
          <a:p>
            <a:r>
              <a:rPr lang="en-US" dirty="0"/>
              <a:t>Team Contribution</a:t>
            </a:r>
          </a:p>
        </p:txBody>
      </p:sp>
      <p:pic>
        <p:nvPicPr>
          <p:cNvPr id="4" name="Picture 3"/>
          <p:cNvPicPr>
            <a:picLocks noChangeAspect="1"/>
          </p:cNvPicPr>
          <p:nvPr/>
        </p:nvPicPr>
        <p:blipFill>
          <a:blip r:embed="rId2"/>
          <a:stretch>
            <a:fillRect/>
          </a:stretch>
        </p:blipFill>
        <p:spPr>
          <a:xfrm>
            <a:off x="5566647" y="1660814"/>
            <a:ext cx="5854728" cy="4742414"/>
          </a:xfrm>
          <a:prstGeom prst="rect">
            <a:avLst/>
          </a:prstGeom>
        </p:spPr>
      </p:pic>
      <p:pic>
        <p:nvPicPr>
          <p:cNvPr id="5" name="Picture 4"/>
          <p:cNvPicPr>
            <a:picLocks noChangeAspect="1"/>
          </p:cNvPicPr>
          <p:nvPr/>
        </p:nvPicPr>
        <p:blipFill>
          <a:blip r:embed="rId3"/>
          <a:stretch>
            <a:fillRect/>
          </a:stretch>
        </p:blipFill>
        <p:spPr>
          <a:xfrm>
            <a:off x="672695" y="1475116"/>
            <a:ext cx="4359094" cy="5046454"/>
          </a:xfrm>
          <a:prstGeom prst="rect">
            <a:avLst/>
          </a:prstGeom>
        </p:spPr>
      </p:pic>
    </p:spTree>
    <p:extLst>
      <p:ext uri="{BB962C8B-B14F-4D97-AF65-F5344CB8AC3E}">
        <p14:creationId xmlns:p14="http://schemas.microsoft.com/office/powerpoint/2010/main" val="3824418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987" y="428872"/>
            <a:ext cx="10058400" cy="1342710"/>
          </a:xfrm>
        </p:spPr>
        <p:txBody>
          <a:bodyPr/>
          <a:lstStyle/>
          <a:p>
            <a:pPr fontAlgn="base"/>
            <a:r>
              <a:rPr lang="en-US" dirty="0"/>
              <a:t>Is it not just Classification?</a:t>
            </a:r>
          </a:p>
        </p:txBody>
      </p:sp>
      <p:sp>
        <p:nvSpPr>
          <p:cNvPr id="7" name="Rectangle 6"/>
          <p:cNvSpPr/>
          <p:nvPr/>
        </p:nvSpPr>
        <p:spPr>
          <a:xfrm>
            <a:off x="692987" y="1964287"/>
            <a:ext cx="10633495" cy="3170099"/>
          </a:xfrm>
          <a:prstGeom prst="rect">
            <a:avLst/>
          </a:prstGeom>
        </p:spPr>
        <p:txBody>
          <a:bodyPr wrap="square">
            <a:spAutoFit/>
          </a:bodyPr>
          <a:lstStyle/>
          <a:p>
            <a:pPr fontAlgn="base">
              <a:lnSpc>
                <a:spcPct val="200000"/>
              </a:lnSpc>
            </a:pPr>
            <a:r>
              <a:rPr lang="en-US" sz="2000" dirty="0"/>
              <a:t>The answer is yes if the following three conditions are met.</a:t>
            </a:r>
          </a:p>
          <a:p>
            <a:pPr marL="457200" indent="-457200" fontAlgn="base">
              <a:lnSpc>
                <a:spcPct val="200000"/>
              </a:lnSpc>
              <a:buFont typeface="+mj-lt"/>
              <a:buAutoNum type="arabicPeriod"/>
            </a:pPr>
            <a:r>
              <a:rPr lang="en-US" sz="2000" dirty="0"/>
              <a:t>You have labeled training data</a:t>
            </a:r>
          </a:p>
          <a:p>
            <a:pPr marL="457200" indent="-457200" fontAlgn="base">
              <a:lnSpc>
                <a:spcPct val="200000"/>
              </a:lnSpc>
              <a:buFont typeface="+mj-lt"/>
              <a:buAutoNum type="arabicPeriod"/>
            </a:pPr>
            <a:r>
              <a:rPr lang="en-US" sz="2000" dirty="0"/>
              <a:t>Anomalous and normal classes are balanced ( say at least 1:5)</a:t>
            </a:r>
          </a:p>
          <a:p>
            <a:pPr marL="457200" indent="-457200" fontAlgn="base">
              <a:lnSpc>
                <a:spcPct val="200000"/>
              </a:lnSpc>
              <a:buFont typeface="+mj-lt"/>
              <a:buAutoNum type="arabicPeriod"/>
            </a:pPr>
            <a:r>
              <a:rPr lang="en-US" sz="2000" dirty="0"/>
              <a:t>Data is not auto correlated. ( That one data point does not depend on earlier data points. This often breaks in time series data).</a:t>
            </a:r>
            <a:endParaRPr lang="en-US" sz="2000" b="0" i="0" dirty="0">
              <a:effectLst/>
            </a:endParaRPr>
          </a:p>
        </p:txBody>
      </p:sp>
    </p:spTree>
    <p:extLst>
      <p:ext uri="{BB962C8B-B14F-4D97-AF65-F5344CB8AC3E}">
        <p14:creationId xmlns:p14="http://schemas.microsoft.com/office/powerpoint/2010/main" val="2202856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40" y="490194"/>
            <a:ext cx="10656908" cy="966402"/>
          </a:xfrm>
        </p:spPr>
        <p:txBody>
          <a:bodyPr>
            <a:normAutofit/>
          </a:bodyPr>
          <a:lstStyle/>
          <a:p>
            <a:r>
              <a:rPr lang="en-US" dirty="0"/>
              <a:t>Types OF ANOMALIES 			</a:t>
            </a:r>
          </a:p>
        </p:txBody>
      </p:sp>
      <p:sp>
        <p:nvSpPr>
          <p:cNvPr id="3" name="Content Placeholder 2"/>
          <p:cNvSpPr>
            <a:spLocks noGrp="1"/>
          </p:cNvSpPr>
          <p:nvPr>
            <p:ph idx="1"/>
          </p:nvPr>
        </p:nvSpPr>
        <p:spPr>
          <a:xfrm>
            <a:off x="584462" y="1414020"/>
            <a:ext cx="10543786" cy="377985"/>
          </a:xfrm>
        </p:spPr>
        <p:txBody>
          <a:bodyPr/>
          <a:lstStyle/>
          <a:p>
            <a:r>
              <a:rPr lang="en-US" dirty="0"/>
              <a:t>Anomalies can be classified as Point , Collective or Contextual .</a:t>
            </a:r>
          </a:p>
          <a:p>
            <a:endParaRPr lang="en-US" dirty="0"/>
          </a:p>
        </p:txBody>
      </p:sp>
      <p:pic>
        <p:nvPicPr>
          <p:cNvPr id="4" name="Picture 3"/>
          <p:cNvPicPr>
            <a:picLocks noChangeAspect="1"/>
          </p:cNvPicPr>
          <p:nvPr/>
        </p:nvPicPr>
        <p:blipFill>
          <a:blip r:embed="rId2"/>
          <a:stretch>
            <a:fillRect/>
          </a:stretch>
        </p:blipFill>
        <p:spPr>
          <a:xfrm>
            <a:off x="7967243" y="1839248"/>
            <a:ext cx="3931190" cy="2408782"/>
          </a:xfrm>
          <a:prstGeom prst="rect">
            <a:avLst/>
          </a:prstGeom>
        </p:spPr>
      </p:pic>
      <p:pic>
        <p:nvPicPr>
          <p:cNvPr id="7" name="Picture 6"/>
          <p:cNvPicPr>
            <a:picLocks noChangeAspect="1"/>
          </p:cNvPicPr>
          <p:nvPr/>
        </p:nvPicPr>
        <p:blipFill>
          <a:blip r:embed="rId3"/>
          <a:stretch>
            <a:fillRect/>
          </a:stretch>
        </p:blipFill>
        <p:spPr>
          <a:xfrm>
            <a:off x="3631045" y="1744762"/>
            <a:ext cx="4224116" cy="2523809"/>
          </a:xfrm>
          <a:prstGeom prst="rect">
            <a:avLst/>
          </a:prstGeom>
        </p:spPr>
      </p:pic>
      <p:pic>
        <p:nvPicPr>
          <p:cNvPr id="9" name="Picture 8"/>
          <p:cNvPicPr>
            <a:picLocks noChangeAspect="1"/>
          </p:cNvPicPr>
          <p:nvPr/>
        </p:nvPicPr>
        <p:blipFill>
          <a:blip r:embed="rId4"/>
          <a:stretch>
            <a:fillRect/>
          </a:stretch>
        </p:blipFill>
        <p:spPr>
          <a:xfrm>
            <a:off x="5061661" y="3498058"/>
            <a:ext cx="408467" cy="389145"/>
          </a:xfrm>
          <a:prstGeom prst="rect">
            <a:avLst/>
          </a:prstGeom>
        </p:spPr>
      </p:pic>
      <p:pic>
        <p:nvPicPr>
          <p:cNvPr id="10" name="Picture 9"/>
          <p:cNvPicPr>
            <a:picLocks noChangeAspect="1"/>
          </p:cNvPicPr>
          <p:nvPr/>
        </p:nvPicPr>
        <p:blipFill>
          <a:blip r:embed="rId4"/>
          <a:stretch>
            <a:fillRect/>
          </a:stretch>
        </p:blipFill>
        <p:spPr>
          <a:xfrm>
            <a:off x="6634401" y="3402028"/>
            <a:ext cx="482375" cy="402371"/>
          </a:xfrm>
          <a:prstGeom prst="rect">
            <a:avLst/>
          </a:prstGeom>
        </p:spPr>
      </p:pic>
      <p:pic>
        <p:nvPicPr>
          <p:cNvPr id="11" name="Picture 10"/>
          <p:cNvPicPr>
            <a:picLocks noChangeAspect="1"/>
          </p:cNvPicPr>
          <p:nvPr/>
        </p:nvPicPr>
        <p:blipFill>
          <a:blip r:embed="rId5"/>
          <a:stretch>
            <a:fillRect/>
          </a:stretch>
        </p:blipFill>
        <p:spPr>
          <a:xfrm>
            <a:off x="4087651" y="2791161"/>
            <a:ext cx="762066" cy="323116"/>
          </a:xfrm>
          <a:prstGeom prst="rect">
            <a:avLst/>
          </a:prstGeom>
        </p:spPr>
      </p:pic>
      <p:sp>
        <p:nvSpPr>
          <p:cNvPr id="13" name="TextBox 12"/>
          <p:cNvSpPr txBox="1"/>
          <p:nvPr/>
        </p:nvSpPr>
        <p:spPr>
          <a:xfrm>
            <a:off x="471340" y="4504915"/>
            <a:ext cx="3159705" cy="2308324"/>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rgbClr val="FF0000"/>
                </a:solidFill>
              </a:rPr>
              <a:t>Point Anomaly</a:t>
            </a:r>
          </a:p>
          <a:p>
            <a:pPr marL="285750" indent="-285750">
              <a:buFont typeface="Wingdings" panose="05000000000000000000" pitchFamily="2" charset="2"/>
              <a:buChar char="§"/>
            </a:pPr>
            <a:r>
              <a:rPr lang="en-US" dirty="0"/>
              <a:t>If an individual data instance can be considered as anomalous with respect to the rest of the data (e.g. purchase with large transaction value)</a:t>
            </a:r>
          </a:p>
        </p:txBody>
      </p:sp>
      <p:sp>
        <p:nvSpPr>
          <p:cNvPr id="15" name="TextBox 14"/>
          <p:cNvSpPr txBox="1"/>
          <p:nvPr/>
        </p:nvSpPr>
        <p:spPr>
          <a:xfrm>
            <a:off x="8191892" y="4527677"/>
            <a:ext cx="3535052" cy="2308324"/>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rgbClr val="FF0000"/>
                </a:solidFill>
              </a:rPr>
              <a:t>Collective Anomaly </a:t>
            </a:r>
            <a:endParaRPr lang="en-US" dirty="0"/>
          </a:p>
          <a:p>
            <a:pPr marL="285750" indent="-285750">
              <a:buFont typeface="Wingdings" panose="05000000000000000000" pitchFamily="2" charset="2"/>
              <a:buChar char="§"/>
            </a:pPr>
            <a:r>
              <a:rPr lang="en-US" dirty="0"/>
              <a:t>If a collection of related data instances is anomalous with respect to the entire data set, but not individual values (e.g. breaking rhythm in ECG)</a:t>
            </a:r>
          </a:p>
          <a:p>
            <a:endParaRPr lang="en-US" dirty="0"/>
          </a:p>
        </p:txBody>
      </p:sp>
      <p:sp>
        <p:nvSpPr>
          <p:cNvPr id="16" name="TextBox 15"/>
          <p:cNvSpPr txBox="1"/>
          <p:nvPr/>
        </p:nvSpPr>
        <p:spPr>
          <a:xfrm>
            <a:off x="3950898" y="4504915"/>
            <a:ext cx="3838755" cy="2031325"/>
          </a:xfrm>
          <a:prstGeom prst="rect">
            <a:avLst/>
          </a:prstGeom>
          <a:noFill/>
        </p:spPr>
        <p:txBody>
          <a:bodyPr wrap="square" rtlCol="0">
            <a:spAutoFit/>
          </a:bodyPr>
          <a:lstStyle/>
          <a:p>
            <a:pPr marL="285750" indent="-285750">
              <a:buFont typeface="Wingdings" panose="05000000000000000000" pitchFamily="2" charset="2"/>
              <a:buChar char="§"/>
            </a:pPr>
            <a:r>
              <a:rPr lang="en-GB" altLang="en-US" dirty="0">
                <a:solidFill>
                  <a:srgbClr val="FF0000"/>
                </a:solidFill>
              </a:rPr>
              <a:t>Contextual Anomaly</a:t>
            </a:r>
          </a:p>
          <a:p>
            <a:pPr marL="285750" indent="-285750">
              <a:buFont typeface="Wingdings" panose="05000000000000000000" pitchFamily="2" charset="2"/>
              <a:buChar char="§"/>
            </a:pPr>
            <a:r>
              <a:rPr lang="en-US" dirty="0"/>
              <a:t>If a data instance is anomalous in a specific context, but not otherwise ( anomaly if occur at certain time or certain region. e.g. large spike at middle of night)</a:t>
            </a:r>
          </a:p>
        </p:txBody>
      </p:sp>
      <p:pic>
        <p:nvPicPr>
          <p:cNvPr id="17" name="Picture 16"/>
          <p:cNvPicPr>
            <a:picLocks noChangeAspect="1"/>
          </p:cNvPicPr>
          <p:nvPr/>
        </p:nvPicPr>
        <p:blipFill>
          <a:blip r:embed="rId6"/>
          <a:stretch>
            <a:fillRect/>
          </a:stretch>
        </p:blipFill>
        <p:spPr>
          <a:xfrm>
            <a:off x="7149896" y="3031187"/>
            <a:ext cx="841321" cy="323116"/>
          </a:xfrm>
          <a:prstGeom prst="rect">
            <a:avLst/>
          </a:prstGeom>
        </p:spPr>
      </p:pic>
      <p:pic>
        <p:nvPicPr>
          <p:cNvPr id="19" name="Picture 18"/>
          <p:cNvPicPr>
            <a:picLocks noChangeAspect="1"/>
          </p:cNvPicPr>
          <p:nvPr/>
        </p:nvPicPr>
        <p:blipFill>
          <a:blip r:embed="rId7"/>
          <a:stretch>
            <a:fillRect/>
          </a:stretch>
        </p:blipFill>
        <p:spPr>
          <a:xfrm>
            <a:off x="8940035" y="2319866"/>
            <a:ext cx="436880" cy="1125171"/>
          </a:xfrm>
          <a:prstGeom prst="rect">
            <a:avLst/>
          </a:prstGeom>
        </p:spPr>
      </p:pic>
      <p:pic>
        <p:nvPicPr>
          <p:cNvPr id="20" name="Picture 19"/>
          <p:cNvPicPr>
            <a:picLocks noChangeAspect="1"/>
          </p:cNvPicPr>
          <p:nvPr/>
        </p:nvPicPr>
        <p:blipFill>
          <a:blip r:embed="rId8"/>
          <a:stretch>
            <a:fillRect/>
          </a:stretch>
        </p:blipFill>
        <p:spPr>
          <a:xfrm>
            <a:off x="8650603" y="1125854"/>
            <a:ext cx="2438611" cy="377985"/>
          </a:xfrm>
          <a:prstGeom prst="rect">
            <a:avLst/>
          </a:prstGeom>
        </p:spPr>
      </p:pic>
      <p:cxnSp>
        <p:nvCxnSpPr>
          <p:cNvPr id="22" name="Straight Arrow Connector 21"/>
          <p:cNvCxnSpPr>
            <a:stCxn id="20" idx="2"/>
            <a:endCxn id="19" idx="0"/>
          </p:cNvCxnSpPr>
          <p:nvPr/>
        </p:nvCxnSpPr>
        <p:spPr>
          <a:xfrm flipH="1">
            <a:off x="9158475" y="1503839"/>
            <a:ext cx="711434" cy="816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6884937" y="3254514"/>
            <a:ext cx="400411" cy="148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547755" y="3089061"/>
            <a:ext cx="650111" cy="416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9"/>
          <a:stretch>
            <a:fillRect/>
          </a:stretch>
        </p:blipFill>
        <p:spPr>
          <a:xfrm>
            <a:off x="804211" y="1939543"/>
            <a:ext cx="2476500" cy="1847850"/>
          </a:xfrm>
          <a:prstGeom prst="rect">
            <a:avLst/>
          </a:prstGeom>
        </p:spPr>
      </p:pic>
      <p:sp>
        <p:nvSpPr>
          <p:cNvPr id="8" name="Rectangle 7"/>
          <p:cNvSpPr/>
          <p:nvPr/>
        </p:nvSpPr>
        <p:spPr>
          <a:xfrm>
            <a:off x="471340" y="1796282"/>
            <a:ext cx="3078036" cy="24087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2845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ANOMALY DETECTION TECHNIQUE</a:t>
            </a:r>
          </a:p>
        </p:txBody>
      </p:sp>
      <p:grpSp>
        <p:nvGrpSpPr>
          <p:cNvPr id="5" name="Group 32"/>
          <p:cNvGrpSpPr>
            <a:grpSpLocks/>
          </p:cNvGrpSpPr>
          <p:nvPr/>
        </p:nvGrpSpPr>
        <p:grpSpPr bwMode="auto">
          <a:xfrm>
            <a:off x="4222021" y="4079575"/>
            <a:ext cx="1830387" cy="458788"/>
            <a:chOff x="5853" y="-143"/>
            <a:chExt cx="2882" cy="722"/>
          </a:xfrm>
        </p:grpSpPr>
        <p:sp>
          <p:nvSpPr>
            <p:cNvPr id="6" name="Freeform 34"/>
            <p:cNvSpPr>
              <a:spLocks/>
            </p:cNvSpPr>
            <p:nvPr/>
          </p:nvSpPr>
          <p:spPr bwMode="auto">
            <a:xfrm>
              <a:off x="5854" y="-142"/>
              <a:ext cx="2880" cy="720"/>
            </a:xfrm>
            <a:custGeom>
              <a:avLst/>
              <a:gdLst>
                <a:gd name="T0" fmla="+- 0 7294 5854"/>
                <a:gd name="T1" fmla="*/ T0 w 2880"/>
                <a:gd name="T2" fmla="+- 0 578 -142"/>
                <a:gd name="T3" fmla="*/ 578 h 720"/>
                <a:gd name="T4" fmla="+- 0 8734 5854"/>
                <a:gd name="T5" fmla="*/ T4 w 2880"/>
                <a:gd name="T6" fmla="+- 0 578 -142"/>
                <a:gd name="T7" fmla="*/ 578 h 720"/>
                <a:gd name="T8" fmla="+- 0 8734 5854"/>
                <a:gd name="T9" fmla="*/ T8 w 2880"/>
                <a:gd name="T10" fmla="+- 0 -142 -142"/>
                <a:gd name="T11" fmla="*/ -142 h 720"/>
                <a:gd name="T12" fmla="+- 0 5854 5854"/>
                <a:gd name="T13" fmla="*/ T12 w 2880"/>
                <a:gd name="T14" fmla="+- 0 -142 -142"/>
                <a:gd name="T15" fmla="*/ -142 h 720"/>
                <a:gd name="T16" fmla="+- 0 5854 5854"/>
                <a:gd name="T17" fmla="*/ T16 w 2880"/>
                <a:gd name="T18" fmla="+- 0 578 -142"/>
                <a:gd name="T19" fmla="*/ 578 h 720"/>
                <a:gd name="T20" fmla="+- 0 7294 5854"/>
                <a:gd name="T21" fmla="*/ T20 w 2880"/>
                <a:gd name="T22" fmla="+- 0 578 -142"/>
                <a:gd name="T23" fmla="*/ 578 h 720"/>
              </a:gdLst>
              <a:ahLst/>
              <a:cxnLst>
                <a:cxn ang="0">
                  <a:pos x="T1" y="T3"/>
                </a:cxn>
                <a:cxn ang="0">
                  <a:pos x="T5" y="T7"/>
                </a:cxn>
                <a:cxn ang="0">
                  <a:pos x="T9" y="T11"/>
                </a:cxn>
                <a:cxn ang="0">
                  <a:pos x="T13" y="T15"/>
                </a:cxn>
                <a:cxn ang="0">
                  <a:pos x="T17" y="T19"/>
                </a:cxn>
                <a:cxn ang="0">
                  <a:pos x="T21" y="T23"/>
                </a:cxn>
              </a:cxnLst>
              <a:rect l="0" t="0" r="r" b="b"/>
              <a:pathLst>
                <a:path w="2880" h="720">
                  <a:moveTo>
                    <a:pt x="1440" y="720"/>
                  </a:moveTo>
                  <a:lnTo>
                    <a:pt x="2880" y="720"/>
                  </a:lnTo>
                  <a:lnTo>
                    <a:pt x="2880" y="0"/>
                  </a:lnTo>
                  <a:lnTo>
                    <a:pt x="0" y="0"/>
                  </a:lnTo>
                  <a:lnTo>
                    <a:pt x="0" y="720"/>
                  </a:lnTo>
                  <a:lnTo>
                    <a:pt x="1440" y="720"/>
                  </a:lnTo>
                  <a:close/>
                </a:path>
              </a:pathLst>
            </a:custGeom>
            <a:solidFill>
              <a:srgbClr val="ADC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33"/>
            <p:cNvSpPr>
              <a:spLocks/>
            </p:cNvSpPr>
            <p:nvPr/>
          </p:nvSpPr>
          <p:spPr bwMode="auto">
            <a:xfrm>
              <a:off x="5854" y="-142"/>
              <a:ext cx="2880" cy="720"/>
            </a:xfrm>
            <a:custGeom>
              <a:avLst/>
              <a:gdLst>
                <a:gd name="T0" fmla="+- 0 7294 5854"/>
                <a:gd name="T1" fmla="*/ T0 w 2880"/>
                <a:gd name="T2" fmla="+- 0 578 -142"/>
                <a:gd name="T3" fmla="*/ 578 h 720"/>
                <a:gd name="T4" fmla="+- 0 5854 5854"/>
                <a:gd name="T5" fmla="*/ T4 w 2880"/>
                <a:gd name="T6" fmla="+- 0 578 -142"/>
                <a:gd name="T7" fmla="*/ 578 h 720"/>
                <a:gd name="T8" fmla="+- 0 5854 5854"/>
                <a:gd name="T9" fmla="*/ T8 w 2880"/>
                <a:gd name="T10" fmla="+- 0 -142 -142"/>
                <a:gd name="T11" fmla="*/ -142 h 720"/>
                <a:gd name="T12" fmla="+- 0 8734 5854"/>
                <a:gd name="T13" fmla="*/ T12 w 2880"/>
                <a:gd name="T14" fmla="+- 0 -142 -142"/>
                <a:gd name="T15" fmla="*/ -142 h 720"/>
                <a:gd name="T16" fmla="+- 0 8734 5854"/>
                <a:gd name="T17" fmla="*/ T16 w 2880"/>
                <a:gd name="T18" fmla="+- 0 578 -142"/>
                <a:gd name="T19" fmla="*/ 578 h 720"/>
                <a:gd name="T20" fmla="+- 0 7294 5854"/>
                <a:gd name="T21" fmla="*/ T20 w 2880"/>
                <a:gd name="T22" fmla="+- 0 578 -142"/>
                <a:gd name="T23" fmla="*/ 578 h 720"/>
              </a:gdLst>
              <a:ahLst/>
              <a:cxnLst>
                <a:cxn ang="0">
                  <a:pos x="T1" y="T3"/>
                </a:cxn>
                <a:cxn ang="0">
                  <a:pos x="T5" y="T7"/>
                </a:cxn>
                <a:cxn ang="0">
                  <a:pos x="T9" y="T11"/>
                </a:cxn>
                <a:cxn ang="0">
                  <a:pos x="T13" y="T15"/>
                </a:cxn>
                <a:cxn ang="0">
                  <a:pos x="T17" y="T19"/>
                </a:cxn>
                <a:cxn ang="0">
                  <a:pos x="T21" y="T23"/>
                </a:cxn>
              </a:cxnLst>
              <a:rect l="0" t="0" r="r" b="b"/>
              <a:pathLst>
                <a:path w="2880" h="720">
                  <a:moveTo>
                    <a:pt x="1440" y="720"/>
                  </a:moveTo>
                  <a:lnTo>
                    <a:pt x="0" y="720"/>
                  </a:lnTo>
                  <a:lnTo>
                    <a:pt x="0" y="0"/>
                  </a:lnTo>
                  <a:lnTo>
                    <a:pt x="2880" y="0"/>
                  </a:lnTo>
                  <a:lnTo>
                    <a:pt x="2880" y="720"/>
                  </a:lnTo>
                  <a:lnTo>
                    <a:pt x="1440" y="720"/>
                  </a:lnTo>
                  <a:close/>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 name="Group 16"/>
          <p:cNvGrpSpPr>
            <a:grpSpLocks/>
          </p:cNvGrpSpPr>
          <p:nvPr/>
        </p:nvGrpSpPr>
        <p:grpSpPr bwMode="auto">
          <a:xfrm>
            <a:off x="4221386" y="3337642"/>
            <a:ext cx="1830387" cy="458788"/>
            <a:chOff x="5853" y="-129"/>
            <a:chExt cx="2882" cy="722"/>
          </a:xfrm>
        </p:grpSpPr>
        <p:sp>
          <p:nvSpPr>
            <p:cNvPr id="9" name="Freeform 18"/>
            <p:cNvSpPr>
              <a:spLocks/>
            </p:cNvSpPr>
            <p:nvPr/>
          </p:nvSpPr>
          <p:spPr bwMode="auto">
            <a:xfrm>
              <a:off x="5854" y="-128"/>
              <a:ext cx="2880" cy="720"/>
            </a:xfrm>
            <a:custGeom>
              <a:avLst/>
              <a:gdLst>
                <a:gd name="T0" fmla="+- 0 7294 5854"/>
                <a:gd name="T1" fmla="*/ T0 w 2880"/>
                <a:gd name="T2" fmla="+- 0 592 -128"/>
                <a:gd name="T3" fmla="*/ 592 h 720"/>
                <a:gd name="T4" fmla="+- 0 8734 5854"/>
                <a:gd name="T5" fmla="*/ T4 w 2880"/>
                <a:gd name="T6" fmla="+- 0 592 -128"/>
                <a:gd name="T7" fmla="*/ 592 h 720"/>
                <a:gd name="T8" fmla="+- 0 8734 5854"/>
                <a:gd name="T9" fmla="*/ T8 w 2880"/>
                <a:gd name="T10" fmla="+- 0 -128 -128"/>
                <a:gd name="T11" fmla="*/ -128 h 720"/>
                <a:gd name="T12" fmla="+- 0 5854 5854"/>
                <a:gd name="T13" fmla="*/ T12 w 2880"/>
                <a:gd name="T14" fmla="+- 0 -128 -128"/>
                <a:gd name="T15" fmla="*/ -128 h 720"/>
                <a:gd name="T16" fmla="+- 0 5854 5854"/>
                <a:gd name="T17" fmla="*/ T16 w 2880"/>
                <a:gd name="T18" fmla="+- 0 592 -128"/>
                <a:gd name="T19" fmla="*/ 592 h 720"/>
                <a:gd name="T20" fmla="+- 0 7294 5854"/>
                <a:gd name="T21" fmla="*/ T20 w 2880"/>
                <a:gd name="T22" fmla="+- 0 592 -128"/>
                <a:gd name="T23" fmla="*/ 592 h 720"/>
              </a:gdLst>
              <a:ahLst/>
              <a:cxnLst>
                <a:cxn ang="0">
                  <a:pos x="T1" y="T3"/>
                </a:cxn>
                <a:cxn ang="0">
                  <a:pos x="T5" y="T7"/>
                </a:cxn>
                <a:cxn ang="0">
                  <a:pos x="T9" y="T11"/>
                </a:cxn>
                <a:cxn ang="0">
                  <a:pos x="T13" y="T15"/>
                </a:cxn>
                <a:cxn ang="0">
                  <a:pos x="T17" y="T19"/>
                </a:cxn>
                <a:cxn ang="0">
                  <a:pos x="T21" y="T23"/>
                </a:cxn>
              </a:cxnLst>
              <a:rect l="0" t="0" r="r" b="b"/>
              <a:pathLst>
                <a:path w="2880" h="720">
                  <a:moveTo>
                    <a:pt x="1440" y="720"/>
                  </a:moveTo>
                  <a:lnTo>
                    <a:pt x="2880" y="720"/>
                  </a:lnTo>
                  <a:lnTo>
                    <a:pt x="2880" y="0"/>
                  </a:lnTo>
                  <a:lnTo>
                    <a:pt x="0" y="0"/>
                  </a:lnTo>
                  <a:lnTo>
                    <a:pt x="0" y="720"/>
                  </a:lnTo>
                  <a:lnTo>
                    <a:pt x="1440" y="720"/>
                  </a:lnTo>
                  <a:close/>
                </a:path>
              </a:pathLst>
            </a:custGeom>
            <a:solidFill>
              <a:srgbClr val="ADC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7"/>
            <p:cNvSpPr>
              <a:spLocks/>
            </p:cNvSpPr>
            <p:nvPr/>
          </p:nvSpPr>
          <p:spPr bwMode="auto">
            <a:xfrm>
              <a:off x="5854" y="-128"/>
              <a:ext cx="2880" cy="720"/>
            </a:xfrm>
            <a:custGeom>
              <a:avLst/>
              <a:gdLst>
                <a:gd name="T0" fmla="+- 0 7294 5854"/>
                <a:gd name="T1" fmla="*/ T0 w 2880"/>
                <a:gd name="T2" fmla="+- 0 592 -128"/>
                <a:gd name="T3" fmla="*/ 592 h 720"/>
                <a:gd name="T4" fmla="+- 0 5854 5854"/>
                <a:gd name="T5" fmla="*/ T4 w 2880"/>
                <a:gd name="T6" fmla="+- 0 592 -128"/>
                <a:gd name="T7" fmla="*/ 592 h 720"/>
                <a:gd name="T8" fmla="+- 0 5854 5854"/>
                <a:gd name="T9" fmla="*/ T8 w 2880"/>
                <a:gd name="T10" fmla="+- 0 -128 -128"/>
                <a:gd name="T11" fmla="*/ -128 h 720"/>
                <a:gd name="T12" fmla="+- 0 8734 5854"/>
                <a:gd name="T13" fmla="*/ T12 w 2880"/>
                <a:gd name="T14" fmla="+- 0 -128 -128"/>
                <a:gd name="T15" fmla="*/ -128 h 720"/>
                <a:gd name="T16" fmla="+- 0 8734 5854"/>
                <a:gd name="T17" fmla="*/ T16 w 2880"/>
                <a:gd name="T18" fmla="+- 0 592 -128"/>
                <a:gd name="T19" fmla="*/ 592 h 720"/>
                <a:gd name="T20" fmla="+- 0 7294 5854"/>
                <a:gd name="T21" fmla="*/ T20 w 2880"/>
                <a:gd name="T22" fmla="+- 0 592 -128"/>
                <a:gd name="T23" fmla="*/ 592 h 720"/>
              </a:gdLst>
              <a:ahLst/>
              <a:cxnLst>
                <a:cxn ang="0">
                  <a:pos x="T1" y="T3"/>
                </a:cxn>
                <a:cxn ang="0">
                  <a:pos x="T5" y="T7"/>
                </a:cxn>
                <a:cxn ang="0">
                  <a:pos x="T9" y="T11"/>
                </a:cxn>
                <a:cxn ang="0">
                  <a:pos x="T13" y="T15"/>
                </a:cxn>
                <a:cxn ang="0">
                  <a:pos x="T17" y="T19"/>
                </a:cxn>
                <a:cxn ang="0">
                  <a:pos x="T21" y="T23"/>
                </a:cxn>
              </a:cxnLst>
              <a:rect l="0" t="0" r="r" b="b"/>
              <a:pathLst>
                <a:path w="2880" h="720">
                  <a:moveTo>
                    <a:pt x="1440" y="720"/>
                  </a:moveTo>
                  <a:lnTo>
                    <a:pt x="0" y="720"/>
                  </a:lnTo>
                  <a:lnTo>
                    <a:pt x="0" y="0"/>
                  </a:lnTo>
                  <a:lnTo>
                    <a:pt x="2880" y="0"/>
                  </a:lnTo>
                  <a:lnTo>
                    <a:pt x="2880" y="720"/>
                  </a:lnTo>
                  <a:lnTo>
                    <a:pt x="1440" y="720"/>
                  </a:lnTo>
                  <a:close/>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 name="Group 19"/>
          <p:cNvGrpSpPr>
            <a:grpSpLocks/>
          </p:cNvGrpSpPr>
          <p:nvPr/>
        </p:nvGrpSpPr>
        <p:grpSpPr bwMode="auto">
          <a:xfrm>
            <a:off x="796459" y="2801467"/>
            <a:ext cx="3407491" cy="1359543"/>
            <a:chOff x="-98" y="4338"/>
            <a:chExt cx="5233" cy="2142"/>
          </a:xfrm>
        </p:grpSpPr>
        <p:sp>
          <p:nvSpPr>
            <p:cNvPr id="12" name="Freeform 25"/>
            <p:cNvSpPr>
              <a:spLocks/>
            </p:cNvSpPr>
            <p:nvPr/>
          </p:nvSpPr>
          <p:spPr bwMode="auto">
            <a:xfrm>
              <a:off x="-31" y="4338"/>
              <a:ext cx="3694" cy="2142"/>
            </a:xfrm>
            <a:custGeom>
              <a:avLst/>
              <a:gdLst>
                <a:gd name="T0" fmla="+- 0 2208 360"/>
                <a:gd name="T1" fmla="*/ T0 w 3694"/>
                <a:gd name="T2" fmla="+- 0 6480 4338"/>
                <a:gd name="T3" fmla="*/ 6480 h 2142"/>
                <a:gd name="T4" fmla="+- 0 4054 360"/>
                <a:gd name="T5" fmla="*/ T4 w 3694"/>
                <a:gd name="T6" fmla="+- 0 6480 4338"/>
                <a:gd name="T7" fmla="*/ 6480 h 2142"/>
                <a:gd name="T8" fmla="+- 0 4054 360"/>
                <a:gd name="T9" fmla="*/ T8 w 3694"/>
                <a:gd name="T10" fmla="+- 0 4338 4338"/>
                <a:gd name="T11" fmla="*/ 4338 h 2142"/>
                <a:gd name="T12" fmla="+- 0 360 360"/>
                <a:gd name="T13" fmla="*/ T12 w 3694"/>
                <a:gd name="T14" fmla="+- 0 4338 4338"/>
                <a:gd name="T15" fmla="*/ 4338 h 2142"/>
                <a:gd name="T16" fmla="+- 0 360 360"/>
                <a:gd name="T17" fmla="*/ T16 w 3694"/>
                <a:gd name="T18" fmla="+- 0 6480 4338"/>
                <a:gd name="T19" fmla="*/ 6480 h 2142"/>
                <a:gd name="T20" fmla="+- 0 2208 360"/>
                <a:gd name="T21" fmla="*/ T20 w 3694"/>
                <a:gd name="T22" fmla="+- 0 6480 4338"/>
                <a:gd name="T23" fmla="*/ 6480 h 2142"/>
              </a:gdLst>
              <a:ahLst/>
              <a:cxnLst>
                <a:cxn ang="0">
                  <a:pos x="T1" y="T3"/>
                </a:cxn>
                <a:cxn ang="0">
                  <a:pos x="T5" y="T7"/>
                </a:cxn>
                <a:cxn ang="0">
                  <a:pos x="T9" y="T11"/>
                </a:cxn>
                <a:cxn ang="0">
                  <a:pos x="T13" y="T15"/>
                </a:cxn>
                <a:cxn ang="0">
                  <a:pos x="T17" y="T19"/>
                </a:cxn>
                <a:cxn ang="0">
                  <a:pos x="T21" y="T23"/>
                </a:cxn>
              </a:cxnLst>
              <a:rect l="0" t="0" r="r" b="b"/>
              <a:pathLst>
                <a:path w="3694" h="2142">
                  <a:moveTo>
                    <a:pt x="1848" y="2142"/>
                  </a:moveTo>
                  <a:lnTo>
                    <a:pt x="3694" y="2142"/>
                  </a:lnTo>
                  <a:lnTo>
                    <a:pt x="3694" y="0"/>
                  </a:lnTo>
                  <a:lnTo>
                    <a:pt x="0" y="0"/>
                  </a:lnTo>
                  <a:lnTo>
                    <a:pt x="0" y="2142"/>
                  </a:lnTo>
                  <a:lnTo>
                    <a:pt x="1848" y="2142"/>
                  </a:lnTo>
                  <a:close/>
                </a:path>
              </a:pathLst>
            </a:custGeom>
            <a:solidFill>
              <a:srgbClr val="FFD2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Application Domains</a:t>
              </a:r>
            </a:p>
            <a:p>
              <a:r>
                <a:rPr lang="en-US" sz="1600" dirty="0"/>
                <a:t>Intrusion Detection</a:t>
              </a:r>
            </a:p>
            <a:p>
              <a:r>
                <a:rPr lang="en-US" sz="1600" dirty="0"/>
                <a:t>Fraud Detection</a:t>
              </a:r>
            </a:p>
            <a:p>
              <a:r>
                <a:rPr lang="en-US" sz="1600" dirty="0"/>
                <a:t>Traffic Analysis</a:t>
              </a:r>
            </a:p>
          </p:txBody>
        </p:sp>
        <p:sp>
          <p:nvSpPr>
            <p:cNvPr id="13" name="Freeform 24"/>
            <p:cNvSpPr>
              <a:spLocks/>
            </p:cNvSpPr>
            <p:nvPr/>
          </p:nvSpPr>
          <p:spPr bwMode="auto">
            <a:xfrm>
              <a:off x="-98" y="4338"/>
              <a:ext cx="3694" cy="2142"/>
            </a:xfrm>
            <a:custGeom>
              <a:avLst/>
              <a:gdLst>
                <a:gd name="T0" fmla="+- 0 2208 360"/>
                <a:gd name="T1" fmla="*/ T0 w 3694"/>
                <a:gd name="T2" fmla="+- 0 6480 4338"/>
                <a:gd name="T3" fmla="*/ 6480 h 2142"/>
                <a:gd name="T4" fmla="+- 0 360 360"/>
                <a:gd name="T5" fmla="*/ T4 w 3694"/>
                <a:gd name="T6" fmla="+- 0 6480 4338"/>
                <a:gd name="T7" fmla="*/ 6480 h 2142"/>
                <a:gd name="T8" fmla="+- 0 360 360"/>
                <a:gd name="T9" fmla="*/ T8 w 3694"/>
                <a:gd name="T10" fmla="+- 0 4338 4338"/>
                <a:gd name="T11" fmla="*/ 4338 h 2142"/>
                <a:gd name="T12" fmla="+- 0 4054 360"/>
                <a:gd name="T13" fmla="*/ T12 w 3694"/>
                <a:gd name="T14" fmla="+- 0 4338 4338"/>
                <a:gd name="T15" fmla="*/ 4338 h 2142"/>
                <a:gd name="T16" fmla="+- 0 4054 360"/>
                <a:gd name="T17" fmla="*/ T16 w 3694"/>
                <a:gd name="T18" fmla="+- 0 6480 4338"/>
                <a:gd name="T19" fmla="*/ 6480 h 2142"/>
                <a:gd name="T20" fmla="+- 0 2208 360"/>
                <a:gd name="T21" fmla="*/ T20 w 3694"/>
                <a:gd name="T22" fmla="+- 0 6480 4338"/>
                <a:gd name="T23" fmla="*/ 6480 h 2142"/>
              </a:gdLst>
              <a:ahLst/>
              <a:cxnLst>
                <a:cxn ang="0">
                  <a:pos x="T1" y="T3"/>
                </a:cxn>
                <a:cxn ang="0">
                  <a:pos x="T5" y="T7"/>
                </a:cxn>
                <a:cxn ang="0">
                  <a:pos x="T9" y="T11"/>
                </a:cxn>
                <a:cxn ang="0">
                  <a:pos x="T13" y="T15"/>
                </a:cxn>
                <a:cxn ang="0">
                  <a:pos x="T17" y="T19"/>
                </a:cxn>
                <a:cxn ang="0">
                  <a:pos x="T21" y="T23"/>
                </a:cxn>
              </a:cxnLst>
              <a:rect l="0" t="0" r="r" b="b"/>
              <a:pathLst>
                <a:path w="3694" h="2142">
                  <a:moveTo>
                    <a:pt x="1848" y="2142"/>
                  </a:moveTo>
                  <a:lnTo>
                    <a:pt x="0" y="2142"/>
                  </a:lnTo>
                  <a:lnTo>
                    <a:pt x="0" y="0"/>
                  </a:lnTo>
                  <a:lnTo>
                    <a:pt x="3694" y="0"/>
                  </a:lnTo>
                  <a:lnTo>
                    <a:pt x="3694" y="2142"/>
                  </a:lnTo>
                  <a:lnTo>
                    <a:pt x="1848" y="2142"/>
                  </a:lnTo>
                  <a:close/>
                </a:path>
              </a:pathLst>
            </a:custGeom>
            <a:noFill/>
            <a:ln w="1833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23"/>
            <p:cNvSpPr>
              <a:spLocks/>
            </p:cNvSpPr>
            <p:nvPr/>
          </p:nvSpPr>
          <p:spPr bwMode="auto">
            <a:xfrm>
              <a:off x="5135" y="5400"/>
              <a:ext cx="0" cy="288"/>
            </a:xfrm>
            <a:custGeom>
              <a:avLst/>
              <a:gdLst>
                <a:gd name="T0" fmla="+- 0 5400 5400"/>
                <a:gd name="T1" fmla="*/ 5400 h 288"/>
                <a:gd name="T2" fmla="+- 0 5688 5400"/>
                <a:gd name="T3" fmla="*/ 5688 h 288"/>
              </a:gdLst>
              <a:ahLst/>
              <a:cxnLst>
                <a:cxn ang="0">
                  <a:pos x="0" y="T1"/>
                </a:cxn>
                <a:cxn ang="0">
                  <a:pos x="0" y="T3"/>
                </a:cxn>
              </a:cxnLst>
              <a:rect l="0" t="0" r="r" b="b"/>
              <a:pathLst>
                <a:path h="288">
                  <a:moveTo>
                    <a:pt x="0" y="0"/>
                  </a:moveTo>
                  <a:lnTo>
                    <a:pt x="0" y="288"/>
                  </a:lnTo>
                </a:path>
              </a:pathLst>
            </a:custGeom>
            <a:noFill/>
            <a:ln w="203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21"/>
            <p:cNvSpPr>
              <a:spLocks/>
            </p:cNvSpPr>
            <p:nvPr/>
          </p:nvSpPr>
          <p:spPr bwMode="auto">
            <a:xfrm>
              <a:off x="3647" y="5040"/>
              <a:ext cx="1080" cy="720"/>
            </a:xfrm>
            <a:custGeom>
              <a:avLst/>
              <a:gdLst>
                <a:gd name="T0" fmla="+- 0 4864 4054"/>
                <a:gd name="T1" fmla="*/ T0 w 1080"/>
                <a:gd name="T2" fmla="+- 0 5580 5040"/>
                <a:gd name="T3" fmla="*/ 5580 h 720"/>
                <a:gd name="T4" fmla="+- 0 4864 4054"/>
                <a:gd name="T5" fmla="*/ T4 w 1080"/>
                <a:gd name="T6" fmla="+- 0 5760 5040"/>
                <a:gd name="T7" fmla="*/ 5760 h 720"/>
                <a:gd name="T8" fmla="+- 0 5134 4054"/>
                <a:gd name="T9" fmla="*/ T8 w 1080"/>
                <a:gd name="T10" fmla="+- 0 5400 5040"/>
                <a:gd name="T11" fmla="*/ 5400 h 720"/>
                <a:gd name="T12" fmla="+- 0 4864 4054"/>
                <a:gd name="T13" fmla="*/ T12 w 1080"/>
                <a:gd name="T14" fmla="+- 0 5040 5040"/>
                <a:gd name="T15" fmla="*/ 5040 h 720"/>
                <a:gd name="T16" fmla="+- 0 4864 4054"/>
                <a:gd name="T17" fmla="*/ T16 w 1080"/>
                <a:gd name="T18" fmla="+- 0 5220 5040"/>
                <a:gd name="T19" fmla="*/ 5220 h 720"/>
                <a:gd name="T20" fmla="+- 0 4054 4054"/>
                <a:gd name="T21" fmla="*/ T20 w 1080"/>
                <a:gd name="T22" fmla="+- 0 5220 5040"/>
                <a:gd name="T23" fmla="*/ 5220 h 720"/>
                <a:gd name="T24" fmla="+- 0 4054 4054"/>
                <a:gd name="T25" fmla="*/ T24 w 1080"/>
                <a:gd name="T26" fmla="+- 0 5580 5040"/>
                <a:gd name="T27" fmla="*/ 5580 h 720"/>
                <a:gd name="T28" fmla="+- 0 4864 4054"/>
                <a:gd name="T29" fmla="*/ T28 w 1080"/>
                <a:gd name="T30" fmla="+- 0 5580 5040"/>
                <a:gd name="T31" fmla="*/ 5580 h 720"/>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080" h="720">
                  <a:moveTo>
                    <a:pt x="810" y="540"/>
                  </a:moveTo>
                  <a:lnTo>
                    <a:pt x="810" y="720"/>
                  </a:lnTo>
                  <a:lnTo>
                    <a:pt x="1080" y="360"/>
                  </a:lnTo>
                  <a:lnTo>
                    <a:pt x="810" y="0"/>
                  </a:lnTo>
                  <a:lnTo>
                    <a:pt x="810" y="180"/>
                  </a:lnTo>
                  <a:lnTo>
                    <a:pt x="0" y="180"/>
                  </a:lnTo>
                  <a:lnTo>
                    <a:pt x="0" y="540"/>
                  </a:lnTo>
                  <a:lnTo>
                    <a:pt x="810" y="540"/>
                  </a:lnTo>
                  <a:close/>
                </a:path>
              </a:pathLst>
            </a:custGeom>
            <a:solidFill>
              <a:srgbClr val="006A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0" name="Rectangle 36"/>
          <p:cNvSpPr>
            <a:spLocks noChangeArrowheads="1"/>
          </p:cNvSpPr>
          <p:nvPr/>
        </p:nvSpPr>
        <p:spPr bwMode="auto">
          <a:xfrm>
            <a:off x="3987539" y="5970756"/>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5" name="Picture 44"/>
          <p:cNvPicPr>
            <a:picLocks noChangeAspect="1"/>
          </p:cNvPicPr>
          <p:nvPr/>
        </p:nvPicPr>
        <p:blipFill>
          <a:blip r:embed="rId2"/>
          <a:stretch>
            <a:fillRect/>
          </a:stretch>
        </p:blipFill>
        <p:spPr>
          <a:xfrm>
            <a:off x="4228928" y="4809770"/>
            <a:ext cx="1835055" cy="463336"/>
          </a:xfrm>
          <a:prstGeom prst="rect">
            <a:avLst/>
          </a:prstGeom>
        </p:spPr>
      </p:pic>
      <p:pic>
        <p:nvPicPr>
          <p:cNvPr id="46" name="Picture 45"/>
          <p:cNvPicPr>
            <a:picLocks noChangeAspect="1"/>
          </p:cNvPicPr>
          <p:nvPr/>
        </p:nvPicPr>
        <p:blipFill>
          <a:blip r:embed="rId2"/>
          <a:stretch>
            <a:fillRect/>
          </a:stretch>
        </p:blipFill>
        <p:spPr>
          <a:xfrm>
            <a:off x="4247626" y="2618390"/>
            <a:ext cx="1835055" cy="463336"/>
          </a:xfrm>
          <a:prstGeom prst="rect">
            <a:avLst/>
          </a:prstGeom>
        </p:spPr>
      </p:pic>
      <p:sp>
        <p:nvSpPr>
          <p:cNvPr id="47" name="Rectangle 46"/>
          <p:cNvSpPr/>
          <p:nvPr/>
        </p:nvSpPr>
        <p:spPr>
          <a:xfrm>
            <a:off x="4313289" y="3403905"/>
            <a:ext cx="864339" cy="369332"/>
          </a:xfrm>
          <a:prstGeom prst="rect">
            <a:avLst/>
          </a:prstGeom>
        </p:spPr>
        <p:txBody>
          <a:bodyPr wrap="none">
            <a:spAutoFit/>
          </a:bodyPr>
          <a:lstStyle/>
          <a:p>
            <a:pPr lvl="0" defTabSz="914400" eaLnBrk="0" fontAlgn="base" hangingPunct="0">
              <a:spcBef>
                <a:spcPct val="0"/>
              </a:spcBef>
              <a:spcAft>
                <a:spcPct val="0"/>
              </a:spcAft>
            </a:pPr>
            <a:r>
              <a:rPr lang="en-US" altLang="en-US" dirty="0">
                <a:latin typeface="Arial" panose="020B0604020202020204" pitchFamily="34" charset="0"/>
                <a:ea typeface="Arial" panose="020B0604020202020204" pitchFamily="34" charset="0"/>
              </a:rPr>
              <a:t>Labels</a:t>
            </a:r>
            <a:endParaRPr lang="en-US" altLang="en-US" sz="800" dirty="0">
              <a:latin typeface="Arial" panose="020B0604020202020204" pitchFamily="34" charset="0"/>
            </a:endParaRPr>
          </a:p>
        </p:txBody>
      </p:sp>
      <p:sp>
        <p:nvSpPr>
          <p:cNvPr id="48" name="Rectangle 47"/>
          <p:cNvSpPr/>
          <p:nvPr/>
        </p:nvSpPr>
        <p:spPr>
          <a:xfrm>
            <a:off x="4247626" y="4156336"/>
            <a:ext cx="1642501" cy="369332"/>
          </a:xfrm>
          <a:prstGeom prst="rect">
            <a:avLst/>
          </a:prstGeom>
        </p:spPr>
        <p:txBody>
          <a:bodyPr wrap="none">
            <a:spAutoFit/>
          </a:bodyPr>
          <a:lstStyle/>
          <a:p>
            <a:pPr lvl="0" defTabSz="914400" eaLnBrk="0" fontAlgn="base" hangingPunct="0">
              <a:spcBef>
                <a:spcPct val="0"/>
              </a:spcBef>
              <a:spcAft>
                <a:spcPct val="0"/>
              </a:spcAft>
            </a:pPr>
            <a:r>
              <a:rPr lang="en-US" altLang="en-US" dirty="0">
                <a:latin typeface="Arial" panose="020B0604020202020204" pitchFamily="34" charset="0"/>
                <a:ea typeface="Arial" panose="020B0604020202020204" pitchFamily="34" charset="0"/>
              </a:rPr>
              <a:t>Anomaly Type</a:t>
            </a:r>
            <a:endParaRPr lang="en-US" altLang="en-US" sz="1000" dirty="0">
              <a:latin typeface="Arial" panose="020B0604020202020204" pitchFamily="34" charset="0"/>
              <a:ea typeface="Times New Roman" panose="02020603050405020304" pitchFamily="18" charset="0"/>
            </a:endParaRPr>
          </a:p>
        </p:txBody>
      </p:sp>
      <p:sp>
        <p:nvSpPr>
          <p:cNvPr id="49" name="TextBox 48"/>
          <p:cNvSpPr txBox="1"/>
          <p:nvPr/>
        </p:nvSpPr>
        <p:spPr>
          <a:xfrm flipH="1">
            <a:off x="4295479" y="2665392"/>
            <a:ext cx="1899796" cy="369332"/>
          </a:xfrm>
          <a:prstGeom prst="rect">
            <a:avLst/>
          </a:prstGeom>
          <a:noFill/>
        </p:spPr>
        <p:txBody>
          <a:bodyPr wrap="square" rtlCol="0">
            <a:spAutoFit/>
          </a:bodyPr>
          <a:lstStyle/>
          <a:p>
            <a:r>
              <a:rPr lang="en-US" dirty="0"/>
              <a:t>Nature of Data</a:t>
            </a:r>
          </a:p>
        </p:txBody>
      </p:sp>
      <p:sp>
        <p:nvSpPr>
          <p:cNvPr id="51" name="TextBox 50"/>
          <p:cNvSpPr txBox="1"/>
          <p:nvPr/>
        </p:nvSpPr>
        <p:spPr>
          <a:xfrm>
            <a:off x="4211322" y="4837276"/>
            <a:ext cx="1852661" cy="369332"/>
          </a:xfrm>
          <a:prstGeom prst="rect">
            <a:avLst/>
          </a:prstGeom>
          <a:noFill/>
        </p:spPr>
        <p:txBody>
          <a:bodyPr wrap="square" rtlCol="0">
            <a:spAutoFit/>
          </a:bodyPr>
          <a:lstStyle/>
          <a:p>
            <a:r>
              <a:rPr lang="en-US" dirty="0"/>
              <a:t>Output</a:t>
            </a:r>
          </a:p>
        </p:txBody>
      </p:sp>
      <p:sp>
        <p:nvSpPr>
          <p:cNvPr id="52" name="Rectangle 51"/>
          <p:cNvSpPr/>
          <p:nvPr/>
        </p:nvSpPr>
        <p:spPr>
          <a:xfrm>
            <a:off x="3842895" y="1871895"/>
            <a:ext cx="2665380" cy="3788350"/>
          </a:xfrm>
          <a:prstGeom prst="rect">
            <a:avLst/>
          </a:prstGeom>
          <a:no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172270" y="2043819"/>
            <a:ext cx="2837468" cy="338554"/>
          </a:xfrm>
          <a:prstGeom prst="rect">
            <a:avLst/>
          </a:prstGeom>
          <a:noFill/>
        </p:spPr>
        <p:txBody>
          <a:bodyPr wrap="square" rtlCol="0">
            <a:spAutoFit/>
          </a:bodyPr>
          <a:lstStyle/>
          <a:p>
            <a:r>
              <a:rPr lang="en-US" sz="1600" dirty="0"/>
              <a:t>Problem Characteristics</a:t>
            </a:r>
          </a:p>
        </p:txBody>
      </p:sp>
      <p:pic>
        <p:nvPicPr>
          <p:cNvPr id="54" name="Picture 53"/>
          <p:cNvPicPr>
            <a:picLocks noChangeAspect="1"/>
          </p:cNvPicPr>
          <p:nvPr/>
        </p:nvPicPr>
        <p:blipFill>
          <a:blip r:embed="rId3"/>
          <a:stretch>
            <a:fillRect/>
          </a:stretch>
        </p:blipFill>
        <p:spPr>
          <a:xfrm>
            <a:off x="6513019" y="3034724"/>
            <a:ext cx="3857143" cy="3704762"/>
          </a:xfrm>
          <a:prstGeom prst="rect">
            <a:avLst/>
          </a:prstGeom>
        </p:spPr>
      </p:pic>
      <p:sp>
        <p:nvSpPr>
          <p:cNvPr id="55" name="TextBox 54"/>
          <p:cNvSpPr txBox="1"/>
          <p:nvPr/>
        </p:nvSpPr>
        <p:spPr>
          <a:xfrm rot="10800000" flipV="1">
            <a:off x="7250147" y="3265405"/>
            <a:ext cx="3136229" cy="646331"/>
          </a:xfrm>
          <a:prstGeom prst="rect">
            <a:avLst/>
          </a:prstGeom>
          <a:noFill/>
        </p:spPr>
        <p:txBody>
          <a:bodyPr wrap="square" rtlCol="0">
            <a:spAutoFit/>
          </a:bodyPr>
          <a:lstStyle/>
          <a:p>
            <a:r>
              <a:rPr lang="en-US" dirty="0"/>
              <a:t>Anomaly Detection Technique</a:t>
            </a:r>
          </a:p>
        </p:txBody>
      </p:sp>
      <p:sp>
        <p:nvSpPr>
          <p:cNvPr id="56" name="Rectangle 55"/>
          <p:cNvSpPr/>
          <p:nvPr/>
        </p:nvSpPr>
        <p:spPr>
          <a:xfrm rot="10800000" flipV="1">
            <a:off x="7632667" y="4630826"/>
            <a:ext cx="2753709" cy="2031325"/>
          </a:xfrm>
          <a:prstGeom prst="rect">
            <a:avLst/>
          </a:prstGeom>
        </p:spPr>
        <p:txBody>
          <a:bodyPr wrap="square">
            <a:spAutoFit/>
          </a:bodyPr>
          <a:lstStyle/>
          <a:p>
            <a:pPr marL="127000" marR="648970" indent="-127000">
              <a:spcBef>
                <a:spcPts val="0"/>
              </a:spcBef>
              <a:spcAft>
                <a:spcPts val="0"/>
              </a:spcAft>
            </a:pPr>
            <a:r>
              <a:rPr lang="en-US" spc="-10" dirty="0">
                <a:latin typeface="Arial" panose="020B0604020202020204" pitchFamily="34" charset="0"/>
                <a:ea typeface="Arial" panose="020B0604020202020204" pitchFamily="34" charset="0"/>
              </a:rPr>
              <a:t>  R</a:t>
            </a:r>
            <a:r>
              <a:rPr lang="en-US" spc="10" dirty="0">
                <a:latin typeface="Arial" panose="020B0604020202020204" pitchFamily="34" charset="0"/>
                <a:ea typeface="Arial" panose="020B0604020202020204" pitchFamily="34" charset="0"/>
              </a:rPr>
              <a:t>e</a:t>
            </a:r>
            <a:r>
              <a:rPr lang="en-US" spc="-10" dirty="0">
                <a:latin typeface="Arial" panose="020B0604020202020204" pitchFamily="34" charset="0"/>
                <a:ea typeface="Arial" panose="020B0604020202020204" pitchFamily="34" charset="0"/>
              </a:rPr>
              <a:t>s</a:t>
            </a:r>
            <a:r>
              <a:rPr lang="en-US" spc="10" dirty="0">
                <a:latin typeface="Arial" panose="020B0604020202020204" pitchFamily="34" charset="0"/>
                <a:ea typeface="Arial" panose="020B0604020202020204" pitchFamily="34" charset="0"/>
              </a:rPr>
              <a:t>e</a:t>
            </a:r>
            <a:r>
              <a:rPr lang="en-US" dirty="0">
                <a:latin typeface="Arial" panose="020B0604020202020204" pitchFamily="34" charset="0"/>
                <a:ea typeface="Arial" panose="020B0604020202020204" pitchFamily="34" charset="0"/>
              </a:rPr>
              <a:t>arch A</a:t>
            </a:r>
            <a:r>
              <a:rPr lang="en-US" spc="-10" dirty="0">
                <a:latin typeface="Arial" panose="020B0604020202020204" pitchFamily="34" charset="0"/>
                <a:ea typeface="Arial" panose="020B0604020202020204" pitchFamily="34" charset="0"/>
              </a:rPr>
              <a:t>r</a:t>
            </a:r>
            <a:r>
              <a:rPr lang="en-US" dirty="0">
                <a:latin typeface="Arial" panose="020B0604020202020204" pitchFamily="34" charset="0"/>
                <a:ea typeface="Arial" panose="020B0604020202020204" pitchFamily="34" charset="0"/>
              </a:rPr>
              <a:t>e</a:t>
            </a:r>
            <a:r>
              <a:rPr lang="en-US" spc="10" dirty="0">
                <a:latin typeface="Arial" panose="020B0604020202020204" pitchFamily="34" charset="0"/>
                <a:ea typeface="Arial" panose="020B0604020202020204" pitchFamily="34" charset="0"/>
              </a:rPr>
              <a:t>a</a:t>
            </a:r>
            <a:r>
              <a:rPr lang="en-US" dirty="0">
                <a:latin typeface="Arial" panose="020B0604020202020204" pitchFamily="34" charset="0"/>
                <a:ea typeface="Arial" panose="020B0604020202020204" pitchFamily="34" charset="0"/>
              </a:rPr>
              <a:t>s: </a:t>
            </a:r>
            <a:r>
              <a:rPr lang="en-US" sz="1600" spc="-10" dirty="0">
                <a:latin typeface="Arial" panose="020B0604020202020204" pitchFamily="34" charset="0"/>
                <a:ea typeface="Arial" panose="020B0604020202020204" pitchFamily="34" charset="0"/>
              </a:rPr>
              <a:t>M</a:t>
            </a:r>
            <a:r>
              <a:rPr lang="en-US" sz="1600" dirty="0">
                <a:latin typeface="Arial" panose="020B0604020202020204" pitchFamily="34" charset="0"/>
                <a:ea typeface="Arial" panose="020B0604020202020204" pitchFamily="34" charset="0"/>
              </a:rPr>
              <a:t>achi</a:t>
            </a:r>
            <a:r>
              <a:rPr lang="en-US" sz="1600" spc="10" dirty="0">
                <a:latin typeface="Arial" panose="020B0604020202020204" pitchFamily="34" charset="0"/>
                <a:ea typeface="Arial" panose="020B0604020202020204" pitchFamily="34" charset="0"/>
              </a:rPr>
              <a:t>n</a:t>
            </a:r>
            <a:r>
              <a:rPr lang="en-US" sz="1600" dirty="0">
                <a:latin typeface="Arial" panose="020B0604020202020204" pitchFamily="34" charset="0"/>
                <a:ea typeface="Arial" panose="020B0604020202020204" pitchFamily="34" charset="0"/>
              </a:rPr>
              <a:t>e Lea</a:t>
            </a:r>
            <a:r>
              <a:rPr lang="en-US" sz="1600" spc="-10" dirty="0">
                <a:latin typeface="Arial" panose="020B0604020202020204" pitchFamily="34" charset="0"/>
                <a:ea typeface="Arial" panose="020B0604020202020204" pitchFamily="34" charset="0"/>
              </a:rPr>
              <a:t>r</a:t>
            </a:r>
            <a:r>
              <a:rPr lang="en-US" sz="1600" spc="10" dirty="0">
                <a:latin typeface="Arial" panose="020B0604020202020204" pitchFamily="34" charset="0"/>
                <a:ea typeface="Arial" panose="020B0604020202020204" pitchFamily="34" charset="0"/>
              </a:rPr>
              <a:t>n</a:t>
            </a:r>
            <a:r>
              <a:rPr lang="en-US" sz="1600" spc="-10" dirty="0">
                <a:latin typeface="Arial" panose="020B0604020202020204" pitchFamily="34" charset="0"/>
                <a:ea typeface="Arial" panose="020B0604020202020204" pitchFamily="34" charset="0"/>
              </a:rPr>
              <a:t>i</a:t>
            </a:r>
            <a:r>
              <a:rPr lang="en-US" sz="1600" spc="10" dirty="0">
                <a:latin typeface="Arial" panose="020B0604020202020204" pitchFamily="34" charset="0"/>
                <a:ea typeface="Arial" panose="020B0604020202020204" pitchFamily="34" charset="0"/>
              </a:rPr>
              <a:t>n</a:t>
            </a:r>
            <a:r>
              <a:rPr lang="en-US" sz="1600" dirty="0">
                <a:latin typeface="Arial" panose="020B0604020202020204" pitchFamily="34" charset="0"/>
                <a:ea typeface="Arial" panose="020B0604020202020204" pitchFamily="34" charset="0"/>
              </a:rPr>
              <a:t>g </a:t>
            </a:r>
            <a:r>
              <a:rPr lang="en-US" sz="1600" spc="-10" dirty="0">
                <a:latin typeface="Arial" panose="020B0604020202020204" pitchFamily="34" charset="0"/>
                <a:ea typeface="Arial" panose="020B0604020202020204" pitchFamily="34" charset="0"/>
              </a:rPr>
              <a:t>D</a:t>
            </a:r>
            <a:r>
              <a:rPr lang="en-US" sz="1600" spc="10" dirty="0">
                <a:latin typeface="Arial" panose="020B0604020202020204" pitchFamily="34" charset="0"/>
                <a:ea typeface="Arial" panose="020B0604020202020204" pitchFamily="34" charset="0"/>
              </a:rPr>
              <a:t>a</a:t>
            </a:r>
            <a:r>
              <a:rPr lang="en-US" sz="1600" dirty="0">
                <a:latin typeface="Arial" panose="020B0604020202020204" pitchFamily="34" charset="0"/>
                <a:ea typeface="Arial" panose="020B0604020202020204" pitchFamily="34" charset="0"/>
              </a:rPr>
              <a:t>ta </a:t>
            </a:r>
          </a:p>
          <a:p>
            <a:pPr marL="127000" marR="648970" indent="-127000">
              <a:spcBef>
                <a:spcPts val="0"/>
              </a:spcBef>
              <a:spcAft>
                <a:spcPts val="0"/>
              </a:spcAft>
            </a:pPr>
            <a:r>
              <a:rPr lang="en-US" sz="1600" spc="-10" dirty="0">
                <a:latin typeface="Arial" panose="020B0604020202020204" pitchFamily="34" charset="0"/>
                <a:ea typeface="Arial" panose="020B0604020202020204" pitchFamily="34" charset="0"/>
              </a:rPr>
              <a:t>   </a:t>
            </a:r>
            <a:r>
              <a:rPr lang="en-US" spc="-10" dirty="0">
                <a:latin typeface="Arial" panose="020B0604020202020204" pitchFamily="34" charset="0"/>
                <a:ea typeface="Arial" panose="020B0604020202020204" pitchFamily="34" charset="0"/>
              </a:rPr>
              <a:t>M</a:t>
            </a:r>
            <a:r>
              <a:rPr lang="en-US" dirty="0">
                <a:latin typeface="Arial" panose="020B0604020202020204" pitchFamily="34" charset="0"/>
                <a:ea typeface="Arial" panose="020B0604020202020204" pitchFamily="34" charset="0"/>
              </a:rPr>
              <a:t>ini</a:t>
            </a:r>
            <a:r>
              <a:rPr lang="en-US" spc="10" dirty="0">
                <a:latin typeface="Arial" panose="020B0604020202020204" pitchFamily="34" charset="0"/>
                <a:ea typeface="Arial" panose="020B0604020202020204" pitchFamily="34" charset="0"/>
              </a:rPr>
              <a:t>n</a:t>
            </a:r>
            <a:r>
              <a:rPr lang="en-US" dirty="0">
                <a:latin typeface="Arial" panose="020B0604020202020204" pitchFamily="34" charset="0"/>
                <a:ea typeface="Arial" panose="020B0604020202020204" pitchFamily="34" charset="0"/>
              </a:rPr>
              <a:t>g Statistics </a:t>
            </a:r>
            <a:r>
              <a:rPr lang="en-US" spc="-10" dirty="0">
                <a:latin typeface="Arial" panose="020B0604020202020204" pitchFamily="34" charset="0"/>
                <a:ea typeface="Arial" panose="020B0604020202020204" pitchFamily="34" charset="0"/>
              </a:rPr>
              <a:t>I</a:t>
            </a:r>
            <a:r>
              <a:rPr lang="en-US" spc="10" dirty="0">
                <a:latin typeface="Arial" panose="020B0604020202020204" pitchFamily="34" charset="0"/>
                <a:ea typeface="Arial" panose="020B0604020202020204" pitchFamily="34" charset="0"/>
              </a:rPr>
              <a:t>n</a:t>
            </a:r>
            <a:r>
              <a:rPr lang="en-US" dirty="0">
                <a:latin typeface="Arial" panose="020B0604020202020204" pitchFamily="34" charset="0"/>
                <a:ea typeface="Arial" panose="020B0604020202020204" pitchFamily="34" charset="0"/>
              </a:rPr>
              <a:t>for</a:t>
            </a:r>
            <a:r>
              <a:rPr lang="en-US" spc="-10" dirty="0">
                <a:latin typeface="Arial" panose="020B0604020202020204" pitchFamily="34" charset="0"/>
                <a:ea typeface="Arial" panose="020B0604020202020204" pitchFamily="34" charset="0"/>
              </a:rPr>
              <a:t>m</a:t>
            </a:r>
            <a:r>
              <a:rPr lang="en-US" dirty="0">
                <a:latin typeface="Arial" panose="020B0604020202020204" pitchFamily="34" charset="0"/>
                <a:ea typeface="Arial" panose="020B0604020202020204" pitchFamily="34" charset="0"/>
              </a:rPr>
              <a:t>ati</a:t>
            </a:r>
            <a:r>
              <a:rPr lang="en-US" spc="10" dirty="0">
                <a:latin typeface="Arial" panose="020B0604020202020204" pitchFamily="34" charset="0"/>
                <a:ea typeface="Arial" panose="020B0604020202020204" pitchFamily="34" charset="0"/>
              </a:rPr>
              <a:t>o</a:t>
            </a:r>
            <a:r>
              <a:rPr lang="en-US" dirty="0">
                <a:latin typeface="Arial" panose="020B0604020202020204" pitchFamily="34" charset="0"/>
                <a:ea typeface="Arial" panose="020B0604020202020204" pitchFamily="34" charset="0"/>
              </a:rPr>
              <a:t>n </a:t>
            </a:r>
            <a:r>
              <a:rPr lang="en-US" spc="-10" dirty="0">
                <a:latin typeface="Arial" panose="020B0604020202020204" pitchFamily="34" charset="0"/>
                <a:ea typeface="Arial" panose="020B0604020202020204" pitchFamily="34" charset="0"/>
              </a:rPr>
              <a:t>T</a:t>
            </a:r>
            <a:r>
              <a:rPr lang="en-US" dirty="0">
                <a:latin typeface="Arial" panose="020B0604020202020204" pitchFamily="34" charset="0"/>
                <a:ea typeface="Arial" panose="020B0604020202020204" pitchFamily="34" charset="0"/>
              </a:rPr>
              <a:t>h</a:t>
            </a:r>
            <a:r>
              <a:rPr lang="en-US" spc="10" dirty="0">
                <a:latin typeface="Arial" panose="020B0604020202020204" pitchFamily="34" charset="0"/>
                <a:ea typeface="Arial" panose="020B0604020202020204" pitchFamily="34" charset="0"/>
              </a:rPr>
              <a:t>e</a:t>
            </a:r>
            <a:r>
              <a:rPr lang="en-US" dirty="0">
                <a:latin typeface="Arial" panose="020B0604020202020204" pitchFamily="34" charset="0"/>
                <a:ea typeface="Arial" panose="020B0604020202020204" pitchFamily="34" charset="0"/>
              </a:rPr>
              <a:t>ory Spect</a:t>
            </a:r>
            <a:r>
              <a:rPr lang="en-US" spc="-10" dirty="0">
                <a:latin typeface="Arial" panose="020B0604020202020204" pitchFamily="34" charset="0"/>
                <a:ea typeface="Arial" panose="020B0604020202020204" pitchFamily="34" charset="0"/>
              </a:rPr>
              <a:t>r</a:t>
            </a:r>
            <a:r>
              <a:rPr lang="en-US" spc="10" dirty="0">
                <a:latin typeface="Arial" panose="020B0604020202020204" pitchFamily="34" charset="0"/>
                <a:ea typeface="Arial" panose="020B0604020202020204" pitchFamily="34" charset="0"/>
              </a:rPr>
              <a:t>a</a:t>
            </a:r>
            <a:r>
              <a:rPr lang="en-US" dirty="0">
                <a:latin typeface="Arial" panose="020B0604020202020204" pitchFamily="34" charset="0"/>
                <a:ea typeface="Arial" panose="020B0604020202020204" pitchFamily="34" charset="0"/>
              </a:rPr>
              <a:t>l </a:t>
            </a:r>
            <a:r>
              <a:rPr lang="en-US" spc="-10" dirty="0">
                <a:latin typeface="Arial" panose="020B0604020202020204" pitchFamily="34" charset="0"/>
                <a:ea typeface="Arial" panose="020B0604020202020204" pitchFamily="34" charset="0"/>
              </a:rPr>
              <a:t>T</a:t>
            </a:r>
            <a:r>
              <a:rPr lang="en-US" dirty="0">
                <a:latin typeface="Arial" panose="020B0604020202020204" pitchFamily="34" charset="0"/>
                <a:ea typeface="Arial" panose="020B0604020202020204" pitchFamily="34" charset="0"/>
              </a:rPr>
              <a:t>h</a:t>
            </a:r>
            <a:r>
              <a:rPr lang="en-US" spc="10" dirty="0">
                <a:latin typeface="Arial" panose="020B0604020202020204" pitchFamily="34" charset="0"/>
                <a:ea typeface="Arial" panose="020B0604020202020204" pitchFamily="34" charset="0"/>
              </a:rPr>
              <a:t>e</a:t>
            </a:r>
            <a:r>
              <a:rPr lang="en-US" dirty="0">
                <a:latin typeface="Arial" panose="020B0604020202020204" pitchFamily="34" charset="0"/>
                <a:ea typeface="Arial" panose="020B0604020202020204" pitchFamily="34" charset="0"/>
              </a:rPr>
              <a:t>ory</a:t>
            </a:r>
            <a:endParaRPr lang="en-US" sz="1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14914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541" y="580001"/>
            <a:ext cx="10430664" cy="718442"/>
          </a:xfrm>
        </p:spPr>
        <p:txBody>
          <a:bodyPr>
            <a:normAutofit fontScale="90000"/>
          </a:bodyPr>
          <a:lstStyle/>
          <a:p>
            <a:r>
              <a:rPr lang="en-US" dirty="0"/>
              <a:t/>
            </a:r>
            <a:br>
              <a:rPr lang="en-US" dirty="0"/>
            </a:br>
            <a:r>
              <a:rPr lang="en-US" dirty="0"/>
              <a:t/>
            </a:r>
            <a:br>
              <a:rPr lang="en-US" dirty="0"/>
            </a:br>
            <a:r>
              <a:rPr lang="en-US" sz="4900" dirty="0"/>
              <a:t>CREDIT CARD Fraud Detection - (Point Anomaly)</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565607" y="1753385"/>
            <a:ext cx="10906813" cy="1403883"/>
          </a:xfrm>
        </p:spPr>
        <p:txBody>
          <a:bodyPr>
            <a:normAutofit/>
          </a:bodyPr>
          <a:lstStyle/>
          <a:p>
            <a:r>
              <a:rPr lang="en-US" dirty="0"/>
              <a:t>Our datasets contains transactions made by credit cards in September 2013 by European cardholders, where there are 492 frauds out of 284,807 transactions.</a:t>
            </a:r>
          </a:p>
          <a:p>
            <a:pPr marL="0" indent="0">
              <a:buNone/>
            </a:pPr>
            <a:r>
              <a:rPr lang="en-US" sz="1800" i="1" dirty="0"/>
              <a:t>	Note: </a:t>
            </a:r>
            <a:r>
              <a:rPr lang="en-US" sz="1800" i="1" dirty="0">
                <a:solidFill>
                  <a:srgbClr val="FF0000"/>
                </a:solidFill>
              </a:rPr>
              <a:t>Dataset was provided us already pre processed and PCA transformed due to confidentiality issues.</a:t>
            </a:r>
          </a:p>
          <a:p>
            <a:pPr marL="0" indent="0">
              <a:buNone/>
            </a:pPr>
            <a:endParaRPr lang="en-US" dirty="0"/>
          </a:p>
          <a:p>
            <a:pPr marL="0" indent="0">
              <a:buNone/>
            </a:pPr>
            <a:endParaRPr lang="en-US" dirty="0"/>
          </a:p>
          <a:p>
            <a:endParaRPr lang="en-US" dirty="0"/>
          </a:p>
          <a:p>
            <a:pPr marL="0" indent="0">
              <a:buNone/>
            </a:pPr>
            <a:endParaRPr lang="en-US" dirty="0"/>
          </a:p>
          <a:p>
            <a:pPr marL="0" indent="0">
              <a:buNone/>
            </a:pPr>
            <a:endParaRPr lang="en-US" dirty="0"/>
          </a:p>
          <a:p>
            <a:endParaRPr lang="en-US"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752804" y="4311764"/>
            <a:ext cx="10549669" cy="1695887"/>
          </a:xfrm>
          <a:prstGeom prst="rect">
            <a:avLst/>
          </a:prstGeom>
        </p:spPr>
      </p:pic>
      <p:sp>
        <p:nvSpPr>
          <p:cNvPr id="5" name="TextBox 4"/>
          <p:cNvSpPr txBox="1"/>
          <p:nvPr/>
        </p:nvSpPr>
        <p:spPr>
          <a:xfrm>
            <a:off x="752804" y="3233159"/>
            <a:ext cx="7597566" cy="923330"/>
          </a:xfrm>
          <a:prstGeom prst="rect">
            <a:avLst/>
          </a:prstGeom>
          <a:noFill/>
        </p:spPr>
        <p:txBody>
          <a:bodyPr wrap="square" rtlCol="0">
            <a:spAutoFit/>
          </a:bodyPr>
          <a:lstStyle/>
          <a:p>
            <a:r>
              <a:rPr lang="en-US" dirty="0"/>
              <a:t>Target Variable: Class</a:t>
            </a:r>
          </a:p>
          <a:p>
            <a:r>
              <a:rPr lang="en-US" dirty="0"/>
              <a:t>0 </a:t>
            </a:r>
            <a:r>
              <a:rPr lang="en-US" dirty="0">
                <a:sym typeface="Wingdings" panose="05000000000000000000" pitchFamily="2" charset="2"/>
              </a:rPr>
              <a:t> Normal Transactions (Non-Fraud)</a:t>
            </a:r>
          </a:p>
          <a:p>
            <a:r>
              <a:rPr lang="en-US" dirty="0">
                <a:sym typeface="Wingdings" panose="05000000000000000000" pitchFamily="2" charset="2"/>
              </a:rPr>
              <a:t>1  Fraud Transactions (Fraud)</a:t>
            </a:r>
          </a:p>
        </p:txBody>
      </p:sp>
    </p:spTree>
    <p:extLst>
      <p:ext uri="{BB962C8B-B14F-4D97-AF65-F5344CB8AC3E}">
        <p14:creationId xmlns:p14="http://schemas.microsoft.com/office/powerpoint/2010/main" val="848883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838" y="406509"/>
            <a:ext cx="10058400" cy="1143000"/>
          </a:xfrm>
        </p:spPr>
        <p:txBody>
          <a:bodyPr/>
          <a:lstStyle/>
          <a:p>
            <a:r>
              <a:rPr lang="en-US" dirty="0"/>
              <a:t>Imbalanced </a:t>
            </a:r>
            <a:r>
              <a:rPr lang="en-US" dirty="0" err="1"/>
              <a:t>DataseT</a:t>
            </a:r>
            <a:endParaRPr lang="en-US" dirty="0"/>
          </a:p>
        </p:txBody>
      </p:sp>
      <p:sp>
        <p:nvSpPr>
          <p:cNvPr id="3" name="Content Placeholder 2"/>
          <p:cNvSpPr>
            <a:spLocks noGrp="1"/>
          </p:cNvSpPr>
          <p:nvPr>
            <p:ph idx="1"/>
          </p:nvPr>
        </p:nvSpPr>
        <p:spPr>
          <a:xfrm>
            <a:off x="436838" y="1771605"/>
            <a:ext cx="4270247" cy="1480642"/>
          </a:xfrm>
        </p:spPr>
        <p:txBody>
          <a:bodyPr>
            <a:normAutofit lnSpcReduction="10000"/>
          </a:bodyPr>
          <a:lstStyle/>
          <a:p>
            <a:endParaRPr lang="en-US" dirty="0"/>
          </a:p>
          <a:p>
            <a:r>
              <a:rPr lang="en-US" dirty="0"/>
              <a:t>The data is highly skewed, the positive class (frauds) account  for only </a:t>
            </a:r>
            <a:r>
              <a:rPr lang="en-US" dirty="0">
                <a:solidFill>
                  <a:srgbClr val="FF0000"/>
                </a:solidFill>
              </a:rPr>
              <a:t>0.172% </a:t>
            </a:r>
            <a:r>
              <a:rPr lang="en-US" dirty="0"/>
              <a:t>of all transactions.</a:t>
            </a:r>
          </a:p>
          <a:p>
            <a:endParaRPr lang="en-US" dirty="0"/>
          </a:p>
          <a:p>
            <a:pPr marL="0" indent="0">
              <a:buNone/>
            </a:pPr>
            <a:endParaRPr lang="en-US" dirty="0"/>
          </a:p>
        </p:txBody>
      </p:sp>
      <p:pic>
        <p:nvPicPr>
          <p:cNvPr id="5" name="Picture 4"/>
          <p:cNvPicPr>
            <a:picLocks noChangeAspect="1"/>
          </p:cNvPicPr>
          <p:nvPr/>
        </p:nvPicPr>
        <p:blipFill rotWithShape="1">
          <a:blip r:embed="rId2"/>
          <a:srcRect t="4171" b="10356"/>
          <a:stretch/>
        </p:blipFill>
        <p:spPr>
          <a:xfrm>
            <a:off x="779581" y="3556615"/>
            <a:ext cx="3124200" cy="716437"/>
          </a:xfrm>
          <a:prstGeom prst="rect">
            <a:avLst/>
          </a:prstGeom>
        </p:spPr>
      </p:pic>
      <p:sp>
        <p:nvSpPr>
          <p:cNvPr id="6" name="Rectangle 5"/>
          <p:cNvSpPr/>
          <p:nvPr/>
        </p:nvSpPr>
        <p:spPr>
          <a:xfrm>
            <a:off x="439642" y="3438781"/>
            <a:ext cx="4590854" cy="95210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noFill/>
            </a:endParaRPr>
          </a:p>
        </p:txBody>
      </p:sp>
      <p:pic>
        <p:nvPicPr>
          <p:cNvPr id="2050" name="Picture 2" descr="http://www.svds.com/wp-content/uploads/2016/08/messy.png"/>
          <p:cNvPicPr>
            <a:picLocks noChangeAspect="1" noChangeArrowheads="1"/>
          </p:cNvPicPr>
          <p:nvPr/>
        </p:nvPicPr>
        <p:blipFill rotWithShape="1">
          <a:blip r:embed="rId3">
            <a:extLst>
              <a:ext uri="{28A0092B-C50C-407E-A947-70E740481C1C}">
                <a14:useLocalDpi xmlns:a14="http://schemas.microsoft.com/office/drawing/2010/main" val="0"/>
              </a:ext>
            </a:extLst>
          </a:blip>
          <a:srcRect l="7559" t="5610" r="7122" b="3330"/>
          <a:stretch/>
        </p:blipFill>
        <p:spPr bwMode="auto">
          <a:xfrm>
            <a:off x="5340095" y="1421802"/>
            <a:ext cx="6501385" cy="4750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086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904" y="603504"/>
            <a:ext cx="10058400" cy="768096"/>
          </a:xfrm>
        </p:spPr>
        <p:txBody>
          <a:bodyPr>
            <a:normAutofit fontScale="90000"/>
          </a:bodyPr>
          <a:lstStyle/>
          <a:p>
            <a:r>
              <a:rPr lang="en-US" dirty="0"/>
              <a:t>HANDLING IMBALNCE DATA</a:t>
            </a:r>
          </a:p>
        </p:txBody>
      </p:sp>
      <p:pic>
        <p:nvPicPr>
          <p:cNvPr id="4" name="Content Placeholder 3"/>
          <p:cNvPicPr>
            <a:picLocks noGrp="1" noChangeAspect="1"/>
          </p:cNvPicPr>
          <p:nvPr>
            <p:ph idx="1"/>
          </p:nvPr>
        </p:nvPicPr>
        <p:blipFill rotWithShape="1">
          <a:blip r:embed="rId2"/>
          <a:srcRect l="3009" t="7450" r="8847" b="-5784"/>
          <a:stretch/>
        </p:blipFill>
        <p:spPr>
          <a:xfrm>
            <a:off x="867832" y="1809946"/>
            <a:ext cx="5800732" cy="4858552"/>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7112080" y="1887740"/>
            <a:ext cx="4157220" cy="4616648"/>
          </a:xfrm>
          <a:prstGeom prst="rect">
            <a:avLst/>
          </a:prstGeom>
          <a:noFill/>
        </p:spPr>
        <p:txBody>
          <a:bodyPr wrap="square" rtlCol="0">
            <a:spAutoFit/>
          </a:bodyPr>
          <a:lstStyle/>
          <a:p>
            <a:r>
              <a:rPr lang="en-US" b="1" dirty="0">
                <a:solidFill>
                  <a:srgbClr val="333333"/>
                </a:solidFill>
                <a:latin typeface="inherit"/>
              </a:rPr>
              <a:t>1</a:t>
            </a:r>
            <a:r>
              <a:rPr lang="en-US" sz="2000" dirty="0"/>
              <a:t>) Data sampling: </a:t>
            </a:r>
          </a:p>
          <a:p>
            <a:pPr algn="just" fontAlgn="base"/>
            <a:r>
              <a:rPr lang="en-US" sz="2000" dirty="0"/>
              <a:t>In which the training instances are modified in such a way to produce a more or less balanced class distribution that allow classifiers to perform in a similar manner to standard classification. Oversample the minority class, </a:t>
            </a:r>
            <a:r>
              <a:rPr lang="en-US" sz="2000" dirty="0" err="1"/>
              <a:t>Undersample</a:t>
            </a:r>
            <a:r>
              <a:rPr lang="en-US" sz="2000" dirty="0"/>
              <a:t> the majority class, Synthesize new minority classes. </a:t>
            </a:r>
          </a:p>
          <a:p>
            <a:pPr algn="just" fontAlgn="base">
              <a:buFont typeface="Arial" panose="020B0604020202020204" pitchFamily="34" charset="0"/>
              <a:buChar char="•"/>
            </a:pPr>
            <a:endParaRPr lang="en-US" dirty="0">
              <a:solidFill>
                <a:srgbClr val="333333"/>
              </a:solidFill>
              <a:latin typeface="inherit"/>
            </a:endParaRPr>
          </a:p>
          <a:p>
            <a:pPr algn="just" fontAlgn="base"/>
            <a:r>
              <a:rPr lang="en-US" sz="2000" dirty="0"/>
              <a:t>	E.g. SMOTE, ROSE, </a:t>
            </a:r>
            <a:r>
              <a:rPr lang="en-US" sz="2000" dirty="0" err="1"/>
              <a:t>EasyEnsemble</a:t>
            </a:r>
            <a:r>
              <a:rPr lang="en-US" sz="2000" dirty="0"/>
              <a:t>, </a:t>
            </a:r>
            <a:r>
              <a:rPr lang="en-US" sz="2000" dirty="0" err="1"/>
              <a:t>BalanceCascade</a:t>
            </a:r>
            <a:r>
              <a:rPr lang="en-US" sz="2000" dirty="0"/>
              <a:t>, </a:t>
            </a:r>
            <a:r>
              <a:rPr lang="en-US" sz="2000" dirty="0" err="1"/>
              <a:t>etc</a:t>
            </a:r>
            <a:r>
              <a:rPr lang="en-US" sz="2000" dirty="0"/>
              <a:t> </a:t>
            </a:r>
            <a:r>
              <a:rPr lang="en-US" dirty="0"/>
              <a:t/>
            </a:r>
            <a:br>
              <a:rPr lang="en-US" dirty="0"/>
            </a:br>
            <a:endParaRPr lang="en-US" dirty="0"/>
          </a:p>
        </p:txBody>
      </p:sp>
    </p:spTree>
    <p:extLst>
      <p:ext uri="{BB962C8B-B14F-4D97-AF65-F5344CB8AC3E}">
        <p14:creationId xmlns:p14="http://schemas.microsoft.com/office/powerpoint/2010/main" val="2168027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723" y="174081"/>
            <a:ext cx="10058400" cy="1016364"/>
          </a:xfrm>
        </p:spPr>
        <p:txBody>
          <a:bodyPr/>
          <a:lstStyle/>
          <a:p>
            <a:r>
              <a:rPr lang="en-US" dirty="0"/>
              <a:t>Other Method’s 	</a:t>
            </a:r>
          </a:p>
        </p:txBody>
      </p:sp>
      <p:sp>
        <p:nvSpPr>
          <p:cNvPr id="5" name="Rectangle 4"/>
          <p:cNvSpPr/>
          <p:nvPr/>
        </p:nvSpPr>
        <p:spPr>
          <a:xfrm>
            <a:off x="594360" y="1280161"/>
            <a:ext cx="10570464" cy="4093428"/>
          </a:xfrm>
          <a:prstGeom prst="rect">
            <a:avLst/>
          </a:prstGeom>
        </p:spPr>
        <p:txBody>
          <a:bodyPr wrap="square">
            <a:spAutoFit/>
          </a:bodyPr>
          <a:lstStyle/>
          <a:p>
            <a:pPr algn="just" fontAlgn="base"/>
            <a:r>
              <a:rPr lang="en-US" sz="2000" dirty="0"/>
              <a:t>2)</a:t>
            </a:r>
            <a:r>
              <a:rPr lang="en-US" sz="2000" b="1" dirty="0"/>
              <a:t> Algorithmic modification: </a:t>
            </a:r>
            <a:r>
              <a:rPr lang="en-US" sz="2000" dirty="0"/>
              <a:t>This procedure is oriented towards the adaptation of base learning methods to be more attuned to class imbalance issues</a:t>
            </a:r>
          </a:p>
          <a:p>
            <a:pPr algn="just" fontAlgn="base"/>
            <a:endParaRPr lang="en-US" sz="2000" dirty="0"/>
          </a:p>
          <a:p>
            <a:pPr algn="just" fontAlgn="base"/>
            <a:endParaRPr lang="en-US" sz="2000" dirty="0"/>
          </a:p>
          <a:p>
            <a:pPr algn="just" fontAlgn="base"/>
            <a:endParaRPr lang="en-US" sz="2000" dirty="0"/>
          </a:p>
          <a:p>
            <a:pPr algn="just" fontAlgn="base"/>
            <a:endParaRPr lang="en-US" sz="2000" dirty="0"/>
          </a:p>
          <a:p>
            <a:pPr algn="just" fontAlgn="base"/>
            <a:endParaRPr lang="en-US" sz="2000" dirty="0"/>
          </a:p>
          <a:p>
            <a:pPr algn="just" fontAlgn="base"/>
            <a:endParaRPr lang="en-US" sz="2000" dirty="0"/>
          </a:p>
          <a:p>
            <a:pPr algn="just" fontAlgn="base"/>
            <a:r>
              <a:rPr lang="en-US" sz="2000" dirty="0"/>
              <a:t>3) </a:t>
            </a:r>
            <a:r>
              <a:rPr lang="en-US" sz="2000" b="1" dirty="0"/>
              <a:t>Cost-sensitive learning</a:t>
            </a:r>
            <a:r>
              <a:rPr lang="en-US" sz="2000" dirty="0"/>
              <a:t>: This type of solutions incorporate approaches at the data level, at the algorithmic level, or at both levels combined, considering higher costs for the misclassification of examples of the positive class with respect to the negative class, and therefore, trying to minimize higher cost errors</a:t>
            </a:r>
          </a:p>
          <a:p>
            <a:pPr algn="just" fontAlgn="base"/>
            <a:r>
              <a:rPr lang="en-US" sz="2000" dirty="0"/>
              <a:t>	E.g. </a:t>
            </a:r>
            <a:r>
              <a:rPr lang="en-US" sz="2000" dirty="0" err="1"/>
              <a:t>CostSensitiveClassifier</a:t>
            </a:r>
            <a:r>
              <a:rPr lang="en-US" sz="2000" dirty="0"/>
              <a:t>.</a:t>
            </a:r>
          </a:p>
        </p:txBody>
      </p:sp>
    </p:spTree>
    <p:extLst>
      <p:ext uri="{BB962C8B-B14F-4D97-AF65-F5344CB8AC3E}">
        <p14:creationId xmlns:p14="http://schemas.microsoft.com/office/powerpoint/2010/main" val="32137503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3876</TotalTime>
  <Words>666</Words>
  <Application>Microsoft Office PowerPoint</Application>
  <PresentationFormat>Widescreen</PresentationFormat>
  <Paragraphs>103</Paragraphs>
  <Slides>22</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Ebrima</vt:lpstr>
      <vt:lpstr>inherit</vt:lpstr>
      <vt:lpstr>Rockwell</vt:lpstr>
      <vt:lpstr>Rockwell Condensed</vt:lpstr>
      <vt:lpstr>Times New Roman</vt:lpstr>
      <vt:lpstr>Wingdings</vt:lpstr>
      <vt:lpstr>Wood Type</vt:lpstr>
      <vt:lpstr>ANOMALY DETECTION</vt:lpstr>
      <vt:lpstr>WHAT IS ANOMALY</vt:lpstr>
      <vt:lpstr>Is it not just Classification?</vt:lpstr>
      <vt:lpstr>Types OF ANOMALIES    </vt:lpstr>
      <vt:lpstr>ANOMALY DETECTION TECHNIQUE</vt:lpstr>
      <vt:lpstr>  CREDIT CARD Fraud Detection - (Point Anomaly)  </vt:lpstr>
      <vt:lpstr>Imbalanced DataseT</vt:lpstr>
      <vt:lpstr>HANDLING IMBALNCE DATA</vt:lpstr>
      <vt:lpstr>Other Method’s  </vt:lpstr>
      <vt:lpstr>SMOTE   </vt:lpstr>
      <vt:lpstr>Applying SMOtE to Datatset   </vt:lpstr>
      <vt:lpstr>Model Output – Random Forest  </vt:lpstr>
      <vt:lpstr>Threshold Confusion ? </vt:lpstr>
      <vt:lpstr>Threshold Calibration  </vt:lpstr>
      <vt:lpstr>Model Output – AFTER SMOTE AND Calibration </vt:lpstr>
      <vt:lpstr>Azure Implementation – RF (SMOTE)</vt:lpstr>
      <vt:lpstr>One-Class SVM</vt:lpstr>
      <vt:lpstr>Azure Implementation – Using One-Class SVM </vt:lpstr>
      <vt:lpstr>PowerPoint Presentation</vt:lpstr>
      <vt:lpstr>ReferenceS</vt:lpstr>
      <vt:lpstr>PowerPoint Presentation</vt:lpstr>
      <vt:lpstr>Team Contribution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dc:title>
  <dc:creator>Lipsa</dc:creator>
  <cp:lastModifiedBy>Lalit jain</cp:lastModifiedBy>
  <cp:revision>101</cp:revision>
  <dcterms:created xsi:type="dcterms:W3CDTF">2016-12-13T07:12:11Z</dcterms:created>
  <dcterms:modified xsi:type="dcterms:W3CDTF">2016-12-17T01:43:54Z</dcterms:modified>
</cp:coreProperties>
</file>