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70" r:id="rId4"/>
    <p:sldId id="258" r:id="rId5"/>
    <p:sldId id="259" r:id="rId6"/>
    <p:sldId id="260" r:id="rId7"/>
    <p:sldId id="261" r:id="rId8"/>
    <p:sldId id="271" r:id="rId9"/>
    <p:sldId id="262" r:id="rId10"/>
    <p:sldId id="268" r:id="rId11"/>
    <p:sldId id="269" r:id="rId12"/>
    <p:sldId id="263" r:id="rId13"/>
    <p:sldId id="266" r:id="rId14"/>
    <p:sldId id="272" r:id="rId15"/>
    <p:sldId id="273"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330698-26A9-49EF-B3A4-F4B6EE46C35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4BF1DFC-4B28-4D21-B446-9598E99B3DE7}" type="slidenum">
              <a:rPr lang="en-US" smtClean="0"/>
              <a:t>‹#›</a:t>
            </a:fld>
            <a:endParaRPr lang="en-US"/>
          </a:p>
        </p:txBody>
      </p:sp>
    </p:spTree>
    <p:extLst>
      <p:ext uri="{BB962C8B-B14F-4D97-AF65-F5344CB8AC3E}">
        <p14:creationId xmlns:p14="http://schemas.microsoft.com/office/powerpoint/2010/main" val="2007041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30698-26A9-49EF-B3A4-F4B6EE46C35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BF1DFC-4B28-4D21-B446-9598E99B3DE7}" type="slidenum">
              <a:rPr lang="en-US" smtClean="0"/>
              <a:t>‹#›</a:t>
            </a:fld>
            <a:endParaRPr lang="en-US"/>
          </a:p>
        </p:txBody>
      </p:sp>
    </p:spTree>
    <p:extLst>
      <p:ext uri="{BB962C8B-B14F-4D97-AF65-F5344CB8AC3E}">
        <p14:creationId xmlns:p14="http://schemas.microsoft.com/office/powerpoint/2010/main" val="3310564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30698-26A9-49EF-B3A4-F4B6EE46C35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BF1DFC-4B28-4D21-B446-9598E99B3DE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57926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4330698-26A9-49EF-B3A4-F4B6EE46C359}"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BF1DFC-4B28-4D21-B446-9598E99B3DE7}" type="slidenum">
              <a:rPr lang="en-US" smtClean="0"/>
              <a:t>‹#›</a:t>
            </a:fld>
            <a:endParaRPr lang="en-US"/>
          </a:p>
        </p:txBody>
      </p:sp>
    </p:spTree>
    <p:extLst>
      <p:ext uri="{BB962C8B-B14F-4D97-AF65-F5344CB8AC3E}">
        <p14:creationId xmlns:p14="http://schemas.microsoft.com/office/powerpoint/2010/main" val="655466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4330698-26A9-49EF-B3A4-F4B6EE46C359}"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BF1DFC-4B28-4D21-B446-9598E99B3DE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45015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4330698-26A9-49EF-B3A4-F4B6EE46C359}"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BF1DFC-4B28-4D21-B446-9598E99B3DE7}" type="slidenum">
              <a:rPr lang="en-US" smtClean="0"/>
              <a:t>‹#›</a:t>
            </a:fld>
            <a:endParaRPr lang="en-US"/>
          </a:p>
        </p:txBody>
      </p:sp>
    </p:spTree>
    <p:extLst>
      <p:ext uri="{BB962C8B-B14F-4D97-AF65-F5344CB8AC3E}">
        <p14:creationId xmlns:p14="http://schemas.microsoft.com/office/powerpoint/2010/main" val="382548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30698-26A9-49EF-B3A4-F4B6EE46C35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BF1DFC-4B28-4D21-B446-9598E99B3DE7}" type="slidenum">
              <a:rPr lang="en-US" smtClean="0"/>
              <a:t>‹#›</a:t>
            </a:fld>
            <a:endParaRPr lang="en-US"/>
          </a:p>
        </p:txBody>
      </p:sp>
    </p:spTree>
    <p:extLst>
      <p:ext uri="{BB962C8B-B14F-4D97-AF65-F5344CB8AC3E}">
        <p14:creationId xmlns:p14="http://schemas.microsoft.com/office/powerpoint/2010/main" val="1307968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30698-26A9-49EF-B3A4-F4B6EE46C35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BF1DFC-4B28-4D21-B446-9598E99B3DE7}" type="slidenum">
              <a:rPr lang="en-US" smtClean="0"/>
              <a:t>‹#›</a:t>
            </a:fld>
            <a:endParaRPr lang="en-US"/>
          </a:p>
        </p:txBody>
      </p:sp>
    </p:spTree>
    <p:extLst>
      <p:ext uri="{BB962C8B-B14F-4D97-AF65-F5344CB8AC3E}">
        <p14:creationId xmlns:p14="http://schemas.microsoft.com/office/powerpoint/2010/main" val="359349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30698-26A9-49EF-B3A4-F4B6EE46C35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BF1DFC-4B28-4D21-B446-9598E99B3DE7}" type="slidenum">
              <a:rPr lang="en-US" smtClean="0"/>
              <a:t>‹#›</a:t>
            </a:fld>
            <a:endParaRPr lang="en-US"/>
          </a:p>
        </p:txBody>
      </p:sp>
    </p:spTree>
    <p:extLst>
      <p:ext uri="{BB962C8B-B14F-4D97-AF65-F5344CB8AC3E}">
        <p14:creationId xmlns:p14="http://schemas.microsoft.com/office/powerpoint/2010/main" val="2630378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30698-26A9-49EF-B3A4-F4B6EE46C35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BF1DFC-4B28-4D21-B446-9598E99B3DE7}" type="slidenum">
              <a:rPr lang="en-US" smtClean="0"/>
              <a:t>‹#›</a:t>
            </a:fld>
            <a:endParaRPr lang="en-US"/>
          </a:p>
        </p:txBody>
      </p:sp>
    </p:spTree>
    <p:extLst>
      <p:ext uri="{BB962C8B-B14F-4D97-AF65-F5344CB8AC3E}">
        <p14:creationId xmlns:p14="http://schemas.microsoft.com/office/powerpoint/2010/main" val="1141035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330698-26A9-49EF-B3A4-F4B6EE46C359}"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4BF1DFC-4B28-4D21-B446-9598E99B3DE7}" type="slidenum">
              <a:rPr lang="en-US" smtClean="0"/>
              <a:t>‹#›</a:t>
            </a:fld>
            <a:endParaRPr lang="en-US"/>
          </a:p>
        </p:txBody>
      </p:sp>
    </p:spTree>
    <p:extLst>
      <p:ext uri="{BB962C8B-B14F-4D97-AF65-F5344CB8AC3E}">
        <p14:creationId xmlns:p14="http://schemas.microsoft.com/office/powerpoint/2010/main" val="3146348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330698-26A9-49EF-B3A4-F4B6EE46C359}" type="datetimeFigureOut">
              <a:rPr lang="en-US" smtClean="0"/>
              <a:t>5/26/2023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4BF1DFC-4B28-4D21-B446-9598E99B3DE7}" type="slidenum">
              <a:rPr lang="en-US" smtClean="0"/>
              <a:t>‹#›</a:t>
            </a:fld>
            <a:endParaRPr lang="en-US"/>
          </a:p>
        </p:txBody>
      </p:sp>
    </p:spTree>
    <p:extLst>
      <p:ext uri="{BB962C8B-B14F-4D97-AF65-F5344CB8AC3E}">
        <p14:creationId xmlns:p14="http://schemas.microsoft.com/office/powerpoint/2010/main" val="4212715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330698-26A9-49EF-B3A4-F4B6EE46C359}" type="datetimeFigureOut">
              <a:rPr lang="en-US" smtClean="0"/>
              <a:t>5/26/2023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4BF1DFC-4B28-4D21-B446-9598E99B3DE7}" type="slidenum">
              <a:rPr lang="en-US" smtClean="0"/>
              <a:t>‹#›</a:t>
            </a:fld>
            <a:endParaRPr lang="en-US"/>
          </a:p>
        </p:txBody>
      </p:sp>
    </p:spTree>
    <p:extLst>
      <p:ext uri="{BB962C8B-B14F-4D97-AF65-F5344CB8AC3E}">
        <p14:creationId xmlns:p14="http://schemas.microsoft.com/office/powerpoint/2010/main" val="234213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30698-26A9-49EF-B3A4-F4B6EE46C359}" type="datetimeFigureOut">
              <a:rPr lang="en-US" smtClean="0"/>
              <a:t>5/26/2023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4BF1DFC-4B28-4D21-B446-9598E99B3DE7}" type="slidenum">
              <a:rPr lang="en-US" smtClean="0"/>
              <a:t>‹#›</a:t>
            </a:fld>
            <a:endParaRPr lang="en-US"/>
          </a:p>
        </p:txBody>
      </p:sp>
    </p:spTree>
    <p:extLst>
      <p:ext uri="{BB962C8B-B14F-4D97-AF65-F5344CB8AC3E}">
        <p14:creationId xmlns:p14="http://schemas.microsoft.com/office/powerpoint/2010/main" val="265657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330698-26A9-49EF-B3A4-F4B6EE46C359}"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4BF1DFC-4B28-4D21-B446-9598E99B3DE7}" type="slidenum">
              <a:rPr lang="en-US" smtClean="0"/>
              <a:t>‹#›</a:t>
            </a:fld>
            <a:endParaRPr lang="en-US"/>
          </a:p>
        </p:txBody>
      </p:sp>
    </p:spTree>
    <p:extLst>
      <p:ext uri="{BB962C8B-B14F-4D97-AF65-F5344CB8AC3E}">
        <p14:creationId xmlns:p14="http://schemas.microsoft.com/office/powerpoint/2010/main" val="297195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330698-26A9-49EF-B3A4-F4B6EE46C359}"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BF1DFC-4B28-4D21-B446-9598E99B3DE7}" type="slidenum">
              <a:rPr lang="en-US" smtClean="0"/>
              <a:t>‹#›</a:t>
            </a:fld>
            <a:endParaRPr lang="en-US"/>
          </a:p>
        </p:txBody>
      </p:sp>
    </p:spTree>
    <p:extLst>
      <p:ext uri="{BB962C8B-B14F-4D97-AF65-F5344CB8AC3E}">
        <p14:creationId xmlns:p14="http://schemas.microsoft.com/office/powerpoint/2010/main" val="2535286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4330698-26A9-49EF-B3A4-F4B6EE46C359}" type="datetimeFigureOut">
              <a:rPr lang="en-US" smtClean="0"/>
              <a:t>5/26/2023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4BF1DFC-4B28-4D21-B446-9598E99B3DE7}" type="slidenum">
              <a:rPr lang="en-US" smtClean="0"/>
              <a:t>‹#›</a:t>
            </a:fld>
            <a:endParaRPr lang="en-US"/>
          </a:p>
        </p:txBody>
      </p:sp>
    </p:spTree>
    <p:extLst>
      <p:ext uri="{BB962C8B-B14F-4D97-AF65-F5344CB8AC3E}">
        <p14:creationId xmlns:p14="http://schemas.microsoft.com/office/powerpoint/2010/main" val="392283172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competitions/state-farm-distracted-driver-detection/dat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C12DD-E651-A9C5-33C6-92F4524B6F87}"/>
              </a:ext>
            </a:extLst>
          </p:cNvPr>
          <p:cNvSpPr>
            <a:spLocks noGrp="1"/>
          </p:cNvSpPr>
          <p:nvPr>
            <p:ph type="ctrTitle"/>
          </p:nvPr>
        </p:nvSpPr>
        <p:spPr>
          <a:xfrm>
            <a:off x="2175732" y="1047159"/>
            <a:ext cx="8637073" cy="2541431"/>
          </a:xfrm>
        </p:spPr>
        <p:style>
          <a:lnRef idx="0">
            <a:schemeClr val="accent1"/>
          </a:lnRef>
          <a:fillRef idx="3">
            <a:schemeClr val="accent1"/>
          </a:fillRef>
          <a:effectRef idx="3">
            <a:schemeClr val="accent1"/>
          </a:effectRef>
          <a:fontRef idx="minor">
            <a:schemeClr val="lt1"/>
          </a:fontRef>
        </p:style>
        <p:txBody>
          <a:bodyPr>
            <a:normAutofit/>
          </a:bodyPr>
          <a:lstStyle/>
          <a:p>
            <a:r>
              <a:rPr lang="en-US" dirty="0"/>
              <a:t>Driver Rating system using Deep Learning</a:t>
            </a:r>
          </a:p>
        </p:txBody>
      </p:sp>
      <p:sp>
        <p:nvSpPr>
          <p:cNvPr id="3" name="Subtitle 2">
            <a:extLst>
              <a:ext uri="{FF2B5EF4-FFF2-40B4-BE49-F238E27FC236}">
                <a16:creationId xmlns:a16="http://schemas.microsoft.com/office/drawing/2014/main" id="{EDCA6081-507B-F073-0DC2-FB35365F2B3B}"/>
              </a:ext>
            </a:extLst>
          </p:cNvPr>
          <p:cNvSpPr>
            <a:spLocks noGrp="1"/>
          </p:cNvSpPr>
          <p:nvPr>
            <p:ph type="subTitle" idx="1"/>
          </p:nvPr>
        </p:nvSpPr>
        <p:spPr>
          <a:xfrm>
            <a:off x="6257364" y="3844084"/>
            <a:ext cx="5777753" cy="2541431"/>
          </a:xfrm>
        </p:spPr>
        <p:txBody>
          <a:bodyPr>
            <a:normAutofit fontScale="40000" lnSpcReduction="20000"/>
          </a:bodyPr>
          <a:lstStyle/>
          <a:p>
            <a:endParaRPr lang="en-US" dirty="0"/>
          </a:p>
          <a:p>
            <a:endParaRPr lang="en-US" dirty="0"/>
          </a:p>
          <a:p>
            <a:r>
              <a:rPr lang="en-US" sz="3600" b="1" dirty="0"/>
              <a:t>             Submitted By:</a:t>
            </a:r>
          </a:p>
          <a:p>
            <a:r>
              <a:rPr lang="en-US" sz="3600" dirty="0"/>
              <a:t>                                                          Amit </a:t>
            </a:r>
            <a:r>
              <a:rPr lang="en-US" sz="3600" dirty="0" err="1"/>
              <a:t>Gussain</a:t>
            </a:r>
            <a:endParaRPr lang="en-US" sz="3600" dirty="0"/>
          </a:p>
          <a:p>
            <a:r>
              <a:rPr lang="en-US" sz="3600" dirty="0"/>
              <a:t>                                                          Arvind Rawat</a:t>
            </a:r>
          </a:p>
          <a:p>
            <a:r>
              <a:rPr lang="en-US" sz="3600" dirty="0"/>
              <a:t>                                                          Himanshu Pal </a:t>
            </a:r>
          </a:p>
          <a:p>
            <a:r>
              <a:rPr lang="en-US" sz="3600" dirty="0"/>
              <a:t>                                                          Lalit</a:t>
            </a:r>
          </a:p>
          <a:p>
            <a:r>
              <a:rPr lang="en-US" sz="3600" b="1" dirty="0"/>
              <a:t>             Under the Guidance of:</a:t>
            </a:r>
          </a:p>
          <a:p>
            <a:r>
              <a:rPr lang="en-US" sz="3600" dirty="0"/>
              <a:t>                                                          Dr. </a:t>
            </a:r>
            <a:r>
              <a:rPr lang="en-US" sz="3600" dirty="0" err="1"/>
              <a:t>Indrajeet</a:t>
            </a:r>
            <a:r>
              <a:rPr lang="en-US" sz="3600" dirty="0"/>
              <a:t> Kumar</a:t>
            </a:r>
          </a:p>
          <a:p>
            <a:endParaRPr lang="en-US" dirty="0"/>
          </a:p>
        </p:txBody>
      </p:sp>
    </p:spTree>
    <p:extLst>
      <p:ext uri="{BB962C8B-B14F-4D97-AF65-F5344CB8AC3E}">
        <p14:creationId xmlns:p14="http://schemas.microsoft.com/office/powerpoint/2010/main" val="2015304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491D5-3C48-7056-5B66-A96DAB394A37}"/>
              </a:ext>
            </a:extLst>
          </p:cNvPr>
          <p:cNvSpPr>
            <a:spLocks noGrp="1"/>
          </p:cNvSpPr>
          <p:nvPr>
            <p:ph type="title"/>
          </p:nvPr>
        </p:nvSpPr>
        <p:spPr>
          <a:xfrm>
            <a:off x="2592925" y="624110"/>
            <a:ext cx="8911687" cy="639914"/>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b="1" dirty="0"/>
              <a:t>Front-end Description</a:t>
            </a:r>
          </a:p>
        </p:txBody>
      </p:sp>
      <p:sp>
        <p:nvSpPr>
          <p:cNvPr id="3" name="Content Placeholder 2">
            <a:extLst>
              <a:ext uri="{FF2B5EF4-FFF2-40B4-BE49-F238E27FC236}">
                <a16:creationId xmlns:a16="http://schemas.microsoft.com/office/drawing/2014/main" id="{47EBAC9E-1E44-45D3-66E7-9A1D017A5E37}"/>
              </a:ext>
            </a:extLst>
          </p:cNvPr>
          <p:cNvSpPr>
            <a:spLocks noGrp="1"/>
          </p:cNvSpPr>
          <p:nvPr>
            <p:ph idx="1"/>
          </p:nvPr>
        </p:nvSpPr>
        <p:spPr/>
        <p:txBody>
          <a:bodyPr>
            <a:normAutofit/>
          </a:bodyPr>
          <a:lstStyle/>
          <a:p>
            <a:r>
              <a:rPr lang="en-US" dirty="0"/>
              <a:t>The frontend is developed using HTML, CSS and Javascript.</a:t>
            </a:r>
          </a:p>
          <a:p>
            <a:r>
              <a:rPr lang="en-US" dirty="0"/>
              <a:t>The frontend of the application consists of a Home page which introduces the visitors with application and contains link for the login and register button.</a:t>
            </a:r>
          </a:p>
          <a:p>
            <a:endParaRPr lang="en-US" dirty="0"/>
          </a:p>
          <a:p>
            <a:r>
              <a:rPr lang="en-US" dirty="0"/>
              <a:t>Each driver can register and login to it’s portal. Driver portal provide all the information about the driver.</a:t>
            </a:r>
          </a:p>
          <a:p>
            <a:r>
              <a:rPr lang="en-US" dirty="0"/>
              <a:t>There’s a driving mode in the portal which redirects the driver to the distraction detection mode.</a:t>
            </a:r>
          </a:p>
        </p:txBody>
      </p:sp>
    </p:spTree>
    <p:extLst>
      <p:ext uri="{BB962C8B-B14F-4D97-AF65-F5344CB8AC3E}">
        <p14:creationId xmlns:p14="http://schemas.microsoft.com/office/powerpoint/2010/main" val="1032918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F2099-9195-A2E3-2965-300C2872DE98}"/>
              </a:ext>
            </a:extLst>
          </p:cNvPr>
          <p:cNvSpPr>
            <a:spLocks noGrp="1"/>
          </p:cNvSpPr>
          <p:nvPr>
            <p:ph type="title"/>
          </p:nvPr>
        </p:nvSpPr>
        <p:spPr>
          <a:xfrm>
            <a:off x="2592925" y="624110"/>
            <a:ext cx="8911687" cy="962643"/>
          </a:xfrm>
        </p:spPr>
        <p:style>
          <a:lnRef idx="1">
            <a:schemeClr val="accent1"/>
          </a:lnRef>
          <a:fillRef idx="2">
            <a:schemeClr val="accent1"/>
          </a:fillRef>
          <a:effectRef idx="1">
            <a:schemeClr val="accent1"/>
          </a:effectRef>
          <a:fontRef idx="minor">
            <a:schemeClr val="dk1"/>
          </a:fontRef>
        </p:style>
        <p:txBody>
          <a:bodyPr>
            <a:normAutofit/>
          </a:bodyPr>
          <a:lstStyle/>
          <a:p>
            <a:r>
              <a:rPr lang="en-US" sz="4400" b="1" dirty="0"/>
              <a:t>Backend Description</a:t>
            </a:r>
          </a:p>
        </p:txBody>
      </p:sp>
      <p:sp>
        <p:nvSpPr>
          <p:cNvPr id="3" name="Content Placeholder 2">
            <a:extLst>
              <a:ext uri="{FF2B5EF4-FFF2-40B4-BE49-F238E27FC236}">
                <a16:creationId xmlns:a16="http://schemas.microsoft.com/office/drawing/2014/main" id="{9CB3ABA1-FABF-1FB1-DD0A-E9813BC693A7}"/>
              </a:ext>
            </a:extLst>
          </p:cNvPr>
          <p:cNvSpPr>
            <a:spLocks noGrp="1"/>
          </p:cNvSpPr>
          <p:nvPr>
            <p:ph idx="1"/>
          </p:nvPr>
        </p:nvSpPr>
        <p:spPr/>
        <p:txBody>
          <a:bodyPr>
            <a:normAutofit/>
          </a:bodyPr>
          <a:lstStyle/>
          <a:p>
            <a:r>
              <a:rPr lang="en-US" dirty="0"/>
              <a:t>This part is designed using flask framework in python.</a:t>
            </a:r>
          </a:p>
          <a:p>
            <a:r>
              <a:rPr lang="en-US" dirty="0"/>
              <a:t>The backend part is divided into several modules like </a:t>
            </a:r>
            <a:r>
              <a:rPr lang="en-US" b="1" dirty="0"/>
              <a:t>login &amp; register</a:t>
            </a:r>
            <a:r>
              <a:rPr lang="en-US" dirty="0"/>
              <a:t>, </a:t>
            </a:r>
            <a:r>
              <a:rPr lang="en-US" b="1" dirty="0"/>
              <a:t>integration of deep learning model </a:t>
            </a:r>
            <a:r>
              <a:rPr lang="en-US" dirty="0"/>
              <a:t>and </a:t>
            </a:r>
            <a:r>
              <a:rPr lang="en-US" b="1" dirty="0"/>
              <a:t>driver’s profile</a:t>
            </a:r>
            <a:r>
              <a:rPr lang="en-US" dirty="0"/>
              <a:t>.</a:t>
            </a:r>
          </a:p>
          <a:p>
            <a:endParaRPr lang="en-US" dirty="0"/>
          </a:p>
          <a:p>
            <a:r>
              <a:rPr lang="en-US" dirty="0"/>
              <a:t>MYSQL database is used for storing each driver’s data and login information.</a:t>
            </a:r>
          </a:p>
          <a:p>
            <a:r>
              <a:rPr lang="en-US" dirty="0"/>
              <a:t>Integration of deep learning model is done using the </a:t>
            </a:r>
            <a:r>
              <a:rPr lang="en-US" dirty="0" err="1"/>
              <a:t>keras</a:t>
            </a:r>
            <a:r>
              <a:rPr lang="en-US" dirty="0"/>
              <a:t> </a:t>
            </a:r>
            <a:r>
              <a:rPr lang="en-US" dirty="0" err="1"/>
              <a:t>load_model</a:t>
            </a:r>
            <a:r>
              <a:rPr lang="en-US" dirty="0"/>
              <a:t>() function.</a:t>
            </a:r>
          </a:p>
          <a:p>
            <a:endParaRPr lang="en-US" dirty="0"/>
          </a:p>
        </p:txBody>
      </p:sp>
    </p:spTree>
    <p:extLst>
      <p:ext uri="{BB962C8B-B14F-4D97-AF65-F5344CB8AC3E}">
        <p14:creationId xmlns:p14="http://schemas.microsoft.com/office/powerpoint/2010/main" val="1798870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D62E-EDC4-178A-D18C-FEC13518BED8}"/>
              </a:ext>
            </a:extLst>
          </p:cNvPr>
          <p:cNvSpPr>
            <a:spLocks noGrp="1"/>
          </p:cNvSpPr>
          <p:nvPr>
            <p:ph type="title"/>
          </p:nvPr>
        </p:nvSpPr>
        <p:spPr>
          <a:xfrm>
            <a:off x="2592925" y="624110"/>
            <a:ext cx="8911687" cy="693702"/>
          </a:xfrm>
        </p:spPr>
        <p:style>
          <a:lnRef idx="1">
            <a:schemeClr val="accent1"/>
          </a:lnRef>
          <a:fillRef idx="2">
            <a:schemeClr val="accent1"/>
          </a:fillRef>
          <a:effectRef idx="1">
            <a:schemeClr val="accent1"/>
          </a:effectRef>
          <a:fontRef idx="minor">
            <a:schemeClr val="dk1"/>
          </a:fontRef>
        </p:style>
        <p:txBody>
          <a:bodyPr/>
          <a:lstStyle/>
          <a:p>
            <a:r>
              <a:rPr lang="en-US" b="1" dirty="0"/>
              <a:t>Learnings</a:t>
            </a:r>
          </a:p>
        </p:txBody>
      </p:sp>
      <p:sp>
        <p:nvSpPr>
          <p:cNvPr id="3" name="Content Placeholder 2">
            <a:extLst>
              <a:ext uri="{FF2B5EF4-FFF2-40B4-BE49-F238E27FC236}">
                <a16:creationId xmlns:a16="http://schemas.microsoft.com/office/drawing/2014/main" id="{A676FAE6-1D8E-65DD-3B4A-14DB1E067B96}"/>
              </a:ext>
            </a:extLst>
          </p:cNvPr>
          <p:cNvSpPr>
            <a:spLocks noGrp="1"/>
          </p:cNvSpPr>
          <p:nvPr>
            <p:ph idx="1"/>
          </p:nvPr>
        </p:nvSpPr>
        <p:spPr/>
        <p:txBody>
          <a:bodyPr>
            <a:normAutofit fontScale="85000" lnSpcReduction="10000"/>
          </a:bodyPr>
          <a:lstStyle/>
          <a:p>
            <a:r>
              <a:rPr lang="en-US" dirty="0"/>
              <a:t>PYTHON</a:t>
            </a:r>
          </a:p>
          <a:p>
            <a:pPr marL="0" indent="0">
              <a:buNone/>
            </a:pPr>
            <a:r>
              <a:rPr lang="en-US" dirty="0"/>
              <a:t>           </a:t>
            </a:r>
            <a:r>
              <a:rPr lang="en-US" sz="2400" dirty="0"/>
              <a:t>&gt; Web development using Flask</a:t>
            </a:r>
          </a:p>
          <a:p>
            <a:pPr marL="0" indent="0">
              <a:buNone/>
            </a:pPr>
            <a:r>
              <a:rPr lang="en-US" sz="2400" dirty="0"/>
              <a:t>             &gt; Flask and </a:t>
            </a:r>
            <a:r>
              <a:rPr lang="en-US" sz="2400" dirty="0" err="1"/>
              <a:t>Mysql</a:t>
            </a:r>
            <a:r>
              <a:rPr lang="en-US" sz="2400" dirty="0"/>
              <a:t> integration</a:t>
            </a:r>
          </a:p>
          <a:p>
            <a:pPr marL="0" indent="0">
              <a:buNone/>
            </a:pPr>
            <a:r>
              <a:rPr lang="en-US" sz="2400" dirty="0"/>
              <a:t>             &gt; Integration of Machine Learning model with web application.</a:t>
            </a:r>
          </a:p>
          <a:p>
            <a:r>
              <a:rPr lang="en-US" dirty="0"/>
              <a:t>Deep Learning.</a:t>
            </a:r>
          </a:p>
          <a:p>
            <a:pPr marL="0" indent="0">
              <a:buNone/>
            </a:pPr>
            <a:r>
              <a:rPr lang="en-US" sz="2600" dirty="0"/>
              <a:t>            &gt; Deep learning Introduction, loss function and gradient descents.</a:t>
            </a:r>
          </a:p>
          <a:p>
            <a:pPr marL="0" indent="0">
              <a:buNone/>
            </a:pPr>
            <a:r>
              <a:rPr lang="en-US" sz="2600" dirty="0"/>
              <a:t>            &gt; Neural Networks and their working.</a:t>
            </a:r>
          </a:p>
          <a:p>
            <a:pPr marL="0" indent="0">
              <a:buNone/>
            </a:pPr>
            <a:r>
              <a:rPr lang="en-US" sz="2600" dirty="0"/>
              <a:t>            &gt; Convolutional Neural Networks</a:t>
            </a:r>
          </a:p>
          <a:p>
            <a:pPr marL="0" indent="0">
              <a:buNone/>
            </a:pPr>
            <a:r>
              <a:rPr lang="en-US" dirty="0"/>
              <a:t>           </a:t>
            </a:r>
          </a:p>
        </p:txBody>
      </p:sp>
    </p:spTree>
    <p:extLst>
      <p:ext uri="{BB962C8B-B14F-4D97-AF65-F5344CB8AC3E}">
        <p14:creationId xmlns:p14="http://schemas.microsoft.com/office/powerpoint/2010/main" val="3378491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DB1D-71D5-8AC4-32E5-F44832A9A504}"/>
              </a:ext>
            </a:extLst>
          </p:cNvPr>
          <p:cNvSpPr>
            <a:spLocks noGrp="1"/>
          </p:cNvSpPr>
          <p:nvPr>
            <p:ph type="title"/>
          </p:nvPr>
        </p:nvSpPr>
        <p:spPr>
          <a:xfrm>
            <a:off x="2592925" y="624110"/>
            <a:ext cx="8911687" cy="693702"/>
          </a:xfrm>
        </p:spPr>
        <p:style>
          <a:lnRef idx="1">
            <a:schemeClr val="accent1"/>
          </a:lnRef>
          <a:fillRef idx="2">
            <a:schemeClr val="accent1"/>
          </a:fillRef>
          <a:effectRef idx="1">
            <a:schemeClr val="accent1"/>
          </a:effectRef>
          <a:fontRef idx="minor">
            <a:schemeClr val="dk1"/>
          </a:fontRef>
        </p:style>
        <p:txBody>
          <a:bodyPr/>
          <a:lstStyle/>
          <a:p>
            <a:r>
              <a:rPr lang="en-US" b="1" dirty="0"/>
              <a:t>Loss function and Accuracy</a:t>
            </a:r>
          </a:p>
        </p:txBody>
      </p:sp>
      <p:sp>
        <p:nvSpPr>
          <p:cNvPr id="3" name="Content Placeholder 2">
            <a:extLst>
              <a:ext uri="{FF2B5EF4-FFF2-40B4-BE49-F238E27FC236}">
                <a16:creationId xmlns:a16="http://schemas.microsoft.com/office/drawing/2014/main" id="{902C3C6B-286C-70E8-98ED-4F63123B62F3}"/>
              </a:ext>
            </a:extLst>
          </p:cNvPr>
          <p:cNvSpPr>
            <a:spLocks noGrp="1"/>
          </p:cNvSpPr>
          <p:nvPr>
            <p:ph idx="1"/>
          </p:nvPr>
        </p:nvSpPr>
        <p:spPr/>
        <p:txBody>
          <a:bodyPr/>
          <a:lstStyle/>
          <a:p>
            <a:r>
              <a:rPr lang="en-US" dirty="0"/>
              <a:t>MODEL 1:</a:t>
            </a:r>
          </a:p>
          <a:p>
            <a:pPr marL="0" indent="0">
              <a:buNone/>
            </a:pPr>
            <a:endParaRPr lang="en-US" dirty="0"/>
          </a:p>
        </p:txBody>
      </p:sp>
      <p:pic>
        <p:nvPicPr>
          <p:cNvPr id="6" name="Picture 5">
            <a:extLst>
              <a:ext uri="{FF2B5EF4-FFF2-40B4-BE49-F238E27FC236}">
                <a16:creationId xmlns:a16="http://schemas.microsoft.com/office/drawing/2014/main" id="{D5FE1F7C-9790-FD56-51F8-945FB0EC38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19911" y="2750280"/>
            <a:ext cx="4410075" cy="3483610"/>
          </a:xfrm>
          <a:prstGeom prst="rect">
            <a:avLst/>
          </a:prstGeom>
          <a:noFill/>
        </p:spPr>
      </p:pic>
      <p:pic>
        <p:nvPicPr>
          <p:cNvPr id="7" name="Picture 6">
            <a:extLst>
              <a:ext uri="{FF2B5EF4-FFF2-40B4-BE49-F238E27FC236}">
                <a16:creationId xmlns:a16="http://schemas.microsoft.com/office/drawing/2014/main" id="{FC896D78-E3D0-6B23-8949-A891AC76D7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29986" y="2750280"/>
            <a:ext cx="4248150" cy="3408680"/>
          </a:xfrm>
          <a:prstGeom prst="rect">
            <a:avLst/>
          </a:prstGeom>
          <a:noFill/>
        </p:spPr>
      </p:pic>
    </p:spTree>
    <p:extLst>
      <p:ext uri="{BB962C8B-B14F-4D97-AF65-F5344CB8AC3E}">
        <p14:creationId xmlns:p14="http://schemas.microsoft.com/office/powerpoint/2010/main" val="3165771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306A-44F6-5871-7C55-1C5B6515CDC3}"/>
              </a:ext>
            </a:extLst>
          </p:cNvPr>
          <p:cNvSpPr>
            <a:spLocks noGrp="1"/>
          </p:cNvSpPr>
          <p:nvPr>
            <p:ph type="title"/>
          </p:nvPr>
        </p:nvSpPr>
        <p:spPr>
          <a:xfrm>
            <a:off x="2592925" y="624110"/>
            <a:ext cx="8911687" cy="838930"/>
          </a:xfrm>
        </p:spPr>
        <p:style>
          <a:lnRef idx="1">
            <a:schemeClr val="accent1"/>
          </a:lnRef>
          <a:fillRef idx="2">
            <a:schemeClr val="accent1"/>
          </a:fillRef>
          <a:effectRef idx="1">
            <a:schemeClr val="accent1"/>
          </a:effectRef>
          <a:fontRef idx="minor">
            <a:schemeClr val="dk1"/>
          </a:fontRef>
        </p:style>
        <p:txBody>
          <a:bodyPr/>
          <a:lstStyle/>
          <a:p>
            <a:r>
              <a:rPr lang="en-US" b="1" dirty="0"/>
              <a:t>Loss function and Accuracy</a:t>
            </a:r>
            <a:endParaRPr lang="en-US" dirty="0"/>
          </a:p>
        </p:txBody>
      </p:sp>
      <p:sp>
        <p:nvSpPr>
          <p:cNvPr id="3" name="Content Placeholder 2">
            <a:extLst>
              <a:ext uri="{FF2B5EF4-FFF2-40B4-BE49-F238E27FC236}">
                <a16:creationId xmlns:a16="http://schemas.microsoft.com/office/drawing/2014/main" id="{6770F8D8-8943-0933-9D7D-4016657C506D}"/>
              </a:ext>
            </a:extLst>
          </p:cNvPr>
          <p:cNvSpPr>
            <a:spLocks noGrp="1"/>
          </p:cNvSpPr>
          <p:nvPr>
            <p:ph idx="1"/>
          </p:nvPr>
        </p:nvSpPr>
        <p:spPr/>
        <p:txBody>
          <a:bodyPr/>
          <a:lstStyle/>
          <a:p>
            <a:r>
              <a:rPr lang="en-US" dirty="0"/>
              <a:t>MODEL 2</a:t>
            </a:r>
          </a:p>
          <a:p>
            <a:pPr marL="0" indent="0">
              <a:buNone/>
            </a:pPr>
            <a:endParaRPr lang="en-US" dirty="0"/>
          </a:p>
        </p:txBody>
      </p:sp>
      <p:pic>
        <p:nvPicPr>
          <p:cNvPr id="5" name="Picture 4" descr="A picture containing text, line, screenshot, diagram&#10;&#10;Description automatically generated">
            <a:extLst>
              <a:ext uri="{FF2B5EF4-FFF2-40B4-BE49-F238E27FC236}">
                <a16:creationId xmlns:a16="http://schemas.microsoft.com/office/drawing/2014/main" id="{708C2F5B-BCCF-FD8E-0E9A-4F982A5303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2660110"/>
            <a:ext cx="4450715" cy="3573780"/>
          </a:xfrm>
          <a:prstGeom prst="rect">
            <a:avLst/>
          </a:prstGeom>
          <a:noFill/>
          <a:ln>
            <a:noFill/>
          </a:ln>
        </p:spPr>
      </p:pic>
      <p:pic>
        <p:nvPicPr>
          <p:cNvPr id="6" name="Picture 5" descr="A picture containing text, screenshot, diagram, line&#10;&#10;Description automatically generated">
            <a:extLst>
              <a:ext uri="{FF2B5EF4-FFF2-40B4-BE49-F238E27FC236}">
                <a16:creationId xmlns:a16="http://schemas.microsoft.com/office/drawing/2014/main" id="{32351DA3-5066-5161-B78F-B4D60C0209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53055" y="2660110"/>
            <a:ext cx="4497705" cy="3611880"/>
          </a:xfrm>
          <a:prstGeom prst="rect">
            <a:avLst/>
          </a:prstGeom>
          <a:noFill/>
          <a:ln>
            <a:noFill/>
          </a:ln>
        </p:spPr>
      </p:pic>
    </p:spTree>
    <p:extLst>
      <p:ext uri="{BB962C8B-B14F-4D97-AF65-F5344CB8AC3E}">
        <p14:creationId xmlns:p14="http://schemas.microsoft.com/office/powerpoint/2010/main" val="404959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9497F-FD35-A5F8-A831-F82F9F0B3CDB}"/>
              </a:ext>
            </a:extLst>
          </p:cNvPr>
          <p:cNvSpPr>
            <a:spLocks noGrp="1"/>
          </p:cNvSpPr>
          <p:nvPr>
            <p:ph type="title"/>
          </p:nvPr>
        </p:nvSpPr>
        <p:spPr>
          <a:xfrm>
            <a:off x="2592925" y="624110"/>
            <a:ext cx="8911687" cy="754524"/>
          </a:xfrm>
        </p:spPr>
        <p:style>
          <a:lnRef idx="1">
            <a:schemeClr val="accent1"/>
          </a:lnRef>
          <a:fillRef idx="2">
            <a:schemeClr val="accent1"/>
          </a:fillRef>
          <a:effectRef idx="1">
            <a:schemeClr val="accent1"/>
          </a:effectRef>
          <a:fontRef idx="minor">
            <a:schemeClr val="dk1"/>
          </a:fontRef>
        </p:style>
        <p:txBody>
          <a:bodyPr/>
          <a:lstStyle/>
          <a:p>
            <a:r>
              <a:rPr lang="en-US" b="1" dirty="0"/>
              <a:t>Loss function and Accuracy</a:t>
            </a:r>
            <a:endParaRPr lang="en-US" dirty="0"/>
          </a:p>
        </p:txBody>
      </p:sp>
      <p:sp>
        <p:nvSpPr>
          <p:cNvPr id="3" name="Content Placeholder 2">
            <a:extLst>
              <a:ext uri="{FF2B5EF4-FFF2-40B4-BE49-F238E27FC236}">
                <a16:creationId xmlns:a16="http://schemas.microsoft.com/office/drawing/2014/main" id="{F88B4F77-4B2F-FCA2-C2BC-66246F48C280}"/>
              </a:ext>
            </a:extLst>
          </p:cNvPr>
          <p:cNvSpPr>
            <a:spLocks noGrp="1"/>
          </p:cNvSpPr>
          <p:nvPr>
            <p:ph idx="1"/>
          </p:nvPr>
        </p:nvSpPr>
        <p:spPr/>
        <p:txBody>
          <a:bodyPr/>
          <a:lstStyle/>
          <a:p>
            <a:r>
              <a:rPr lang="en-US" dirty="0"/>
              <a:t>MODEL 3:</a:t>
            </a:r>
          </a:p>
          <a:p>
            <a:pPr marL="0" indent="0">
              <a:buNone/>
            </a:pPr>
            <a:endParaRPr lang="en-US" dirty="0"/>
          </a:p>
        </p:txBody>
      </p:sp>
      <p:pic>
        <p:nvPicPr>
          <p:cNvPr id="4" name="Picture 3" descr="A picture containing text, screenshot, line, diagram&#10;&#10;Description automatically generated">
            <a:extLst>
              <a:ext uri="{FF2B5EF4-FFF2-40B4-BE49-F238E27FC236}">
                <a16:creationId xmlns:a16="http://schemas.microsoft.com/office/drawing/2014/main" id="{EE13CAC7-288D-40E9-6D40-6D66956BDC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2728690"/>
            <a:ext cx="4364990" cy="3505200"/>
          </a:xfrm>
          <a:prstGeom prst="rect">
            <a:avLst/>
          </a:prstGeom>
          <a:noFill/>
          <a:ln>
            <a:noFill/>
          </a:ln>
        </p:spPr>
      </p:pic>
      <p:pic>
        <p:nvPicPr>
          <p:cNvPr id="5" name="Picture 4" descr="A picture containing text, screenshot, line, diagram&#10;&#10;Description automatically generated">
            <a:extLst>
              <a:ext uri="{FF2B5EF4-FFF2-40B4-BE49-F238E27FC236}">
                <a16:creationId xmlns:a16="http://schemas.microsoft.com/office/drawing/2014/main" id="{16558F93-4FA3-AFEC-F741-22D5D89460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08812" y="2728690"/>
            <a:ext cx="4441190" cy="3566160"/>
          </a:xfrm>
          <a:prstGeom prst="rect">
            <a:avLst/>
          </a:prstGeom>
          <a:noFill/>
          <a:ln>
            <a:noFill/>
          </a:ln>
        </p:spPr>
      </p:pic>
    </p:spTree>
    <p:extLst>
      <p:ext uri="{BB962C8B-B14F-4D97-AF65-F5344CB8AC3E}">
        <p14:creationId xmlns:p14="http://schemas.microsoft.com/office/powerpoint/2010/main" val="2308015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7666C-7CBD-610B-AAAF-ED667448337D}"/>
              </a:ext>
            </a:extLst>
          </p:cNvPr>
          <p:cNvSpPr>
            <a:spLocks noGrp="1"/>
          </p:cNvSpPr>
          <p:nvPr>
            <p:ph type="title"/>
          </p:nvPr>
        </p:nvSpPr>
        <p:spPr>
          <a:xfrm>
            <a:off x="4448619" y="3246287"/>
            <a:ext cx="7743381" cy="1280890"/>
          </a:xfrm>
        </p:spPr>
        <p:style>
          <a:lnRef idx="0">
            <a:schemeClr val="accent1"/>
          </a:lnRef>
          <a:fillRef idx="3">
            <a:schemeClr val="accent1"/>
          </a:fillRef>
          <a:effectRef idx="3">
            <a:schemeClr val="accent1"/>
          </a:effectRef>
          <a:fontRef idx="minor">
            <a:schemeClr val="lt1"/>
          </a:fontRef>
        </p:style>
        <p:txBody>
          <a:bodyPr>
            <a:normAutofit/>
          </a:bodyPr>
          <a:lstStyle/>
          <a:p>
            <a:r>
              <a:rPr lang="en-US" sz="6000" b="1" dirty="0"/>
              <a:t>THANK YOU</a:t>
            </a:r>
          </a:p>
        </p:txBody>
      </p:sp>
    </p:spTree>
    <p:extLst>
      <p:ext uri="{BB962C8B-B14F-4D97-AF65-F5344CB8AC3E}">
        <p14:creationId xmlns:p14="http://schemas.microsoft.com/office/powerpoint/2010/main" val="734968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EC0A-9AB0-76BF-7240-5BA28DF2A072}"/>
              </a:ext>
            </a:extLst>
          </p:cNvPr>
          <p:cNvSpPr>
            <a:spLocks noGrp="1"/>
          </p:cNvSpPr>
          <p:nvPr>
            <p:ph type="title"/>
          </p:nvPr>
        </p:nvSpPr>
        <p:spPr>
          <a:xfrm>
            <a:off x="2592925" y="624110"/>
            <a:ext cx="8911687" cy="693702"/>
          </a:xfrm>
        </p:spPr>
        <p:style>
          <a:lnRef idx="1">
            <a:schemeClr val="accent1"/>
          </a:lnRef>
          <a:fillRef idx="2">
            <a:schemeClr val="accent1"/>
          </a:fillRef>
          <a:effectRef idx="1">
            <a:schemeClr val="accent1"/>
          </a:effectRef>
          <a:fontRef idx="minor">
            <a:schemeClr val="dk1"/>
          </a:fontRef>
        </p:style>
        <p:txBody>
          <a:bodyPr/>
          <a:lstStyle/>
          <a:p>
            <a:r>
              <a:rPr lang="en-US" b="1" dirty="0"/>
              <a:t>Introduction</a:t>
            </a:r>
          </a:p>
        </p:txBody>
      </p:sp>
      <p:sp>
        <p:nvSpPr>
          <p:cNvPr id="3" name="Content Placeholder 2">
            <a:extLst>
              <a:ext uri="{FF2B5EF4-FFF2-40B4-BE49-F238E27FC236}">
                <a16:creationId xmlns:a16="http://schemas.microsoft.com/office/drawing/2014/main" id="{DAACAE7E-422B-094B-1940-7BF5DF5DB2E7}"/>
              </a:ext>
            </a:extLst>
          </p:cNvPr>
          <p:cNvSpPr>
            <a:spLocks noGrp="1"/>
          </p:cNvSpPr>
          <p:nvPr>
            <p:ph idx="1"/>
          </p:nvPr>
        </p:nvSpPr>
        <p:spPr/>
        <p:txBody>
          <a:bodyPr>
            <a:norm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As per the WHO (World Health Organization), more than 1 million people die due to traffic accidents worldwide per year, making it one of top 10 leading causes of death and around 30 million people are injured from such accidents.</a:t>
            </a:r>
            <a:endParaRPr lang="en-US" dirty="0"/>
          </a:p>
          <a:p>
            <a:r>
              <a:rPr lang="en-US" dirty="0"/>
              <a:t>This application is designed to rate the drivers on the basis of the distraction activity.</a:t>
            </a:r>
          </a:p>
          <a:p>
            <a:r>
              <a:rPr lang="en-US" dirty="0"/>
              <a:t>Driver distraction is basically defined as the activity in which the driver losses the focus from driving and gets indulged in another activity like talking to phone, reaching behind etc.</a:t>
            </a:r>
          </a:p>
          <a:p>
            <a:endParaRPr lang="en-US" dirty="0"/>
          </a:p>
        </p:txBody>
      </p:sp>
    </p:spTree>
    <p:extLst>
      <p:ext uri="{BB962C8B-B14F-4D97-AF65-F5344CB8AC3E}">
        <p14:creationId xmlns:p14="http://schemas.microsoft.com/office/powerpoint/2010/main" val="652459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8D55-4E03-2A9F-A945-688871F7A7FE}"/>
              </a:ext>
            </a:extLst>
          </p:cNvPr>
          <p:cNvSpPr>
            <a:spLocks noGrp="1"/>
          </p:cNvSpPr>
          <p:nvPr>
            <p:ph type="title"/>
          </p:nvPr>
        </p:nvSpPr>
        <p:spPr>
          <a:xfrm>
            <a:off x="2592925" y="624110"/>
            <a:ext cx="8911687" cy="747490"/>
          </a:xfrm>
        </p:spPr>
        <p:style>
          <a:lnRef idx="1">
            <a:schemeClr val="accent1"/>
          </a:lnRef>
          <a:fillRef idx="2">
            <a:schemeClr val="accent1"/>
          </a:fillRef>
          <a:effectRef idx="1">
            <a:schemeClr val="accent1"/>
          </a:effectRef>
          <a:fontRef idx="minor">
            <a:schemeClr val="dk1"/>
          </a:fontRef>
        </p:style>
        <p:txBody>
          <a:bodyPr/>
          <a:lstStyle/>
          <a:p>
            <a:r>
              <a:rPr lang="en-US" b="1" dirty="0"/>
              <a:t>MODULES</a:t>
            </a:r>
          </a:p>
        </p:txBody>
      </p:sp>
      <p:sp>
        <p:nvSpPr>
          <p:cNvPr id="3" name="Content Placeholder 2">
            <a:extLst>
              <a:ext uri="{FF2B5EF4-FFF2-40B4-BE49-F238E27FC236}">
                <a16:creationId xmlns:a16="http://schemas.microsoft.com/office/drawing/2014/main" id="{1A8C1BA6-1141-4956-29F8-C53195EC3FC7}"/>
              </a:ext>
            </a:extLst>
          </p:cNvPr>
          <p:cNvSpPr>
            <a:spLocks noGrp="1"/>
          </p:cNvSpPr>
          <p:nvPr>
            <p:ph idx="1"/>
          </p:nvPr>
        </p:nvSpPr>
        <p:spPr/>
        <p:txBody>
          <a:bodyPr>
            <a:normAutofit/>
          </a:bodyPr>
          <a:lstStyle/>
          <a:p>
            <a:r>
              <a:rPr lang="en-US" dirty="0"/>
              <a:t>Front-end</a:t>
            </a:r>
          </a:p>
          <a:p>
            <a:r>
              <a:rPr lang="en-US" dirty="0"/>
              <a:t>Backend</a:t>
            </a:r>
          </a:p>
          <a:p>
            <a:pPr marL="0" indent="0">
              <a:buNone/>
            </a:pPr>
            <a:r>
              <a:rPr lang="en-US" dirty="0"/>
              <a:t>          </a:t>
            </a:r>
            <a:r>
              <a:rPr lang="en-US" sz="1600" dirty="0"/>
              <a:t>1. Login and Register</a:t>
            </a:r>
          </a:p>
          <a:p>
            <a:pPr marL="0" indent="0">
              <a:buNone/>
            </a:pPr>
            <a:r>
              <a:rPr lang="en-US" sz="1600" dirty="0"/>
              <a:t>                 2. Integration of Deep learning Model</a:t>
            </a:r>
          </a:p>
          <a:p>
            <a:pPr marL="0" indent="0">
              <a:buNone/>
            </a:pPr>
            <a:r>
              <a:rPr lang="en-US" sz="1600" dirty="0"/>
              <a:t>                 3. Driver Profile </a:t>
            </a:r>
          </a:p>
          <a:p>
            <a:r>
              <a:rPr lang="en-US" dirty="0"/>
              <a:t>Deep learning Model</a:t>
            </a:r>
          </a:p>
          <a:p>
            <a:pPr marL="0" indent="0">
              <a:buNone/>
            </a:pPr>
            <a:r>
              <a:rPr lang="en-US" dirty="0"/>
              <a:t>         </a:t>
            </a:r>
            <a:r>
              <a:rPr lang="en-US" sz="1600" dirty="0"/>
              <a:t>1. Searching and Downloading Dataset</a:t>
            </a:r>
          </a:p>
          <a:p>
            <a:pPr marL="0" indent="0">
              <a:buNone/>
            </a:pPr>
            <a:r>
              <a:rPr lang="en-US" sz="1600" dirty="0"/>
              <a:t>                2. Planning Technology to be used</a:t>
            </a:r>
          </a:p>
          <a:p>
            <a:pPr marL="0" indent="0">
              <a:buNone/>
            </a:pPr>
            <a:r>
              <a:rPr lang="en-US" sz="1600" dirty="0"/>
              <a:t>                3. Implementation and Improvements in Accuracy and Loss function.</a:t>
            </a:r>
          </a:p>
        </p:txBody>
      </p:sp>
    </p:spTree>
    <p:extLst>
      <p:ext uri="{BB962C8B-B14F-4D97-AF65-F5344CB8AC3E}">
        <p14:creationId xmlns:p14="http://schemas.microsoft.com/office/powerpoint/2010/main" val="842201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CFCB-9C02-B796-137B-790E8AEFF139}"/>
              </a:ext>
            </a:extLst>
          </p:cNvPr>
          <p:cNvSpPr>
            <a:spLocks noGrp="1"/>
          </p:cNvSpPr>
          <p:nvPr>
            <p:ph type="title"/>
          </p:nvPr>
        </p:nvSpPr>
        <p:spPr>
          <a:xfrm>
            <a:off x="2592925" y="624110"/>
            <a:ext cx="8911687" cy="881961"/>
          </a:xfrm>
        </p:spPr>
        <p:style>
          <a:lnRef idx="1">
            <a:schemeClr val="accent1"/>
          </a:lnRef>
          <a:fillRef idx="2">
            <a:schemeClr val="accent1"/>
          </a:fillRef>
          <a:effectRef idx="1">
            <a:schemeClr val="accent1"/>
          </a:effectRef>
          <a:fontRef idx="minor">
            <a:schemeClr val="dk1"/>
          </a:fontRef>
        </p:style>
        <p:txBody>
          <a:bodyPr/>
          <a:lstStyle/>
          <a:p>
            <a:r>
              <a:rPr lang="en-US" b="1" dirty="0"/>
              <a:t>Technology Used</a:t>
            </a:r>
          </a:p>
        </p:txBody>
      </p:sp>
      <p:sp>
        <p:nvSpPr>
          <p:cNvPr id="3" name="Content Placeholder 2">
            <a:extLst>
              <a:ext uri="{FF2B5EF4-FFF2-40B4-BE49-F238E27FC236}">
                <a16:creationId xmlns:a16="http://schemas.microsoft.com/office/drawing/2014/main" id="{BFBEE5C6-CF1B-D556-2DAD-7A8E5BD0F7C2}"/>
              </a:ext>
            </a:extLst>
          </p:cNvPr>
          <p:cNvSpPr>
            <a:spLocks noGrp="1"/>
          </p:cNvSpPr>
          <p:nvPr>
            <p:ph idx="1"/>
          </p:nvPr>
        </p:nvSpPr>
        <p:spPr/>
        <p:txBody>
          <a:bodyPr/>
          <a:lstStyle/>
          <a:p>
            <a:r>
              <a:rPr lang="en-US" dirty="0"/>
              <a:t>This project is developed using the </a:t>
            </a:r>
            <a:r>
              <a:rPr lang="en-US" b="1" dirty="0"/>
              <a:t>deep learning </a:t>
            </a:r>
            <a:r>
              <a:rPr lang="en-US" dirty="0"/>
              <a:t>technology.</a:t>
            </a:r>
          </a:p>
          <a:p>
            <a:r>
              <a:rPr lang="en-US" dirty="0"/>
              <a:t>Deep Learning is a subset of Machine Learning which is inspired by the working of human brain.</a:t>
            </a:r>
          </a:p>
          <a:p>
            <a:r>
              <a:rPr lang="en-US" dirty="0"/>
              <a:t>It uses the neural network and representation learning.</a:t>
            </a:r>
          </a:p>
          <a:p>
            <a:r>
              <a:rPr lang="en-US" dirty="0"/>
              <a:t>This project uses CNN(Convolutional Neural Networks) to classify the images of drivers and then decide whether the driver is distracted or not.</a:t>
            </a:r>
          </a:p>
          <a:p>
            <a:r>
              <a:rPr lang="en-US" dirty="0"/>
              <a:t>Next slide shows all the classes in which the images can be classified.</a:t>
            </a:r>
          </a:p>
        </p:txBody>
      </p:sp>
    </p:spTree>
    <p:extLst>
      <p:ext uri="{BB962C8B-B14F-4D97-AF65-F5344CB8AC3E}">
        <p14:creationId xmlns:p14="http://schemas.microsoft.com/office/powerpoint/2010/main" val="1239560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74689-8584-53A8-DB0C-8C4BF8860F99}"/>
              </a:ext>
            </a:extLst>
          </p:cNvPr>
          <p:cNvSpPr>
            <a:spLocks noGrp="1"/>
          </p:cNvSpPr>
          <p:nvPr>
            <p:ph type="title"/>
          </p:nvPr>
        </p:nvSpPr>
        <p:spPr>
          <a:xfrm>
            <a:off x="2592925" y="624110"/>
            <a:ext cx="8911687" cy="881961"/>
          </a:xfrm>
          <a:ln/>
        </p:spPr>
        <p:style>
          <a:lnRef idx="1">
            <a:schemeClr val="accent1"/>
          </a:lnRef>
          <a:fillRef idx="2">
            <a:schemeClr val="accent1"/>
          </a:fillRef>
          <a:effectRef idx="1">
            <a:schemeClr val="accent1"/>
          </a:effectRef>
          <a:fontRef idx="minor">
            <a:schemeClr val="dk1"/>
          </a:fontRef>
        </p:style>
        <p:txBody>
          <a:bodyPr/>
          <a:lstStyle/>
          <a:p>
            <a:r>
              <a:rPr lang="en-US" b="1" dirty="0"/>
              <a:t>CLASSES of IMAGES</a:t>
            </a:r>
          </a:p>
        </p:txBody>
      </p:sp>
      <p:pic>
        <p:nvPicPr>
          <p:cNvPr id="4" name="image11.jpeg">
            <a:extLst>
              <a:ext uri="{FF2B5EF4-FFF2-40B4-BE49-F238E27FC236}">
                <a16:creationId xmlns:a16="http://schemas.microsoft.com/office/drawing/2014/main" id="{3B4164CA-1D68-C172-CC9E-957E518EF25E}"/>
              </a:ext>
            </a:extLst>
          </p:cNvPr>
          <p:cNvPicPr>
            <a:picLocks noGrp="1"/>
          </p:cNvPicPr>
          <p:nvPr>
            <p:ph idx="1"/>
          </p:nvPr>
        </p:nvPicPr>
        <p:blipFill>
          <a:blip r:embed="rId2" cstate="print"/>
          <a:stretch>
            <a:fillRect/>
          </a:stretch>
        </p:blipFill>
        <p:spPr>
          <a:xfrm>
            <a:off x="1748118" y="1694329"/>
            <a:ext cx="10246657" cy="5002305"/>
          </a:xfrm>
          <a:prstGeom prst="rect">
            <a:avLst/>
          </a:prstGeom>
        </p:spPr>
      </p:pic>
    </p:spTree>
    <p:extLst>
      <p:ext uri="{BB962C8B-B14F-4D97-AF65-F5344CB8AC3E}">
        <p14:creationId xmlns:p14="http://schemas.microsoft.com/office/powerpoint/2010/main" val="100066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F6031-7168-DAC1-1C32-CC102A09BD12}"/>
              </a:ext>
            </a:extLst>
          </p:cNvPr>
          <p:cNvSpPr>
            <a:spLocks noGrp="1"/>
          </p:cNvSpPr>
          <p:nvPr>
            <p:ph type="title"/>
          </p:nvPr>
        </p:nvSpPr>
        <p:spPr>
          <a:xfrm>
            <a:off x="2592925" y="624110"/>
            <a:ext cx="8911687" cy="801278"/>
          </a:xfrm>
        </p:spPr>
        <p:style>
          <a:lnRef idx="1">
            <a:schemeClr val="accent1"/>
          </a:lnRef>
          <a:fillRef idx="2">
            <a:schemeClr val="accent1"/>
          </a:fillRef>
          <a:effectRef idx="1">
            <a:schemeClr val="accent1"/>
          </a:effectRef>
          <a:fontRef idx="minor">
            <a:schemeClr val="dk1"/>
          </a:fontRef>
        </p:style>
        <p:txBody>
          <a:bodyPr/>
          <a:lstStyle/>
          <a:p>
            <a:r>
              <a:rPr lang="en-US" dirty="0"/>
              <a:t>DATASET USED</a:t>
            </a:r>
          </a:p>
        </p:txBody>
      </p:sp>
      <p:sp>
        <p:nvSpPr>
          <p:cNvPr id="3" name="Content Placeholder 2">
            <a:extLst>
              <a:ext uri="{FF2B5EF4-FFF2-40B4-BE49-F238E27FC236}">
                <a16:creationId xmlns:a16="http://schemas.microsoft.com/office/drawing/2014/main" id="{892B40FD-0565-F363-ABC0-D48A5E32B102}"/>
              </a:ext>
            </a:extLst>
          </p:cNvPr>
          <p:cNvSpPr>
            <a:spLocks noGrp="1"/>
          </p:cNvSpPr>
          <p:nvPr>
            <p:ph idx="1"/>
          </p:nvPr>
        </p:nvSpPr>
        <p:spPr/>
        <p:txBody>
          <a:bodyPr/>
          <a:lstStyle/>
          <a:p>
            <a:r>
              <a:rPr lang="en-US" dirty="0"/>
              <a:t>This project uses the Kaggle State Farm distracted driver dataset.</a:t>
            </a:r>
          </a:p>
          <a:p>
            <a:r>
              <a:rPr lang="en-US" dirty="0"/>
              <a:t>The dataset contains 102152 images and the size is 4.31GB.</a:t>
            </a:r>
          </a:p>
          <a:p>
            <a:r>
              <a:rPr lang="en-US" dirty="0"/>
              <a:t>This dataset contains images from all the classes as defined in the previous slide.</a:t>
            </a:r>
          </a:p>
          <a:p>
            <a:endParaRPr lang="en-US" dirty="0"/>
          </a:p>
          <a:p>
            <a:r>
              <a:rPr lang="en-US" dirty="0"/>
              <a:t>BELOW IS THE LINK:</a:t>
            </a:r>
          </a:p>
          <a:p>
            <a:pPr marL="0" indent="0">
              <a:buNone/>
            </a:pPr>
            <a:r>
              <a:rPr lang="en-US" dirty="0"/>
              <a:t>        </a:t>
            </a:r>
            <a:r>
              <a:rPr lang="en-US" sz="2000" dirty="0">
                <a:hlinkClick r:id="rId2"/>
              </a:rPr>
              <a:t>https://www.kaggle.com/competitions/state-farm-distracted-driver-detection/data</a:t>
            </a:r>
            <a:endParaRPr lang="en-US" dirty="0"/>
          </a:p>
        </p:txBody>
      </p:sp>
    </p:spTree>
    <p:extLst>
      <p:ext uri="{BB962C8B-B14F-4D97-AF65-F5344CB8AC3E}">
        <p14:creationId xmlns:p14="http://schemas.microsoft.com/office/powerpoint/2010/main" val="1764859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E940-82C0-948C-1793-AE9E02C93764}"/>
              </a:ext>
            </a:extLst>
          </p:cNvPr>
          <p:cNvSpPr>
            <a:spLocks noGrp="1"/>
          </p:cNvSpPr>
          <p:nvPr>
            <p:ph type="title"/>
          </p:nvPr>
        </p:nvSpPr>
        <p:spPr>
          <a:xfrm>
            <a:off x="2592925" y="624110"/>
            <a:ext cx="8911687" cy="868514"/>
          </a:xfrm>
        </p:spPr>
        <p:style>
          <a:lnRef idx="1">
            <a:schemeClr val="accent1"/>
          </a:lnRef>
          <a:fillRef idx="2">
            <a:schemeClr val="accent1"/>
          </a:fillRef>
          <a:effectRef idx="1">
            <a:schemeClr val="accent1"/>
          </a:effectRef>
          <a:fontRef idx="minor">
            <a:schemeClr val="dk1"/>
          </a:fontRef>
        </p:style>
        <p:txBody>
          <a:bodyPr/>
          <a:lstStyle/>
          <a:p>
            <a:r>
              <a:rPr lang="en-US" dirty="0"/>
              <a:t>CNN(Convolution Neural Networks)</a:t>
            </a:r>
          </a:p>
        </p:txBody>
      </p:sp>
      <p:sp>
        <p:nvSpPr>
          <p:cNvPr id="3" name="Content Placeholder 2">
            <a:extLst>
              <a:ext uri="{FF2B5EF4-FFF2-40B4-BE49-F238E27FC236}">
                <a16:creationId xmlns:a16="http://schemas.microsoft.com/office/drawing/2014/main" id="{7C91D913-7BC2-EAF1-EAAA-AC12960F1F43}"/>
              </a:ext>
            </a:extLst>
          </p:cNvPr>
          <p:cNvSpPr>
            <a:spLocks noGrp="1"/>
          </p:cNvSpPr>
          <p:nvPr>
            <p:ph idx="1"/>
          </p:nvPr>
        </p:nvSpPr>
        <p:spPr/>
        <p:txBody>
          <a:bodyPr>
            <a:normAutofit fontScale="70000" lnSpcReduction="20000"/>
          </a:bodyPr>
          <a:lstStyle/>
          <a:p>
            <a:r>
              <a:rPr lang="en-US" sz="2400" dirty="0">
                <a:effectLst/>
                <a:ea typeface="Calibri" panose="020F0502020204030204" pitchFamily="34" charset="0"/>
                <a:cs typeface="Times New Roman" panose="02020603050405020304" pitchFamily="18" charset="0"/>
              </a:rPr>
              <a:t>A deep CNN is a type of artificial neural network. Deep CNNs are motivated by the animal visual cortex. Currently, for several recent years, CNNs have demonstrated tremendous achievements in various applications, e.g., image classification, object and action detection, and natural language processing </a:t>
            </a:r>
          </a:p>
          <a:p>
            <a:pPr marL="0" indent="0">
              <a:buNone/>
            </a:pPr>
            <a:endParaRPr lang="en-US" sz="2400" dirty="0"/>
          </a:p>
          <a:p>
            <a:r>
              <a:rPr lang="en-US" sz="2400" dirty="0"/>
              <a:t>The performance of CNN is more powerful than ANN when it comes to identifying images and objects.</a:t>
            </a:r>
          </a:p>
          <a:p>
            <a:r>
              <a:rPr lang="en-US" sz="2400" dirty="0"/>
              <a:t>Layers in CNN:</a:t>
            </a:r>
          </a:p>
          <a:p>
            <a:pPr marL="0" indent="0">
              <a:buNone/>
            </a:pPr>
            <a:r>
              <a:rPr lang="en-US" sz="2400" dirty="0"/>
              <a:t>      </a:t>
            </a:r>
            <a:r>
              <a:rPr lang="en-US" sz="1700" dirty="0"/>
              <a:t>1. Input layer</a:t>
            </a:r>
          </a:p>
          <a:p>
            <a:pPr marL="0" indent="0">
              <a:buNone/>
            </a:pPr>
            <a:r>
              <a:rPr lang="en-US" sz="1700" dirty="0"/>
              <a:t>        2. Convolution layer</a:t>
            </a:r>
          </a:p>
          <a:p>
            <a:pPr marL="0" indent="0">
              <a:buNone/>
            </a:pPr>
            <a:r>
              <a:rPr lang="en-US" sz="1700" dirty="0"/>
              <a:t>        3. Pooling layer</a:t>
            </a:r>
          </a:p>
          <a:p>
            <a:pPr marL="0" indent="0">
              <a:buNone/>
            </a:pPr>
            <a:r>
              <a:rPr lang="en-US" sz="1700" dirty="0"/>
              <a:t>       4. Fully Connected layer</a:t>
            </a:r>
          </a:p>
          <a:p>
            <a:pPr marL="0" indent="0">
              <a:buNone/>
            </a:pPr>
            <a:r>
              <a:rPr lang="en-US" sz="1700" dirty="0"/>
              <a:t>        5. Output layer</a:t>
            </a:r>
            <a:endParaRPr lang="en-US" sz="2400" dirty="0"/>
          </a:p>
        </p:txBody>
      </p:sp>
    </p:spTree>
    <p:extLst>
      <p:ext uri="{BB962C8B-B14F-4D97-AF65-F5344CB8AC3E}">
        <p14:creationId xmlns:p14="http://schemas.microsoft.com/office/powerpoint/2010/main" val="1635489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A70A-848C-4584-D9F4-F33DF62A617C}"/>
              </a:ext>
            </a:extLst>
          </p:cNvPr>
          <p:cNvSpPr>
            <a:spLocks noGrp="1"/>
          </p:cNvSpPr>
          <p:nvPr>
            <p:ph type="title"/>
          </p:nvPr>
        </p:nvSpPr>
        <p:spPr/>
        <p:txBody>
          <a:bodyPr/>
          <a:lstStyle/>
          <a:p>
            <a:r>
              <a:rPr lang="en-US" b="1" dirty="0"/>
              <a:t>CNN Architecture</a:t>
            </a:r>
          </a:p>
        </p:txBody>
      </p:sp>
      <p:pic>
        <p:nvPicPr>
          <p:cNvPr id="5" name="Content Placeholder 4">
            <a:extLst>
              <a:ext uri="{FF2B5EF4-FFF2-40B4-BE49-F238E27FC236}">
                <a16:creationId xmlns:a16="http://schemas.microsoft.com/office/drawing/2014/main" id="{1D27D9EF-C8AB-360E-9E64-AE62739EDF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540" y="1825625"/>
            <a:ext cx="11161059" cy="4351338"/>
          </a:xfrm>
        </p:spPr>
      </p:pic>
    </p:spTree>
    <p:extLst>
      <p:ext uri="{BB962C8B-B14F-4D97-AF65-F5344CB8AC3E}">
        <p14:creationId xmlns:p14="http://schemas.microsoft.com/office/powerpoint/2010/main" val="1143262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3A4B-DA81-6BE6-6E41-5E5EDF004199}"/>
              </a:ext>
            </a:extLst>
          </p:cNvPr>
          <p:cNvSpPr>
            <a:spLocks noGrp="1"/>
          </p:cNvSpPr>
          <p:nvPr>
            <p:ph type="title"/>
          </p:nvPr>
        </p:nvSpPr>
        <p:spPr>
          <a:xfrm>
            <a:off x="2592925" y="624110"/>
            <a:ext cx="8911687" cy="855066"/>
          </a:xfrm>
        </p:spPr>
        <p:style>
          <a:lnRef idx="1">
            <a:schemeClr val="accent1"/>
          </a:lnRef>
          <a:fillRef idx="2">
            <a:schemeClr val="accent1"/>
          </a:fillRef>
          <a:effectRef idx="1">
            <a:schemeClr val="accent1"/>
          </a:effectRef>
          <a:fontRef idx="minor">
            <a:schemeClr val="dk1"/>
          </a:fontRef>
        </p:style>
        <p:txBody>
          <a:bodyPr/>
          <a:lstStyle/>
          <a:p>
            <a:r>
              <a:rPr lang="en-US" b="1" dirty="0"/>
              <a:t>Frameworks And Libraries</a:t>
            </a:r>
          </a:p>
        </p:txBody>
      </p:sp>
      <p:sp>
        <p:nvSpPr>
          <p:cNvPr id="3" name="Content Placeholder 2">
            <a:extLst>
              <a:ext uri="{FF2B5EF4-FFF2-40B4-BE49-F238E27FC236}">
                <a16:creationId xmlns:a16="http://schemas.microsoft.com/office/drawing/2014/main" id="{F68DD320-EE92-9C65-9501-1C334A8FE5FB}"/>
              </a:ext>
            </a:extLst>
          </p:cNvPr>
          <p:cNvSpPr>
            <a:spLocks noGrp="1"/>
          </p:cNvSpPr>
          <p:nvPr>
            <p:ph idx="1"/>
          </p:nvPr>
        </p:nvSpPr>
        <p:spPr/>
        <p:txBody>
          <a:bodyPr>
            <a:normAutofit/>
          </a:bodyPr>
          <a:lstStyle/>
          <a:p>
            <a:r>
              <a:rPr lang="en-US" dirty="0"/>
              <a:t>Flask:           widely used for backend web development using python</a:t>
            </a:r>
          </a:p>
          <a:p>
            <a:r>
              <a:rPr lang="en-US" dirty="0" err="1"/>
              <a:t>Tensorflow</a:t>
            </a:r>
            <a:r>
              <a:rPr lang="en-US" dirty="0"/>
              <a:t>: deep learning models directly of by wrapper libraries.</a:t>
            </a:r>
          </a:p>
          <a:p>
            <a:r>
              <a:rPr lang="en-US" dirty="0" err="1"/>
              <a:t>Keras</a:t>
            </a:r>
            <a:r>
              <a:rPr lang="en-US" dirty="0"/>
              <a:t>:           wrapper library used to implement CNN.</a:t>
            </a:r>
          </a:p>
          <a:p>
            <a:r>
              <a:rPr lang="en-US" dirty="0"/>
              <a:t>Matplotlib:  Analysis of model and data engineering by using graphs.</a:t>
            </a:r>
          </a:p>
          <a:p>
            <a:r>
              <a:rPr lang="en-US" dirty="0"/>
              <a:t>Pandas:        Working with datasets.</a:t>
            </a:r>
          </a:p>
          <a:p>
            <a:r>
              <a:rPr lang="en-US" dirty="0" err="1"/>
              <a:t>Numpy</a:t>
            </a:r>
            <a:r>
              <a:rPr lang="en-US" dirty="0"/>
              <a:t>:        Performing operations on large data.</a:t>
            </a:r>
          </a:p>
          <a:p>
            <a:r>
              <a:rPr lang="en-US" dirty="0" err="1"/>
              <a:t>Pymysql</a:t>
            </a:r>
            <a:r>
              <a:rPr lang="en-US" dirty="0"/>
              <a:t>:      Connectivity with </a:t>
            </a:r>
            <a:r>
              <a:rPr lang="en-US" dirty="0" err="1"/>
              <a:t>mysql</a:t>
            </a:r>
            <a:r>
              <a:rPr lang="en-US" dirty="0"/>
              <a:t>.</a:t>
            </a:r>
          </a:p>
          <a:p>
            <a:r>
              <a:rPr lang="en-US" dirty="0"/>
              <a:t>Flask-</a:t>
            </a:r>
            <a:r>
              <a:rPr lang="en-US" dirty="0" err="1"/>
              <a:t>mysqldb</a:t>
            </a:r>
            <a:r>
              <a:rPr lang="en-US" dirty="0"/>
              <a:t>: used for connecting with </a:t>
            </a:r>
            <a:r>
              <a:rPr lang="en-US" dirty="0" err="1"/>
              <a:t>myql</a:t>
            </a:r>
            <a:r>
              <a:rPr lang="en-US" dirty="0"/>
              <a:t> database.</a:t>
            </a:r>
          </a:p>
        </p:txBody>
      </p:sp>
    </p:spTree>
    <p:extLst>
      <p:ext uri="{BB962C8B-B14F-4D97-AF65-F5344CB8AC3E}">
        <p14:creationId xmlns:p14="http://schemas.microsoft.com/office/powerpoint/2010/main" val="28209333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88</TotalTime>
  <Words>715</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Times New Roman</vt:lpstr>
      <vt:lpstr>Wingdings 3</vt:lpstr>
      <vt:lpstr>Wisp</vt:lpstr>
      <vt:lpstr>Driver Rating system using Deep Learning</vt:lpstr>
      <vt:lpstr>Introduction</vt:lpstr>
      <vt:lpstr>MODULES</vt:lpstr>
      <vt:lpstr>Technology Used</vt:lpstr>
      <vt:lpstr>CLASSES of IMAGES</vt:lpstr>
      <vt:lpstr>DATASET USED</vt:lpstr>
      <vt:lpstr>CNN(Convolution Neural Networks)</vt:lpstr>
      <vt:lpstr>CNN Architecture</vt:lpstr>
      <vt:lpstr>Frameworks And Libraries</vt:lpstr>
      <vt:lpstr>Front-end Description</vt:lpstr>
      <vt:lpstr>Backend Description</vt:lpstr>
      <vt:lpstr>Learnings</vt:lpstr>
      <vt:lpstr>Loss function and Accuracy</vt:lpstr>
      <vt:lpstr>Loss function and Accuracy</vt:lpstr>
      <vt:lpstr>Loss function and Accuracy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Rating system using Deep Learning</dc:title>
  <dc:creator>Lalit Dungriyal</dc:creator>
  <cp:lastModifiedBy>Lalit Dungriyal</cp:lastModifiedBy>
  <cp:revision>5</cp:revision>
  <dcterms:created xsi:type="dcterms:W3CDTF">2023-05-25T04:30:12Z</dcterms:created>
  <dcterms:modified xsi:type="dcterms:W3CDTF">2023-05-26T04:17:18Z</dcterms:modified>
</cp:coreProperties>
</file>