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23" r:id="rId9"/>
    <p:sldId id="324" r:id="rId10"/>
    <p:sldId id="309" r:id="rId11"/>
    <p:sldId id="311" r:id="rId12"/>
    <p:sldId id="310" r:id="rId13"/>
    <p:sldId id="326" r:id="rId14"/>
    <p:sldId id="325" r:id="rId15"/>
    <p:sldId id="327" r:id="rId16"/>
    <p:sldId id="313" r:id="rId17"/>
    <p:sldId id="312" r:id="rId18"/>
    <p:sldId id="314" r:id="rId19"/>
    <p:sldId id="315" r:id="rId20"/>
    <p:sldId id="316" r:id="rId21"/>
    <p:sldId id="328" r:id="rId22"/>
    <p:sldId id="317" r:id="rId23"/>
    <p:sldId id="318" r:id="rId24"/>
    <p:sldId id="319" r:id="rId25"/>
    <p:sldId id="329" r:id="rId26"/>
    <p:sldId id="320" r:id="rId27"/>
    <p:sldId id="32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5133" autoAdjust="0"/>
  </p:normalViewPr>
  <p:slideViewPr>
    <p:cSldViewPr>
      <p:cViewPr varScale="1">
        <p:scale>
          <a:sx n="95" d="100"/>
          <a:sy n="95" d="100"/>
        </p:scale>
        <p:origin x="8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C6F9043-FF9C-4A2F-BD39-9679A4A6C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F088B6E-A4ED-4EA0-94EC-C46D0F2F8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2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A4FFB6-8506-4FC3-A307-DF0A00767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3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06BFD-F6FF-4D00-A460-2C68783D6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2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BC02-D3FB-42D9-8D89-0D2F24478A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48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9DB95-AF5A-40AD-A4BB-DAF81429C2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82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07089-6B8B-4178-8CEC-173E0468B5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97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49A9-E456-4691-8E76-3E57FA9A7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3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5CFDC-C180-4946-8445-8C659705C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5390E-CE66-4511-B3F5-A1135EF82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2438F-93A0-4662-B4BA-0671F3861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03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2688-44FC-4D0F-B9BE-D771E8032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53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A09A3-EE27-4162-B100-B7F5B80A1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8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54551-D952-4979-A078-DE61C4D19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A859-7330-40E8-9A6D-A9D728DFB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2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A5E735D2-FA11-4593-A6BA-CE65F9B02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400" dirty="0"/>
              <a:t>Sensing and Perception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Vision Sensors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6248400" cy="23622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Manfred Huber</a:t>
            </a:r>
          </a:p>
          <a:p>
            <a:pPr algn="ctr" eaLnBrk="1" hangingPunct="1"/>
            <a:r>
              <a:rPr lang="en-US" altLang="en-US" dirty="0"/>
              <a:t>Fall 2019</a:t>
            </a:r>
          </a:p>
          <a:p>
            <a:pPr algn="ctr" eaLnBrk="1" hangingPunct="1"/>
            <a:endParaRPr lang="en-US" altLang="en-US" dirty="0"/>
          </a:p>
          <a:p>
            <a:pPr algn="ctr" eaLnBrk="1" hangingPunct="1">
              <a:spcBef>
                <a:spcPts val="0"/>
              </a:spcBef>
            </a:pP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26300" cy="4724400"/>
          </a:xfrm>
        </p:spPr>
        <p:txBody>
          <a:bodyPr/>
          <a:lstStyle/>
          <a:p>
            <a:r>
              <a:rPr lang="en-US" sz="2900" dirty="0"/>
              <a:t>Convolution is one of the most common filtering and feature detection methods</a:t>
            </a:r>
          </a:p>
          <a:p>
            <a:pPr lvl="1"/>
            <a:r>
              <a:rPr lang="en-US" sz="2300" dirty="0"/>
              <a:t>Cross-correlation computes the “similarity” between a local image region and a template </a:t>
            </a:r>
          </a:p>
          <a:p>
            <a:pPr lvl="1"/>
            <a:r>
              <a:rPr lang="en-US" sz="2300" dirty="0"/>
              <a:t>Convolution computes cross-correlation (the sum of the product of the corresponding template and image pixels) for each template location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6641"/>
              </p:ext>
            </p:extLst>
          </p:nvPr>
        </p:nvGraphicFramePr>
        <p:xfrm>
          <a:off x="1066799" y="4711700"/>
          <a:ext cx="2862265" cy="2070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4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4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T="45701" marB="4570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56841"/>
              </p:ext>
            </p:extLst>
          </p:nvPr>
        </p:nvGraphicFramePr>
        <p:xfrm>
          <a:off x="5997575" y="4787900"/>
          <a:ext cx="18510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62" marR="9146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76177"/>
              </p:ext>
            </p:extLst>
          </p:nvPr>
        </p:nvGraphicFramePr>
        <p:xfrm>
          <a:off x="4005263" y="4559300"/>
          <a:ext cx="1176336" cy="806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1/9</a:t>
                      </a:r>
                    </a:p>
                  </a:txBody>
                  <a:tcPr marL="91493" marR="91493" marT="45710" marB="4571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0" y="4406900"/>
            <a:ext cx="35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85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68488" y="4406900"/>
            <a:ext cx="430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112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46313" y="4406900"/>
            <a:ext cx="357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85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78100" y="4406900"/>
            <a:ext cx="430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112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08313" y="4406900"/>
            <a:ext cx="357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85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74788" y="4406900"/>
            <a:ext cx="430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112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55788" y="4406900"/>
            <a:ext cx="430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/>
              <a:t>112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5245100"/>
            <a:ext cx="21336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dirty="0">
                <a:cs typeface="+mn-cs"/>
              </a:rPr>
              <a:t>                 85    112    112</a:t>
            </a:r>
          </a:p>
          <a:p>
            <a:pPr>
              <a:defRPr/>
            </a:pPr>
            <a:endParaRPr lang="en-US" sz="1200" b="0" dirty="0">
              <a:cs typeface="+mn-cs"/>
            </a:endParaRPr>
          </a:p>
          <a:p>
            <a:pPr marL="228600" indent="-228600">
              <a:buFontTx/>
              <a:buAutoNum type="arabicPlain" startAt="85"/>
              <a:defRPr/>
            </a:pPr>
            <a:r>
              <a:rPr lang="en-US" sz="1200" b="0" dirty="0">
                <a:cs typeface="+mn-cs"/>
              </a:rPr>
              <a:t>  85      0      85     85          </a:t>
            </a:r>
          </a:p>
          <a:p>
            <a:pPr marL="228600" indent="-228600">
              <a:buFontTx/>
              <a:buAutoNum type="arabicPlain" startAt="85"/>
              <a:defRPr/>
            </a:pPr>
            <a:endParaRPr lang="en-US" sz="1200" b="0" dirty="0">
              <a:cs typeface="+mn-cs"/>
            </a:endParaRPr>
          </a:p>
          <a:p>
            <a:pPr marL="228600" indent="-228600">
              <a:buFontTx/>
              <a:buAutoNum type="arabicPlain" startAt="112"/>
              <a:defRPr/>
            </a:pPr>
            <a:r>
              <a:rPr lang="en-US" sz="1200" b="0" dirty="0">
                <a:cs typeface="+mn-cs"/>
              </a:rPr>
              <a:t>  112    85    112   112</a:t>
            </a:r>
          </a:p>
          <a:p>
            <a:pPr marL="228600" indent="-228600">
              <a:buFontTx/>
              <a:buAutoNum type="arabicPlain" startAt="112"/>
              <a:defRPr/>
            </a:pPr>
            <a:endParaRPr lang="en-US" sz="1200" b="0" dirty="0">
              <a:cs typeface="+mn-cs"/>
            </a:endParaRPr>
          </a:p>
          <a:p>
            <a:pPr>
              <a:defRPr/>
            </a:pPr>
            <a:r>
              <a:rPr lang="en-US" sz="1200" b="0" dirty="0">
                <a:cs typeface="+mn-cs"/>
              </a:rPr>
              <a:t>85   112    85   112    85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70800" y="1422400"/>
            <a:ext cx="1320800" cy="2921000"/>
            <a:chOff x="7670800" y="1422400"/>
            <a:chExt cx="1320800" cy="2921000"/>
          </a:xfrm>
        </p:grpSpPr>
        <p:pic>
          <p:nvPicPr>
            <p:cNvPr id="16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0800" y="1422400"/>
              <a:ext cx="13208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048000"/>
              <a:ext cx="12954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 bwMode="auto">
            <a:xfrm>
              <a:off x="8331200" y="2743200"/>
              <a:ext cx="12700" cy="304800"/>
            </a:xfrm>
            <a:prstGeom prst="straightConnector1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879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044E-6 2.24178E-6 L -0.32483 0.02223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83 0.02223 L -0.27486 0.02223 " pathEditMode="relative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499 0.02222 L -0.23333 0.02222 " pathEditMode="relative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33 0.02222 L -0.19166 0.02222 " pathEditMode="relative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66 0.02222 L -0.14999 0.02222 " pathEditMode="relative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41 0.0667 " pathEditMode="relative" ptsTypes="AA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0.02222 L -0.32725 0.0634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49028 0.113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25 0.06342 L -0.27725 0.06342 " pathEditMode="relative" ptsTypes="AA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0.49028 0.1131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162800" cy="4724400"/>
          </a:xfrm>
        </p:spPr>
        <p:txBody>
          <a:bodyPr/>
          <a:lstStyle/>
          <a:p>
            <a:r>
              <a:rPr lang="en-US" dirty="0"/>
              <a:t>Edge Detectors:</a:t>
            </a:r>
          </a:p>
          <a:p>
            <a:pPr lvl="1"/>
            <a:r>
              <a:rPr lang="en-US" dirty="0"/>
              <a:t>Roberts Templates: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Sobel</a:t>
            </a:r>
            <a:r>
              <a:rPr lang="en-US" dirty="0"/>
              <a:t> Templates: </a:t>
            </a:r>
          </a:p>
          <a:p>
            <a:pPr lvl="1"/>
            <a:endParaRPr lang="en-US" dirty="0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336800" y="2667000"/>
            <a:ext cx="4292600" cy="1473200"/>
            <a:chOff x="2336800" y="3505200"/>
            <a:chExt cx="4292600" cy="1473200"/>
          </a:xfrm>
        </p:grpSpPr>
        <p:pic>
          <p:nvPicPr>
            <p:cNvPr id="20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800" y="3505200"/>
              <a:ext cx="1473200" cy="147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50520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Straight Arrow Connector 21"/>
            <p:cNvCxnSpPr>
              <a:stCxn id="20" idx="3"/>
              <a:endCxn id="21" idx="1"/>
            </p:cNvCxnSpPr>
            <p:nvPr/>
          </p:nvCxnSpPr>
          <p:spPr bwMode="auto">
            <a:xfrm flipV="1">
              <a:off x="3810000" y="4229100"/>
              <a:ext cx="1371600" cy="12700"/>
            </a:xfrm>
            <a:prstGeom prst="straightConnector1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2336800" y="5181600"/>
            <a:ext cx="4292600" cy="1473200"/>
            <a:chOff x="2336800" y="5486400"/>
            <a:chExt cx="4292600" cy="1473200"/>
          </a:xfrm>
        </p:grpSpPr>
        <p:pic>
          <p:nvPicPr>
            <p:cNvPr id="24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550672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800" y="5486400"/>
              <a:ext cx="1473200" cy="147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Arrow Connector 26"/>
            <p:cNvCxnSpPr>
              <a:stCxn id="26" idx="3"/>
              <a:endCxn id="24" idx="1"/>
            </p:cNvCxnSpPr>
            <p:nvPr/>
          </p:nvCxnSpPr>
          <p:spPr bwMode="auto">
            <a:xfrm>
              <a:off x="3810000" y="6223000"/>
              <a:ext cx="1371600" cy="7938"/>
            </a:xfrm>
            <a:prstGeom prst="straightConnector1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56032"/>
              </p:ext>
            </p:extLst>
          </p:nvPr>
        </p:nvGraphicFramePr>
        <p:xfrm>
          <a:off x="4343400" y="1981200"/>
          <a:ext cx="685800" cy="54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9323"/>
              </p:ext>
            </p:extLst>
          </p:nvPr>
        </p:nvGraphicFramePr>
        <p:xfrm>
          <a:off x="5257800" y="1981200"/>
          <a:ext cx="685800" cy="54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773" marB="4577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29718"/>
              </p:ext>
            </p:extLst>
          </p:nvPr>
        </p:nvGraphicFramePr>
        <p:xfrm>
          <a:off x="4038600" y="4267200"/>
          <a:ext cx="990600" cy="82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76933"/>
              </p:ext>
            </p:extLst>
          </p:nvPr>
        </p:nvGraphicFramePr>
        <p:xfrm>
          <a:off x="5105400" y="4267200"/>
          <a:ext cx="990600" cy="82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97411"/>
              </p:ext>
            </p:extLst>
          </p:nvPr>
        </p:nvGraphicFramePr>
        <p:xfrm>
          <a:off x="7239000" y="4267200"/>
          <a:ext cx="990600" cy="82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03401"/>
              </p:ext>
            </p:extLst>
          </p:nvPr>
        </p:nvGraphicFramePr>
        <p:xfrm>
          <a:off x="6172200" y="4267200"/>
          <a:ext cx="990600" cy="82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 marT="45685" marB="456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3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To extend the capabilities of vision, multiple special purpose types of cameras exist:</a:t>
            </a:r>
          </a:p>
          <a:p>
            <a:pPr lvl="1"/>
            <a:r>
              <a:rPr lang="en-US" dirty="0"/>
              <a:t>Visual light cameras</a:t>
            </a:r>
          </a:p>
          <a:p>
            <a:pPr lvl="1"/>
            <a:r>
              <a:rPr lang="en-US" dirty="0"/>
              <a:t>Near infrared cameras</a:t>
            </a:r>
          </a:p>
          <a:p>
            <a:pPr lvl="1"/>
            <a:r>
              <a:rPr lang="en-US" dirty="0"/>
              <a:t>Heat cameras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438399"/>
            <a:ext cx="2981419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5FAB-7F18-1B4E-B005-71487846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Camera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25D5-2A00-EF48-86D0-199D893E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Unusual optics to change field of view and perspective</a:t>
            </a:r>
          </a:p>
          <a:p>
            <a:pPr lvl="1"/>
            <a:r>
              <a:rPr lang="en-US" dirty="0"/>
              <a:t>Super fisheye lenses for 185 degree field of view</a:t>
            </a:r>
          </a:p>
          <a:p>
            <a:pPr lvl="1"/>
            <a:r>
              <a:rPr lang="en-US" dirty="0"/>
              <a:t>Panoramic lenses for view in all direction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343400"/>
            <a:ext cx="1295400" cy="185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581400"/>
            <a:ext cx="3048000" cy="304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484593"/>
            <a:ext cx="4140200" cy="31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0357-1640-D040-B276-A4286C45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Lens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5C4D-6AE6-154C-82E8-81406196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Machine vision with a single camera has a number of advantages over other sensors:</a:t>
            </a:r>
          </a:p>
          <a:p>
            <a:pPr lvl="1"/>
            <a:r>
              <a:rPr lang="en-US" dirty="0"/>
              <a:t>Images contain large amounts of information</a:t>
            </a:r>
          </a:p>
          <a:p>
            <a:pPr lvl="1"/>
            <a:r>
              <a:rPr lang="en-US" dirty="0"/>
              <a:t>Object identity and behavior can be extracted</a:t>
            </a:r>
          </a:p>
          <a:p>
            <a:r>
              <a:rPr lang="en-US" dirty="0"/>
              <a:t>But single camera vision has also significant problems:</a:t>
            </a:r>
          </a:p>
          <a:p>
            <a:pPr lvl="1"/>
            <a:r>
              <a:rPr lang="en-US" dirty="0"/>
              <a:t>Extraction of objects is very difficult</a:t>
            </a:r>
          </a:p>
          <a:p>
            <a:pPr lvl="1"/>
            <a:r>
              <a:rPr lang="en-US" dirty="0"/>
              <a:t>Determination of distance requires assumptions</a:t>
            </a:r>
          </a:p>
          <a:p>
            <a:pPr lvl="2"/>
            <a:r>
              <a:rPr lang="en-US" dirty="0"/>
              <a:t>Size is known</a:t>
            </a:r>
          </a:p>
          <a:p>
            <a:pPr lvl="2"/>
            <a:r>
              <a:rPr lang="en-US" dirty="0"/>
              <a:t>Terrain is known</a:t>
            </a:r>
          </a:p>
        </p:txBody>
      </p:sp>
    </p:spTree>
    <p:extLst>
      <p:ext uri="{BB962C8B-B14F-4D97-AF65-F5344CB8AC3E}">
        <p14:creationId xmlns:p14="http://schemas.microsoft.com/office/powerpoint/2010/main" val="129735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Stereo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Stereo vision allows to determine distance to an object using triangulation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solve the correspondence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2362200"/>
            <a:ext cx="3530600" cy="31476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438400"/>
            <a:ext cx="434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Identify the same feature in both images</a:t>
            </a:r>
          </a:p>
          <a:p>
            <a:pPr lvl="1"/>
            <a:r>
              <a:rPr lang="en-US" dirty="0"/>
              <a:t>Compute angles from the cameras to the feature</a:t>
            </a:r>
          </a:p>
          <a:p>
            <a:pPr lvl="1"/>
            <a:r>
              <a:rPr lang="en-US" dirty="0"/>
              <a:t>Triangulate location</a:t>
            </a:r>
          </a:p>
          <a:p>
            <a:pPr lvl="1"/>
            <a:r>
              <a:rPr lang="en-US" dirty="0"/>
              <a:t>Compute distance</a:t>
            </a:r>
          </a:p>
        </p:txBody>
      </p:sp>
    </p:spTree>
    <p:extLst>
      <p:ext uri="{BB962C8B-B14F-4D97-AF65-F5344CB8AC3E}">
        <p14:creationId xmlns:p14="http://schemas.microsoft.com/office/powerpoint/2010/main" val="297510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Stereo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The correspondence problem is in general not tractable (or even not solvable)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either better algorithms or other methods to apply this on </a:t>
            </a:r>
            <a:r>
              <a:rPr lang="en-US" dirty="0" err="1"/>
              <a:t>UxVs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438400"/>
            <a:ext cx="434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Even humans fall prey to the correspondence problem:</a:t>
            </a:r>
          </a:p>
          <a:p>
            <a:pPr lvl="2"/>
            <a:r>
              <a:rPr lang="en-US" dirty="0"/>
              <a:t>E.g. Stereograms</a:t>
            </a:r>
          </a:p>
          <a:p>
            <a:pPr lvl="1"/>
            <a:r>
              <a:rPr lang="en-US" dirty="0"/>
              <a:t>Computers without additional information are prone to make many mistakes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667000"/>
            <a:ext cx="3913809" cy="22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Structured Light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Structured light is one way to address the correspondence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438400"/>
            <a:ext cx="434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Replacing one camera with a pattern generator means:</a:t>
            </a:r>
          </a:p>
          <a:p>
            <a:pPr lvl="2"/>
            <a:r>
              <a:rPr lang="en-US" dirty="0"/>
              <a:t>Pattern location in one camera is known</a:t>
            </a:r>
          </a:p>
          <a:p>
            <a:pPr lvl="2"/>
            <a:r>
              <a:rPr lang="en-US" dirty="0"/>
              <a:t>Pattern is easier to find in the other camera</a:t>
            </a:r>
          </a:p>
          <a:p>
            <a:pPr lvl="1"/>
            <a:r>
              <a:rPr lang="en-US" dirty="0"/>
              <a:t>Laser striping is the simples form of structured light sensors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23" y="2667000"/>
            <a:ext cx="394087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Proximity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Proximity / Distance sensors such as Sonar, Laser Ranger, LADAR, etc. are good at:</a:t>
            </a:r>
          </a:p>
          <a:p>
            <a:pPr lvl="1"/>
            <a:r>
              <a:rPr lang="en-US" dirty="0"/>
              <a:t>Determining the presence of an obstacle / object</a:t>
            </a:r>
          </a:p>
          <a:p>
            <a:pPr lvl="1"/>
            <a:r>
              <a:rPr lang="en-US" dirty="0"/>
              <a:t>Measuring the distance to this obstacle</a:t>
            </a:r>
          </a:p>
          <a:p>
            <a:pPr lvl="1"/>
            <a:r>
              <a:rPr lang="en-US" dirty="0"/>
              <a:t>Forming a map of the surrounding environment in terms of occupied space at a fixed level</a:t>
            </a:r>
          </a:p>
          <a:p>
            <a:r>
              <a:rPr lang="en-US" dirty="0"/>
              <a:t>They have problems with:</a:t>
            </a:r>
          </a:p>
          <a:p>
            <a:pPr lvl="1"/>
            <a:r>
              <a:rPr lang="en-US" dirty="0"/>
              <a:t>Identifying the object</a:t>
            </a:r>
          </a:p>
          <a:p>
            <a:pPr lvl="1"/>
            <a:r>
              <a:rPr lang="en-US" dirty="0"/>
              <a:t>Differentiating multiple objects </a:t>
            </a:r>
          </a:p>
          <a:p>
            <a:pPr lvl="1"/>
            <a:r>
              <a:rPr lang="en-US" dirty="0"/>
              <a:t>Mapping in full 3D (need to tilt the sensor)</a:t>
            </a:r>
          </a:p>
        </p:txBody>
      </p:sp>
    </p:spTree>
    <p:extLst>
      <p:ext uri="{BB962C8B-B14F-4D97-AF65-F5344CB8AC3E}">
        <p14:creationId xmlns:p14="http://schemas.microsoft.com/office/powerpoint/2010/main" val="2506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590800"/>
            <a:ext cx="4260193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Structured Light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Laser striping is limited to a very small number of lines to avoid the re-occurrence of the correspondence problem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895600"/>
            <a:ext cx="434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More complex, non-repetitive patterns can address this: E.g.:  Microsoft </a:t>
            </a:r>
            <a:r>
              <a:rPr lang="en-US" dirty="0" err="1"/>
              <a:t>Kinect</a:t>
            </a:r>
            <a:r>
              <a:rPr lang="en-US" dirty="0"/>
              <a:t> 360</a:t>
            </a:r>
          </a:p>
          <a:p>
            <a:pPr lvl="2"/>
            <a:r>
              <a:rPr lang="en-US" dirty="0"/>
              <a:t>Project a known, non-repeating pattern</a:t>
            </a:r>
          </a:p>
          <a:p>
            <a:pPr lvl="2"/>
            <a:r>
              <a:rPr lang="en-US" dirty="0"/>
              <a:t>Identify region patches in the image</a:t>
            </a:r>
          </a:p>
          <a:p>
            <a:pPr lvl="2"/>
            <a:r>
              <a:rPr lang="en-US" dirty="0"/>
              <a:t>Determine 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15" y="4267200"/>
            <a:ext cx="3953582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80AB-3D87-AB47-A5D3-6944550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ASTRA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E796-0901-BF47-BD14-1A960A17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Structured Light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Structured light sensors require reliable identification of the projected pattern</a:t>
            </a:r>
          </a:p>
          <a:p>
            <a:pPr lvl="1"/>
            <a:r>
              <a:rPr lang="en-US" dirty="0"/>
              <a:t>Pattern is difficult to find in bright conditions</a:t>
            </a:r>
          </a:p>
          <a:p>
            <a:pPr lvl="1"/>
            <a:r>
              <a:rPr lang="en-US" dirty="0"/>
              <a:t>Distance can only be determined at the pattern-level (not at the pixel-level)</a:t>
            </a:r>
          </a:p>
          <a:p>
            <a:r>
              <a:rPr lang="en-US" dirty="0"/>
              <a:t>Structured light is generally limited in resolution and in terms of the environments in which it can be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 rot="5797026">
            <a:off x="6409119" y="4985502"/>
            <a:ext cx="1108897" cy="457200"/>
            <a:chOff x="5105400" y="6019800"/>
            <a:chExt cx="2286000" cy="45720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6019800"/>
              <a:ext cx="1143000" cy="4572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6019800"/>
              <a:ext cx="1143000" cy="45720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 rot="5797026">
            <a:off x="6545983" y="4158498"/>
            <a:ext cx="1108897" cy="457200"/>
            <a:chOff x="5105400" y="6019800"/>
            <a:chExt cx="2286000" cy="45720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6019800"/>
              <a:ext cx="1143000" cy="45720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6019800"/>
              <a:ext cx="1143000" cy="4572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 rot="3563494">
            <a:off x="7239808" y="4022592"/>
            <a:ext cx="1108897" cy="457200"/>
            <a:chOff x="5105400" y="6019800"/>
            <a:chExt cx="2286000" cy="4572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6019800"/>
              <a:ext cx="1143000" cy="4572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6019800"/>
              <a:ext cx="1143000" cy="457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Time-Of-Flight 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2057400"/>
          </a:xfrm>
        </p:spPr>
        <p:txBody>
          <a:bodyPr/>
          <a:lstStyle/>
          <a:p>
            <a:r>
              <a:rPr lang="en-US" sz="2800" dirty="0"/>
              <a:t>Time-of-flight cameras compute the distance of a part of the object by measuring the time it takes for light to travel from a light source to the individual pixel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200400"/>
            <a:ext cx="5181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dirty="0"/>
              <a:t>Emit modulated light near lens </a:t>
            </a:r>
          </a:p>
          <a:p>
            <a:pPr lvl="2"/>
            <a:r>
              <a:rPr lang="en-US" dirty="0"/>
              <a:t>Modulation changes intensity at a rate of around 15-30 MHZ</a:t>
            </a:r>
          </a:p>
          <a:p>
            <a:pPr lvl="1"/>
            <a:r>
              <a:rPr lang="en-US" dirty="0"/>
              <a:t>Compute time-of-flight based on phase shift in modulation</a:t>
            </a:r>
          </a:p>
          <a:p>
            <a:pPr lvl="2"/>
            <a:r>
              <a:rPr lang="en-US" dirty="0"/>
              <a:t>Eliminates the need to measure at 1/100 nanoseconds resolution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16-Point Star 3"/>
          <p:cNvSpPr/>
          <p:nvPr/>
        </p:nvSpPr>
        <p:spPr>
          <a:xfrm>
            <a:off x="8001000" y="4724400"/>
            <a:ext cx="304800" cy="304800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94552" y="5105400"/>
            <a:ext cx="12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Modulated</a:t>
            </a:r>
          </a:p>
          <a:p>
            <a:r>
              <a:rPr lang="en-US" dirty="0"/>
              <a:t>Illuminator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5297269"/>
            <a:ext cx="1005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TOF </a:t>
            </a:r>
          </a:p>
          <a:p>
            <a:r>
              <a:rPr lang="en-US" dirty="0"/>
              <a:t>Camera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6934200" y="3200400"/>
            <a:ext cx="685800" cy="609600"/>
          </a:xfrm>
          <a:prstGeom prst="smileyFace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53400" y="3048000"/>
            <a:ext cx="96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0" y="3002281"/>
            <a:ext cx="1600200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324600" y="4724400"/>
            <a:ext cx="1524000" cy="1295400"/>
            <a:chOff x="6400800" y="4648200"/>
            <a:chExt cx="1524000" cy="1295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477000" y="5715000"/>
              <a:ext cx="10668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477000" y="5410200"/>
              <a:ext cx="228600" cy="3048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05600" y="5410200"/>
              <a:ext cx="10668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400800" y="4648200"/>
              <a:ext cx="1524000" cy="1295400"/>
              <a:chOff x="6553200" y="5867400"/>
              <a:chExt cx="1524000" cy="1295400"/>
            </a:xfrm>
          </p:grpSpPr>
          <p:sp>
            <p:nvSpPr>
              <p:cNvPr id="34" name="Cube 33"/>
              <p:cNvSpPr/>
              <p:nvPr/>
            </p:nvSpPr>
            <p:spPr>
              <a:xfrm>
                <a:off x="6553200" y="5867400"/>
                <a:ext cx="1524000" cy="1295400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162800" y="5943600"/>
                <a:ext cx="3048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9" name="Straight Connector 68"/>
          <p:cNvCxnSpPr/>
          <p:nvPr/>
        </p:nvCxnSpPr>
        <p:spPr>
          <a:xfrm flipV="1">
            <a:off x="6553200" y="5486400"/>
            <a:ext cx="228600" cy="304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705600" y="5486400"/>
            <a:ext cx="228600" cy="304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858000" y="5486400"/>
            <a:ext cx="228600" cy="304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010400" y="5486400"/>
            <a:ext cx="228600" cy="304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162800" y="5486400"/>
            <a:ext cx="228600" cy="304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315200" y="5486400"/>
            <a:ext cx="228600" cy="304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467600" y="5486400"/>
            <a:ext cx="228600" cy="304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477000" y="5683250"/>
            <a:ext cx="106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56375" y="5581650"/>
            <a:ext cx="10668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781800" y="5791200"/>
            <a:ext cx="838200" cy="4572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7772400" y="5715000"/>
            <a:ext cx="457200" cy="5334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92998" y="6135469"/>
            <a:ext cx="136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Shift</a:t>
            </a:r>
          </a:p>
          <a:p>
            <a:r>
              <a:rPr lang="en-US" dirty="0"/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128559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Time-Of-Flight 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Time-of-flight cameras have recently become available</a:t>
            </a:r>
          </a:p>
          <a:p>
            <a:pPr lvl="1"/>
            <a:r>
              <a:rPr lang="en-US" dirty="0"/>
              <a:t>Swiss Ranger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Kinect</a:t>
            </a:r>
            <a:r>
              <a:rPr lang="en-US" dirty="0"/>
              <a:t> One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09800"/>
            <a:ext cx="3352800" cy="21218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0" y="2235200"/>
            <a:ext cx="17272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799" y="4495800"/>
            <a:ext cx="1822515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369434"/>
            <a:ext cx="2667000" cy="23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A1A0-30B0-C04E-A5D5-B0BD800B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Swiss </a:t>
            </a:r>
            <a:r>
              <a:rPr lang="en-US"/>
              <a:t>Ranger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08D1-5492-154F-A744-78C54976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Different vision sensors are best for different applications</a:t>
            </a:r>
          </a:p>
          <a:p>
            <a:pPr lvl="1"/>
            <a:r>
              <a:rPr lang="en-US" dirty="0"/>
              <a:t>Choice of wavelength and lenses can be important parts when deciding what vision sensors to put on a </a:t>
            </a:r>
            <a:r>
              <a:rPr lang="en-US" dirty="0" err="1"/>
              <a:t>UxV</a:t>
            </a:r>
            <a:endParaRPr lang="en-US" dirty="0"/>
          </a:p>
          <a:p>
            <a:pPr lvl="1"/>
            <a:r>
              <a:rPr lang="en-US" dirty="0"/>
              <a:t>While structured light and TOF systems are no longer passive, they make computing distance significantly easier</a:t>
            </a:r>
          </a:p>
          <a:p>
            <a:pPr lvl="2"/>
            <a:r>
              <a:rPr lang="en-US" dirty="0"/>
              <a:t>Have to decide the tradeoff in terms of visibility and sensitivity to change in lighting</a:t>
            </a:r>
          </a:p>
          <a:p>
            <a:r>
              <a:rPr lang="en-US" dirty="0"/>
              <a:t>Identification of the object is a very difficult problem and in general not tractable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While vision sensors are an important sensor modality that provides information that is not available from other sensors, it is not a replacement</a:t>
            </a:r>
          </a:p>
          <a:p>
            <a:pPr lvl="1"/>
            <a:r>
              <a:rPr lang="en-US" dirty="0"/>
              <a:t>Proximity / range sensors like LADAR are usually faster to evaluate and sufficient for collision avoidance</a:t>
            </a:r>
          </a:p>
          <a:p>
            <a:pPr lvl="1"/>
            <a:r>
              <a:rPr lang="en-US" dirty="0"/>
              <a:t>Vision can be fooled by transparent surfaces and ones without easily discernable features</a:t>
            </a:r>
          </a:p>
          <a:p>
            <a:pPr lvl="1"/>
            <a:r>
              <a:rPr lang="en-US" dirty="0"/>
              <a:t>Inclusion of vision is a significant commitment in terms of image processing algorithm development</a:t>
            </a:r>
          </a:p>
        </p:txBody>
      </p:sp>
    </p:spTree>
    <p:extLst>
      <p:ext uri="{BB962C8B-B14F-4D97-AF65-F5344CB8AC3E}">
        <p14:creationId xmlns:p14="http://schemas.microsoft.com/office/powerpoint/2010/main" val="163749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724400"/>
          </a:xfrm>
        </p:spPr>
        <p:txBody>
          <a:bodyPr/>
          <a:lstStyle/>
          <a:p>
            <a:r>
              <a:rPr lang="en-US" dirty="0"/>
              <a:t>Machine vision uses a passive sensor to detect and identify an object</a:t>
            </a:r>
          </a:p>
          <a:p>
            <a:pPr lvl="1"/>
            <a:r>
              <a:rPr lang="en-US" dirty="0"/>
              <a:t>Cameras detect objects with no need to transmit a signal</a:t>
            </a:r>
          </a:p>
          <a:p>
            <a:pPr lvl="2"/>
            <a:r>
              <a:rPr lang="en-US" dirty="0"/>
              <a:t>Hard to detect by a third party</a:t>
            </a:r>
          </a:p>
          <a:p>
            <a:pPr lvl="2"/>
            <a:r>
              <a:rPr lang="en-US" dirty="0"/>
              <a:t>Multiple cameras can be used without interference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3048000" cy="2667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029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Machine vision requires significant amounts of computer processing to extract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1576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724400"/>
          </a:xfrm>
        </p:spPr>
        <p:txBody>
          <a:bodyPr/>
          <a:lstStyle/>
          <a:p>
            <a:r>
              <a:rPr lang="en-US" dirty="0"/>
              <a:t>By identifying and classifying groups of pixels as an obstacle, machine vision can be used to generate information that supports path planning or opportunistic motion behaviors.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3340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Vision with a single camera usually requires assumptions about the terrain to 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85" y="1752600"/>
            <a:ext cx="336061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r>
              <a:rPr lang="en-US" dirty="0"/>
              <a:t>Many ways to process images or video have been developed</a:t>
            </a:r>
          </a:p>
          <a:p>
            <a:r>
              <a:rPr lang="en-US" dirty="0"/>
              <a:t>A common processing sequence to identify an object (object recognition) involves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1000" y="4495800"/>
            <a:ext cx="1219200" cy="990600"/>
            <a:chOff x="762000" y="4495800"/>
            <a:chExt cx="1219200" cy="990600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</p:grpSpPr>
        <p:sp>
          <p:nvSpPr>
            <p:cNvPr id="9" name="Rectangle 8"/>
            <p:cNvSpPr/>
            <p:nvPr/>
          </p:nvSpPr>
          <p:spPr>
            <a:xfrm>
              <a:off x="762000" y="4495800"/>
              <a:ext cx="1219200" cy="9906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1143000" y="4724400"/>
              <a:ext cx="457200" cy="4572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0" y="5638800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86000" y="4495800"/>
            <a:ext cx="1219200" cy="990600"/>
            <a:chOff x="762000" y="4495800"/>
            <a:chExt cx="1219200" cy="990600"/>
          </a:xfrm>
        </p:grpSpPr>
        <p:sp>
          <p:nvSpPr>
            <p:cNvPr id="22" name="Rectangle 21"/>
            <p:cNvSpPr/>
            <p:nvPr/>
          </p:nvSpPr>
          <p:spPr>
            <a:xfrm>
              <a:off x="762000" y="4495800"/>
              <a:ext cx="1219200" cy="990600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1143000" y="4724400"/>
              <a:ext cx="457200" cy="4572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62400" y="3733800"/>
            <a:ext cx="1219200" cy="990600"/>
            <a:chOff x="4343400" y="3733800"/>
            <a:chExt cx="1219200" cy="990600"/>
          </a:xfrm>
        </p:grpSpPr>
        <p:sp>
          <p:nvSpPr>
            <p:cNvPr id="19" name="Rectangle 18"/>
            <p:cNvSpPr/>
            <p:nvPr/>
          </p:nvSpPr>
          <p:spPr>
            <a:xfrm>
              <a:off x="4343400" y="37338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40736" y="407396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740736" y="44196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48212" y="3962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14800" y="4191000"/>
            <a:ext cx="1219200" cy="990600"/>
            <a:chOff x="4495800" y="4191000"/>
            <a:chExt cx="1219200" cy="990600"/>
          </a:xfrm>
        </p:grpSpPr>
        <p:sp>
          <p:nvSpPr>
            <p:cNvPr id="13" name="Rectangle 12"/>
            <p:cNvSpPr/>
            <p:nvPr/>
          </p:nvSpPr>
          <p:spPr>
            <a:xfrm>
              <a:off x="4495800" y="41910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334000" y="4440555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10937" y="4555236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76800" y="4559427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267200" y="4648200"/>
            <a:ext cx="1219200" cy="990600"/>
            <a:chOff x="4648200" y="4495800"/>
            <a:chExt cx="1219200" cy="990600"/>
          </a:xfrm>
        </p:grpSpPr>
        <p:sp>
          <p:nvSpPr>
            <p:cNvPr id="43" name="Rectangle 42"/>
            <p:cNvSpPr/>
            <p:nvPr/>
          </p:nvSpPr>
          <p:spPr>
            <a:xfrm>
              <a:off x="4648200" y="44958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42382" y="4728591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350764" y="50292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007483" y="4724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419600" y="5029200"/>
            <a:ext cx="1219200" cy="990600"/>
            <a:chOff x="4800600" y="5029200"/>
            <a:chExt cx="1219200" cy="990600"/>
          </a:xfrm>
        </p:grpSpPr>
        <p:sp>
          <p:nvSpPr>
            <p:cNvPr id="53" name="Rectangle 52"/>
            <p:cNvSpPr/>
            <p:nvPr/>
          </p:nvSpPr>
          <p:spPr>
            <a:xfrm>
              <a:off x="4800600" y="50292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144263" y="537286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296663" y="52326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486400" y="53850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26227" y="52494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639944" y="55458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86400" y="568985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140072" y="56986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72000" y="5334000"/>
            <a:ext cx="1219200" cy="990600"/>
            <a:chOff x="762000" y="4495800"/>
            <a:chExt cx="1219200" cy="990600"/>
          </a:xfrm>
        </p:grpSpPr>
        <p:sp>
          <p:nvSpPr>
            <p:cNvPr id="66" name="Rectangle 65"/>
            <p:cNvSpPr/>
            <p:nvPr/>
          </p:nvSpPr>
          <p:spPr>
            <a:xfrm>
              <a:off x="762000" y="4495800"/>
              <a:ext cx="1219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ube 66"/>
            <p:cNvSpPr/>
            <p:nvPr/>
          </p:nvSpPr>
          <p:spPr>
            <a:xfrm>
              <a:off x="1143000" y="4724400"/>
              <a:ext cx="457200" cy="457200"/>
            </a:xfrm>
            <a:prstGeom prst="cub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>
            <a:stCxn id="9" idx="3"/>
            <a:endCxn id="22" idx="1"/>
          </p:cNvCxnSpPr>
          <p:nvPr/>
        </p:nvCxnSpPr>
        <p:spPr>
          <a:xfrm>
            <a:off x="1600200" y="49911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2" idx="3"/>
            <a:endCxn id="19" idx="1"/>
          </p:cNvCxnSpPr>
          <p:nvPr/>
        </p:nvCxnSpPr>
        <p:spPr>
          <a:xfrm flipV="1">
            <a:off x="3505200" y="4229100"/>
            <a:ext cx="4572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2" idx="3"/>
            <a:endCxn id="13" idx="1"/>
          </p:cNvCxnSpPr>
          <p:nvPr/>
        </p:nvCxnSpPr>
        <p:spPr>
          <a:xfrm flipV="1">
            <a:off x="3505200" y="4686300"/>
            <a:ext cx="609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2" idx="3"/>
            <a:endCxn id="43" idx="1"/>
          </p:cNvCxnSpPr>
          <p:nvPr/>
        </p:nvCxnSpPr>
        <p:spPr>
          <a:xfrm>
            <a:off x="3505200" y="4991100"/>
            <a:ext cx="762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2" idx="3"/>
            <a:endCxn id="53" idx="1"/>
          </p:cNvCxnSpPr>
          <p:nvPr/>
        </p:nvCxnSpPr>
        <p:spPr>
          <a:xfrm>
            <a:off x="3505200" y="4991100"/>
            <a:ext cx="914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2" idx="3"/>
            <a:endCxn id="66" idx="1"/>
          </p:cNvCxnSpPr>
          <p:nvPr/>
        </p:nvCxnSpPr>
        <p:spPr>
          <a:xfrm>
            <a:off x="3505200" y="4991100"/>
            <a:ext cx="1066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08586" y="5715000"/>
            <a:ext cx="115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Detection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172200" y="4495800"/>
            <a:ext cx="1219200" cy="990600"/>
            <a:chOff x="6553200" y="4495800"/>
            <a:chExt cx="1219200" cy="990600"/>
          </a:xfrm>
        </p:grpSpPr>
        <p:sp>
          <p:nvSpPr>
            <p:cNvPr id="86" name="Rectangle 85"/>
            <p:cNvSpPr/>
            <p:nvPr/>
          </p:nvSpPr>
          <p:spPr>
            <a:xfrm>
              <a:off x="6553200" y="4495800"/>
              <a:ext cx="1219200" cy="990600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6931025" y="4724400"/>
              <a:ext cx="460375" cy="457200"/>
            </a:xfrm>
            <a:custGeom>
              <a:avLst/>
              <a:gdLst>
                <a:gd name="connsiteX0" fmla="*/ 0 w 460375"/>
                <a:gd name="connsiteY0" fmla="*/ 114300 h 457200"/>
                <a:gd name="connsiteX1" fmla="*/ 3175 w 460375"/>
                <a:gd name="connsiteY1" fmla="*/ 457200 h 457200"/>
                <a:gd name="connsiteX2" fmla="*/ 346075 w 460375"/>
                <a:gd name="connsiteY2" fmla="*/ 457200 h 457200"/>
                <a:gd name="connsiteX3" fmla="*/ 460375 w 460375"/>
                <a:gd name="connsiteY3" fmla="*/ 346075 h 457200"/>
                <a:gd name="connsiteX4" fmla="*/ 460375 w 460375"/>
                <a:gd name="connsiteY4" fmla="*/ 0 h 457200"/>
                <a:gd name="connsiteX5" fmla="*/ 114300 w 460375"/>
                <a:gd name="connsiteY5" fmla="*/ 0 h 457200"/>
                <a:gd name="connsiteX6" fmla="*/ 0 w 460375"/>
                <a:gd name="connsiteY6" fmla="*/ 1143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375" h="457200">
                  <a:moveTo>
                    <a:pt x="0" y="114300"/>
                  </a:moveTo>
                  <a:cubicBezTo>
                    <a:pt x="1058" y="228600"/>
                    <a:pt x="2117" y="342900"/>
                    <a:pt x="3175" y="457200"/>
                  </a:cubicBezTo>
                  <a:lnTo>
                    <a:pt x="346075" y="457200"/>
                  </a:lnTo>
                  <a:lnTo>
                    <a:pt x="460375" y="346075"/>
                  </a:lnTo>
                  <a:lnTo>
                    <a:pt x="460375" y="0"/>
                  </a:lnTo>
                  <a:lnTo>
                    <a:pt x="114300" y="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5715000" y="50292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867400" y="5562600"/>
            <a:ext cx="160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7543800" y="50292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153400" y="4876800"/>
            <a:ext cx="74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“Box”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664050" y="5562600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Recognition</a:t>
            </a:r>
          </a:p>
        </p:txBody>
      </p:sp>
      <p:sp>
        <p:nvSpPr>
          <p:cNvPr id="105" name="Left Brace 104"/>
          <p:cNvSpPr/>
          <p:nvPr/>
        </p:nvSpPr>
        <p:spPr>
          <a:xfrm rot="16200000">
            <a:off x="3809999" y="2743200"/>
            <a:ext cx="304800" cy="7315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352800" y="6488668"/>
            <a:ext cx="139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Vision</a:t>
            </a:r>
          </a:p>
        </p:txBody>
      </p:sp>
    </p:spTree>
    <p:extLst>
      <p:ext uri="{BB962C8B-B14F-4D97-AF65-F5344CB8AC3E}">
        <p14:creationId xmlns:p14="http://schemas.microsoft.com/office/powerpoint/2010/main" val="18383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84" grpId="0"/>
      <p:bldP spid="100" grpId="0"/>
      <p:bldP spid="102" grpId="0"/>
      <p:bldP spid="103" grpId="0"/>
      <p:bldP spid="105" grpId="0" animBg="1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ss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52526"/>
            <a:ext cx="3755102" cy="2933674"/>
          </a:xfrm>
          <a:prstGeom prst="rect">
            <a:avLst/>
          </a:prstGeom>
        </p:spPr>
      </p:pic>
      <p:pic>
        <p:nvPicPr>
          <p:cNvPr id="6" name="Picture 5" descr="after_che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43254"/>
            <a:ext cx="3997600" cy="3152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791200" cy="4724400"/>
          </a:xfrm>
        </p:spPr>
        <p:txBody>
          <a:bodyPr/>
          <a:lstStyle/>
          <a:p>
            <a:r>
              <a:rPr lang="en-US" dirty="0"/>
              <a:t>Filtering:</a:t>
            </a:r>
          </a:p>
          <a:p>
            <a:pPr lvl="1"/>
            <a:r>
              <a:rPr lang="en-US" dirty="0"/>
              <a:t>Remove noise, normalize, and emphasize the image</a:t>
            </a:r>
          </a:p>
          <a:p>
            <a:r>
              <a:rPr lang="en-US" dirty="0"/>
              <a:t>Feature Detection:</a:t>
            </a:r>
          </a:p>
          <a:p>
            <a:pPr lvl="1"/>
            <a:r>
              <a:rPr lang="en-US" dirty="0"/>
              <a:t>Extract significant local structures</a:t>
            </a:r>
          </a:p>
          <a:p>
            <a:pPr lvl="2"/>
            <a:r>
              <a:rPr lang="en-US" dirty="0"/>
              <a:t>Edges, Color, Texture, Motion, …</a:t>
            </a:r>
          </a:p>
          <a:p>
            <a:r>
              <a:rPr lang="en-US" dirty="0"/>
              <a:t>Segmentation:</a:t>
            </a:r>
          </a:p>
          <a:p>
            <a:pPr lvl="1"/>
            <a:r>
              <a:rPr lang="en-US" dirty="0"/>
              <a:t>Group features into regions belonging to a common object</a:t>
            </a:r>
          </a:p>
          <a:p>
            <a:r>
              <a:rPr lang="en-US" dirty="0"/>
              <a:t>Recognition:</a:t>
            </a:r>
          </a:p>
          <a:p>
            <a:pPr lvl="1"/>
            <a:r>
              <a:rPr lang="en-US" dirty="0"/>
              <a:t>Determine identity of the object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Common example for simple color-based object extraction:</a:t>
            </a:r>
          </a:p>
          <a:p>
            <a:pPr lvl="1"/>
            <a:r>
              <a:rPr lang="en-US" dirty="0"/>
              <a:t>Filtering:</a:t>
            </a:r>
          </a:p>
          <a:p>
            <a:pPr lvl="2"/>
            <a:r>
              <a:rPr lang="en-US" dirty="0"/>
              <a:t>Blur image to reduce noise in individual pixels</a:t>
            </a:r>
          </a:p>
          <a:p>
            <a:pPr lvl="1"/>
            <a:r>
              <a:rPr lang="en-US" dirty="0"/>
              <a:t>Feature Detection:</a:t>
            </a:r>
          </a:p>
          <a:p>
            <a:pPr lvl="2"/>
            <a:r>
              <a:rPr lang="en-US" dirty="0"/>
              <a:t>Identify pixels that are within a given color range</a:t>
            </a:r>
          </a:p>
          <a:p>
            <a:pPr lvl="3"/>
            <a:r>
              <a:rPr lang="en-US" dirty="0"/>
              <a:t>Results in a black and white feature map</a:t>
            </a:r>
          </a:p>
          <a:p>
            <a:pPr lvl="1"/>
            <a:r>
              <a:rPr lang="en-US" dirty="0"/>
              <a:t>Segmentation:</a:t>
            </a:r>
          </a:p>
          <a:p>
            <a:pPr lvl="2"/>
            <a:r>
              <a:rPr lang="en-US" dirty="0"/>
              <a:t>Blob coloring to link neighboring pixels in the same color range</a:t>
            </a:r>
          </a:p>
        </p:txBody>
      </p:sp>
    </p:spTree>
    <p:extLst>
      <p:ext uri="{BB962C8B-B14F-4D97-AF65-F5344CB8AC3E}">
        <p14:creationId xmlns:p14="http://schemas.microsoft.com/office/powerpoint/2010/main" val="26664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Color-Based Object Extraction in Simulink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" y="1895366"/>
            <a:ext cx="9144000" cy="4429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733800"/>
            <a:ext cx="3311572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505200"/>
            <a:ext cx="3090609" cy="3200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209800"/>
            <a:ext cx="4152900" cy="4026932"/>
            <a:chOff x="228600" y="2209800"/>
            <a:chExt cx="4152900" cy="40269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" y="2209800"/>
              <a:ext cx="4152900" cy="3581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47800" y="5867400"/>
              <a:ext cx="16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Blurring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62200" y="2057400"/>
            <a:ext cx="5029200" cy="4547632"/>
            <a:chOff x="2895600" y="2146300"/>
            <a:chExt cx="5029200" cy="454763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6400" y="2146300"/>
              <a:ext cx="4978400" cy="41783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48200" y="6324600"/>
              <a:ext cx="1826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Extraction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5600" y="5638800"/>
              <a:ext cx="13716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86200" y="2819400"/>
            <a:ext cx="2921000" cy="2883932"/>
            <a:chOff x="4724400" y="2819400"/>
            <a:chExt cx="2921000" cy="28839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4400" y="2819400"/>
              <a:ext cx="2921000" cy="21971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15000" y="5334000"/>
              <a:ext cx="169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 Blurring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53000" y="2514600"/>
            <a:ext cx="4178300" cy="2274332"/>
            <a:chOff x="4800600" y="2514600"/>
            <a:chExt cx="4178300" cy="2274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0600" y="2514600"/>
              <a:ext cx="4178300" cy="172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943600" y="4419600"/>
              <a:ext cx="240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Region 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430-5C15-8A4A-B620-38CCA2A6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Model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CB4B-11DD-2A47-8AF3-4E09FA30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VS Introduction Fall 2014">
  <a:themeElements>
    <a:clrScheme name="Network design 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design 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design 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8058</TotalTime>
  <Words>1129</Words>
  <Application>Microsoft Office PowerPoint</Application>
  <PresentationFormat>On-screen Show (4:3)</PresentationFormat>
  <Paragraphs>302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ＭＳ Ｐゴシック</vt:lpstr>
      <vt:lpstr>Arial</vt:lpstr>
      <vt:lpstr>Wingdings</vt:lpstr>
      <vt:lpstr>UVS Introduction Fall 2014</vt:lpstr>
      <vt:lpstr>Sensing and Perception  Vision Sensors</vt:lpstr>
      <vt:lpstr>Proximity Sensors</vt:lpstr>
      <vt:lpstr>Machine Vision</vt:lpstr>
      <vt:lpstr>Machine Vision</vt:lpstr>
      <vt:lpstr>Machine Vision</vt:lpstr>
      <vt:lpstr>Machine Vision</vt:lpstr>
      <vt:lpstr>Machine Vision</vt:lpstr>
      <vt:lpstr>Color-Based Object Extraction in Simulink</vt:lpstr>
      <vt:lpstr>Simulink Model Demonstration</vt:lpstr>
      <vt:lpstr>Machine Vision</vt:lpstr>
      <vt:lpstr>Machine Vision</vt:lpstr>
      <vt:lpstr>Machine Vision</vt:lpstr>
      <vt:lpstr>Heat Camera Demonstration</vt:lpstr>
      <vt:lpstr>Machine Vision</vt:lpstr>
      <vt:lpstr>PAL Lens Demonstration</vt:lpstr>
      <vt:lpstr>Machine Vision</vt:lpstr>
      <vt:lpstr>Stereo Vision</vt:lpstr>
      <vt:lpstr>Stereo Vision</vt:lpstr>
      <vt:lpstr>Structured Light Sensors</vt:lpstr>
      <vt:lpstr>Structured Light Sensors</vt:lpstr>
      <vt:lpstr>ASTRA Demonstration</vt:lpstr>
      <vt:lpstr>Structured Light Sensors</vt:lpstr>
      <vt:lpstr>Time-Of-Flight Cameras</vt:lpstr>
      <vt:lpstr>Time-Of-Flight Cameras</vt:lpstr>
      <vt:lpstr>Swiss Ranger Demonstration</vt:lpstr>
      <vt:lpstr>Machine Vision</vt:lpstr>
      <vt:lpstr>Machine Vision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and Perception</dc:title>
  <dc:creator>bhuff</dc:creator>
  <cp:lastModifiedBy>Huff, Brian L</cp:lastModifiedBy>
  <cp:revision>54</cp:revision>
  <cp:lastPrinted>1601-01-01T00:00:00Z</cp:lastPrinted>
  <dcterms:created xsi:type="dcterms:W3CDTF">2014-09-23T12:02:59Z</dcterms:created>
  <dcterms:modified xsi:type="dcterms:W3CDTF">2019-10-07T20:08:54Z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TC102037811033</vt:lpwstr>
  </property>
</Properties>
</file>