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320" r:id="rId4"/>
    <p:sldId id="321" r:id="rId5"/>
    <p:sldId id="344" r:id="rId6"/>
    <p:sldId id="345" r:id="rId7"/>
    <p:sldId id="358" r:id="rId8"/>
    <p:sldId id="359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25" r:id="rId22"/>
    <p:sldId id="304" r:id="rId23"/>
    <p:sldId id="305" r:id="rId24"/>
    <p:sldId id="306" r:id="rId25"/>
    <p:sldId id="326" r:id="rId26"/>
    <p:sldId id="318" r:id="rId27"/>
    <p:sldId id="307" r:id="rId28"/>
    <p:sldId id="308" r:id="rId29"/>
    <p:sldId id="310" r:id="rId30"/>
    <p:sldId id="327" r:id="rId31"/>
    <p:sldId id="313" r:id="rId32"/>
    <p:sldId id="317" r:id="rId33"/>
    <p:sldId id="328" r:id="rId34"/>
    <p:sldId id="329" r:id="rId35"/>
    <p:sldId id="360" r:id="rId36"/>
    <p:sldId id="36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8" autoAdjust="0"/>
    <p:restoredTop sz="92121" autoAdjust="0"/>
  </p:normalViewPr>
  <p:slideViewPr>
    <p:cSldViewPr>
      <p:cViewPr varScale="1">
        <p:scale>
          <a:sx n="115" d="100"/>
          <a:sy n="115" d="100"/>
        </p:scale>
        <p:origin x="19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C6F9043-FF9C-4A2F-BD39-9679A4A6C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088B6E-A4ED-4EA0-94EC-C46D0F2F8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A4FFB6-8506-4FC3-A307-DF0A00767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3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06BFD-F6FF-4D00-A460-2C68783D6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BC02-D3FB-42D9-8D89-0D2F24478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8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9DB95-AF5A-40AD-A4BB-DAF81429C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2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07089-6B8B-4178-8CEC-173E0468B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9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49A9-E456-4691-8E76-3E57FA9A7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5CFDC-C180-4946-8445-8C659705C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390E-CE66-4511-B3F5-A1135EF82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438F-93A0-4662-B4BA-0671F3861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0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2688-44FC-4D0F-B9BE-D771E8032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3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A09A3-EE27-4162-B100-B7F5B80A1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54551-D952-4979-A078-DE61C4D19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A859-7330-40E8-9A6D-A9D728DFB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2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A5E735D2-FA11-4593-A6BA-CE65F9B02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dirty="0"/>
              <a:t>Autonomous Guidance and Sensing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6248400" cy="23622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Manfred Huber</a:t>
            </a:r>
          </a:p>
          <a:p>
            <a:pPr algn="ctr" eaLnBrk="1" hangingPunct="1"/>
            <a:r>
              <a:rPr lang="en-US" altLang="en-US" dirty="0"/>
              <a:t>Spring 2020</a:t>
            </a:r>
          </a:p>
          <a:p>
            <a:pPr algn="ctr" eaLnBrk="1" hangingPunct="1">
              <a:spcBef>
                <a:spcPts val="0"/>
              </a:spcBef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Camera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Camera mount has to provide visual range</a:t>
            </a:r>
          </a:p>
          <a:p>
            <a:pPr lvl="1"/>
            <a:r>
              <a:rPr lang="en-US" dirty="0"/>
              <a:t>Objects should be detectable right in front of the platform as well as at large distances</a:t>
            </a:r>
          </a:p>
          <a:p>
            <a:pPr lvl="2"/>
            <a:r>
              <a:rPr lang="en-US" dirty="0"/>
              <a:t>Tradeoff between mount height, mount angle, and field of view of camera</a:t>
            </a:r>
          </a:p>
          <a:p>
            <a:r>
              <a:rPr lang="en-US" dirty="0"/>
              <a:t>Camera mount should be stable to not increase vibrations</a:t>
            </a:r>
          </a:p>
          <a:p>
            <a:pPr lvl="1"/>
            <a:r>
              <a:rPr lang="en-US" dirty="0"/>
              <a:t>Height increases vibration </a:t>
            </a:r>
          </a:p>
          <a:p>
            <a:pPr lvl="1"/>
            <a:r>
              <a:rPr lang="en-US" dirty="0"/>
              <a:t>Height reduces stability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29244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To determine the location in the image we have to apply machine vision</a:t>
            </a:r>
          </a:p>
          <a:p>
            <a:pPr lvl="1"/>
            <a:r>
              <a:rPr lang="en-US" dirty="0"/>
              <a:t>Parts that belong to an object have to be identified</a:t>
            </a:r>
          </a:p>
          <a:p>
            <a:pPr lvl="1"/>
            <a:r>
              <a:rPr lang="en-US" dirty="0"/>
              <a:t>Parts of the same object have to be combined </a:t>
            </a:r>
          </a:p>
          <a:p>
            <a:pPr lvl="1"/>
            <a:r>
              <a:rPr lang="en-US" dirty="0"/>
              <a:t>Objects have to be separated from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3048000" cy="2667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55729" y="4038600"/>
            <a:ext cx="3402471" cy="2667000"/>
            <a:chOff x="5055729" y="4038600"/>
            <a:chExt cx="3402471" cy="26670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0200" y="4038600"/>
              <a:ext cx="3048000" cy="2667000"/>
            </a:xfrm>
            <a:prstGeom prst="rect">
              <a:avLst/>
            </a:prstGeom>
          </p:spPr>
        </p:pic>
        <p:sp>
          <p:nvSpPr>
            <p:cNvPr id="4" name="Can 3"/>
            <p:cNvSpPr/>
            <p:nvPr/>
          </p:nvSpPr>
          <p:spPr>
            <a:xfrm rot="329460">
              <a:off x="7561607" y="5066412"/>
              <a:ext cx="838200" cy="12606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564408">
              <a:off x="5055729" y="4752850"/>
              <a:ext cx="10668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14800" y="4038600"/>
            <a:ext cx="12954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724400"/>
          </a:xfrm>
        </p:spPr>
        <p:txBody>
          <a:bodyPr/>
          <a:lstStyle/>
          <a:p>
            <a:r>
              <a:rPr lang="en-US" dirty="0"/>
              <a:t>By identifying and classifying groups of pixels as an obstacle, machine vision can be used to generate information that supports path planning, obstacle avoidance, goal finding, or opportunistic motion behaviors.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85" y="1752600"/>
            <a:ext cx="336061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/>
              <a:t>Many ways to process images or video have been developed</a:t>
            </a:r>
          </a:p>
          <a:p>
            <a:r>
              <a:rPr lang="en-US" dirty="0"/>
              <a:t>A common processing sequence to identify an object (object recognition) involves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1000" y="4495800"/>
            <a:ext cx="1219200" cy="990600"/>
            <a:chOff x="762000" y="4495800"/>
            <a:chExt cx="1219200" cy="9906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</p:grpSpPr>
        <p:sp>
          <p:nvSpPr>
            <p:cNvPr id="9" name="Rectangle 8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0" y="5638800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86000" y="4495800"/>
            <a:ext cx="1219200" cy="990600"/>
            <a:chOff x="762000" y="4495800"/>
            <a:chExt cx="1219200" cy="990600"/>
          </a:xfrm>
        </p:grpSpPr>
        <p:sp>
          <p:nvSpPr>
            <p:cNvPr id="22" name="Rectangle 21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62400" y="3733800"/>
            <a:ext cx="1219200" cy="990600"/>
            <a:chOff x="4343400" y="3733800"/>
            <a:chExt cx="1219200" cy="990600"/>
          </a:xfrm>
        </p:grpSpPr>
        <p:sp>
          <p:nvSpPr>
            <p:cNvPr id="19" name="Rectangle 18"/>
            <p:cNvSpPr/>
            <p:nvPr/>
          </p:nvSpPr>
          <p:spPr>
            <a:xfrm>
              <a:off x="4343400" y="3733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40736" y="407396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740736" y="4419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48212" y="3962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14800" y="4191000"/>
            <a:ext cx="1219200" cy="990600"/>
            <a:chOff x="4495800" y="4191000"/>
            <a:chExt cx="1219200" cy="990600"/>
          </a:xfrm>
        </p:grpSpPr>
        <p:sp>
          <p:nvSpPr>
            <p:cNvPr id="13" name="Rectangle 12"/>
            <p:cNvSpPr/>
            <p:nvPr/>
          </p:nvSpPr>
          <p:spPr>
            <a:xfrm>
              <a:off x="4495800" y="41910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334000" y="4440555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10937" y="4555236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76800" y="4559427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267200" y="4648200"/>
            <a:ext cx="1219200" cy="990600"/>
            <a:chOff x="4648200" y="4495800"/>
            <a:chExt cx="1219200" cy="990600"/>
          </a:xfrm>
        </p:grpSpPr>
        <p:sp>
          <p:nvSpPr>
            <p:cNvPr id="43" name="Rectangle 42"/>
            <p:cNvSpPr/>
            <p:nvPr/>
          </p:nvSpPr>
          <p:spPr>
            <a:xfrm>
              <a:off x="4648200" y="4495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42382" y="4728591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350764" y="5029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007483" y="4724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419600" y="5029200"/>
            <a:ext cx="1219200" cy="990600"/>
            <a:chOff x="4800600" y="5029200"/>
            <a:chExt cx="1219200" cy="990600"/>
          </a:xfrm>
        </p:grpSpPr>
        <p:sp>
          <p:nvSpPr>
            <p:cNvPr id="53" name="Rectangle 52"/>
            <p:cNvSpPr/>
            <p:nvPr/>
          </p:nvSpPr>
          <p:spPr>
            <a:xfrm>
              <a:off x="4800600" y="50292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144263" y="53728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296663" y="52326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486400" y="53850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26227" y="52494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639944" y="55458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56898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140072" y="56986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5334000"/>
            <a:ext cx="1219200" cy="990600"/>
            <a:chOff x="762000" y="4495800"/>
            <a:chExt cx="1219200" cy="990600"/>
          </a:xfrm>
        </p:grpSpPr>
        <p:sp>
          <p:nvSpPr>
            <p:cNvPr id="66" name="Rectangle 65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ube 66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9" idx="3"/>
            <a:endCxn id="22" idx="1"/>
          </p:cNvCxnSpPr>
          <p:nvPr/>
        </p:nvCxnSpPr>
        <p:spPr>
          <a:xfrm>
            <a:off x="1600200" y="49911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3"/>
            <a:endCxn id="19" idx="1"/>
          </p:cNvCxnSpPr>
          <p:nvPr/>
        </p:nvCxnSpPr>
        <p:spPr>
          <a:xfrm flipV="1">
            <a:off x="3505200" y="4229100"/>
            <a:ext cx="457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  <a:endCxn id="13" idx="1"/>
          </p:cNvCxnSpPr>
          <p:nvPr/>
        </p:nvCxnSpPr>
        <p:spPr>
          <a:xfrm flipV="1">
            <a:off x="3505200" y="46863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2" idx="3"/>
            <a:endCxn id="43" idx="1"/>
          </p:cNvCxnSpPr>
          <p:nvPr/>
        </p:nvCxnSpPr>
        <p:spPr>
          <a:xfrm>
            <a:off x="3505200" y="49911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3"/>
            <a:endCxn id="53" idx="1"/>
          </p:cNvCxnSpPr>
          <p:nvPr/>
        </p:nvCxnSpPr>
        <p:spPr>
          <a:xfrm>
            <a:off x="3505200" y="49911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2" idx="3"/>
            <a:endCxn id="66" idx="1"/>
          </p:cNvCxnSpPr>
          <p:nvPr/>
        </p:nvCxnSpPr>
        <p:spPr>
          <a:xfrm>
            <a:off x="3505200" y="4991100"/>
            <a:ext cx="1066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08586" y="5715000"/>
            <a:ext cx="115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Detection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172200" y="4495800"/>
            <a:ext cx="1219200" cy="990600"/>
            <a:chOff x="6553200" y="4495800"/>
            <a:chExt cx="1219200" cy="990600"/>
          </a:xfrm>
        </p:grpSpPr>
        <p:sp>
          <p:nvSpPr>
            <p:cNvPr id="86" name="Rectangle 85"/>
            <p:cNvSpPr/>
            <p:nvPr/>
          </p:nvSpPr>
          <p:spPr>
            <a:xfrm>
              <a:off x="6553200" y="4495800"/>
              <a:ext cx="1219200" cy="9906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6931025" y="4724400"/>
              <a:ext cx="460375" cy="457200"/>
            </a:xfrm>
            <a:custGeom>
              <a:avLst/>
              <a:gdLst>
                <a:gd name="connsiteX0" fmla="*/ 0 w 460375"/>
                <a:gd name="connsiteY0" fmla="*/ 114300 h 457200"/>
                <a:gd name="connsiteX1" fmla="*/ 3175 w 460375"/>
                <a:gd name="connsiteY1" fmla="*/ 457200 h 457200"/>
                <a:gd name="connsiteX2" fmla="*/ 346075 w 460375"/>
                <a:gd name="connsiteY2" fmla="*/ 457200 h 457200"/>
                <a:gd name="connsiteX3" fmla="*/ 460375 w 460375"/>
                <a:gd name="connsiteY3" fmla="*/ 346075 h 457200"/>
                <a:gd name="connsiteX4" fmla="*/ 460375 w 460375"/>
                <a:gd name="connsiteY4" fmla="*/ 0 h 457200"/>
                <a:gd name="connsiteX5" fmla="*/ 114300 w 460375"/>
                <a:gd name="connsiteY5" fmla="*/ 0 h 457200"/>
                <a:gd name="connsiteX6" fmla="*/ 0 w 460375"/>
                <a:gd name="connsiteY6" fmla="*/ 1143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375" h="457200">
                  <a:moveTo>
                    <a:pt x="0" y="114300"/>
                  </a:moveTo>
                  <a:cubicBezTo>
                    <a:pt x="1058" y="228600"/>
                    <a:pt x="2117" y="342900"/>
                    <a:pt x="3175" y="457200"/>
                  </a:cubicBezTo>
                  <a:lnTo>
                    <a:pt x="346075" y="457200"/>
                  </a:lnTo>
                  <a:lnTo>
                    <a:pt x="460375" y="346075"/>
                  </a:lnTo>
                  <a:lnTo>
                    <a:pt x="460375" y="0"/>
                  </a:lnTo>
                  <a:lnTo>
                    <a:pt x="11430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5715000" y="50292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67400" y="556260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543800" y="50292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153400" y="4876800"/>
            <a:ext cx="74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“Box”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64050" y="5562600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Recognition</a:t>
            </a:r>
          </a:p>
        </p:txBody>
      </p:sp>
      <p:sp>
        <p:nvSpPr>
          <p:cNvPr id="105" name="Left Brace 104"/>
          <p:cNvSpPr/>
          <p:nvPr/>
        </p:nvSpPr>
        <p:spPr>
          <a:xfrm rot="16200000">
            <a:off x="3809999" y="2743200"/>
            <a:ext cx="304800" cy="7315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52800" y="6488668"/>
            <a:ext cx="13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Vision</a:t>
            </a:r>
          </a:p>
        </p:txBody>
      </p:sp>
    </p:spTree>
    <p:extLst>
      <p:ext uri="{BB962C8B-B14F-4D97-AF65-F5344CB8AC3E}">
        <p14:creationId xmlns:p14="http://schemas.microsoft.com/office/powerpoint/2010/main" val="5320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84" grpId="0"/>
      <p:bldP spid="100" grpId="0"/>
      <p:bldP spid="102" grpId="0"/>
      <p:bldP spid="103" grpId="0"/>
      <p:bldP spid="105" grpId="0" animBg="1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ss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52526"/>
            <a:ext cx="3755102" cy="2933674"/>
          </a:xfrm>
          <a:prstGeom prst="rect">
            <a:avLst/>
          </a:prstGeom>
        </p:spPr>
      </p:pic>
      <p:pic>
        <p:nvPicPr>
          <p:cNvPr id="6" name="Picture 5" descr="after_ch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43254"/>
            <a:ext cx="3997600" cy="3152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791200" cy="4724400"/>
          </a:xfrm>
        </p:spPr>
        <p:txBody>
          <a:bodyPr/>
          <a:lstStyle/>
          <a:p>
            <a:r>
              <a:rPr lang="en-US" dirty="0"/>
              <a:t>Filtering:</a:t>
            </a:r>
          </a:p>
          <a:p>
            <a:pPr lvl="1"/>
            <a:r>
              <a:rPr lang="en-US" dirty="0"/>
              <a:t>Remove noise, normalize, and emphasize the image</a:t>
            </a:r>
          </a:p>
          <a:p>
            <a:r>
              <a:rPr lang="en-US" dirty="0"/>
              <a:t>Feature Detection:</a:t>
            </a:r>
          </a:p>
          <a:p>
            <a:pPr lvl="1"/>
            <a:r>
              <a:rPr lang="en-US" dirty="0"/>
              <a:t>Extract significant local structures</a:t>
            </a:r>
          </a:p>
          <a:p>
            <a:pPr lvl="2"/>
            <a:r>
              <a:rPr lang="en-US" dirty="0"/>
              <a:t>Edges, Color, Texture, Motion, …</a:t>
            </a:r>
          </a:p>
          <a:p>
            <a:r>
              <a:rPr lang="en-US" dirty="0"/>
              <a:t>Segmentation:</a:t>
            </a:r>
          </a:p>
          <a:p>
            <a:pPr lvl="1"/>
            <a:r>
              <a:rPr lang="en-US" dirty="0"/>
              <a:t>Group features into regions belonging to a common object</a:t>
            </a:r>
          </a:p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Determine identity of the object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62800" cy="4724400"/>
          </a:xfrm>
        </p:spPr>
        <p:txBody>
          <a:bodyPr/>
          <a:lstStyle/>
          <a:p>
            <a:r>
              <a:rPr lang="en-US" dirty="0"/>
              <a:t>Convolution is one of the most common filtering and feature detection methods</a:t>
            </a:r>
          </a:p>
          <a:p>
            <a:pPr lvl="1"/>
            <a:r>
              <a:rPr lang="en-US" dirty="0"/>
              <a:t>Cross-correlation computes the “similarity” between a local image region and a template </a:t>
            </a:r>
          </a:p>
          <a:p>
            <a:pPr lvl="1"/>
            <a:r>
              <a:rPr lang="en-US" dirty="0"/>
              <a:t>Convolution computes cross-correlation for each pixel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4711700"/>
          <a:ext cx="2743202" cy="2468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7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97575" y="4787900"/>
          <a:ext cx="1851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005263" y="4559300"/>
          <a:ext cx="1176336" cy="806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4406900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46313" y="4406900"/>
            <a:ext cx="35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78100" y="4406900"/>
            <a:ext cx="43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8313" y="4406900"/>
            <a:ext cx="35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747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557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5245100"/>
            <a:ext cx="21336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dirty="0">
                <a:cs typeface="+mn-cs"/>
              </a:rPr>
              <a:t>                 85    112    112</a:t>
            </a:r>
          </a:p>
          <a:p>
            <a:pPr>
              <a:defRPr/>
            </a:pPr>
            <a:endParaRPr lang="en-US" sz="1200" b="0" dirty="0">
              <a:cs typeface="+mn-cs"/>
            </a:endParaRPr>
          </a:p>
          <a:p>
            <a:pPr marL="228600" indent="-228600">
              <a:buFontTx/>
              <a:buAutoNum type="arabicPlain" startAt="85"/>
              <a:defRPr/>
            </a:pPr>
            <a:r>
              <a:rPr lang="en-US" sz="1200" b="0" dirty="0">
                <a:cs typeface="+mn-cs"/>
              </a:rPr>
              <a:t>  85      0      85     85          </a:t>
            </a:r>
          </a:p>
          <a:p>
            <a:pPr marL="228600" indent="-228600">
              <a:buFontTx/>
              <a:buAutoNum type="arabicPlain" startAt="85"/>
              <a:defRPr/>
            </a:pPr>
            <a:endParaRPr lang="en-US" sz="1200" b="0" dirty="0">
              <a:cs typeface="+mn-cs"/>
            </a:endParaRPr>
          </a:p>
          <a:p>
            <a:pPr marL="228600" indent="-228600">
              <a:buFontTx/>
              <a:buAutoNum type="arabicPlain" startAt="112"/>
              <a:defRPr/>
            </a:pPr>
            <a:r>
              <a:rPr lang="en-US" sz="1200" b="0" dirty="0">
                <a:cs typeface="+mn-cs"/>
              </a:rPr>
              <a:t>  112    85    112   112</a:t>
            </a:r>
          </a:p>
          <a:p>
            <a:pPr marL="228600" indent="-228600">
              <a:buFontTx/>
              <a:buAutoNum type="arabicPlain" startAt="112"/>
              <a:defRPr/>
            </a:pPr>
            <a:endParaRPr lang="en-US" sz="1200" b="0" dirty="0">
              <a:cs typeface="+mn-cs"/>
            </a:endParaRPr>
          </a:p>
          <a:p>
            <a:pPr>
              <a:defRPr/>
            </a:pPr>
            <a:r>
              <a:rPr lang="en-US" sz="1200" b="0" dirty="0">
                <a:cs typeface="+mn-cs"/>
              </a:rPr>
              <a:t>85   112    85   112    85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70800" y="1422400"/>
            <a:ext cx="1320800" cy="2921000"/>
            <a:chOff x="7670800" y="1422400"/>
            <a:chExt cx="1320800" cy="2921000"/>
          </a:xfrm>
        </p:grpSpPr>
        <p:pic>
          <p:nvPicPr>
            <p:cNvPr id="1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800" y="1422400"/>
              <a:ext cx="13208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048000"/>
              <a:ext cx="12954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 bwMode="auto">
            <a:xfrm>
              <a:off x="8331200" y="2743200"/>
              <a:ext cx="12700" cy="304800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722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044E-6 2.24178E-6 L -0.32483 0.02223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83 0.02223 L -0.27486 0.02223 " pathEditMode="relative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99 0.02222 L -0.23333 0.02222 " pathEditMode="relative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0.02222 L -0.19166 0.02222 " pathEditMode="relative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6 0.02222 L -0.14999 0.02222 " pathEditMode="relative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02222 L -0.32725 0.0634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49028 0.113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25 0.06342 L -0.27725 0.06342 " pathEditMode="relative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49028 0.1131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62800" cy="4724400"/>
          </a:xfrm>
        </p:spPr>
        <p:txBody>
          <a:bodyPr/>
          <a:lstStyle/>
          <a:p>
            <a:r>
              <a:rPr lang="en-US" dirty="0"/>
              <a:t>Edge Detectors:</a:t>
            </a:r>
          </a:p>
          <a:p>
            <a:pPr lvl="1"/>
            <a:r>
              <a:rPr lang="en-US" dirty="0"/>
              <a:t>Roberts Templates: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Sobel</a:t>
            </a:r>
            <a:r>
              <a:rPr lang="en-US" dirty="0"/>
              <a:t> Templates: </a:t>
            </a:r>
          </a:p>
          <a:p>
            <a:pPr lvl="1"/>
            <a:endParaRPr lang="en-US" dirty="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336800" y="2667000"/>
            <a:ext cx="4292600" cy="1473200"/>
            <a:chOff x="2336800" y="3505200"/>
            <a:chExt cx="4292600" cy="1473200"/>
          </a:xfrm>
        </p:grpSpPr>
        <p:pic>
          <p:nvPicPr>
            <p:cNvPr id="2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00" y="3505200"/>
              <a:ext cx="1473200" cy="14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5052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Arrow Connector 21"/>
            <p:cNvCxnSpPr>
              <a:stCxn id="20" idx="3"/>
              <a:endCxn id="21" idx="1"/>
            </p:cNvCxnSpPr>
            <p:nvPr/>
          </p:nvCxnSpPr>
          <p:spPr bwMode="auto">
            <a:xfrm flipV="1">
              <a:off x="3810000" y="4229100"/>
              <a:ext cx="1371600" cy="12700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336800" y="5181600"/>
            <a:ext cx="4292600" cy="1473200"/>
            <a:chOff x="2336800" y="5486400"/>
            <a:chExt cx="4292600" cy="1473200"/>
          </a:xfrm>
        </p:grpSpPr>
        <p:pic>
          <p:nvPicPr>
            <p:cNvPr id="24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50672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00" y="5486400"/>
              <a:ext cx="1473200" cy="14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>
              <a:stCxn id="26" idx="3"/>
              <a:endCxn id="24" idx="1"/>
            </p:cNvCxnSpPr>
            <p:nvPr/>
          </p:nvCxnSpPr>
          <p:spPr bwMode="auto">
            <a:xfrm>
              <a:off x="3810000" y="6223000"/>
              <a:ext cx="1371600" cy="7938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343400" y="1981200"/>
          <a:ext cx="685800" cy="54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5257800" y="1981200"/>
          <a:ext cx="685800" cy="54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0386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51054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2390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1722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Common example for simple color-based object extraction:</a:t>
            </a:r>
          </a:p>
          <a:p>
            <a:pPr lvl="1"/>
            <a:r>
              <a:rPr lang="en-US" dirty="0"/>
              <a:t>Filtering:</a:t>
            </a:r>
          </a:p>
          <a:p>
            <a:pPr lvl="2"/>
            <a:r>
              <a:rPr lang="en-US" dirty="0"/>
              <a:t>Blur image to reduce noise in individual pixels</a:t>
            </a:r>
          </a:p>
          <a:p>
            <a:pPr lvl="1"/>
            <a:r>
              <a:rPr lang="en-US" dirty="0"/>
              <a:t>Feature Detection:</a:t>
            </a:r>
          </a:p>
          <a:p>
            <a:pPr lvl="2"/>
            <a:r>
              <a:rPr lang="en-US" dirty="0"/>
              <a:t>Identify pixels that are within a given color range</a:t>
            </a:r>
          </a:p>
          <a:p>
            <a:pPr lvl="3"/>
            <a:r>
              <a:rPr lang="en-US" dirty="0"/>
              <a:t>Results in a black and white feature map</a:t>
            </a:r>
          </a:p>
          <a:p>
            <a:pPr lvl="1"/>
            <a:r>
              <a:rPr lang="en-US" dirty="0"/>
              <a:t>Segmentation:</a:t>
            </a:r>
          </a:p>
          <a:p>
            <a:pPr lvl="2"/>
            <a:r>
              <a:rPr lang="en-US" dirty="0"/>
              <a:t>Blob coloring to link neighboring pixels in the same color range</a:t>
            </a:r>
          </a:p>
        </p:txBody>
      </p:sp>
    </p:spTree>
    <p:extLst>
      <p:ext uri="{BB962C8B-B14F-4D97-AF65-F5344CB8AC3E}">
        <p14:creationId xmlns:p14="http://schemas.microsoft.com/office/powerpoint/2010/main" val="24644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 and Obstacle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Once objects are extracted as color blobs, their distance and location can be computed:</a:t>
            </a:r>
          </a:p>
          <a:p>
            <a:pPr lvl="1"/>
            <a:r>
              <a:rPr lang="en-US" dirty="0"/>
              <a:t>Find parts that are in contact with the ground</a:t>
            </a:r>
          </a:p>
          <a:p>
            <a:pPr lvl="2"/>
            <a:r>
              <a:rPr lang="en-US" dirty="0"/>
              <a:t>Lowes pixels of an object are potentially on the ground</a:t>
            </a:r>
          </a:p>
          <a:p>
            <a:pPr lvl="3"/>
            <a:r>
              <a:rPr lang="en-US" dirty="0"/>
              <a:t>Represent the front of the object</a:t>
            </a:r>
          </a:p>
          <a:p>
            <a:pPr lvl="1"/>
            <a:r>
              <a:rPr lang="en-US" dirty="0"/>
              <a:t>Translate pixel location to location in space</a:t>
            </a:r>
          </a:p>
          <a:p>
            <a:pPr lvl="2"/>
            <a:r>
              <a:rPr lang="en-US" dirty="0"/>
              <a:t>Using the calibration of the camera pixel locations can be translated into floor locations</a:t>
            </a:r>
          </a:p>
          <a:p>
            <a:r>
              <a:rPr lang="en-US" dirty="0"/>
              <a:t>Starting from the bottom (closest objects) can help try to eliminate occluded obstacles</a:t>
            </a:r>
          </a:p>
          <a:p>
            <a:pPr lvl="1"/>
            <a:r>
              <a:rPr lang="en-US" dirty="0"/>
              <a:t>For avoidance, only obstacles with particular distances are of interest</a:t>
            </a:r>
          </a:p>
        </p:txBody>
      </p:sp>
    </p:spTree>
    <p:extLst>
      <p:ext uri="{BB962C8B-B14F-4D97-AF65-F5344CB8AC3E}">
        <p14:creationId xmlns:p14="http://schemas.microsoft.com/office/powerpoint/2010/main" val="14425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" y="1895366"/>
            <a:ext cx="9144000" cy="4429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33800"/>
            <a:ext cx="3311572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505200"/>
            <a:ext cx="3090609" cy="3200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209800"/>
            <a:ext cx="4152900" cy="4026932"/>
            <a:chOff x="228600" y="2209800"/>
            <a:chExt cx="4152900" cy="40269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2209800"/>
              <a:ext cx="4152900" cy="3581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47800" y="5867400"/>
              <a:ext cx="16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Blurring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62200" y="2057400"/>
            <a:ext cx="5029200" cy="4547632"/>
            <a:chOff x="2895600" y="2146300"/>
            <a:chExt cx="5029200" cy="454763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6400" y="2146300"/>
              <a:ext cx="4978400" cy="41783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48200" y="6324600"/>
              <a:ext cx="182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Extraction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5600" y="5638800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86200" y="2819400"/>
            <a:ext cx="2921000" cy="2883932"/>
            <a:chOff x="4724400" y="2819400"/>
            <a:chExt cx="2921000" cy="28839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4400" y="2819400"/>
              <a:ext cx="2921000" cy="21971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15000" y="5334000"/>
              <a:ext cx="169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Blurring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53000" y="2514600"/>
            <a:ext cx="4178300" cy="2274332"/>
            <a:chOff x="4800600" y="2514600"/>
            <a:chExt cx="4178300" cy="2274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0600" y="2514600"/>
              <a:ext cx="4178300" cy="172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43600" y="4419600"/>
              <a:ext cx="240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 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95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Guidance &amp;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Previous classes and projects provided the robot with waypoint navigation and obstacle avoidance</a:t>
            </a:r>
          </a:p>
          <a:p>
            <a:pPr lvl="1"/>
            <a:r>
              <a:rPr lang="en-US" dirty="0"/>
              <a:t>Way points provided a priori </a:t>
            </a:r>
          </a:p>
          <a:p>
            <a:pPr lvl="1"/>
            <a:r>
              <a:rPr lang="en-US" dirty="0"/>
              <a:t>Reactive trajectory between the waypoints</a:t>
            </a:r>
          </a:p>
          <a:p>
            <a:pPr lvl="1"/>
            <a:r>
              <a:rPr lang="en-US" dirty="0"/>
              <a:t>Reactive obstacle avoidance</a:t>
            </a:r>
          </a:p>
          <a:p>
            <a:r>
              <a:rPr lang="en-US" dirty="0"/>
              <a:t>We will now deal with making guidance more autonomous</a:t>
            </a:r>
          </a:p>
          <a:p>
            <a:pPr lvl="1"/>
            <a:r>
              <a:rPr lang="en-US" dirty="0"/>
              <a:t>Path planning and trajectory tracking</a:t>
            </a:r>
          </a:p>
          <a:p>
            <a:pPr lvl="1"/>
            <a:r>
              <a:rPr lang="en-US" dirty="0"/>
              <a:t>Sensing for goal detection and obstacle mapping</a:t>
            </a:r>
          </a:p>
        </p:txBody>
      </p:sp>
    </p:spTree>
    <p:extLst>
      <p:ext uri="{BB962C8B-B14F-4D97-AF65-F5344CB8AC3E}">
        <p14:creationId xmlns:p14="http://schemas.microsoft.com/office/powerpoint/2010/main" val="2506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Next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Mount your camera</a:t>
            </a:r>
          </a:p>
          <a:p>
            <a:pPr lvl="1"/>
            <a:r>
              <a:rPr lang="en-US" dirty="0"/>
              <a:t>Determine height and camera inclination</a:t>
            </a:r>
          </a:p>
          <a:p>
            <a:pPr lvl="2"/>
            <a:r>
              <a:rPr lang="en-US" dirty="0"/>
              <a:t>A height around 10cm – 20cm off the chassis might be sufficient for a good distance range and still stable</a:t>
            </a:r>
          </a:p>
          <a:p>
            <a:pPr lvl="2"/>
            <a:r>
              <a:rPr lang="en-US" dirty="0"/>
              <a:t>Inclination has to be adjusted according to the camera field of view</a:t>
            </a:r>
          </a:p>
          <a:p>
            <a:r>
              <a:rPr lang="en-US" dirty="0"/>
              <a:t>Acquire camera images in </a:t>
            </a:r>
            <a:r>
              <a:rPr lang="en-US" dirty="0" err="1"/>
              <a:t>simulink</a:t>
            </a:r>
            <a:endParaRPr lang="en-US" dirty="0"/>
          </a:p>
          <a:p>
            <a:r>
              <a:rPr lang="en-US" dirty="0"/>
              <a:t>Establish image to world mappings with the camera</a:t>
            </a:r>
          </a:p>
          <a:p>
            <a:pPr lvl="1"/>
            <a:r>
              <a:rPr lang="en-US" dirty="0"/>
              <a:t>We will provide a “horizon” during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1852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Autonomous Waypoint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In autonomous applications waypoints are often not easily available</a:t>
            </a:r>
          </a:p>
          <a:p>
            <a:pPr lvl="1"/>
            <a:r>
              <a:rPr lang="en-US" dirty="0"/>
              <a:t>Vehicle should generate its own waypoints</a:t>
            </a:r>
          </a:p>
          <a:p>
            <a:r>
              <a:rPr lang="en-US" dirty="0"/>
              <a:t>Waypoints should be such that the generated trajectory through them does not collide with obstacles</a:t>
            </a:r>
          </a:p>
          <a:p>
            <a:pPr lvl="1"/>
            <a:r>
              <a:rPr lang="en-US" dirty="0"/>
              <a:t>Waypoints have to be dense enough</a:t>
            </a:r>
          </a:p>
          <a:p>
            <a:pPr lvl="1"/>
            <a:r>
              <a:rPr lang="en-US" dirty="0"/>
              <a:t>Waypoints need to be planned to consider obstacles in the environment</a:t>
            </a:r>
          </a:p>
          <a:p>
            <a:r>
              <a:rPr lang="en-US" dirty="0"/>
              <a:t>Path Planning provides a means for this</a:t>
            </a:r>
          </a:p>
        </p:txBody>
      </p:sp>
    </p:spTree>
    <p:extLst>
      <p:ext uri="{BB962C8B-B14F-4D97-AF65-F5344CB8AC3E}">
        <p14:creationId xmlns:p14="http://schemas.microsoft.com/office/powerpoint/2010/main" val="19635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Recap - Path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00600"/>
          </a:xfrm>
        </p:spPr>
        <p:txBody>
          <a:bodyPr/>
          <a:lstStyle/>
          <a:p>
            <a:r>
              <a:rPr lang="en-US" dirty="0"/>
              <a:t>How to move from a configuration A to a configuration B without hitting arbitrarily shaped obstacles</a:t>
            </a:r>
          </a:p>
          <a:p>
            <a:pPr lvl="1"/>
            <a:r>
              <a:rPr lang="en-US" dirty="0"/>
              <a:t>Shape of robot makes this more complicated</a:t>
            </a:r>
          </a:p>
          <a:p>
            <a:pPr lvl="2"/>
            <a:r>
              <a:rPr lang="en-US" dirty="0"/>
              <a:t>Thumper is largely a rectangle</a:t>
            </a:r>
          </a:p>
          <a:p>
            <a:pPr lvl="1"/>
            <a:r>
              <a:rPr lang="en-US" dirty="0"/>
              <a:t>Movement constraints for robots lead to complications</a:t>
            </a:r>
          </a:p>
          <a:p>
            <a:pPr lvl="2"/>
            <a:r>
              <a:rPr lang="en-US" dirty="0"/>
              <a:t>Thumper is unicycle type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638800" y="2362200"/>
            <a:ext cx="3048000" cy="3657600"/>
            <a:chOff x="3456" y="1488"/>
            <a:chExt cx="1920" cy="230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456" y="1488"/>
              <a:ext cx="192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4032" y="1584"/>
              <a:ext cx="720" cy="72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456" y="2928"/>
              <a:ext cx="1488" cy="528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L-Shape 9"/>
          <p:cNvSpPr/>
          <p:nvPr/>
        </p:nvSpPr>
        <p:spPr bwMode="auto">
          <a:xfrm>
            <a:off x="7315200" y="51054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1" name="L-Shape 10"/>
          <p:cNvSpPr/>
          <p:nvPr/>
        </p:nvSpPr>
        <p:spPr bwMode="auto">
          <a:xfrm rot="5400000">
            <a:off x="5715000" y="2667000"/>
            <a:ext cx="1295400" cy="838200"/>
          </a:xfrm>
          <a:prstGeom prst="corner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2" name="L-Shape 11"/>
          <p:cNvSpPr/>
          <p:nvPr/>
        </p:nvSpPr>
        <p:spPr bwMode="auto">
          <a:xfrm rot="19118880">
            <a:off x="7202488" y="47815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3" name="L-Shape 12"/>
          <p:cNvSpPr/>
          <p:nvPr/>
        </p:nvSpPr>
        <p:spPr bwMode="auto">
          <a:xfrm rot="16746298">
            <a:off x="7412038" y="46307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4" name="L-Shape 13"/>
          <p:cNvSpPr/>
          <p:nvPr/>
        </p:nvSpPr>
        <p:spPr bwMode="auto">
          <a:xfrm rot="15595844">
            <a:off x="7437438" y="41783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5" name="L-Shape 14"/>
          <p:cNvSpPr/>
          <p:nvPr/>
        </p:nvSpPr>
        <p:spPr bwMode="auto">
          <a:xfrm rot="13803208">
            <a:off x="7251700" y="4073525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6" name="L-Shape 15"/>
          <p:cNvSpPr/>
          <p:nvPr/>
        </p:nvSpPr>
        <p:spPr bwMode="auto">
          <a:xfrm rot="11832737">
            <a:off x="7219950" y="4079875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7" name="L-Shape 16"/>
          <p:cNvSpPr/>
          <p:nvPr/>
        </p:nvSpPr>
        <p:spPr bwMode="auto">
          <a:xfrm rot="9913732">
            <a:off x="6867525" y="38115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8" name="L-Shape 17"/>
          <p:cNvSpPr/>
          <p:nvPr/>
        </p:nvSpPr>
        <p:spPr bwMode="auto">
          <a:xfrm rot="9903315">
            <a:off x="6181725" y="38862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9" name="L-Shape 18"/>
          <p:cNvSpPr/>
          <p:nvPr/>
        </p:nvSpPr>
        <p:spPr bwMode="auto">
          <a:xfrm rot="8812157">
            <a:off x="5819775" y="40576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0" name="L-Shape 19"/>
          <p:cNvSpPr/>
          <p:nvPr/>
        </p:nvSpPr>
        <p:spPr bwMode="auto">
          <a:xfrm rot="7199192">
            <a:off x="5754688" y="41608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1" name="L-Shape 20"/>
          <p:cNvSpPr/>
          <p:nvPr/>
        </p:nvSpPr>
        <p:spPr bwMode="auto">
          <a:xfrm rot="5400000">
            <a:off x="5562600" y="39624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2" name="L-Shape 21"/>
          <p:cNvSpPr/>
          <p:nvPr/>
        </p:nvSpPr>
        <p:spPr bwMode="auto">
          <a:xfrm rot="4281317">
            <a:off x="5672138" y="39385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3" name="L-Shape 22"/>
          <p:cNvSpPr/>
          <p:nvPr/>
        </p:nvSpPr>
        <p:spPr bwMode="auto">
          <a:xfrm rot="2486040">
            <a:off x="5824538" y="37528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4" name="L-Shape 23"/>
          <p:cNvSpPr/>
          <p:nvPr/>
        </p:nvSpPr>
        <p:spPr bwMode="auto">
          <a:xfrm rot="414697">
            <a:off x="5976938" y="3351213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5" name="L-Shape 24"/>
          <p:cNvSpPr/>
          <p:nvPr/>
        </p:nvSpPr>
        <p:spPr bwMode="auto">
          <a:xfrm rot="2416048">
            <a:off x="5908675" y="32908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6" name="L-Shape 25"/>
          <p:cNvSpPr/>
          <p:nvPr/>
        </p:nvSpPr>
        <p:spPr bwMode="auto">
          <a:xfrm rot="3642445">
            <a:off x="5749925" y="30940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7" name="L-Shape 26"/>
          <p:cNvSpPr/>
          <p:nvPr/>
        </p:nvSpPr>
        <p:spPr bwMode="auto">
          <a:xfrm rot="4955353">
            <a:off x="5718175" y="2792413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28" name="L-Shape 27"/>
          <p:cNvSpPr/>
          <p:nvPr/>
        </p:nvSpPr>
        <p:spPr bwMode="auto">
          <a:xfrm rot="5400000">
            <a:off x="5715000" y="26479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Recap – Configuration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The shape of the robot makes it more difficult to plan a path since no part of the robot can hit an obstacle</a:t>
            </a:r>
          </a:p>
          <a:p>
            <a:pPr lvl="1"/>
            <a:r>
              <a:rPr lang="en-US" dirty="0"/>
              <a:t>Robot takes up a volume in Cartesian space</a:t>
            </a:r>
          </a:p>
          <a:p>
            <a:r>
              <a:rPr lang="en-US" dirty="0"/>
              <a:t>Configuration space is the space spanned by the degrees of freedom of the robot</a:t>
            </a:r>
          </a:p>
          <a:p>
            <a:pPr lvl="1"/>
            <a:r>
              <a:rPr lang="en-US" dirty="0"/>
              <a:t>A point in configuration space describes the complete geometry of the robot</a:t>
            </a:r>
          </a:p>
          <a:p>
            <a:pPr lvl="1"/>
            <a:r>
              <a:rPr lang="en-US" dirty="0"/>
              <a:t>In Configuration space the robot can be reduced to a single point</a:t>
            </a:r>
          </a:p>
        </p:txBody>
      </p:sp>
    </p:spTree>
    <p:extLst>
      <p:ext uri="{BB962C8B-B14F-4D97-AF65-F5344CB8AC3E}">
        <p14:creationId xmlns:p14="http://schemas.microsoft.com/office/powerpoint/2010/main" val="474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Recap – Configuration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30725"/>
          </a:xfrm>
        </p:spPr>
        <p:txBody>
          <a:bodyPr/>
          <a:lstStyle/>
          <a:p>
            <a:r>
              <a:rPr lang="en-US" dirty="0"/>
              <a:t>In Configuration space the robot can be reduced to a point by extending the obstacles appropriately</a:t>
            </a:r>
          </a:p>
          <a:p>
            <a:pPr lvl="1"/>
            <a:r>
              <a:rPr lang="en-US" dirty="0"/>
              <a:t>A round, </a:t>
            </a:r>
            <a:r>
              <a:rPr lang="en-US" dirty="0" err="1"/>
              <a:t>holonomic</a:t>
            </a:r>
            <a:r>
              <a:rPr lang="en-US" dirty="0"/>
              <a:t> mobile robot can be represented in a 2D configuration space</a:t>
            </a:r>
          </a:p>
          <a:p>
            <a:pPr lvl="1"/>
            <a:r>
              <a:rPr lang="en-US" dirty="0"/>
              <a:t>Other robot geometries can only be addressed accurately in a 3D (or higher dimensional)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91200" y="2362200"/>
            <a:ext cx="3048000" cy="3657600"/>
            <a:chOff x="3456" y="1488"/>
            <a:chExt cx="1920" cy="230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456" y="1488"/>
              <a:ext cx="192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984" y="1776"/>
              <a:ext cx="720" cy="72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552" y="2928"/>
              <a:ext cx="1488" cy="528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5762625" y="4437063"/>
            <a:ext cx="2771775" cy="1270000"/>
          </a:xfrm>
          <a:custGeom>
            <a:avLst/>
            <a:gdLst>
              <a:gd name="T0" fmla="*/ 2771775 w 2772047"/>
              <a:gd name="T1" fmla="*/ 163871 h 1269874"/>
              <a:gd name="T2" fmla="*/ 2771775 w 2772047"/>
              <a:gd name="T3" fmla="*/ 163871 h 1269874"/>
              <a:gd name="T4" fmla="*/ 2580618 w 2772047"/>
              <a:gd name="T5" fmla="*/ 450646 h 1269874"/>
              <a:gd name="T6" fmla="*/ 1201557 w 2772047"/>
              <a:gd name="T7" fmla="*/ 1215377 h 1269874"/>
              <a:gd name="T8" fmla="*/ 1065016 w 2772047"/>
              <a:gd name="T9" fmla="*/ 1270000 h 1269874"/>
              <a:gd name="T10" fmla="*/ 0 w 2772047"/>
              <a:gd name="T11" fmla="*/ 1215377 h 1269874"/>
              <a:gd name="T12" fmla="*/ 27307 w 2772047"/>
              <a:gd name="T13" fmla="*/ 887634 h 1269874"/>
              <a:gd name="T14" fmla="*/ 1665796 w 2772047"/>
              <a:gd name="T15" fmla="*/ 13656 h 1269874"/>
              <a:gd name="T16" fmla="*/ 2648888 w 2772047"/>
              <a:gd name="T17" fmla="*/ 0 h 1269874"/>
              <a:gd name="T18" fmla="*/ 2744467 w 2772047"/>
              <a:gd name="T19" fmla="*/ 54623 h 1269874"/>
              <a:gd name="T20" fmla="*/ 2771775 w 2772047"/>
              <a:gd name="T21" fmla="*/ 163871 h 12698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2047"/>
              <a:gd name="T34" fmla="*/ 0 h 1269874"/>
              <a:gd name="T35" fmla="*/ 2772047 w 2772047"/>
              <a:gd name="T36" fmla="*/ 1269874 h 12698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2047" h="1269874">
                <a:moveTo>
                  <a:pt x="2772047" y="163855"/>
                </a:moveTo>
                <a:lnTo>
                  <a:pt x="2772047" y="163855"/>
                </a:lnTo>
                <a:lnTo>
                  <a:pt x="2580871" y="450601"/>
                </a:lnTo>
                <a:lnTo>
                  <a:pt x="1201675" y="1215256"/>
                </a:lnTo>
                <a:lnTo>
                  <a:pt x="1065121" y="1269874"/>
                </a:lnTo>
                <a:lnTo>
                  <a:pt x="0" y="1215256"/>
                </a:lnTo>
                <a:lnTo>
                  <a:pt x="27310" y="887546"/>
                </a:lnTo>
                <a:lnTo>
                  <a:pt x="1665959" y="13655"/>
                </a:lnTo>
                <a:lnTo>
                  <a:pt x="2649148" y="0"/>
                </a:lnTo>
                <a:lnTo>
                  <a:pt x="2744736" y="54618"/>
                </a:lnTo>
                <a:lnTo>
                  <a:pt x="2772047" y="163855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1534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05800" y="4419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4724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438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13588" y="5216525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6294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960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562600" y="5410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7912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58000" y="4343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848600" y="4191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Curved Connector 26"/>
          <p:cNvCxnSpPr>
            <a:cxnSpLocks noChangeShapeType="1"/>
          </p:cNvCxnSpPr>
          <p:nvPr/>
        </p:nvCxnSpPr>
        <p:spPr bwMode="auto">
          <a:xfrm rot="5400000">
            <a:off x="8229600" y="4648200"/>
            <a:ext cx="304800" cy="304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315200" y="3962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696200" y="3429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315200" y="2362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92925" y="2667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499225" y="3200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/>
          <p:cNvSpPr>
            <a:spLocks noChangeArrowheads="1"/>
          </p:cNvSpPr>
          <p:nvPr/>
        </p:nvSpPr>
        <p:spPr bwMode="auto">
          <a:xfrm>
            <a:off x="6391275" y="2566988"/>
            <a:ext cx="1570038" cy="1652587"/>
          </a:xfrm>
          <a:custGeom>
            <a:avLst/>
            <a:gdLst>
              <a:gd name="T0" fmla="*/ 1146810 w 1570372"/>
              <a:gd name="T1" fmla="*/ 0 h 1652201"/>
              <a:gd name="T2" fmla="*/ 1146810 w 1570372"/>
              <a:gd name="T3" fmla="*/ 0 h 1652201"/>
              <a:gd name="T4" fmla="*/ 1242378 w 1570372"/>
              <a:gd name="T5" fmla="*/ 163893 h 1652201"/>
              <a:gd name="T6" fmla="*/ 1570038 w 1570372"/>
              <a:gd name="T7" fmla="*/ 1297486 h 1652201"/>
              <a:gd name="T8" fmla="*/ 1570038 w 1570372"/>
              <a:gd name="T9" fmla="*/ 1393090 h 1652201"/>
              <a:gd name="T10" fmla="*/ 1542733 w 1570372"/>
              <a:gd name="T11" fmla="*/ 1502352 h 1652201"/>
              <a:gd name="T12" fmla="*/ 1392555 w 1570372"/>
              <a:gd name="T13" fmla="*/ 1597956 h 1652201"/>
              <a:gd name="T14" fmla="*/ 204787 w 1570372"/>
              <a:gd name="T15" fmla="*/ 1652587 h 1652201"/>
              <a:gd name="T16" fmla="*/ 81916 w 1570372"/>
              <a:gd name="T17" fmla="*/ 1584299 h 1652201"/>
              <a:gd name="T18" fmla="*/ 0 w 1570372"/>
              <a:gd name="T19" fmla="*/ 1461379 h 1652201"/>
              <a:gd name="T20" fmla="*/ 27305 w 1570372"/>
              <a:gd name="T21" fmla="*/ 1365775 h 1652201"/>
              <a:gd name="T22" fmla="*/ 942023 w 1570372"/>
              <a:gd name="T23" fmla="*/ 81947 h 1652201"/>
              <a:gd name="T24" fmla="*/ 1051242 w 1570372"/>
              <a:gd name="T25" fmla="*/ 0 h 1652201"/>
              <a:gd name="T26" fmla="*/ 1146810 w 1570372"/>
              <a:gd name="T27" fmla="*/ 0 h 16522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0372"/>
              <a:gd name="T43" fmla="*/ 0 h 1652201"/>
              <a:gd name="T44" fmla="*/ 1570372 w 1570372"/>
              <a:gd name="T45" fmla="*/ 1652201 h 165220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0372" h="1652201">
                <a:moveTo>
                  <a:pt x="1147054" y="0"/>
                </a:moveTo>
                <a:lnTo>
                  <a:pt x="1147054" y="0"/>
                </a:lnTo>
                <a:lnTo>
                  <a:pt x="1242642" y="163855"/>
                </a:lnTo>
                <a:lnTo>
                  <a:pt x="1570372" y="1297183"/>
                </a:lnTo>
                <a:lnTo>
                  <a:pt x="1570372" y="1392765"/>
                </a:lnTo>
                <a:lnTo>
                  <a:pt x="1543061" y="1502001"/>
                </a:lnTo>
                <a:lnTo>
                  <a:pt x="1392851" y="1597583"/>
                </a:lnTo>
                <a:lnTo>
                  <a:pt x="204831" y="1652201"/>
                </a:lnTo>
                <a:lnTo>
                  <a:pt x="81933" y="1583929"/>
                </a:lnTo>
                <a:lnTo>
                  <a:pt x="0" y="1461038"/>
                </a:lnTo>
                <a:lnTo>
                  <a:pt x="27311" y="1365456"/>
                </a:lnTo>
                <a:lnTo>
                  <a:pt x="942223" y="81928"/>
                </a:lnTo>
                <a:lnTo>
                  <a:pt x="1051466" y="0"/>
                </a:lnTo>
                <a:lnTo>
                  <a:pt x="1147054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8359775" y="56800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Thumper Configuration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The Thumper is a unicycle-type robot</a:t>
            </a:r>
          </a:p>
          <a:p>
            <a:pPr lvl="1"/>
            <a:r>
              <a:rPr lang="en-US" dirty="0"/>
              <a:t>Can move forward and turn in place</a:t>
            </a:r>
          </a:p>
          <a:p>
            <a:pPr lvl="1"/>
            <a:r>
              <a:rPr lang="en-US" dirty="0"/>
              <a:t>Treating it as </a:t>
            </a:r>
            <a:r>
              <a:rPr lang="en-US" dirty="0" err="1"/>
              <a:t>holonomic</a:t>
            </a:r>
            <a:r>
              <a:rPr lang="en-US" dirty="0"/>
              <a:t> does not lead to non-executable trajectories</a:t>
            </a:r>
          </a:p>
          <a:p>
            <a:pPr lvl="2"/>
            <a:r>
              <a:rPr lang="en-US" dirty="0"/>
              <a:t>Only efficiency of execution can be influenced since it might have to stop and turn in place</a:t>
            </a:r>
          </a:p>
          <a:p>
            <a:r>
              <a:rPr lang="en-US" dirty="0"/>
              <a:t>The Thumper is largely rectangular</a:t>
            </a:r>
          </a:p>
          <a:p>
            <a:pPr lvl="1"/>
            <a:r>
              <a:rPr lang="en-US" dirty="0"/>
              <a:t>Treating it as cylindrical influences completeness by increasing the minimum clearance required</a:t>
            </a:r>
          </a:p>
          <a:p>
            <a:r>
              <a:rPr lang="en-US" dirty="0"/>
              <a:t>Treating Thumper as </a:t>
            </a:r>
            <a:r>
              <a:rPr lang="en-US" dirty="0" err="1"/>
              <a:t>holonomic</a:t>
            </a:r>
            <a:r>
              <a:rPr lang="en-US" dirty="0"/>
              <a:t> and cylindrical allows for path planning in 2D</a:t>
            </a:r>
          </a:p>
        </p:txBody>
      </p:sp>
    </p:spTree>
    <p:extLst>
      <p:ext uri="{BB962C8B-B14F-4D97-AF65-F5344CB8AC3E}">
        <p14:creationId xmlns:p14="http://schemas.microsoft.com/office/powerpoint/2010/main" val="16420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Recap -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Multiple representations for map information have been used</a:t>
            </a:r>
          </a:p>
          <a:p>
            <a:pPr lvl="1"/>
            <a:r>
              <a:rPr lang="en-US" dirty="0"/>
              <a:t>Occupancy grid maps:</a:t>
            </a:r>
          </a:p>
          <a:p>
            <a:pPr lvl="2"/>
            <a:r>
              <a:rPr lang="en-US" dirty="0"/>
              <a:t>Map as array of obstacle/free cells</a:t>
            </a:r>
            <a:endParaRPr lang="en-US" sz="1000" dirty="0"/>
          </a:p>
          <a:p>
            <a:pPr lvl="1"/>
            <a:r>
              <a:rPr lang="en-US" dirty="0"/>
              <a:t>Landmark-based maps:</a:t>
            </a:r>
          </a:p>
          <a:p>
            <a:pPr lvl="2"/>
            <a:r>
              <a:rPr lang="en-US" dirty="0"/>
              <a:t>Map as a set of landmarks with poses</a:t>
            </a:r>
            <a:endParaRPr lang="en-US" sz="1000" dirty="0"/>
          </a:p>
          <a:p>
            <a:pPr lvl="1"/>
            <a:r>
              <a:rPr lang="en-US" dirty="0"/>
              <a:t>Topological maps:</a:t>
            </a:r>
          </a:p>
          <a:p>
            <a:pPr lvl="2"/>
            <a:r>
              <a:rPr lang="en-US" dirty="0"/>
              <a:t>Map encodes connectivity </a:t>
            </a:r>
          </a:p>
          <a:p>
            <a:r>
              <a:rPr lang="en-US" dirty="0"/>
              <a:t>Occupancy grids are often the simplest representation if the area to be mapped and the required precision are limited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60" y="2080080"/>
            <a:ext cx="23622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86" y="3276600"/>
            <a:ext cx="2361813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267200"/>
            <a:ext cx="2362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Recap – Basic Motion Planning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Basic Motion Planning Problem in Configuration Space is a simplified path planning problem</a:t>
            </a:r>
          </a:p>
          <a:p>
            <a:pPr lvl="1"/>
            <a:r>
              <a:rPr lang="en-US" dirty="0"/>
              <a:t>Solid robot reduced to a single point (by extending obstacles appropriately)</a:t>
            </a:r>
          </a:p>
          <a:p>
            <a:pPr lvl="1"/>
            <a:r>
              <a:rPr lang="en-US" dirty="0"/>
              <a:t>Only static obstacles</a:t>
            </a:r>
          </a:p>
          <a:p>
            <a:pPr lvl="1"/>
            <a:r>
              <a:rPr lang="en-US" dirty="0" err="1"/>
              <a:t>Holonomic</a:t>
            </a:r>
            <a:r>
              <a:rPr lang="en-US" dirty="0"/>
              <a:t> robot</a:t>
            </a:r>
          </a:p>
          <a:p>
            <a:pPr lvl="1"/>
            <a:r>
              <a:rPr lang="en-US" dirty="0"/>
              <a:t>Only collision free paths are allowed</a:t>
            </a:r>
          </a:p>
        </p:txBody>
      </p:sp>
    </p:spTree>
    <p:extLst>
      <p:ext uri="{BB962C8B-B14F-4D97-AF65-F5344CB8AC3E}">
        <p14:creationId xmlns:p14="http://schemas.microsoft.com/office/powerpoint/2010/main" val="23114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Recap - Path Planning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800" dirty="0"/>
              <a:t>Roadmap approaches</a:t>
            </a:r>
          </a:p>
          <a:p>
            <a:pPr lvl="1"/>
            <a:r>
              <a:rPr lang="en-US" sz="2000" dirty="0"/>
              <a:t>Construct a set of “roads” that the robot can move on</a:t>
            </a:r>
          </a:p>
          <a:p>
            <a:pPr lvl="1"/>
            <a:r>
              <a:rPr lang="en-US" sz="2000" dirty="0"/>
              <a:t>Find a sequence of roads that lead from start to goal</a:t>
            </a:r>
          </a:p>
          <a:p>
            <a:r>
              <a:rPr lang="en-US" sz="2800" dirty="0"/>
              <a:t>Cell Decomposition approaches</a:t>
            </a:r>
          </a:p>
          <a:p>
            <a:pPr lvl="1"/>
            <a:r>
              <a:rPr lang="en-US" sz="2000" dirty="0"/>
              <a:t>Decompose the space into obstacle cells and free space cells</a:t>
            </a:r>
          </a:p>
          <a:p>
            <a:pPr lvl="1"/>
            <a:r>
              <a:rPr lang="en-US" sz="2000" dirty="0"/>
              <a:t>Find a sequence of connected free space cells such that the start is in the first and the goal in the last</a:t>
            </a:r>
          </a:p>
          <a:p>
            <a:r>
              <a:rPr lang="en-US" sz="2800" dirty="0"/>
              <a:t>Potential Field approaches</a:t>
            </a:r>
          </a:p>
          <a:p>
            <a:pPr lvl="1"/>
            <a:r>
              <a:rPr lang="en-US" sz="2000" dirty="0"/>
              <a:t>Design a numeric function over the configuration space with the goal at a minimum and obstacles at a maximum</a:t>
            </a:r>
          </a:p>
          <a:p>
            <a:pPr lvl="1"/>
            <a:r>
              <a:rPr lang="en-US" sz="2000" dirty="0"/>
              <a:t>Perform gradient descent to reach the goal </a:t>
            </a:r>
          </a:p>
        </p:txBody>
      </p:sp>
    </p:spTree>
    <p:extLst>
      <p:ext uri="{BB962C8B-B14F-4D97-AF65-F5344CB8AC3E}">
        <p14:creationId xmlns:p14="http://schemas.microsoft.com/office/powerpoint/2010/main" val="8695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Roadmap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30725"/>
          </a:xfrm>
        </p:spPr>
        <p:txBody>
          <a:bodyPr/>
          <a:lstStyle/>
          <a:p>
            <a:r>
              <a:rPr lang="en-US" dirty="0" err="1"/>
              <a:t>Voronoi</a:t>
            </a:r>
            <a:r>
              <a:rPr lang="en-US" dirty="0"/>
              <a:t> Diagram</a:t>
            </a:r>
          </a:p>
          <a:p>
            <a:pPr lvl="1"/>
            <a:r>
              <a:rPr lang="en-US" dirty="0"/>
              <a:t>Road construction</a:t>
            </a:r>
          </a:p>
          <a:p>
            <a:pPr lvl="2"/>
            <a:r>
              <a:rPr lang="en-US" sz="2100" dirty="0"/>
              <a:t>Construct road segments that are equidistant to the two nearest obstacle features (including the workspace boundaries)</a:t>
            </a:r>
          </a:p>
          <a:p>
            <a:pPr lvl="2"/>
            <a:r>
              <a:rPr lang="en-US" sz="2100" dirty="0"/>
              <a:t>Connect start and goal to the nearest road</a:t>
            </a:r>
          </a:p>
          <a:p>
            <a:pPr lvl="1"/>
            <a:r>
              <a:rPr lang="en-US" dirty="0"/>
              <a:t>Path search	</a:t>
            </a:r>
          </a:p>
          <a:p>
            <a:pPr lvl="2"/>
            <a:r>
              <a:rPr lang="en-US" sz="2100" dirty="0"/>
              <a:t>Find a sequence of road segments that leads from start to goal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791200" y="2362200"/>
            <a:ext cx="304800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6629400" y="2819400"/>
            <a:ext cx="1143000" cy="1143000"/>
          </a:xfrm>
          <a:prstGeom prst="triangle">
            <a:avLst>
              <a:gd name="adj" fmla="val 7430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5943600" y="4648200"/>
            <a:ext cx="2362200" cy="838200"/>
          </a:xfrm>
          <a:prstGeom prst="parallelogram">
            <a:avLst>
              <a:gd name="adj" fmla="val 182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6400800" y="27432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>
            <a:off x="6400800" y="27432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7772400" y="5257800"/>
            <a:ext cx="76200" cy="762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 rot="10800000">
            <a:off x="6019800" y="5791200"/>
            <a:ext cx="762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 rot="5400000">
            <a:off x="5791200" y="5791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rot="16200000" flipV="1">
            <a:off x="5889625" y="5661025"/>
            <a:ext cx="152400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 flipV="1">
            <a:off x="6781800" y="5486400"/>
            <a:ext cx="1295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>
            <a:off x="8077200" y="54864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5400000">
            <a:off x="8001000" y="49530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rot="5400000">
            <a:off x="8229600" y="23622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Straight Connector 68"/>
          <p:cNvCxnSpPr>
            <a:cxnSpLocks noChangeShapeType="1"/>
            <a:endCxn id="79" idx="2"/>
          </p:cNvCxnSpPr>
          <p:nvPr/>
        </p:nvCxnSpPr>
        <p:spPr bwMode="auto">
          <a:xfrm rot="16200000" flipH="1">
            <a:off x="7848600" y="3352800"/>
            <a:ext cx="841375" cy="7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rot="10800000">
            <a:off x="7848600" y="27432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16200000" flipH="1">
            <a:off x="5753100" y="24003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rot="5400000">
            <a:off x="5981700" y="33147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Straight Connector 72"/>
          <p:cNvCxnSpPr>
            <a:cxnSpLocks noChangeShapeType="1"/>
          </p:cNvCxnSpPr>
          <p:nvPr/>
        </p:nvCxnSpPr>
        <p:spPr bwMode="auto">
          <a:xfrm flipV="1">
            <a:off x="6402388" y="2667000"/>
            <a:ext cx="760412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Straight Connector 73"/>
          <p:cNvCxnSpPr>
            <a:cxnSpLocks noChangeShapeType="1"/>
            <a:stCxn id="82" idx="3"/>
          </p:cNvCxnSpPr>
          <p:nvPr/>
        </p:nvCxnSpPr>
        <p:spPr bwMode="auto">
          <a:xfrm flipH="1">
            <a:off x="5943600" y="4505325"/>
            <a:ext cx="533400" cy="752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rot="10800000" flipV="1">
            <a:off x="6629400" y="43434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Straight Connector 75"/>
          <p:cNvCxnSpPr>
            <a:cxnSpLocks noChangeShapeType="1"/>
            <a:stCxn id="80" idx="3"/>
            <a:endCxn id="81" idx="2"/>
          </p:cNvCxnSpPr>
          <p:nvPr/>
        </p:nvCxnSpPr>
        <p:spPr bwMode="auto">
          <a:xfrm flipH="1">
            <a:off x="7620000" y="4246563"/>
            <a:ext cx="19050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Freeform 76"/>
          <p:cNvSpPr>
            <a:spLocks noChangeArrowheads="1"/>
          </p:cNvSpPr>
          <p:nvPr/>
        </p:nvSpPr>
        <p:spPr bwMode="auto">
          <a:xfrm>
            <a:off x="5861050" y="5248275"/>
            <a:ext cx="104775" cy="457200"/>
          </a:xfrm>
          <a:custGeom>
            <a:avLst/>
            <a:gdLst>
              <a:gd name="T0" fmla="*/ 98440 w 111519"/>
              <a:gd name="T1" fmla="*/ 546734 h 382328"/>
              <a:gd name="T2" fmla="*/ 2009 w 111519"/>
              <a:gd name="T3" fmla="*/ 312419 h 382328"/>
              <a:gd name="T4" fmla="*/ 86387 w 111519"/>
              <a:gd name="T5" fmla="*/ 0 h 382328"/>
              <a:gd name="T6" fmla="*/ 0 60000 65536"/>
              <a:gd name="T7" fmla="*/ 0 60000 65536"/>
              <a:gd name="T8" fmla="*/ 0 60000 65536"/>
              <a:gd name="T9" fmla="*/ 0 w 111519"/>
              <a:gd name="T10" fmla="*/ 0 h 382328"/>
              <a:gd name="T11" fmla="*/ 111519 w 111519"/>
              <a:gd name="T12" fmla="*/ 382328 h 382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519" h="382328">
                <a:moveTo>
                  <a:pt x="111519" y="382328"/>
                </a:moveTo>
                <a:cubicBezTo>
                  <a:pt x="58035" y="332261"/>
                  <a:pt x="4552" y="282194"/>
                  <a:pt x="2276" y="218473"/>
                </a:cubicBezTo>
                <a:cubicBezTo>
                  <a:pt x="0" y="154752"/>
                  <a:pt x="48932" y="77376"/>
                  <a:pt x="978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7100888" y="2541588"/>
            <a:ext cx="792162" cy="228600"/>
          </a:xfrm>
          <a:custGeom>
            <a:avLst/>
            <a:gdLst>
              <a:gd name="T0" fmla="*/ 0 w 723736"/>
              <a:gd name="T1" fmla="*/ 137820 h 259436"/>
              <a:gd name="T2" fmla="*/ 425567 w 723736"/>
              <a:gd name="T3" fmla="*/ 10601 h 259436"/>
              <a:gd name="T4" fmla="*/ 867502 w 723736"/>
              <a:gd name="T5" fmla="*/ 201429 h 259436"/>
              <a:gd name="T6" fmla="*/ 0 60000 65536"/>
              <a:gd name="T7" fmla="*/ 0 60000 65536"/>
              <a:gd name="T8" fmla="*/ 0 60000 65536"/>
              <a:gd name="T9" fmla="*/ 0 w 723736"/>
              <a:gd name="T10" fmla="*/ 0 h 259436"/>
              <a:gd name="T11" fmla="*/ 723736 w 723736"/>
              <a:gd name="T12" fmla="*/ 259436 h 259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736" h="259436">
                <a:moveTo>
                  <a:pt x="0" y="177509"/>
                </a:moveTo>
                <a:cubicBezTo>
                  <a:pt x="117208" y="88754"/>
                  <a:pt x="234417" y="0"/>
                  <a:pt x="355040" y="13654"/>
                </a:cubicBezTo>
                <a:cubicBezTo>
                  <a:pt x="475663" y="27308"/>
                  <a:pt x="599699" y="143372"/>
                  <a:pt x="723736" y="2594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8"/>
          <p:cNvSpPr>
            <a:spLocks noChangeArrowheads="1"/>
          </p:cNvSpPr>
          <p:nvPr/>
        </p:nvSpPr>
        <p:spPr bwMode="auto">
          <a:xfrm>
            <a:off x="7843838" y="3813175"/>
            <a:ext cx="465137" cy="438150"/>
          </a:xfrm>
          <a:custGeom>
            <a:avLst/>
            <a:gdLst>
              <a:gd name="T0" fmla="*/ 0 w 464284"/>
              <a:gd name="T1" fmla="*/ 438150 h 436946"/>
              <a:gd name="T2" fmla="*/ 342012 w 464284"/>
              <a:gd name="T3" fmla="*/ 328613 h 436946"/>
              <a:gd name="T4" fmla="*/ 465137 w 464284"/>
              <a:gd name="T5" fmla="*/ 0 h 436946"/>
              <a:gd name="T6" fmla="*/ 0 60000 65536"/>
              <a:gd name="T7" fmla="*/ 0 60000 65536"/>
              <a:gd name="T8" fmla="*/ 0 60000 65536"/>
              <a:gd name="T9" fmla="*/ 0 w 464284"/>
              <a:gd name="T10" fmla="*/ 0 h 436946"/>
              <a:gd name="T11" fmla="*/ 464284 w 464284"/>
              <a:gd name="T12" fmla="*/ 436946 h 4369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284" h="436946">
                <a:moveTo>
                  <a:pt x="0" y="436946"/>
                </a:moveTo>
                <a:cubicBezTo>
                  <a:pt x="132002" y="418740"/>
                  <a:pt x="264004" y="400534"/>
                  <a:pt x="341385" y="327710"/>
                </a:cubicBezTo>
                <a:cubicBezTo>
                  <a:pt x="418766" y="254886"/>
                  <a:pt x="441525" y="127443"/>
                  <a:pt x="46428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79"/>
          <p:cNvSpPr>
            <a:spLocks noChangeArrowheads="1"/>
          </p:cNvSpPr>
          <p:nvPr/>
        </p:nvSpPr>
        <p:spPr bwMode="auto">
          <a:xfrm>
            <a:off x="7810500" y="4246563"/>
            <a:ext cx="835025" cy="641350"/>
          </a:xfrm>
          <a:custGeom>
            <a:avLst/>
            <a:gdLst>
              <a:gd name="T0" fmla="*/ 709885 w 835255"/>
              <a:gd name="T1" fmla="*/ 641350 h 641765"/>
              <a:gd name="T2" fmla="*/ 819098 w 835255"/>
              <a:gd name="T3" fmla="*/ 327498 h 641765"/>
              <a:gd name="T4" fmla="*/ 614324 w 835255"/>
              <a:gd name="T5" fmla="*/ 95520 h 641765"/>
              <a:gd name="T6" fmla="*/ 0 w 835255"/>
              <a:gd name="T7" fmla="*/ 0 h 641765"/>
              <a:gd name="T8" fmla="*/ 0 w 835255"/>
              <a:gd name="T9" fmla="*/ 0 h 641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5255"/>
              <a:gd name="T16" fmla="*/ 0 h 641765"/>
              <a:gd name="T17" fmla="*/ 835255 w 835255"/>
              <a:gd name="T18" fmla="*/ 641765 h 641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5255" h="641765">
                <a:moveTo>
                  <a:pt x="710081" y="641765"/>
                </a:moveTo>
                <a:cubicBezTo>
                  <a:pt x="772668" y="530253"/>
                  <a:pt x="835255" y="418741"/>
                  <a:pt x="819324" y="327710"/>
                </a:cubicBezTo>
                <a:cubicBezTo>
                  <a:pt x="803393" y="236679"/>
                  <a:pt x="751047" y="150200"/>
                  <a:pt x="614493" y="95582"/>
                </a:cubicBezTo>
                <a:cubicBezTo>
                  <a:pt x="477939" y="40964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80"/>
          <p:cNvSpPr>
            <a:spLocks noChangeArrowheads="1"/>
          </p:cNvSpPr>
          <p:nvPr/>
        </p:nvSpPr>
        <p:spPr bwMode="auto">
          <a:xfrm>
            <a:off x="7223125" y="4273550"/>
            <a:ext cx="396875" cy="68263"/>
          </a:xfrm>
          <a:custGeom>
            <a:avLst/>
            <a:gdLst>
              <a:gd name="T0" fmla="*/ 0 w 396007"/>
              <a:gd name="T1" fmla="*/ 68263 h 68272"/>
              <a:gd name="T2" fmla="*/ 205280 w 396007"/>
              <a:gd name="T3" fmla="*/ 27305 h 68272"/>
              <a:gd name="T4" fmla="*/ 396875 w 396007"/>
              <a:gd name="T5" fmla="*/ 0 h 68272"/>
              <a:gd name="T6" fmla="*/ 0 60000 65536"/>
              <a:gd name="T7" fmla="*/ 0 60000 65536"/>
              <a:gd name="T8" fmla="*/ 0 60000 65536"/>
              <a:gd name="T9" fmla="*/ 0 w 396007"/>
              <a:gd name="T10" fmla="*/ 0 h 68272"/>
              <a:gd name="T11" fmla="*/ 396007 w 396007"/>
              <a:gd name="T12" fmla="*/ 68272 h 68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007" h="68272">
                <a:moveTo>
                  <a:pt x="0" y="68272"/>
                </a:moveTo>
                <a:cubicBezTo>
                  <a:pt x="69415" y="53480"/>
                  <a:pt x="138830" y="38688"/>
                  <a:pt x="204831" y="27309"/>
                </a:cubicBezTo>
                <a:cubicBezTo>
                  <a:pt x="270832" y="15930"/>
                  <a:pt x="333419" y="7965"/>
                  <a:pt x="39600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6194425" y="3714750"/>
            <a:ext cx="282575" cy="790575"/>
          </a:xfrm>
          <a:custGeom>
            <a:avLst/>
            <a:gdLst>
              <a:gd name="T0" fmla="*/ 63807 w 282211"/>
              <a:gd name="T1" fmla="*/ 0 h 791964"/>
              <a:gd name="T2" fmla="*/ 9115 w 282211"/>
              <a:gd name="T3" fmla="*/ 313504 h 791964"/>
              <a:gd name="T4" fmla="*/ 118499 w 282211"/>
              <a:gd name="T5" fmla="*/ 586116 h 791964"/>
              <a:gd name="T6" fmla="*/ 282575 w 282211"/>
              <a:gd name="T7" fmla="*/ 790575 h 791964"/>
              <a:gd name="T8" fmla="*/ 0 60000 65536"/>
              <a:gd name="T9" fmla="*/ 0 60000 65536"/>
              <a:gd name="T10" fmla="*/ 0 60000 65536"/>
              <a:gd name="T11" fmla="*/ 0 60000 65536"/>
              <a:gd name="T12" fmla="*/ 0 w 282211"/>
              <a:gd name="T13" fmla="*/ 0 h 791964"/>
              <a:gd name="T14" fmla="*/ 282211 w 282211"/>
              <a:gd name="T15" fmla="*/ 791964 h 791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211" h="791964">
                <a:moveTo>
                  <a:pt x="63725" y="0"/>
                </a:moveTo>
                <a:cubicBezTo>
                  <a:pt x="31862" y="108098"/>
                  <a:pt x="0" y="216197"/>
                  <a:pt x="9103" y="314055"/>
                </a:cubicBezTo>
                <a:cubicBezTo>
                  <a:pt x="18206" y="411913"/>
                  <a:pt x="72828" y="507495"/>
                  <a:pt x="118346" y="587146"/>
                </a:cubicBezTo>
                <a:cubicBezTo>
                  <a:pt x="163864" y="666797"/>
                  <a:pt x="223037" y="729380"/>
                  <a:pt x="282211" y="7919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82"/>
          <p:cNvSpPr>
            <a:spLocks noChangeArrowheads="1"/>
          </p:cNvSpPr>
          <p:nvPr/>
        </p:nvSpPr>
        <p:spPr bwMode="auto">
          <a:xfrm>
            <a:off x="6459538" y="4478338"/>
            <a:ext cx="225425" cy="15875"/>
          </a:xfrm>
          <a:custGeom>
            <a:avLst/>
            <a:gdLst>
              <a:gd name="T0" fmla="*/ 0 w 225314"/>
              <a:gd name="T1" fmla="*/ 13607 h 15930"/>
              <a:gd name="T2" fmla="*/ 191270 w 225314"/>
              <a:gd name="T3" fmla="*/ 13607 h 15930"/>
              <a:gd name="T4" fmla="*/ 204932 w 225314"/>
              <a:gd name="T5" fmla="*/ 0 h 15930"/>
              <a:gd name="T6" fmla="*/ 0 60000 65536"/>
              <a:gd name="T7" fmla="*/ 0 60000 65536"/>
              <a:gd name="T8" fmla="*/ 0 60000 65536"/>
              <a:gd name="T9" fmla="*/ 0 w 225314"/>
              <a:gd name="T10" fmla="*/ 0 h 15930"/>
              <a:gd name="T11" fmla="*/ 225314 w 225314"/>
              <a:gd name="T12" fmla="*/ 15930 h 15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314" h="15930">
                <a:moveTo>
                  <a:pt x="0" y="13654"/>
                </a:moveTo>
                <a:cubicBezTo>
                  <a:pt x="78519" y="14792"/>
                  <a:pt x="157038" y="15930"/>
                  <a:pt x="191176" y="13654"/>
                </a:cubicBezTo>
                <a:cubicBezTo>
                  <a:pt x="225314" y="11378"/>
                  <a:pt x="215072" y="5689"/>
                  <a:pt x="20483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" name="Straight Connector 83"/>
          <p:cNvCxnSpPr>
            <a:cxnSpLocks noChangeShapeType="1"/>
          </p:cNvCxnSpPr>
          <p:nvPr/>
        </p:nvCxnSpPr>
        <p:spPr bwMode="auto">
          <a:xfrm rot="16200000" flipH="1">
            <a:off x="7696200" y="5410200"/>
            <a:ext cx="239713" cy="1111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" name="Straight Connector 84"/>
          <p:cNvCxnSpPr>
            <a:cxnSpLocks noChangeShapeType="1"/>
          </p:cNvCxnSpPr>
          <p:nvPr/>
        </p:nvCxnSpPr>
        <p:spPr bwMode="auto">
          <a:xfrm rot="16200000" flipH="1">
            <a:off x="6438900" y="2857500"/>
            <a:ext cx="152400" cy="76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6" name="Straight Connector 85"/>
          <p:cNvCxnSpPr>
            <a:cxnSpLocks noChangeShapeType="1"/>
          </p:cNvCxnSpPr>
          <p:nvPr/>
        </p:nvCxnSpPr>
        <p:spPr bwMode="auto">
          <a:xfrm rot="16200000" flipH="1">
            <a:off x="6439694" y="2858294"/>
            <a:ext cx="152400" cy="746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  <a:endCxn id="61" idx="4"/>
          </p:cNvCxnSpPr>
          <p:nvPr/>
        </p:nvCxnSpPr>
        <p:spPr bwMode="auto">
          <a:xfrm rot="16200000" flipV="1">
            <a:off x="7715250" y="5429250"/>
            <a:ext cx="22860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" name="Straight Connector 87"/>
          <p:cNvCxnSpPr>
            <a:cxnSpLocks noChangeShapeType="1"/>
          </p:cNvCxnSpPr>
          <p:nvPr/>
        </p:nvCxnSpPr>
        <p:spPr bwMode="auto">
          <a:xfrm flipV="1">
            <a:off x="7848600" y="5486400"/>
            <a:ext cx="2286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  <a:endCxn id="80" idx="0"/>
          </p:cNvCxnSpPr>
          <p:nvPr/>
        </p:nvCxnSpPr>
        <p:spPr bwMode="auto">
          <a:xfrm rot="5400000" flipH="1" flipV="1">
            <a:off x="8000206" y="4964907"/>
            <a:ext cx="598487" cy="444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0" name="Freeform 89"/>
          <p:cNvSpPr>
            <a:spLocks noChangeArrowheads="1"/>
          </p:cNvSpPr>
          <p:nvPr/>
        </p:nvSpPr>
        <p:spPr bwMode="auto">
          <a:xfrm>
            <a:off x="7810500" y="4240213"/>
            <a:ext cx="835025" cy="641350"/>
          </a:xfrm>
          <a:custGeom>
            <a:avLst/>
            <a:gdLst>
              <a:gd name="T0" fmla="*/ 709885 w 835255"/>
              <a:gd name="T1" fmla="*/ 641350 h 641765"/>
              <a:gd name="T2" fmla="*/ 819098 w 835255"/>
              <a:gd name="T3" fmla="*/ 327498 h 641765"/>
              <a:gd name="T4" fmla="*/ 614324 w 835255"/>
              <a:gd name="T5" fmla="*/ 95520 h 641765"/>
              <a:gd name="T6" fmla="*/ 0 w 835255"/>
              <a:gd name="T7" fmla="*/ 0 h 641765"/>
              <a:gd name="T8" fmla="*/ 0 w 835255"/>
              <a:gd name="T9" fmla="*/ 0 h 641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5255"/>
              <a:gd name="T16" fmla="*/ 0 h 641765"/>
              <a:gd name="T17" fmla="*/ 835255 w 835255"/>
              <a:gd name="T18" fmla="*/ 641765 h 641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5255" h="641765">
                <a:moveTo>
                  <a:pt x="710081" y="641765"/>
                </a:moveTo>
                <a:cubicBezTo>
                  <a:pt x="772668" y="530253"/>
                  <a:pt x="835255" y="418741"/>
                  <a:pt x="819324" y="327710"/>
                </a:cubicBezTo>
                <a:cubicBezTo>
                  <a:pt x="803393" y="236679"/>
                  <a:pt x="751047" y="150200"/>
                  <a:pt x="614493" y="95582"/>
                </a:cubicBezTo>
                <a:cubicBezTo>
                  <a:pt x="477939" y="40964"/>
                  <a:pt x="0" y="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>
            <a:off x="7620000" y="4244975"/>
            <a:ext cx="190500" cy="28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Freeform 91"/>
          <p:cNvSpPr>
            <a:spLocks noChangeArrowheads="1"/>
          </p:cNvSpPr>
          <p:nvPr/>
        </p:nvSpPr>
        <p:spPr bwMode="auto">
          <a:xfrm>
            <a:off x="7239000" y="4267200"/>
            <a:ext cx="395288" cy="68263"/>
          </a:xfrm>
          <a:custGeom>
            <a:avLst/>
            <a:gdLst>
              <a:gd name="T0" fmla="*/ 0 w 396007"/>
              <a:gd name="T1" fmla="*/ 68263 h 68272"/>
              <a:gd name="T2" fmla="*/ 204459 w 396007"/>
              <a:gd name="T3" fmla="*/ 27305 h 68272"/>
              <a:gd name="T4" fmla="*/ 395288 w 396007"/>
              <a:gd name="T5" fmla="*/ 0 h 68272"/>
              <a:gd name="T6" fmla="*/ 0 60000 65536"/>
              <a:gd name="T7" fmla="*/ 0 60000 65536"/>
              <a:gd name="T8" fmla="*/ 0 60000 65536"/>
              <a:gd name="T9" fmla="*/ 0 w 396007"/>
              <a:gd name="T10" fmla="*/ 0 h 68272"/>
              <a:gd name="T11" fmla="*/ 396007 w 396007"/>
              <a:gd name="T12" fmla="*/ 68272 h 68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007" h="68272">
                <a:moveTo>
                  <a:pt x="0" y="68272"/>
                </a:moveTo>
                <a:cubicBezTo>
                  <a:pt x="69415" y="53480"/>
                  <a:pt x="138830" y="38688"/>
                  <a:pt x="204831" y="27309"/>
                </a:cubicBezTo>
                <a:cubicBezTo>
                  <a:pt x="270832" y="15930"/>
                  <a:pt x="333419" y="7965"/>
                  <a:pt x="39600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" name="Straight Connector 92"/>
          <p:cNvCxnSpPr>
            <a:cxnSpLocks noChangeShapeType="1"/>
          </p:cNvCxnSpPr>
          <p:nvPr/>
        </p:nvCxnSpPr>
        <p:spPr bwMode="auto">
          <a:xfrm rot="10800000" flipV="1">
            <a:off x="6634163" y="4343400"/>
            <a:ext cx="6096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" name="Freeform 93"/>
          <p:cNvSpPr>
            <a:spLocks noChangeArrowheads="1"/>
          </p:cNvSpPr>
          <p:nvPr/>
        </p:nvSpPr>
        <p:spPr bwMode="auto">
          <a:xfrm>
            <a:off x="6464300" y="4478338"/>
            <a:ext cx="225425" cy="15875"/>
          </a:xfrm>
          <a:custGeom>
            <a:avLst/>
            <a:gdLst>
              <a:gd name="T0" fmla="*/ 0 w 225314"/>
              <a:gd name="T1" fmla="*/ 13607 h 15930"/>
              <a:gd name="T2" fmla="*/ 191270 w 225314"/>
              <a:gd name="T3" fmla="*/ 13607 h 15930"/>
              <a:gd name="T4" fmla="*/ 204932 w 225314"/>
              <a:gd name="T5" fmla="*/ 0 h 15930"/>
              <a:gd name="T6" fmla="*/ 0 60000 65536"/>
              <a:gd name="T7" fmla="*/ 0 60000 65536"/>
              <a:gd name="T8" fmla="*/ 0 60000 65536"/>
              <a:gd name="T9" fmla="*/ 0 w 225314"/>
              <a:gd name="T10" fmla="*/ 0 h 15930"/>
              <a:gd name="T11" fmla="*/ 225314 w 225314"/>
              <a:gd name="T12" fmla="*/ 15930 h 15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314" h="15930">
                <a:moveTo>
                  <a:pt x="0" y="13654"/>
                </a:moveTo>
                <a:cubicBezTo>
                  <a:pt x="78519" y="14792"/>
                  <a:pt x="157038" y="15930"/>
                  <a:pt x="191176" y="13654"/>
                </a:cubicBezTo>
                <a:cubicBezTo>
                  <a:pt x="225314" y="11378"/>
                  <a:pt x="215072" y="5689"/>
                  <a:pt x="204831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94"/>
          <p:cNvSpPr>
            <a:spLocks noChangeArrowheads="1"/>
          </p:cNvSpPr>
          <p:nvPr/>
        </p:nvSpPr>
        <p:spPr bwMode="auto">
          <a:xfrm>
            <a:off x="6199188" y="3714750"/>
            <a:ext cx="282575" cy="790575"/>
          </a:xfrm>
          <a:custGeom>
            <a:avLst/>
            <a:gdLst>
              <a:gd name="T0" fmla="*/ 63807 w 282211"/>
              <a:gd name="T1" fmla="*/ 0 h 791964"/>
              <a:gd name="T2" fmla="*/ 9115 w 282211"/>
              <a:gd name="T3" fmla="*/ 313504 h 791964"/>
              <a:gd name="T4" fmla="*/ 118499 w 282211"/>
              <a:gd name="T5" fmla="*/ 586116 h 791964"/>
              <a:gd name="T6" fmla="*/ 282575 w 282211"/>
              <a:gd name="T7" fmla="*/ 790575 h 791964"/>
              <a:gd name="T8" fmla="*/ 0 60000 65536"/>
              <a:gd name="T9" fmla="*/ 0 60000 65536"/>
              <a:gd name="T10" fmla="*/ 0 60000 65536"/>
              <a:gd name="T11" fmla="*/ 0 60000 65536"/>
              <a:gd name="T12" fmla="*/ 0 w 282211"/>
              <a:gd name="T13" fmla="*/ 0 h 791964"/>
              <a:gd name="T14" fmla="*/ 282211 w 282211"/>
              <a:gd name="T15" fmla="*/ 791964 h 791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211" h="791964">
                <a:moveTo>
                  <a:pt x="63725" y="0"/>
                </a:moveTo>
                <a:cubicBezTo>
                  <a:pt x="31862" y="108098"/>
                  <a:pt x="0" y="216197"/>
                  <a:pt x="9103" y="314055"/>
                </a:cubicBezTo>
                <a:cubicBezTo>
                  <a:pt x="18206" y="411913"/>
                  <a:pt x="72828" y="507495"/>
                  <a:pt x="118346" y="587146"/>
                </a:cubicBezTo>
                <a:cubicBezTo>
                  <a:pt x="163864" y="666797"/>
                  <a:pt x="223037" y="729380"/>
                  <a:pt x="282211" y="79196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" name="Straight Connector 95"/>
          <p:cNvCxnSpPr>
            <a:cxnSpLocks noChangeShapeType="1"/>
          </p:cNvCxnSpPr>
          <p:nvPr/>
        </p:nvCxnSpPr>
        <p:spPr bwMode="auto">
          <a:xfrm rot="5400000">
            <a:off x="5986463" y="3314700"/>
            <a:ext cx="6858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 rot="10800000" flipV="1">
            <a:off x="6400800" y="2971800"/>
            <a:ext cx="1524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49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0" grpId="0" animBg="1"/>
      <p:bldP spid="92" grpId="0" animBg="1"/>
      <p:bldP spid="94" grpId="0" animBg="1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Tentative Timeline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83530"/>
              </p:ext>
            </p:extLst>
          </p:nvPr>
        </p:nvGraphicFramePr>
        <p:xfrm>
          <a:off x="533400" y="1813561"/>
          <a:ext cx="8153403" cy="3383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8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5/11?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Integration of Vision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Camera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mount and vision presentation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Autonomous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49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 planning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planning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23E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3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Autonomous goal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search and navigation demonstration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26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Approximate </a:t>
            </a:r>
            <a:r>
              <a:rPr lang="en-US" sz="4000" dirty="0" err="1"/>
              <a:t>Voronoi</a:t>
            </a:r>
            <a:r>
              <a:rPr lang="en-US" sz="4000" dirty="0"/>
              <a:t>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30725"/>
          </a:xfrm>
        </p:spPr>
        <p:txBody>
          <a:bodyPr/>
          <a:lstStyle/>
          <a:p>
            <a:r>
              <a:rPr lang="en-US" dirty="0"/>
              <a:t>Approximate </a:t>
            </a:r>
            <a:r>
              <a:rPr lang="en-US" dirty="0" err="1"/>
              <a:t>Voronoi</a:t>
            </a:r>
            <a:r>
              <a:rPr lang="en-US" dirty="0"/>
              <a:t> diagram can be generated easier using distance propagation methods</a:t>
            </a:r>
          </a:p>
          <a:p>
            <a:pPr lvl="1"/>
            <a:r>
              <a:rPr lang="en-US" dirty="0"/>
              <a:t>Simultaneously starting wave fronts from all obstacles, record the points at which two wave fronts meet for the first time</a:t>
            </a:r>
          </a:p>
          <a:p>
            <a:pPr lvl="2"/>
            <a:r>
              <a:rPr lang="en-US" dirty="0"/>
              <a:t>In practice this requires a discretization of the configuration space.</a:t>
            </a:r>
          </a:p>
        </p:txBody>
      </p:sp>
      <p:grpSp>
        <p:nvGrpSpPr>
          <p:cNvPr id="46" name="Group 180"/>
          <p:cNvGrpSpPr>
            <a:grpSpLocks/>
          </p:cNvGrpSpPr>
          <p:nvPr/>
        </p:nvGrpSpPr>
        <p:grpSpPr bwMode="auto">
          <a:xfrm>
            <a:off x="5791200" y="2362200"/>
            <a:ext cx="3048000" cy="4114800"/>
            <a:chOff x="5791200" y="2362200"/>
            <a:chExt cx="3048000" cy="4114800"/>
          </a:xfrm>
        </p:grpSpPr>
        <p:cxnSp>
          <p:nvCxnSpPr>
            <p:cNvPr id="47" name="Straight Connector 181"/>
            <p:cNvCxnSpPr>
              <a:cxnSpLocks noChangeShapeType="1"/>
            </p:cNvCxnSpPr>
            <p:nvPr/>
          </p:nvCxnSpPr>
          <p:spPr bwMode="auto">
            <a:xfrm>
              <a:off x="7620000" y="5562600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5791200" y="2362200"/>
              <a:ext cx="3048000" cy="3657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6629400" y="2819400"/>
              <a:ext cx="1143000" cy="114300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943600" y="4648200"/>
              <a:ext cx="2362200" cy="838200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7924800" y="5334000"/>
              <a:ext cx="76200" cy="76200"/>
            </a:xfrm>
            <a:prstGeom prst="ellipse">
              <a:avLst/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6400800" y="2743200"/>
              <a:ext cx="1524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6400800" y="2743200"/>
              <a:ext cx="1524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179"/>
          <p:cNvGrpSpPr>
            <a:grpSpLocks/>
          </p:cNvGrpSpPr>
          <p:nvPr/>
        </p:nvGrpSpPr>
        <p:grpSpPr bwMode="auto">
          <a:xfrm>
            <a:off x="5791200" y="2362200"/>
            <a:ext cx="3049588" cy="3659188"/>
            <a:chOff x="5791200" y="2362200"/>
            <a:chExt cx="3048794" cy="3659188"/>
          </a:xfrm>
        </p:grpSpPr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5791200" y="2362200"/>
              <a:ext cx="3047206" cy="365760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08" charset="0"/>
                <a:ea typeface="+mn-ea"/>
                <a:cs typeface="+mn-cs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670409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678186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685645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5400000">
              <a:off x="693263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701040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640254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rot="5400000">
              <a:off x="6477139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5400000">
              <a:off x="6553319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rot="5400000">
              <a:off x="663108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5400000">
              <a:off x="601688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5400000">
              <a:off x="6094652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rot="5400000">
              <a:off x="616924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5400000">
              <a:off x="624542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6323192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71533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578993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rot="5400000">
              <a:off x="586611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5943878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5400000">
              <a:off x="5332850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541061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rot="5400000">
              <a:off x="5485210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rot="5400000">
              <a:off x="556139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>
              <a:off x="563757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5031304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5400000">
              <a:off x="5105896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rot="5400000">
              <a:off x="5182076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5400000">
              <a:off x="525825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rot="5400000">
              <a:off x="464564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rot="5400000">
              <a:off x="4723409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479800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4874182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4951949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5400000">
              <a:off x="4344095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>
              <a:off x="441868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rot="5400000">
              <a:off x="449486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5400000">
              <a:off x="4572635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426474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434250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>
              <a:off x="441710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rot="5400000">
              <a:off x="449328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rot="5400000">
              <a:off x="457104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rot="5400000">
              <a:off x="396319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>
              <a:off x="403778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411396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419173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12"/>
            <p:cNvCxnSpPr>
              <a:cxnSpLocks noChangeShapeType="1"/>
            </p:cNvCxnSpPr>
            <p:nvPr/>
          </p:nvCxnSpPr>
          <p:spPr bwMode="auto">
            <a:xfrm rot="10800000">
              <a:off x="5791200" y="60198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rot="10800000">
              <a:off x="5791200" y="6019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10800000">
              <a:off x="5791200" y="5943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rot="10800000">
              <a:off x="5791200" y="5867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rot="10800000">
              <a:off x="5791200" y="5791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10800000">
              <a:off x="5791200" y="5715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10800000">
              <a:off x="5791200" y="5638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rot="10800000">
              <a:off x="5791200" y="5562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21"/>
            <p:cNvCxnSpPr>
              <a:cxnSpLocks noChangeShapeType="1"/>
            </p:cNvCxnSpPr>
            <p:nvPr/>
          </p:nvCxnSpPr>
          <p:spPr bwMode="auto">
            <a:xfrm rot="10800000">
              <a:off x="5791200" y="54864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 bwMode="auto">
            <a:xfrm rot="10800000">
              <a:off x="5791200" y="5486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rot="10800000">
              <a:off x="5791200" y="5410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rot="10800000">
              <a:off x="5791200" y="5334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rot="10800000">
              <a:off x="5791200" y="5257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rot="10800000">
              <a:off x="5791200" y="5181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 rot="10800000">
              <a:off x="5791200" y="5105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 rot="10800000">
              <a:off x="5791200" y="5029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29"/>
            <p:cNvCxnSpPr>
              <a:cxnSpLocks noChangeShapeType="1"/>
            </p:cNvCxnSpPr>
            <p:nvPr/>
          </p:nvCxnSpPr>
          <p:spPr bwMode="auto">
            <a:xfrm rot="10800000">
              <a:off x="5791200" y="49530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60" name="Straight Connector 159"/>
            <p:cNvCxnSpPr/>
            <p:nvPr/>
          </p:nvCxnSpPr>
          <p:spPr bwMode="auto">
            <a:xfrm rot="10800000">
              <a:off x="5791200" y="4953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 bwMode="auto">
            <a:xfrm rot="10800000">
              <a:off x="5791200" y="4876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 rot="10800000">
              <a:off x="5791200" y="4800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 rot="10800000">
              <a:off x="5791200" y="4724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rot="10800000">
              <a:off x="5791200" y="4648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auto">
            <a:xfrm rot="10800000">
              <a:off x="5791200" y="4572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 rot="10800000">
              <a:off x="5791200" y="4495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37"/>
            <p:cNvCxnSpPr>
              <a:cxnSpLocks noChangeShapeType="1"/>
            </p:cNvCxnSpPr>
            <p:nvPr/>
          </p:nvCxnSpPr>
          <p:spPr bwMode="auto">
            <a:xfrm rot="10800000">
              <a:off x="5791200" y="44196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68" name="Straight Connector 167"/>
            <p:cNvCxnSpPr/>
            <p:nvPr/>
          </p:nvCxnSpPr>
          <p:spPr bwMode="auto">
            <a:xfrm rot="10800000">
              <a:off x="5791200" y="4419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 rot="10800000">
              <a:off x="5791200" y="4343400"/>
              <a:ext cx="3048794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 rot="10800000">
              <a:off x="5791200" y="4267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auto">
            <a:xfrm rot="10800000">
              <a:off x="5791200" y="4191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rot="10800000">
              <a:off x="5791200" y="4114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/>
            <p:nvPr/>
          </p:nvCxnSpPr>
          <p:spPr bwMode="auto">
            <a:xfrm rot="10800000">
              <a:off x="5791200" y="4038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 bwMode="auto">
            <a:xfrm rot="10800000">
              <a:off x="5791200" y="3962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45"/>
            <p:cNvCxnSpPr>
              <a:cxnSpLocks noChangeShapeType="1"/>
            </p:cNvCxnSpPr>
            <p:nvPr/>
          </p:nvCxnSpPr>
          <p:spPr bwMode="auto">
            <a:xfrm rot="10800000">
              <a:off x="5791200" y="38862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76" name="Straight Connector 175"/>
            <p:cNvCxnSpPr/>
            <p:nvPr/>
          </p:nvCxnSpPr>
          <p:spPr bwMode="auto">
            <a:xfrm rot="10800000">
              <a:off x="5791200" y="3886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 bwMode="auto">
            <a:xfrm rot="10800000">
              <a:off x="5791200" y="3810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 bwMode="auto">
            <a:xfrm rot="10800000">
              <a:off x="5791200" y="3733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 bwMode="auto">
            <a:xfrm rot="10800000">
              <a:off x="5791200" y="3657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10800000">
              <a:off x="5791200" y="3581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10800000">
              <a:off x="5791200" y="3505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 rot="10800000">
              <a:off x="5791200" y="3429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53"/>
            <p:cNvCxnSpPr>
              <a:cxnSpLocks noChangeShapeType="1"/>
            </p:cNvCxnSpPr>
            <p:nvPr/>
          </p:nvCxnSpPr>
          <p:spPr bwMode="auto">
            <a:xfrm rot="10800000">
              <a:off x="5791200" y="33528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84" name="Straight Connector 183"/>
            <p:cNvCxnSpPr/>
            <p:nvPr/>
          </p:nvCxnSpPr>
          <p:spPr bwMode="auto">
            <a:xfrm rot="10800000">
              <a:off x="5791200" y="3352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 rot="10800000">
              <a:off x="5791200" y="3276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rot="10800000">
              <a:off x="5791200" y="3200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 rot="10800000">
              <a:off x="5791200" y="3124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 rot="10800000">
              <a:off x="5791200" y="3048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 rot="10800000">
              <a:off x="5791200" y="2971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 rot="10800000">
              <a:off x="5791200" y="2895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61"/>
            <p:cNvCxnSpPr>
              <a:cxnSpLocks noChangeShapeType="1"/>
            </p:cNvCxnSpPr>
            <p:nvPr/>
          </p:nvCxnSpPr>
          <p:spPr bwMode="auto">
            <a:xfrm rot="10800000">
              <a:off x="5791200" y="28194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92" name="Straight Connector 191"/>
            <p:cNvCxnSpPr/>
            <p:nvPr/>
          </p:nvCxnSpPr>
          <p:spPr bwMode="auto">
            <a:xfrm rot="10800000">
              <a:off x="5791200" y="2819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 rot="10800000">
              <a:off x="5791200" y="2743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Straight Connector 193"/>
            <p:cNvCxnSpPr/>
            <p:nvPr/>
          </p:nvCxnSpPr>
          <p:spPr bwMode="auto">
            <a:xfrm rot="10800000">
              <a:off x="5791200" y="2667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Straight Connector 194"/>
            <p:cNvCxnSpPr/>
            <p:nvPr/>
          </p:nvCxnSpPr>
          <p:spPr bwMode="auto">
            <a:xfrm rot="10800000">
              <a:off x="5791200" y="2590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 rot="10800000">
              <a:off x="5791200" y="2514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 rot="10800000">
              <a:off x="5791200" y="2438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 rot="10800000">
              <a:off x="5791200" y="2362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Group 947"/>
          <p:cNvGrpSpPr>
            <a:grpSpLocks/>
          </p:cNvGrpSpPr>
          <p:nvPr/>
        </p:nvGrpSpPr>
        <p:grpSpPr bwMode="auto">
          <a:xfrm>
            <a:off x="5791200" y="2362200"/>
            <a:ext cx="3048000" cy="3657600"/>
            <a:chOff x="457200" y="2362200"/>
            <a:chExt cx="3048000" cy="3657600"/>
          </a:xfrm>
        </p:grpSpPr>
        <p:grpSp>
          <p:nvGrpSpPr>
            <p:cNvPr id="200" name="Group 942"/>
            <p:cNvGrpSpPr>
              <a:grpSpLocks/>
            </p:cNvGrpSpPr>
            <p:nvPr/>
          </p:nvGrpSpPr>
          <p:grpSpPr bwMode="auto">
            <a:xfrm>
              <a:off x="457200" y="2362200"/>
              <a:ext cx="3048000" cy="3657600"/>
              <a:chOff x="2362200" y="2362200"/>
              <a:chExt cx="3048000" cy="3657600"/>
            </a:xfrm>
          </p:grpSpPr>
          <p:grpSp>
            <p:nvGrpSpPr>
              <p:cNvPr id="205" name="Group 282"/>
              <p:cNvGrpSpPr/>
              <p:nvPr/>
            </p:nvGrpSpPr>
            <p:grpSpPr>
              <a:xfrm>
                <a:off x="2362200" y="2362200"/>
                <a:ext cx="3048000" cy="3657600"/>
                <a:chOff x="5791200" y="2362200"/>
                <a:chExt cx="3048000" cy="3657600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210" name="Rectangle 209"/>
                <p:cNvSpPr/>
                <p:nvPr/>
              </p:nvSpPr>
              <p:spPr bwMode="auto">
                <a:xfrm>
                  <a:off x="59436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58674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60198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60960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61722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62484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5943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6019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6096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61722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62484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6324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6400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auto">
                <a:xfrm>
                  <a:off x="6477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65532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66294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6705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6781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6858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69342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70104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 bwMode="auto">
                <a:xfrm>
                  <a:off x="70104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 bwMode="auto">
                <a:xfrm>
                  <a:off x="70866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 bwMode="auto">
                <a:xfrm>
                  <a:off x="71628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71628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 bwMode="auto">
                <a:xfrm>
                  <a:off x="72390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 bwMode="auto">
                <a:xfrm>
                  <a:off x="73152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73914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 bwMode="auto">
                <a:xfrm>
                  <a:off x="74676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75438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76200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77724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76962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78486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79248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80010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80772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81534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82296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83058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73914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74676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75438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7772400" y="3886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 bwMode="auto">
                <a:xfrm>
                  <a:off x="7620000" y="4572000"/>
                  <a:ext cx="762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63246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64008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64770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65532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66294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67056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67818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68580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69342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70104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70866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73152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71628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72390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6553200" y="3886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 bwMode="auto">
                <a:xfrm>
                  <a:off x="6629400" y="3962400"/>
                  <a:ext cx="1143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 bwMode="auto">
                <a:xfrm>
                  <a:off x="7772400" y="3810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7772400" y="3733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7696200" y="3657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7696200" y="3581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7696200" y="3505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7696200" y="3429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7620000" y="3352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7620000" y="3276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 bwMode="auto">
                <a:xfrm>
                  <a:off x="7620000" y="3200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7620000" y="3124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7543800" y="3048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7543800" y="2971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7543800" y="2895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7543800" y="2819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7467600" y="2743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 bwMode="auto">
                <a:xfrm>
                  <a:off x="7391400" y="2743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 bwMode="auto">
                <a:xfrm>
                  <a:off x="7315200" y="2819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 bwMode="auto">
                <a:xfrm>
                  <a:off x="7239000" y="2895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 bwMode="auto">
                <a:xfrm>
                  <a:off x="7239000" y="2971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7162800" y="3048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Rectangle 290"/>
                <p:cNvSpPr/>
                <p:nvPr/>
              </p:nvSpPr>
              <p:spPr bwMode="auto">
                <a:xfrm>
                  <a:off x="7086600" y="3124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 bwMode="auto">
                <a:xfrm>
                  <a:off x="7010400" y="3200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 bwMode="auto">
                <a:xfrm>
                  <a:off x="6934200" y="3276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6934200" y="3352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 bwMode="auto">
                <a:xfrm>
                  <a:off x="6858000" y="3429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6858000" y="3505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6781800" y="3581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6705600" y="3657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6629400" y="3733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6629400" y="3810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 bwMode="auto">
                <a:xfrm>
                  <a:off x="5791200" y="2362200"/>
                  <a:ext cx="3048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5791200" y="2362200"/>
                  <a:ext cx="76200" cy="36576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 bwMode="auto">
                <a:xfrm>
                  <a:off x="5791200" y="5943600"/>
                  <a:ext cx="3048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8763000" y="2362200"/>
                  <a:ext cx="76200" cy="36576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-10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 bwMode="auto">
              <a:xfrm>
                <a:off x="5332413" y="2362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5334000" y="5943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 bwMode="auto">
              <a:xfrm>
                <a:off x="2362200" y="5943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2362200" y="2362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01" name="Rectangle 943"/>
            <p:cNvSpPr>
              <a:spLocks noChangeArrowheads="1"/>
            </p:cNvSpPr>
            <p:nvPr/>
          </p:nvSpPr>
          <p:spPr bwMode="auto">
            <a:xfrm>
              <a:off x="3429000" y="5943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944"/>
            <p:cNvSpPr>
              <a:spLocks noChangeArrowheads="1"/>
            </p:cNvSpPr>
            <p:nvPr/>
          </p:nvSpPr>
          <p:spPr bwMode="auto">
            <a:xfrm>
              <a:off x="457200" y="5943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945"/>
            <p:cNvSpPr>
              <a:spLocks noChangeArrowheads="1"/>
            </p:cNvSpPr>
            <p:nvPr/>
          </p:nvSpPr>
          <p:spPr bwMode="auto">
            <a:xfrm>
              <a:off x="457200" y="2362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946"/>
            <p:cNvSpPr>
              <a:spLocks noChangeArrowheads="1"/>
            </p:cNvSpPr>
            <p:nvPr/>
          </p:nvSpPr>
          <p:spPr bwMode="auto">
            <a:xfrm>
              <a:off x="3429000" y="2362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5" name="Group 952"/>
          <p:cNvGrpSpPr>
            <a:grpSpLocks/>
          </p:cNvGrpSpPr>
          <p:nvPr/>
        </p:nvGrpSpPr>
        <p:grpSpPr bwMode="auto">
          <a:xfrm>
            <a:off x="5791200" y="2438400"/>
            <a:ext cx="2971800" cy="3505200"/>
            <a:chOff x="3657600" y="2438400"/>
            <a:chExt cx="2971800" cy="3505200"/>
          </a:xfrm>
        </p:grpSpPr>
        <p:grpSp>
          <p:nvGrpSpPr>
            <p:cNvPr id="306" name="Group 348"/>
            <p:cNvGrpSpPr>
              <a:grpSpLocks/>
            </p:cNvGrpSpPr>
            <p:nvPr/>
          </p:nvGrpSpPr>
          <p:grpSpPr bwMode="auto">
            <a:xfrm>
              <a:off x="3657600" y="2438400"/>
              <a:ext cx="2971800" cy="3505200"/>
              <a:chOff x="5791200" y="2438400"/>
              <a:chExt cx="2971800" cy="3505200"/>
            </a:xfrm>
          </p:grpSpPr>
          <p:sp>
            <p:nvSpPr>
              <p:cNvPr id="311" name="Rectangle 310"/>
              <p:cNvSpPr/>
              <p:nvPr/>
            </p:nvSpPr>
            <p:spPr bwMode="auto">
              <a:xfrm>
                <a:off x="5867400" y="2438400"/>
                <a:ext cx="2895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8686800" y="2438400"/>
                <a:ext cx="76200" cy="3505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5867400" y="5867400"/>
                <a:ext cx="2895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5867400" y="2514600"/>
                <a:ext cx="76200" cy="3352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15" name="Rectangle 353"/>
              <p:cNvSpPr>
                <a:spLocks noChangeArrowheads="1"/>
              </p:cNvSpPr>
              <p:nvPr/>
            </p:nvSpPr>
            <p:spPr bwMode="auto">
              <a:xfrm>
                <a:off x="58674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Rectangle 354"/>
              <p:cNvSpPr>
                <a:spLocks noChangeArrowheads="1"/>
              </p:cNvSpPr>
              <p:nvPr/>
            </p:nvSpPr>
            <p:spPr bwMode="auto">
              <a:xfrm>
                <a:off x="57912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Rectangle 355"/>
              <p:cNvSpPr>
                <a:spLocks noChangeArrowheads="1"/>
              </p:cNvSpPr>
              <p:nvPr/>
            </p:nvSpPr>
            <p:spPr bwMode="auto">
              <a:xfrm>
                <a:off x="5867400" y="5410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Rectangle 356"/>
              <p:cNvSpPr>
                <a:spLocks noChangeArrowheads="1"/>
              </p:cNvSpPr>
              <p:nvPr/>
            </p:nvSpPr>
            <p:spPr bwMode="auto">
              <a:xfrm>
                <a:off x="5867400" y="5334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Rectangle 357"/>
              <p:cNvSpPr>
                <a:spLocks noChangeArrowheads="1"/>
              </p:cNvSpPr>
              <p:nvPr/>
            </p:nvSpPr>
            <p:spPr bwMode="auto">
              <a:xfrm>
                <a:off x="58674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5943600" y="55626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69342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70866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7239000" y="5334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73152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4676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76200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76962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78486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80010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81534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8305800" y="4724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8382000" y="4495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 flipH="1">
                <a:off x="7239000" y="4495800"/>
                <a:ext cx="1143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 flipH="1">
                <a:off x="7086600" y="4572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 flipH="1">
                <a:off x="7010400" y="4648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 flipH="1">
                <a:off x="6781800" y="47244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 flipH="1">
                <a:off x="6705600" y="4800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 flipH="1">
                <a:off x="65532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 flipH="1">
                <a:off x="64008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 flipH="1">
                <a:off x="62484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 flipH="1">
                <a:off x="61722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 flipH="1">
                <a:off x="60198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 flipH="1">
                <a:off x="5943600" y="5257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 flipH="1">
                <a:off x="6553200" y="4038600"/>
                <a:ext cx="1295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 flipH="1">
                <a:off x="7772400" y="3962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 flipH="1">
                <a:off x="7848600" y="36576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 flipH="1">
                <a:off x="7772400" y="3352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 flipH="1">
                <a:off x="7696200" y="3048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 flipH="1">
                <a:off x="7620000" y="27432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 flipH="1">
                <a:off x="7543800" y="2667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 flipH="1">
                <a:off x="7315200" y="2667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 flipH="1">
                <a:off x="7239000" y="2743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 flipH="1">
                <a:off x="7162800" y="2819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 flipH="1">
                <a:off x="7086600" y="2971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 flipH="1">
                <a:off x="7010400" y="3048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 flipH="1">
                <a:off x="6934200" y="3124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 flipH="1">
                <a:off x="6858000" y="3200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 flipH="1">
                <a:off x="6781800" y="3352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 flipH="1">
                <a:off x="6705600" y="3505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 bwMode="auto">
              <a:xfrm flipH="1">
                <a:off x="6629400" y="3581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 flipH="1">
                <a:off x="6553200" y="3657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 flipH="1">
                <a:off x="6477000" y="3810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 flipH="1">
                <a:off x="6477000" y="3962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 flipH="1">
                <a:off x="6477000" y="3886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 flipH="1">
                <a:off x="6553200" y="3733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 flipH="1">
                <a:off x="6781800" y="3429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 flipH="1">
                <a:off x="6858000" y="3276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 flipH="1">
                <a:off x="7162800" y="2895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7" name="Rectangle 948"/>
            <p:cNvSpPr>
              <a:spLocks noChangeArrowheads="1"/>
            </p:cNvSpPr>
            <p:nvPr/>
          </p:nvSpPr>
          <p:spPr bwMode="auto">
            <a:xfrm>
              <a:off x="3733800" y="2438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949"/>
            <p:cNvSpPr>
              <a:spLocks noChangeArrowheads="1"/>
            </p:cNvSpPr>
            <p:nvPr/>
          </p:nvSpPr>
          <p:spPr bwMode="auto">
            <a:xfrm>
              <a:off x="6553200" y="2438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Rectangle 950"/>
            <p:cNvSpPr>
              <a:spLocks noChangeArrowheads="1"/>
            </p:cNvSpPr>
            <p:nvPr/>
          </p:nvSpPr>
          <p:spPr bwMode="auto">
            <a:xfrm>
              <a:off x="6553200" y="5867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Rectangle 951"/>
            <p:cNvSpPr>
              <a:spLocks noChangeArrowheads="1"/>
            </p:cNvSpPr>
            <p:nvPr/>
          </p:nvSpPr>
          <p:spPr bwMode="auto">
            <a:xfrm>
              <a:off x="3733800" y="5867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957"/>
          <p:cNvGrpSpPr>
            <a:grpSpLocks/>
          </p:cNvGrpSpPr>
          <p:nvPr/>
        </p:nvGrpSpPr>
        <p:grpSpPr bwMode="auto">
          <a:xfrm>
            <a:off x="5943600" y="2514600"/>
            <a:ext cx="2743200" cy="3352800"/>
            <a:chOff x="4419600" y="2514600"/>
            <a:chExt cx="2743200" cy="3352800"/>
          </a:xfrm>
        </p:grpSpPr>
        <p:grpSp>
          <p:nvGrpSpPr>
            <p:cNvPr id="370" name="Group 458"/>
            <p:cNvGrpSpPr>
              <a:grpSpLocks/>
            </p:cNvGrpSpPr>
            <p:nvPr/>
          </p:nvGrpSpPr>
          <p:grpSpPr bwMode="auto">
            <a:xfrm>
              <a:off x="4419600" y="2514600"/>
              <a:ext cx="2743200" cy="3352800"/>
              <a:chOff x="5943600" y="2514600"/>
              <a:chExt cx="2743200" cy="3352800"/>
            </a:xfrm>
          </p:grpSpPr>
          <p:sp>
            <p:nvSpPr>
              <p:cNvPr id="375" name="Rectangle 374"/>
              <p:cNvSpPr/>
              <p:nvPr/>
            </p:nvSpPr>
            <p:spPr bwMode="auto">
              <a:xfrm>
                <a:off x="5943600" y="5791200"/>
                <a:ext cx="2743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 bwMode="auto">
              <a:xfrm flipV="1">
                <a:off x="5943600" y="2514600"/>
                <a:ext cx="76200" cy="3276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 bwMode="auto">
              <a:xfrm>
                <a:off x="5943600" y="2514600"/>
                <a:ext cx="2743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 bwMode="auto">
              <a:xfrm flipV="1">
                <a:off x="8610600" y="2514600"/>
                <a:ext cx="76200" cy="3276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79" name="Rectangle 407"/>
              <p:cNvSpPr>
                <a:spLocks noChangeArrowheads="1"/>
              </p:cNvSpPr>
              <p:nvPr/>
            </p:nvSpPr>
            <p:spPr bwMode="auto">
              <a:xfrm>
                <a:off x="59436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Rectangle 408"/>
              <p:cNvSpPr>
                <a:spLocks noChangeArrowheads="1"/>
              </p:cNvSpPr>
              <p:nvPr/>
            </p:nvSpPr>
            <p:spPr bwMode="auto">
              <a:xfrm>
                <a:off x="59436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Rectangle 409"/>
              <p:cNvSpPr>
                <a:spLocks noChangeArrowheads="1"/>
              </p:cNvSpPr>
              <p:nvPr/>
            </p:nvSpPr>
            <p:spPr bwMode="auto">
              <a:xfrm>
                <a:off x="5943600" y="5105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 bwMode="auto">
              <a:xfrm>
                <a:off x="6019800" y="56388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 bwMode="auto">
              <a:xfrm>
                <a:off x="7010400" y="5562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71628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 bwMode="auto">
              <a:xfrm>
                <a:off x="7315200" y="5410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 bwMode="auto">
              <a:xfrm>
                <a:off x="73914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75438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 bwMode="auto">
              <a:xfrm>
                <a:off x="7696200" y="5181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 bwMode="auto">
              <a:xfrm>
                <a:off x="77724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79248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 bwMode="auto">
              <a:xfrm>
                <a:off x="80772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82296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 bwMode="auto">
              <a:xfrm>
                <a:off x="8382000" y="4800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8458200" y="4419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 bwMode="auto">
              <a:xfrm>
                <a:off x="7162800" y="4419600"/>
                <a:ext cx="1295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 bwMode="auto">
              <a:xfrm>
                <a:off x="7010400" y="4495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6934200" y="4572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6705600" y="4648200"/>
                <a:ext cx="304800" cy="698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6629400" y="4724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64770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6318250" y="4876800"/>
                <a:ext cx="23495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61722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60198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6096000" y="5029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 bwMode="auto">
              <a:xfrm>
                <a:off x="6477000" y="41148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 bwMode="auto">
              <a:xfrm>
                <a:off x="7848600" y="4038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7924800" y="3581400"/>
                <a:ext cx="76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 bwMode="auto">
              <a:xfrm>
                <a:off x="7848600" y="3276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 bwMode="auto">
              <a:xfrm>
                <a:off x="7772400" y="2971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 bwMode="auto">
              <a:xfrm>
                <a:off x="7696200" y="2667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 bwMode="auto">
              <a:xfrm>
                <a:off x="7620000" y="2590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 bwMode="auto">
              <a:xfrm flipH="1" flipV="1">
                <a:off x="7239000" y="25908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 flipH="1" flipV="1">
                <a:off x="7162800" y="2667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 bwMode="auto">
              <a:xfrm flipH="1" flipV="1">
                <a:off x="7086600" y="2743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 flipH="1" flipV="1">
                <a:off x="7010400" y="2895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 bwMode="auto">
              <a:xfrm flipH="1" flipV="1">
                <a:off x="6934200" y="2971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 bwMode="auto">
              <a:xfrm flipH="1" flipV="1">
                <a:off x="6858000" y="3048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 bwMode="auto">
              <a:xfrm flipH="1" flipV="1">
                <a:off x="6781800" y="3124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 bwMode="auto">
              <a:xfrm flipH="1" flipV="1">
                <a:off x="6705600" y="3276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 bwMode="auto">
              <a:xfrm flipH="1" flipV="1">
                <a:off x="6629400" y="3429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 bwMode="auto">
              <a:xfrm flipH="1" flipV="1">
                <a:off x="6553200" y="3505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 bwMode="auto">
              <a:xfrm flipH="1" flipV="1">
                <a:off x="6477000" y="3581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 bwMode="auto">
              <a:xfrm flipH="1" flipV="1">
                <a:off x="6400800" y="3733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 bwMode="auto">
              <a:xfrm flipH="1" flipV="1">
                <a:off x="6400800" y="4038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 bwMode="auto">
              <a:xfrm flipH="1" flipV="1">
                <a:off x="6400800" y="3810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 bwMode="auto">
              <a:xfrm flipH="1" flipV="1">
                <a:off x="6477000" y="35814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 bwMode="auto">
              <a:xfrm flipH="1" flipV="1">
                <a:off x="6705600" y="3352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 bwMode="auto">
              <a:xfrm flipH="1" flipV="1">
                <a:off x="6781800" y="3200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 flipH="1" flipV="1">
                <a:off x="7086600" y="2819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71" name="Rectangle 953"/>
            <p:cNvSpPr>
              <a:spLocks noChangeArrowheads="1"/>
            </p:cNvSpPr>
            <p:nvPr/>
          </p:nvSpPr>
          <p:spPr bwMode="auto">
            <a:xfrm>
              <a:off x="7086600" y="5791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954"/>
            <p:cNvSpPr>
              <a:spLocks noChangeArrowheads="1"/>
            </p:cNvSpPr>
            <p:nvPr/>
          </p:nvSpPr>
          <p:spPr bwMode="auto">
            <a:xfrm>
              <a:off x="7086600" y="2514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955"/>
            <p:cNvSpPr>
              <a:spLocks noChangeArrowheads="1"/>
            </p:cNvSpPr>
            <p:nvPr/>
          </p:nvSpPr>
          <p:spPr bwMode="auto">
            <a:xfrm>
              <a:off x="4419600" y="2514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956"/>
            <p:cNvSpPr>
              <a:spLocks noChangeArrowheads="1"/>
            </p:cNvSpPr>
            <p:nvPr/>
          </p:nvSpPr>
          <p:spPr bwMode="auto">
            <a:xfrm>
              <a:off x="4419600" y="5791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" name="Group 961"/>
          <p:cNvGrpSpPr>
            <a:grpSpLocks/>
          </p:cNvGrpSpPr>
          <p:nvPr/>
        </p:nvGrpSpPr>
        <p:grpSpPr bwMode="auto">
          <a:xfrm>
            <a:off x="6019800" y="2590800"/>
            <a:ext cx="2590800" cy="3200400"/>
            <a:chOff x="4876800" y="2590800"/>
            <a:chExt cx="2590800" cy="3200400"/>
          </a:xfrm>
        </p:grpSpPr>
        <p:grpSp>
          <p:nvGrpSpPr>
            <p:cNvPr id="431" name="Group 569"/>
            <p:cNvGrpSpPr>
              <a:grpSpLocks/>
            </p:cNvGrpSpPr>
            <p:nvPr/>
          </p:nvGrpSpPr>
          <p:grpSpPr bwMode="auto">
            <a:xfrm>
              <a:off x="4876800" y="2590800"/>
              <a:ext cx="2590800" cy="3200400"/>
              <a:chOff x="6019800" y="2590800"/>
              <a:chExt cx="2590800" cy="3200400"/>
            </a:xfrm>
          </p:grpSpPr>
          <p:sp>
            <p:nvSpPr>
              <p:cNvPr id="435" name="Rectangle 570"/>
              <p:cNvSpPr>
                <a:spLocks noChangeArrowheads="1"/>
              </p:cNvSpPr>
              <p:nvPr/>
            </p:nvSpPr>
            <p:spPr bwMode="auto">
              <a:xfrm>
                <a:off x="6019800" y="5029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" name="Rectangle 571"/>
              <p:cNvSpPr>
                <a:spLocks noChangeArrowheads="1"/>
              </p:cNvSpPr>
              <p:nvPr/>
            </p:nvSpPr>
            <p:spPr bwMode="auto">
              <a:xfrm>
                <a:off x="6019800" y="5715000"/>
                <a:ext cx="11430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" name="Rectangle 572"/>
              <p:cNvSpPr>
                <a:spLocks noChangeArrowheads="1"/>
              </p:cNvSpPr>
              <p:nvPr/>
            </p:nvSpPr>
            <p:spPr bwMode="auto">
              <a:xfrm>
                <a:off x="8534400" y="4343400"/>
                <a:ext cx="76200" cy="609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" name="Rectangle 573"/>
              <p:cNvSpPr>
                <a:spLocks noChangeArrowheads="1"/>
              </p:cNvSpPr>
              <p:nvPr/>
            </p:nvSpPr>
            <p:spPr bwMode="auto">
              <a:xfrm>
                <a:off x="7086600" y="2590800"/>
                <a:ext cx="7620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 bwMode="auto">
              <a:xfrm>
                <a:off x="7086600" y="5638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 bwMode="auto">
              <a:xfrm>
                <a:off x="7162800" y="57150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 bwMode="auto">
              <a:xfrm>
                <a:off x="6019800" y="25908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 bwMode="auto">
              <a:xfrm>
                <a:off x="7848600" y="2590800"/>
                <a:ext cx="762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 bwMode="auto">
              <a:xfrm>
                <a:off x="8534400" y="2667000"/>
                <a:ext cx="76200" cy="1676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 bwMode="auto">
              <a:xfrm>
                <a:off x="8534400" y="4953000"/>
                <a:ext cx="762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 bwMode="auto">
              <a:xfrm>
                <a:off x="6019800" y="2667000"/>
                <a:ext cx="76200" cy="2286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 bwMode="auto">
              <a:xfrm>
                <a:off x="7239000" y="5562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 bwMode="auto">
              <a:xfrm>
                <a:off x="7391400" y="5486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 bwMode="auto">
              <a:xfrm>
                <a:off x="74676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 bwMode="auto">
              <a:xfrm>
                <a:off x="76200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 bwMode="auto">
              <a:xfrm>
                <a:off x="78486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 bwMode="auto">
              <a:xfrm>
                <a:off x="7772400" y="5257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 bwMode="auto">
              <a:xfrm>
                <a:off x="80010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 bwMode="auto">
              <a:xfrm>
                <a:off x="81534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 bwMode="auto">
              <a:xfrm>
                <a:off x="83058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 bwMode="auto">
              <a:xfrm>
                <a:off x="8458200" y="4876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 bwMode="auto">
              <a:xfrm>
                <a:off x="7086600" y="43434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 bwMode="auto">
              <a:xfrm>
                <a:off x="6096000" y="4953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58" name="Rectangle 593"/>
              <p:cNvSpPr>
                <a:spLocks noChangeArrowheads="1"/>
              </p:cNvSpPr>
              <p:nvPr/>
            </p:nvSpPr>
            <p:spPr bwMode="auto">
              <a:xfrm>
                <a:off x="6019800" y="4953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 bwMode="auto">
              <a:xfrm>
                <a:off x="60960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 bwMode="auto">
              <a:xfrm>
                <a:off x="62484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 bwMode="auto">
              <a:xfrm>
                <a:off x="6400800" y="4724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 bwMode="auto">
              <a:xfrm>
                <a:off x="6553200" y="4648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 bwMode="auto">
              <a:xfrm>
                <a:off x="6629400" y="45720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 bwMode="auto">
              <a:xfrm>
                <a:off x="6858000" y="4495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 bwMode="auto">
              <a:xfrm>
                <a:off x="6934200" y="4419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 bwMode="auto">
              <a:xfrm>
                <a:off x="6400800" y="4191000"/>
                <a:ext cx="1600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 bwMode="auto">
              <a:xfrm>
                <a:off x="7924800" y="4114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 bwMode="auto">
              <a:xfrm>
                <a:off x="8001000" y="3505200"/>
                <a:ext cx="762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 bwMode="auto">
              <a:xfrm>
                <a:off x="7924800" y="32004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 bwMode="auto">
              <a:xfrm>
                <a:off x="7848600" y="2895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 bwMode="auto">
              <a:xfrm>
                <a:off x="7772400" y="26670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 bwMode="auto">
              <a:xfrm>
                <a:off x="6324600" y="3657600"/>
                <a:ext cx="76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 bwMode="auto">
              <a:xfrm>
                <a:off x="6400800" y="35052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 bwMode="auto">
              <a:xfrm>
                <a:off x="6477000" y="3429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 bwMode="auto">
              <a:xfrm>
                <a:off x="6553200" y="3352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 bwMode="auto">
              <a:xfrm>
                <a:off x="66294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 bwMode="auto">
              <a:xfrm>
                <a:off x="67056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 bwMode="auto">
              <a:xfrm>
                <a:off x="6705600" y="3048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6781800" y="2971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 bwMode="auto">
              <a:xfrm>
                <a:off x="68580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 bwMode="auto">
              <a:xfrm>
                <a:off x="69342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 bwMode="auto">
              <a:xfrm>
                <a:off x="70104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 bwMode="auto">
              <a:xfrm>
                <a:off x="7086600" y="2667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32" name="Rectangle 958"/>
            <p:cNvSpPr>
              <a:spLocks noChangeArrowheads="1"/>
            </p:cNvSpPr>
            <p:nvPr/>
          </p:nvSpPr>
          <p:spPr bwMode="auto">
            <a:xfrm>
              <a:off x="4876800" y="2590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Rectangle 959"/>
            <p:cNvSpPr>
              <a:spLocks noChangeArrowheads="1"/>
            </p:cNvSpPr>
            <p:nvPr/>
          </p:nvSpPr>
          <p:spPr bwMode="auto">
            <a:xfrm>
              <a:off x="7391400" y="5715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Rectangle 960"/>
            <p:cNvSpPr>
              <a:spLocks noChangeArrowheads="1"/>
            </p:cNvSpPr>
            <p:nvPr/>
          </p:nvSpPr>
          <p:spPr bwMode="auto">
            <a:xfrm>
              <a:off x="7391400" y="2590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6" name="Group 965"/>
          <p:cNvGrpSpPr>
            <a:grpSpLocks/>
          </p:cNvGrpSpPr>
          <p:nvPr/>
        </p:nvGrpSpPr>
        <p:grpSpPr bwMode="auto">
          <a:xfrm>
            <a:off x="6096000" y="2667000"/>
            <a:ext cx="2438400" cy="3048000"/>
            <a:chOff x="5257800" y="2667000"/>
            <a:chExt cx="2438400" cy="3048000"/>
          </a:xfrm>
        </p:grpSpPr>
        <p:grpSp>
          <p:nvGrpSpPr>
            <p:cNvPr id="487" name="Group 679"/>
            <p:cNvGrpSpPr>
              <a:grpSpLocks/>
            </p:cNvGrpSpPr>
            <p:nvPr/>
          </p:nvGrpSpPr>
          <p:grpSpPr bwMode="auto">
            <a:xfrm>
              <a:off x="5257800" y="2667000"/>
              <a:ext cx="2438400" cy="3048000"/>
              <a:chOff x="6096000" y="2667000"/>
              <a:chExt cx="2438400" cy="3048000"/>
            </a:xfrm>
          </p:grpSpPr>
          <p:sp>
            <p:nvSpPr>
              <p:cNvPr id="491" name="Rectangle 680"/>
              <p:cNvSpPr>
                <a:spLocks noChangeArrowheads="1"/>
              </p:cNvSpPr>
              <p:nvPr/>
            </p:nvSpPr>
            <p:spPr bwMode="auto">
              <a:xfrm>
                <a:off x="6096000" y="4876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Rectangle 681"/>
              <p:cNvSpPr>
                <a:spLocks noChangeArrowheads="1"/>
              </p:cNvSpPr>
              <p:nvPr/>
            </p:nvSpPr>
            <p:spPr bwMode="auto">
              <a:xfrm>
                <a:off x="6096000" y="4800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Rectangle 682"/>
              <p:cNvSpPr>
                <a:spLocks noChangeArrowheads="1"/>
              </p:cNvSpPr>
              <p:nvPr/>
            </p:nvSpPr>
            <p:spPr bwMode="auto">
              <a:xfrm>
                <a:off x="71628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Rectangle 683"/>
              <p:cNvSpPr>
                <a:spLocks noChangeArrowheads="1"/>
              </p:cNvSpPr>
              <p:nvPr/>
            </p:nvSpPr>
            <p:spPr bwMode="auto">
              <a:xfrm>
                <a:off x="72390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Rectangle 684"/>
              <p:cNvSpPr>
                <a:spLocks noChangeArrowheads="1"/>
              </p:cNvSpPr>
              <p:nvPr/>
            </p:nvSpPr>
            <p:spPr bwMode="auto">
              <a:xfrm>
                <a:off x="73152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" name="Rectangle 685"/>
              <p:cNvSpPr>
                <a:spLocks noChangeArrowheads="1"/>
              </p:cNvSpPr>
              <p:nvPr/>
            </p:nvSpPr>
            <p:spPr bwMode="auto">
              <a:xfrm>
                <a:off x="73914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Rectangle 686"/>
              <p:cNvSpPr>
                <a:spLocks noChangeArrowheads="1"/>
              </p:cNvSpPr>
              <p:nvPr/>
            </p:nvSpPr>
            <p:spPr bwMode="auto">
              <a:xfrm>
                <a:off x="74676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Rectangle 687"/>
              <p:cNvSpPr>
                <a:spLocks noChangeArrowheads="1"/>
              </p:cNvSpPr>
              <p:nvPr/>
            </p:nvSpPr>
            <p:spPr bwMode="auto">
              <a:xfrm>
                <a:off x="8458200" y="4953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9" name="Rectangle 688"/>
              <p:cNvSpPr>
                <a:spLocks noChangeArrowheads="1"/>
              </p:cNvSpPr>
              <p:nvPr/>
            </p:nvSpPr>
            <p:spPr bwMode="auto">
              <a:xfrm>
                <a:off x="8458200" y="5029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0" name="Rectangle 689"/>
              <p:cNvSpPr>
                <a:spLocks noChangeArrowheads="1"/>
              </p:cNvSpPr>
              <p:nvPr/>
            </p:nvSpPr>
            <p:spPr bwMode="auto">
              <a:xfrm>
                <a:off x="8458200" y="4267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" name="Rectangle 690"/>
              <p:cNvSpPr>
                <a:spLocks noChangeArrowheads="1"/>
              </p:cNvSpPr>
              <p:nvPr/>
            </p:nvSpPr>
            <p:spPr bwMode="auto">
              <a:xfrm>
                <a:off x="7010400" y="4267200"/>
                <a:ext cx="10668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" name="Rectangle 691"/>
              <p:cNvSpPr>
                <a:spLocks noChangeArrowheads="1"/>
              </p:cNvSpPr>
              <p:nvPr/>
            </p:nvSpPr>
            <p:spPr bwMode="auto">
              <a:xfrm>
                <a:off x="78486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" name="Rectangle 692"/>
              <p:cNvSpPr>
                <a:spLocks noChangeArrowheads="1"/>
              </p:cNvSpPr>
              <p:nvPr/>
            </p:nvSpPr>
            <p:spPr bwMode="auto">
              <a:xfrm>
                <a:off x="70104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" name="Rectangle 693"/>
              <p:cNvSpPr>
                <a:spLocks noChangeArrowheads="1"/>
              </p:cNvSpPr>
              <p:nvPr/>
            </p:nvSpPr>
            <p:spPr bwMode="auto">
              <a:xfrm>
                <a:off x="69342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 bwMode="auto">
              <a:xfrm>
                <a:off x="7467600" y="5562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 bwMode="auto">
              <a:xfrm>
                <a:off x="7543800" y="5638800"/>
                <a:ext cx="990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8458200" y="5105400"/>
                <a:ext cx="762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8458200" y="2667000"/>
                <a:ext cx="76200" cy="1600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 bwMode="auto">
              <a:xfrm>
                <a:off x="7924800" y="2667000"/>
                <a:ext cx="533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 bwMode="auto">
              <a:xfrm>
                <a:off x="6096000" y="2667000"/>
                <a:ext cx="838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 bwMode="auto">
              <a:xfrm>
                <a:off x="6096000" y="2743200"/>
                <a:ext cx="76200" cy="2057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 bwMode="auto">
              <a:xfrm>
                <a:off x="75438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 bwMode="auto">
              <a:xfrm>
                <a:off x="76962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 bwMode="auto">
              <a:xfrm>
                <a:off x="7848600" y="5334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 bwMode="auto">
              <a:xfrm>
                <a:off x="79248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 bwMode="auto">
              <a:xfrm>
                <a:off x="80772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 bwMode="auto">
              <a:xfrm>
                <a:off x="82296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 bwMode="auto">
              <a:xfrm>
                <a:off x="8382000" y="5029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 bwMode="auto">
              <a:xfrm>
                <a:off x="8077200" y="42672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 bwMode="auto">
              <a:xfrm>
                <a:off x="6324600" y="4267200"/>
                <a:ext cx="685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 bwMode="auto">
              <a:xfrm>
                <a:off x="6172200" y="4800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 bwMode="auto">
              <a:xfrm>
                <a:off x="6172200" y="4724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 bwMode="auto">
              <a:xfrm>
                <a:off x="6324600" y="4648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 bwMode="auto">
              <a:xfrm>
                <a:off x="6477000" y="4572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 bwMode="auto">
              <a:xfrm>
                <a:off x="6553200" y="44958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 bwMode="auto">
              <a:xfrm>
                <a:off x="6781800" y="4419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 bwMode="auto">
              <a:xfrm>
                <a:off x="6858000" y="4343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 bwMode="auto">
              <a:xfrm>
                <a:off x="80010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 bwMode="auto">
              <a:xfrm>
                <a:off x="8153400" y="4343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 bwMode="auto">
              <a:xfrm>
                <a:off x="8077200" y="3429000"/>
                <a:ext cx="762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 bwMode="auto">
              <a:xfrm>
                <a:off x="8001000" y="31242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 bwMode="auto">
              <a:xfrm>
                <a:off x="7924800" y="28194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 bwMode="auto">
              <a:xfrm>
                <a:off x="78486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 bwMode="auto">
              <a:xfrm>
                <a:off x="62484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 bwMode="auto">
              <a:xfrm>
                <a:off x="6248400" y="3581400"/>
                <a:ext cx="762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 bwMode="auto">
              <a:xfrm>
                <a:off x="6324600" y="3429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 bwMode="auto">
              <a:xfrm>
                <a:off x="6400800" y="3352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 bwMode="auto">
              <a:xfrm>
                <a:off x="64770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 bwMode="auto">
              <a:xfrm>
                <a:off x="65532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 bwMode="auto">
              <a:xfrm>
                <a:off x="65532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 bwMode="auto">
              <a:xfrm>
                <a:off x="6629400" y="3048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 bwMode="auto">
              <a:xfrm>
                <a:off x="67056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 bwMode="auto">
              <a:xfrm>
                <a:off x="6629400" y="2971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 bwMode="auto">
              <a:xfrm>
                <a:off x="67818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 bwMode="auto">
              <a:xfrm>
                <a:off x="68580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 bwMode="auto">
              <a:xfrm>
                <a:off x="6934200" y="2743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88" name="Rectangle 962"/>
            <p:cNvSpPr>
              <a:spLocks noChangeArrowheads="1"/>
            </p:cNvSpPr>
            <p:nvPr/>
          </p:nvSpPr>
          <p:spPr bwMode="auto">
            <a:xfrm>
              <a:off x="7620000" y="5638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7620000" y="2667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Rectangle 964"/>
            <p:cNvSpPr>
              <a:spLocks noChangeArrowheads="1"/>
            </p:cNvSpPr>
            <p:nvPr/>
          </p:nvSpPr>
          <p:spPr bwMode="auto">
            <a:xfrm>
              <a:off x="5257800" y="2667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7" name="Group 969"/>
          <p:cNvGrpSpPr>
            <a:grpSpLocks/>
          </p:cNvGrpSpPr>
          <p:nvPr/>
        </p:nvGrpSpPr>
        <p:grpSpPr bwMode="auto">
          <a:xfrm>
            <a:off x="6172200" y="2743200"/>
            <a:ext cx="2286000" cy="2895600"/>
            <a:chOff x="5410200" y="2743200"/>
            <a:chExt cx="2286000" cy="2895600"/>
          </a:xfrm>
        </p:grpSpPr>
        <p:grpSp>
          <p:nvGrpSpPr>
            <p:cNvPr id="548" name="Group 813"/>
            <p:cNvGrpSpPr>
              <a:grpSpLocks/>
            </p:cNvGrpSpPr>
            <p:nvPr/>
          </p:nvGrpSpPr>
          <p:grpSpPr bwMode="auto">
            <a:xfrm>
              <a:off x="5410200" y="2743200"/>
              <a:ext cx="2286000" cy="2895600"/>
              <a:chOff x="6172200" y="2743200"/>
              <a:chExt cx="2286000" cy="2895600"/>
            </a:xfrm>
          </p:grpSpPr>
          <p:sp>
            <p:nvSpPr>
              <p:cNvPr id="552" name="Rectangle 814"/>
              <p:cNvSpPr>
                <a:spLocks noChangeArrowheads="1"/>
              </p:cNvSpPr>
              <p:nvPr/>
            </p:nvSpPr>
            <p:spPr bwMode="auto">
              <a:xfrm>
                <a:off x="6172200" y="4724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" name="Rectangle 815"/>
              <p:cNvSpPr>
                <a:spLocks noChangeArrowheads="1"/>
              </p:cNvSpPr>
              <p:nvPr/>
            </p:nvSpPr>
            <p:spPr bwMode="auto">
              <a:xfrm>
                <a:off x="6172200" y="4648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" name="Rectangle 816"/>
              <p:cNvSpPr>
                <a:spLocks noChangeArrowheads="1"/>
              </p:cNvSpPr>
              <p:nvPr/>
            </p:nvSpPr>
            <p:spPr bwMode="auto">
              <a:xfrm>
                <a:off x="75438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" name="Rectangle 817"/>
              <p:cNvSpPr>
                <a:spLocks noChangeArrowheads="1"/>
              </p:cNvSpPr>
              <p:nvPr/>
            </p:nvSpPr>
            <p:spPr bwMode="auto">
              <a:xfrm>
                <a:off x="76200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" name="Rectangle 818"/>
              <p:cNvSpPr>
                <a:spLocks noChangeArrowheads="1"/>
              </p:cNvSpPr>
              <p:nvPr/>
            </p:nvSpPr>
            <p:spPr bwMode="auto">
              <a:xfrm>
                <a:off x="76962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7" name="Rectangle 819"/>
              <p:cNvSpPr>
                <a:spLocks noChangeArrowheads="1"/>
              </p:cNvSpPr>
              <p:nvPr/>
            </p:nvSpPr>
            <p:spPr bwMode="auto">
              <a:xfrm>
                <a:off x="77724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" name="Rectangle 820"/>
              <p:cNvSpPr>
                <a:spLocks noChangeArrowheads="1"/>
              </p:cNvSpPr>
              <p:nvPr/>
            </p:nvSpPr>
            <p:spPr bwMode="auto">
              <a:xfrm>
                <a:off x="8382000" y="5105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" name="Rectangle 821"/>
              <p:cNvSpPr>
                <a:spLocks noChangeArrowheads="1"/>
              </p:cNvSpPr>
              <p:nvPr/>
            </p:nvSpPr>
            <p:spPr bwMode="auto">
              <a:xfrm>
                <a:off x="83820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Rectangle 822"/>
              <p:cNvSpPr>
                <a:spLocks noChangeArrowheads="1"/>
              </p:cNvSpPr>
              <p:nvPr/>
            </p:nvSpPr>
            <p:spPr bwMode="auto">
              <a:xfrm>
                <a:off x="83820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" name="Rectangle 823"/>
              <p:cNvSpPr>
                <a:spLocks noChangeArrowheads="1"/>
              </p:cNvSpPr>
              <p:nvPr/>
            </p:nvSpPr>
            <p:spPr bwMode="auto">
              <a:xfrm>
                <a:off x="80772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" name="Rectangle 824"/>
              <p:cNvSpPr>
                <a:spLocks noChangeArrowheads="1"/>
              </p:cNvSpPr>
              <p:nvPr/>
            </p:nvSpPr>
            <p:spPr bwMode="auto">
              <a:xfrm>
                <a:off x="81534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" name="Rectangle 825"/>
              <p:cNvSpPr>
                <a:spLocks noChangeArrowheads="1"/>
              </p:cNvSpPr>
              <p:nvPr/>
            </p:nvSpPr>
            <p:spPr bwMode="auto">
              <a:xfrm>
                <a:off x="69342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" name="Rectangle 826"/>
              <p:cNvSpPr>
                <a:spLocks noChangeArrowheads="1"/>
              </p:cNvSpPr>
              <p:nvPr/>
            </p:nvSpPr>
            <p:spPr bwMode="auto">
              <a:xfrm>
                <a:off x="68580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Rectangle 827"/>
              <p:cNvSpPr>
                <a:spLocks noChangeArrowheads="1"/>
              </p:cNvSpPr>
              <p:nvPr/>
            </p:nvSpPr>
            <p:spPr bwMode="auto">
              <a:xfrm>
                <a:off x="67818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" name="Rectangle 828"/>
              <p:cNvSpPr>
                <a:spLocks noChangeArrowheads="1"/>
              </p:cNvSpPr>
              <p:nvPr/>
            </p:nvSpPr>
            <p:spPr bwMode="auto">
              <a:xfrm>
                <a:off x="67056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" name="Rectangle 829"/>
              <p:cNvSpPr>
                <a:spLocks noChangeArrowheads="1"/>
              </p:cNvSpPr>
              <p:nvPr/>
            </p:nvSpPr>
            <p:spPr bwMode="auto">
              <a:xfrm>
                <a:off x="68580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" name="Rectangle 830"/>
              <p:cNvSpPr>
                <a:spLocks noChangeArrowheads="1"/>
              </p:cNvSpPr>
              <p:nvPr/>
            </p:nvSpPr>
            <p:spPr bwMode="auto">
              <a:xfrm>
                <a:off x="67818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" name="Rectangle 831"/>
              <p:cNvSpPr>
                <a:spLocks noChangeArrowheads="1"/>
              </p:cNvSpPr>
              <p:nvPr/>
            </p:nvSpPr>
            <p:spPr bwMode="auto">
              <a:xfrm>
                <a:off x="67056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0" name="Rectangle 832"/>
              <p:cNvSpPr>
                <a:spLocks noChangeArrowheads="1"/>
              </p:cNvSpPr>
              <p:nvPr/>
            </p:nvSpPr>
            <p:spPr bwMode="auto">
              <a:xfrm>
                <a:off x="79248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" name="Rectangle 833"/>
              <p:cNvSpPr>
                <a:spLocks noChangeArrowheads="1"/>
              </p:cNvSpPr>
              <p:nvPr/>
            </p:nvSpPr>
            <p:spPr bwMode="auto">
              <a:xfrm>
                <a:off x="80010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 bwMode="auto">
              <a:xfrm>
                <a:off x="7848600" y="5562600"/>
                <a:ext cx="609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 bwMode="auto">
              <a:xfrm>
                <a:off x="77724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 bwMode="auto">
              <a:xfrm>
                <a:off x="7924800" y="5410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 bwMode="auto">
              <a:xfrm>
                <a:off x="80010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 bwMode="auto">
              <a:xfrm>
                <a:off x="81534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 bwMode="auto">
              <a:xfrm>
                <a:off x="8305800" y="5181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 bwMode="auto">
              <a:xfrm>
                <a:off x="8382000" y="52578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 bwMode="auto">
              <a:xfrm>
                <a:off x="8382000" y="2743200"/>
                <a:ext cx="76200" cy="1447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 bwMode="auto">
              <a:xfrm>
                <a:off x="8077200" y="27432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 bwMode="auto">
              <a:xfrm>
                <a:off x="8001000" y="28194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 bwMode="auto">
              <a:xfrm>
                <a:off x="8077200" y="3048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 bwMode="auto">
              <a:xfrm>
                <a:off x="8153400" y="3352800"/>
                <a:ext cx="76200" cy="838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 bwMode="auto">
              <a:xfrm>
                <a:off x="82296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 bwMode="auto">
              <a:xfrm>
                <a:off x="6172200" y="2743200"/>
                <a:ext cx="533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 bwMode="auto">
              <a:xfrm>
                <a:off x="6172200" y="2819400"/>
                <a:ext cx="76200" cy="1828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 bwMode="auto">
              <a:xfrm>
                <a:off x="6705600" y="2819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 bwMode="auto">
              <a:xfrm>
                <a:off x="66294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 bwMode="auto">
              <a:xfrm>
                <a:off x="6553200" y="28956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 bwMode="auto">
              <a:xfrm>
                <a:off x="6477000" y="3048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 bwMode="auto">
              <a:xfrm>
                <a:off x="6248400" y="3352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 bwMode="auto">
              <a:xfrm>
                <a:off x="63246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64008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 bwMode="auto">
              <a:xfrm>
                <a:off x="6248400" y="4267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 bwMode="auto">
              <a:xfrm>
                <a:off x="6248400" y="4572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 bwMode="auto">
              <a:xfrm>
                <a:off x="6400800" y="4495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 bwMode="auto">
              <a:xfrm>
                <a:off x="6477000" y="4419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 bwMode="auto">
              <a:xfrm>
                <a:off x="6324600" y="43434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 bwMode="auto">
              <a:xfrm>
                <a:off x="6553200" y="4419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 bwMode="auto">
              <a:xfrm>
                <a:off x="6248400" y="4572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9" name="Rectangle 966"/>
            <p:cNvSpPr>
              <a:spLocks noChangeArrowheads="1"/>
            </p:cNvSpPr>
            <p:nvPr/>
          </p:nvSpPr>
          <p:spPr bwMode="auto">
            <a:xfrm>
              <a:off x="7620000" y="2743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Rectangle 967"/>
            <p:cNvSpPr>
              <a:spLocks noChangeArrowheads="1"/>
            </p:cNvSpPr>
            <p:nvPr/>
          </p:nvSpPr>
          <p:spPr bwMode="auto">
            <a:xfrm>
              <a:off x="7620000" y="5562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Rectangle 968"/>
            <p:cNvSpPr>
              <a:spLocks noChangeArrowheads="1"/>
            </p:cNvSpPr>
            <p:nvPr/>
          </p:nvSpPr>
          <p:spPr bwMode="auto">
            <a:xfrm>
              <a:off x="5410200" y="2743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1" name="Group 973"/>
          <p:cNvGrpSpPr>
            <a:grpSpLocks/>
          </p:cNvGrpSpPr>
          <p:nvPr/>
        </p:nvGrpSpPr>
        <p:grpSpPr bwMode="auto">
          <a:xfrm>
            <a:off x="6172200" y="2819400"/>
            <a:ext cx="2209800" cy="2743200"/>
            <a:chOff x="5715000" y="2819400"/>
            <a:chExt cx="2209800" cy="2743200"/>
          </a:xfrm>
        </p:grpSpPr>
        <p:grpSp>
          <p:nvGrpSpPr>
            <p:cNvPr id="602" name="Group 878"/>
            <p:cNvGrpSpPr>
              <a:grpSpLocks/>
            </p:cNvGrpSpPr>
            <p:nvPr/>
          </p:nvGrpSpPr>
          <p:grpSpPr bwMode="auto">
            <a:xfrm>
              <a:off x="5715000" y="2819400"/>
              <a:ext cx="2209800" cy="2743200"/>
              <a:chOff x="6172200" y="2819400"/>
              <a:chExt cx="2209800" cy="2743200"/>
            </a:xfrm>
          </p:grpSpPr>
          <p:sp>
            <p:nvSpPr>
              <p:cNvPr id="606" name="Rectangle 879"/>
              <p:cNvSpPr>
                <a:spLocks noChangeArrowheads="1"/>
              </p:cNvSpPr>
              <p:nvPr/>
            </p:nvSpPr>
            <p:spPr bwMode="auto">
              <a:xfrm>
                <a:off x="6248400" y="4572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" name="Rectangle 880"/>
              <p:cNvSpPr>
                <a:spLocks noChangeArrowheads="1"/>
              </p:cNvSpPr>
              <p:nvPr/>
            </p:nvSpPr>
            <p:spPr bwMode="auto">
              <a:xfrm>
                <a:off x="66294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" name="Rectangle 88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" name="Rectangle 882"/>
              <p:cNvSpPr>
                <a:spLocks noChangeArrowheads="1"/>
              </p:cNvSpPr>
              <p:nvPr/>
            </p:nvSpPr>
            <p:spPr bwMode="auto">
              <a:xfrm>
                <a:off x="64770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" name="Rectangle 883"/>
              <p:cNvSpPr>
                <a:spLocks noChangeArrowheads="1"/>
              </p:cNvSpPr>
              <p:nvPr/>
            </p:nvSpPr>
            <p:spPr bwMode="auto">
              <a:xfrm>
                <a:off x="64008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" name="Rectangle 884"/>
              <p:cNvSpPr>
                <a:spLocks noChangeArrowheads="1"/>
              </p:cNvSpPr>
              <p:nvPr/>
            </p:nvSpPr>
            <p:spPr bwMode="auto">
              <a:xfrm>
                <a:off x="66294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" name="Rectangle 885"/>
              <p:cNvSpPr>
                <a:spLocks noChangeArrowheads="1"/>
              </p:cNvSpPr>
              <p:nvPr/>
            </p:nvSpPr>
            <p:spPr bwMode="auto">
              <a:xfrm>
                <a:off x="65532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" name="Rectangle 886"/>
              <p:cNvSpPr>
                <a:spLocks noChangeArrowheads="1"/>
              </p:cNvSpPr>
              <p:nvPr/>
            </p:nvSpPr>
            <p:spPr bwMode="auto">
              <a:xfrm>
                <a:off x="64770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" name="Rectangle 887"/>
              <p:cNvSpPr>
                <a:spLocks noChangeArrowheads="1"/>
              </p:cNvSpPr>
              <p:nvPr/>
            </p:nvSpPr>
            <p:spPr bwMode="auto">
              <a:xfrm>
                <a:off x="80772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" name="Rectangle 888"/>
              <p:cNvSpPr>
                <a:spLocks noChangeArrowheads="1"/>
              </p:cNvSpPr>
              <p:nvPr/>
            </p:nvSpPr>
            <p:spPr bwMode="auto">
              <a:xfrm>
                <a:off x="8229600" y="4114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" name="Rectangle 889"/>
              <p:cNvSpPr>
                <a:spLocks noChangeArrowheads="1"/>
              </p:cNvSpPr>
              <p:nvPr/>
            </p:nvSpPr>
            <p:spPr bwMode="auto">
              <a:xfrm>
                <a:off x="8305800" y="4114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" name="Rectangle 890"/>
              <p:cNvSpPr>
                <a:spLocks noChangeArrowheads="1"/>
              </p:cNvSpPr>
              <p:nvPr/>
            </p:nvSpPr>
            <p:spPr bwMode="auto">
              <a:xfrm>
                <a:off x="83058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" name="Rectangle 891"/>
              <p:cNvSpPr>
                <a:spLocks noChangeArrowheads="1"/>
              </p:cNvSpPr>
              <p:nvPr/>
            </p:nvSpPr>
            <p:spPr bwMode="auto">
              <a:xfrm>
                <a:off x="8305800" y="5334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" name="Rectangle 892"/>
              <p:cNvSpPr>
                <a:spLocks noChangeArrowheads="1"/>
              </p:cNvSpPr>
              <p:nvPr/>
            </p:nvSpPr>
            <p:spPr bwMode="auto">
              <a:xfrm>
                <a:off x="78486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" name="Rectangle 893"/>
              <p:cNvSpPr>
                <a:spLocks noChangeArrowheads="1"/>
              </p:cNvSpPr>
              <p:nvPr/>
            </p:nvSpPr>
            <p:spPr bwMode="auto">
              <a:xfrm>
                <a:off x="79248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" name="Rectangle 894"/>
              <p:cNvSpPr>
                <a:spLocks noChangeArrowheads="1"/>
              </p:cNvSpPr>
              <p:nvPr/>
            </p:nvSpPr>
            <p:spPr bwMode="auto">
              <a:xfrm>
                <a:off x="80010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" name="Rectangle 895"/>
              <p:cNvSpPr>
                <a:spLocks noChangeArrowheads="1"/>
              </p:cNvSpPr>
              <p:nvPr/>
            </p:nvSpPr>
            <p:spPr bwMode="auto">
              <a:xfrm>
                <a:off x="80772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" name="Rectangle 896"/>
              <p:cNvSpPr>
                <a:spLocks noChangeArrowheads="1"/>
              </p:cNvSpPr>
              <p:nvPr/>
            </p:nvSpPr>
            <p:spPr bwMode="auto">
              <a:xfrm>
                <a:off x="6248400" y="3276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" name="Rectangle 897"/>
              <p:cNvSpPr>
                <a:spLocks noChangeArrowheads="1"/>
              </p:cNvSpPr>
              <p:nvPr/>
            </p:nvSpPr>
            <p:spPr bwMode="auto">
              <a:xfrm>
                <a:off x="6248400" y="3352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" name="Rectangle 898"/>
              <p:cNvSpPr>
                <a:spLocks noChangeArrowheads="1"/>
              </p:cNvSpPr>
              <p:nvPr/>
            </p:nvSpPr>
            <p:spPr bwMode="auto">
              <a:xfrm>
                <a:off x="6172200" y="3429000"/>
                <a:ext cx="76200" cy="838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" name="Rectangle 899"/>
              <p:cNvSpPr>
                <a:spLocks noChangeArrowheads="1"/>
              </p:cNvSpPr>
              <p:nvPr/>
            </p:nvSpPr>
            <p:spPr bwMode="auto">
              <a:xfrm>
                <a:off x="6248400" y="4267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" name="Rectangle 900"/>
              <p:cNvSpPr>
                <a:spLocks noChangeArrowheads="1"/>
              </p:cNvSpPr>
              <p:nvPr/>
            </p:nvSpPr>
            <p:spPr bwMode="auto">
              <a:xfrm>
                <a:off x="63246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" name="Rectangle 627"/>
              <p:cNvSpPr/>
              <p:nvPr/>
            </p:nvSpPr>
            <p:spPr bwMode="auto">
              <a:xfrm>
                <a:off x="81534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 bwMode="auto">
              <a:xfrm>
                <a:off x="8077200" y="54102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 bwMode="auto">
              <a:xfrm>
                <a:off x="8229600" y="5334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 bwMode="auto">
              <a:xfrm>
                <a:off x="8305800" y="2819400"/>
                <a:ext cx="76200" cy="1295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 bwMode="auto">
              <a:xfrm>
                <a:off x="8229600" y="3276600"/>
                <a:ext cx="76200" cy="838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 bwMode="auto">
              <a:xfrm>
                <a:off x="8153400" y="2971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 bwMode="auto">
              <a:xfrm>
                <a:off x="80772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 bwMode="auto">
              <a:xfrm>
                <a:off x="8153400" y="2819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 bwMode="auto">
              <a:xfrm>
                <a:off x="6248400" y="2819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 bwMode="auto">
              <a:xfrm>
                <a:off x="6248400" y="2895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 bwMode="auto">
              <a:xfrm>
                <a:off x="64770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 bwMode="auto">
              <a:xfrm>
                <a:off x="63246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 bwMode="auto">
              <a:xfrm>
                <a:off x="6400800" y="2971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 bwMode="auto">
              <a:xfrm>
                <a:off x="6248400" y="4419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 bwMode="auto">
              <a:xfrm flipV="1">
                <a:off x="6324600" y="4419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-10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03" name="Rectangle 970"/>
            <p:cNvSpPr>
              <a:spLocks noChangeArrowheads="1"/>
            </p:cNvSpPr>
            <p:nvPr/>
          </p:nvSpPr>
          <p:spPr bwMode="auto">
            <a:xfrm>
              <a:off x="7848600" y="5486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Rectangle 971"/>
            <p:cNvSpPr>
              <a:spLocks noChangeArrowheads="1"/>
            </p:cNvSpPr>
            <p:nvPr/>
          </p:nvSpPr>
          <p:spPr bwMode="auto">
            <a:xfrm>
              <a:off x="7848600" y="2819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Rectangle 972"/>
            <p:cNvSpPr>
              <a:spLocks noChangeArrowheads="1"/>
            </p:cNvSpPr>
            <p:nvPr/>
          </p:nvSpPr>
          <p:spPr bwMode="auto">
            <a:xfrm>
              <a:off x="5791200" y="2819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3" name="Group 931"/>
          <p:cNvGrpSpPr>
            <a:grpSpLocks/>
          </p:cNvGrpSpPr>
          <p:nvPr/>
        </p:nvGrpSpPr>
        <p:grpSpPr bwMode="auto">
          <a:xfrm>
            <a:off x="6248400" y="2895600"/>
            <a:ext cx="2057400" cy="2590800"/>
            <a:chOff x="6248400" y="2895600"/>
            <a:chExt cx="2057400" cy="2590800"/>
          </a:xfrm>
        </p:grpSpPr>
        <p:sp>
          <p:nvSpPr>
            <p:cNvPr id="644" name="Rectangle 916"/>
            <p:cNvSpPr>
              <a:spLocks noChangeArrowheads="1"/>
            </p:cNvSpPr>
            <p:nvPr/>
          </p:nvSpPr>
          <p:spPr bwMode="auto">
            <a:xfrm>
              <a:off x="6248400" y="4495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Rectangle 917"/>
            <p:cNvSpPr>
              <a:spLocks noChangeArrowheads="1"/>
            </p:cNvSpPr>
            <p:nvPr/>
          </p:nvSpPr>
          <p:spPr bwMode="auto">
            <a:xfrm>
              <a:off x="6324600" y="4419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Rectangle 918"/>
            <p:cNvSpPr>
              <a:spLocks noChangeArrowheads="1"/>
            </p:cNvSpPr>
            <p:nvPr/>
          </p:nvSpPr>
          <p:spPr bwMode="auto">
            <a:xfrm>
              <a:off x="6248400" y="3200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Rectangle 919"/>
            <p:cNvSpPr>
              <a:spLocks noChangeArrowheads="1"/>
            </p:cNvSpPr>
            <p:nvPr/>
          </p:nvSpPr>
          <p:spPr bwMode="auto">
            <a:xfrm>
              <a:off x="6324600" y="3124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Rectangle 920"/>
            <p:cNvSpPr>
              <a:spLocks noChangeArrowheads="1"/>
            </p:cNvSpPr>
            <p:nvPr/>
          </p:nvSpPr>
          <p:spPr bwMode="auto">
            <a:xfrm>
              <a:off x="6324600" y="3048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Rectangle 921"/>
            <p:cNvSpPr>
              <a:spLocks noChangeArrowheads="1"/>
            </p:cNvSpPr>
            <p:nvPr/>
          </p:nvSpPr>
          <p:spPr bwMode="auto">
            <a:xfrm>
              <a:off x="6324600" y="2971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Rectangle 922"/>
            <p:cNvSpPr>
              <a:spLocks noChangeArrowheads="1"/>
            </p:cNvSpPr>
            <p:nvPr/>
          </p:nvSpPr>
          <p:spPr bwMode="auto">
            <a:xfrm>
              <a:off x="63246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Rectangle 923"/>
            <p:cNvSpPr>
              <a:spLocks noChangeArrowheads="1"/>
            </p:cNvSpPr>
            <p:nvPr/>
          </p:nvSpPr>
          <p:spPr bwMode="auto">
            <a:xfrm>
              <a:off x="64008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Rectangle 924"/>
            <p:cNvSpPr>
              <a:spLocks noChangeArrowheads="1"/>
            </p:cNvSpPr>
            <p:nvPr/>
          </p:nvSpPr>
          <p:spPr bwMode="auto">
            <a:xfrm>
              <a:off x="81534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Rectangle 925"/>
            <p:cNvSpPr>
              <a:spLocks noChangeArrowheads="1"/>
            </p:cNvSpPr>
            <p:nvPr/>
          </p:nvSpPr>
          <p:spPr bwMode="auto">
            <a:xfrm>
              <a:off x="82296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Rectangle 926"/>
            <p:cNvSpPr>
              <a:spLocks noChangeArrowheads="1"/>
            </p:cNvSpPr>
            <p:nvPr/>
          </p:nvSpPr>
          <p:spPr bwMode="auto">
            <a:xfrm>
              <a:off x="8229600" y="2971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Rectangle 927"/>
            <p:cNvSpPr>
              <a:spLocks noChangeArrowheads="1"/>
            </p:cNvSpPr>
            <p:nvPr/>
          </p:nvSpPr>
          <p:spPr bwMode="auto">
            <a:xfrm>
              <a:off x="8229600" y="3048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Rectangle 928"/>
            <p:cNvSpPr>
              <a:spLocks noChangeArrowheads="1"/>
            </p:cNvSpPr>
            <p:nvPr/>
          </p:nvSpPr>
          <p:spPr bwMode="auto">
            <a:xfrm>
              <a:off x="8229600" y="3124200"/>
              <a:ext cx="762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Rectangle 929"/>
            <p:cNvSpPr>
              <a:spLocks noChangeArrowheads="1"/>
            </p:cNvSpPr>
            <p:nvPr/>
          </p:nvSpPr>
          <p:spPr bwMode="auto">
            <a:xfrm>
              <a:off x="8229600" y="5410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Rectangle 930"/>
            <p:cNvSpPr>
              <a:spLocks noChangeArrowheads="1"/>
            </p:cNvSpPr>
            <p:nvPr/>
          </p:nvSpPr>
          <p:spPr bwMode="auto">
            <a:xfrm>
              <a:off x="8153400" y="5410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5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Cell Decomposition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2209800"/>
          </a:xfrm>
        </p:spPr>
        <p:txBody>
          <a:bodyPr/>
          <a:lstStyle/>
          <a:p>
            <a:r>
              <a:rPr lang="en-US" dirty="0"/>
              <a:t>Approximate Regular Grid Cell Decomposition </a:t>
            </a:r>
          </a:p>
          <a:p>
            <a:pPr lvl="1"/>
            <a:r>
              <a:rPr lang="en-US" dirty="0"/>
              <a:t>Divide space into a regular grid and mark cells that contain any piece of an obstacle</a:t>
            </a:r>
          </a:p>
          <a:p>
            <a:pPr lvl="1"/>
            <a:endParaRPr lang="en-US" dirty="0"/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1752600" y="3276600"/>
            <a:ext cx="6400800" cy="3200400"/>
            <a:chOff x="1104" y="1776"/>
            <a:chExt cx="4032" cy="2016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104" y="1776"/>
              <a:ext cx="4032" cy="201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872" y="2064"/>
              <a:ext cx="1008" cy="965"/>
            </a:xfrm>
            <a:custGeom>
              <a:avLst/>
              <a:gdLst>
                <a:gd name="T0" fmla="*/ 805 w 1008"/>
                <a:gd name="T1" fmla="*/ 0 h 965"/>
                <a:gd name="T2" fmla="*/ 91 w 1008"/>
                <a:gd name="T3" fmla="*/ 32 h 965"/>
                <a:gd name="T4" fmla="*/ 528 w 1008"/>
                <a:gd name="T5" fmla="*/ 245 h 965"/>
                <a:gd name="T6" fmla="*/ 0 w 1008"/>
                <a:gd name="T7" fmla="*/ 629 h 965"/>
                <a:gd name="T8" fmla="*/ 1008 w 1008"/>
                <a:gd name="T9" fmla="*/ 965 h 965"/>
                <a:gd name="T10" fmla="*/ 805 w 1008"/>
                <a:gd name="T11" fmla="*/ 0 h 9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965"/>
                <a:gd name="T20" fmla="*/ 1008 w 1008"/>
                <a:gd name="T21" fmla="*/ 965 h 9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965">
                  <a:moveTo>
                    <a:pt x="805" y="0"/>
                  </a:moveTo>
                  <a:cubicBezTo>
                    <a:pt x="105" y="32"/>
                    <a:pt x="343" y="32"/>
                    <a:pt x="91" y="32"/>
                  </a:cubicBezTo>
                  <a:lnTo>
                    <a:pt x="528" y="245"/>
                  </a:lnTo>
                  <a:lnTo>
                    <a:pt x="0" y="629"/>
                  </a:lnTo>
                  <a:lnTo>
                    <a:pt x="1008" y="96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3648" y="2256"/>
              <a:ext cx="960" cy="1200"/>
            </a:xfrm>
            <a:custGeom>
              <a:avLst/>
              <a:gdLst>
                <a:gd name="T0" fmla="*/ 0 w 960"/>
                <a:gd name="T1" fmla="*/ 240 h 1200"/>
                <a:gd name="T2" fmla="*/ 144 w 960"/>
                <a:gd name="T3" fmla="*/ 1200 h 1200"/>
                <a:gd name="T4" fmla="*/ 576 w 960"/>
                <a:gd name="T5" fmla="*/ 528 h 1200"/>
                <a:gd name="T6" fmla="*/ 816 w 960"/>
                <a:gd name="T7" fmla="*/ 720 h 1200"/>
                <a:gd name="T8" fmla="*/ 960 w 960"/>
                <a:gd name="T9" fmla="*/ 0 h 1200"/>
                <a:gd name="T10" fmla="*/ 0 w 960"/>
                <a:gd name="T11" fmla="*/ 24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200"/>
                <a:gd name="T20" fmla="*/ 960 w 960"/>
                <a:gd name="T21" fmla="*/ 1200 h 1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200">
                  <a:moveTo>
                    <a:pt x="0" y="240"/>
                  </a:moveTo>
                  <a:lnTo>
                    <a:pt x="144" y="1200"/>
                  </a:lnTo>
                  <a:lnTo>
                    <a:pt x="576" y="528"/>
                  </a:lnTo>
                  <a:lnTo>
                    <a:pt x="816" y="720"/>
                  </a:lnTo>
                  <a:lnTo>
                    <a:pt x="960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392" y="2352"/>
              <a:ext cx="48" cy="48"/>
            </a:xfrm>
            <a:prstGeom prst="ellipse">
              <a:avLst/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4656" y="3168"/>
              <a:ext cx="9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4686" y="3150"/>
              <a:ext cx="48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108"/>
          <p:cNvGrpSpPr>
            <a:grpSpLocks/>
          </p:cNvGrpSpPr>
          <p:nvPr/>
        </p:nvGrpSpPr>
        <p:grpSpPr bwMode="auto">
          <a:xfrm>
            <a:off x="1752600" y="3276600"/>
            <a:ext cx="6400800" cy="3200400"/>
            <a:chOff x="1104" y="2064"/>
            <a:chExt cx="4032" cy="2016"/>
          </a:xfrm>
        </p:grpSpPr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13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15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17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20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22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>
              <a:off x="25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>
              <a:off x="27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9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>
              <a:off x="32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>
              <a:off x="34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37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39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41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>
              <a:off x="44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>
              <a:off x="46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>
              <a:off x="49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1104" y="229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1"/>
            <p:cNvSpPr>
              <a:spLocks noChangeShapeType="1"/>
            </p:cNvSpPr>
            <p:nvPr/>
          </p:nvSpPr>
          <p:spPr bwMode="auto">
            <a:xfrm>
              <a:off x="1104" y="252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1104" y="276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>
              <a:off x="1104" y="299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104" y="322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1104" y="346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1104" y="369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104" y="393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58"/>
            <p:cNvSpPr>
              <a:spLocks noChangeArrowheads="1"/>
            </p:cNvSpPr>
            <p:nvPr/>
          </p:nvSpPr>
          <p:spPr bwMode="auto">
            <a:xfrm>
              <a:off x="1794" y="229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>
              <a:off x="2040" y="229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034" y="253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/>
          </p:nvSpPr>
          <p:spPr bwMode="auto">
            <a:xfrm>
              <a:off x="1794" y="276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1794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034" y="298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4"/>
            <p:cNvSpPr>
              <a:spLocks noChangeArrowheads="1"/>
            </p:cNvSpPr>
            <p:nvPr/>
          </p:nvSpPr>
          <p:spPr bwMode="auto">
            <a:xfrm>
              <a:off x="2274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65"/>
            <p:cNvSpPr>
              <a:spLocks noChangeArrowheads="1"/>
            </p:cNvSpPr>
            <p:nvPr/>
          </p:nvSpPr>
          <p:spPr bwMode="auto">
            <a:xfrm>
              <a:off x="2514" y="2994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6"/>
            <p:cNvSpPr>
              <a:spLocks noChangeArrowheads="1"/>
            </p:cNvSpPr>
            <p:nvPr/>
          </p:nvSpPr>
          <p:spPr bwMode="auto">
            <a:xfrm>
              <a:off x="2754" y="300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67"/>
            <p:cNvSpPr>
              <a:spLocks noChangeArrowheads="1"/>
            </p:cNvSpPr>
            <p:nvPr/>
          </p:nvSpPr>
          <p:spPr bwMode="auto">
            <a:xfrm>
              <a:off x="2514" y="322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754" y="322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2754" y="2754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2754" y="252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71"/>
            <p:cNvSpPr>
              <a:spLocks noChangeArrowheads="1"/>
            </p:cNvSpPr>
            <p:nvPr/>
          </p:nvSpPr>
          <p:spPr bwMode="auto">
            <a:xfrm>
              <a:off x="2514" y="229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2274" y="228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2280" y="2514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280" y="274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2034" y="274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2514" y="274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2514" y="252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8"/>
            <p:cNvSpPr>
              <a:spLocks noChangeArrowheads="1"/>
            </p:cNvSpPr>
            <p:nvPr/>
          </p:nvSpPr>
          <p:spPr bwMode="auto">
            <a:xfrm>
              <a:off x="3474" y="276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9"/>
            <p:cNvSpPr>
              <a:spLocks noChangeArrowheads="1"/>
            </p:cNvSpPr>
            <p:nvPr/>
          </p:nvSpPr>
          <p:spPr bwMode="auto">
            <a:xfrm>
              <a:off x="3474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80"/>
            <p:cNvSpPr>
              <a:spLocks noChangeArrowheads="1"/>
            </p:cNvSpPr>
            <p:nvPr/>
          </p:nvSpPr>
          <p:spPr bwMode="auto">
            <a:xfrm>
              <a:off x="3474" y="321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81"/>
            <p:cNvSpPr>
              <a:spLocks noChangeArrowheads="1"/>
            </p:cNvSpPr>
            <p:nvPr/>
          </p:nvSpPr>
          <p:spPr bwMode="auto">
            <a:xfrm>
              <a:off x="3714" y="345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82"/>
            <p:cNvSpPr>
              <a:spLocks noChangeArrowheads="1"/>
            </p:cNvSpPr>
            <p:nvPr/>
          </p:nvSpPr>
          <p:spPr bwMode="auto">
            <a:xfrm>
              <a:off x="3720" y="369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83"/>
            <p:cNvSpPr>
              <a:spLocks noChangeArrowheads="1"/>
            </p:cNvSpPr>
            <p:nvPr/>
          </p:nvSpPr>
          <p:spPr bwMode="auto">
            <a:xfrm>
              <a:off x="3720" y="322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84"/>
            <p:cNvSpPr>
              <a:spLocks noChangeArrowheads="1"/>
            </p:cNvSpPr>
            <p:nvPr/>
          </p:nvSpPr>
          <p:spPr bwMode="auto">
            <a:xfrm>
              <a:off x="3720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85"/>
            <p:cNvSpPr>
              <a:spLocks noChangeArrowheads="1"/>
            </p:cNvSpPr>
            <p:nvPr/>
          </p:nvSpPr>
          <p:spPr bwMode="auto">
            <a:xfrm>
              <a:off x="3720" y="274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86"/>
            <p:cNvSpPr>
              <a:spLocks noChangeArrowheads="1"/>
            </p:cNvSpPr>
            <p:nvPr/>
          </p:nvSpPr>
          <p:spPr bwMode="auto">
            <a:xfrm>
              <a:off x="3720" y="252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87"/>
            <p:cNvSpPr>
              <a:spLocks noChangeArrowheads="1"/>
            </p:cNvSpPr>
            <p:nvPr/>
          </p:nvSpPr>
          <p:spPr bwMode="auto">
            <a:xfrm>
              <a:off x="3954" y="252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8"/>
            <p:cNvSpPr>
              <a:spLocks noChangeArrowheads="1"/>
            </p:cNvSpPr>
            <p:nvPr/>
          </p:nvSpPr>
          <p:spPr bwMode="auto">
            <a:xfrm>
              <a:off x="4188" y="253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4434" y="252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90"/>
            <p:cNvSpPr>
              <a:spLocks noChangeArrowheads="1"/>
            </p:cNvSpPr>
            <p:nvPr/>
          </p:nvSpPr>
          <p:spPr bwMode="auto">
            <a:xfrm>
              <a:off x="4434" y="276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91"/>
            <p:cNvSpPr>
              <a:spLocks noChangeArrowheads="1"/>
            </p:cNvSpPr>
            <p:nvPr/>
          </p:nvSpPr>
          <p:spPr bwMode="auto">
            <a:xfrm>
              <a:off x="4434" y="2994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92"/>
            <p:cNvSpPr>
              <a:spLocks noChangeArrowheads="1"/>
            </p:cNvSpPr>
            <p:nvPr/>
          </p:nvSpPr>
          <p:spPr bwMode="auto">
            <a:xfrm>
              <a:off x="4434" y="322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93"/>
            <p:cNvSpPr>
              <a:spLocks noChangeArrowheads="1"/>
            </p:cNvSpPr>
            <p:nvPr/>
          </p:nvSpPr>
          <p:spPr bwMode="auto">
            <a:xfrm>
              <a:off x="4194" y="2760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94"/>
            <p:cNvSpPr>
              <a:spLocks noChangeArrowheads="1"/>
            </p:cNvSpPr>
            <p:nvPr/>
          </p:nvSpPr>
          <p:spPr bwMode="auto">
            <a:xfrm>
              <a:off x="4194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95"/>
            <p:cNvSpPr>
              <a:spLocks noChangeArrowheads="1"/>
            </p:cNvSpPr>
            <p:nvPr/>
          </p:nvSpPr>
          <p:spPr bwMode="auto">
            <a:xfrm>
              <a:off x="4194" y="321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96"/>
            <p:cNvSpPr>
              <a:spLocks noChangeArrowheads="1"/>
            </p:cNvSpPr>
            <p:nvPr/>
          </p:nvSpPr>
          <p:spPr bwMode="auto">
            <a:xfrm>
              <a:off x="3954" y="3456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97"/>
            <p:cNvSpPr>
              <a:spLocks noChangeArrowheads="1"/>
            </p:cNvSpPr>
            <p:nvPr/>
          </p:nvSpPr>
          <p:spPr bwMode="auto">
            <a:xfrm>
              <a:off x="3960" y="3222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98"/>
            <p:cNvSpPr>
              <a:spLocks noChangeArrowheads="1"/>
            </p:cNvSpPr>
            <p:nvPr/>
          </p:nvSpPr>
          <p:spPr bwMode="auto">
            <a:xfrm>
              <a:off x="3966" y="2988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9"/>
            <p:cNvSpPr>
              <a:spLocks noChangeArrowheads="1"/>
            </p:cNvSpPr>
            <p:nvPr/>
          </p:nvSpPr>
          <p:spPr bwMode="auto">
            <a:xfrm>
              <a:off x="3972" y="2754"/>
              <a:ext cx="240" cy="240"/>
            </a:xfrm>
            <a:prstGeom prst="rect">
              <a:avLst/>
            </a:prstGeom>
            <a:solidFill>
              <a:srgbClr val="FF7C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" name="Group 107"/>
          <p:cNvGrpSpPr>
            <a:grpSpLocks/>
          </p:cNvGrpSpPr>
          <p:nvPr/>
        </p:nvGrpSpPr>
        <p:grpSpPr bwMode="auto">
          <a:xfrm>
            <a:off x="2238375" y="4229100"/>
            <a:ext cx="5248275" cy="2152650"/>
            <a:chOff x="1410" y="2664"/>
            <a:chExt cx="3306" cy="1356"/>
          </a:xfrm>
        </p:grpSpPr>
        <p:sp>
          <p:nvSpPr>
            <p:cNvPr id="165" name="Line 101"/>
            <p:cNvSpPr>
              <a:spLocks noChangeShapeType="1"/>
            </p:cNvSpPr>
            <p:nvPr/>
          </p:nvSpPr>
          <p:spPr bwMode="auto">
            <a:xfrm>
              <a:off x="1416" y="2664"/>
              <a:ext cx="0" cy="9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02"/>
            <p:cNvSpPr>
              <a:spLocks noChangeShapeType="1"/>
            </p:cNvSpPr>
            <p:nvPr/>
          </p:nvSpPr>
          <p:spPr bwMode="auto">
            <a:xfrm>
              <a:off x="1416" y="2736"/>
              <a:ext cx="0" cy="12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03"/>
            <p:cNvSpPr>
              <a:spLocks noChangeShapeType="1"/>
            </p:cNvSpPr>
            <p:nvPr/>
          </p:nvSpPr>
          <p:spPr bwMode="auto">
            <a:xfrm>
              <a:off x="1410" y="3924"/>
              <a:ext cx="144" cy="9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04"/>
            <p:cNvSpPr>
              <a:spLocks noChangeShapeType="1"/>
            </p:cNvSpPr>
            <p:nvPr/>
          </p:nvSpPr>
          <p:spPr bwMode="auto">
            <a:xfrm>
              <a:off x="1554" y="4014"/>
              <a:ext cx="264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05"/>
            <p:cNvSpPr>
              <a:spLocks noChangeShapeType="1"/>
            </p:cNvSpPr>
            <p:nvPr/>
          </p:nvSpPr>
          <p:spPr bwMode="auto">
            <a:xfrm flipV="1">
              <a:off x="4194" y="3588"/>
              <a:ext cx="480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06"/>
            <p:cNvSpPr>
              <a:spLocks noChangeShapeType="1"/>
            </p:cNvSpPr>
            <p:nvPr/>
          </p:nvSpPr>
          <p:spPr bwMode="auto">
            <a:xfrm flipV="1">
              <a:off x="4668" y="3492"/>
              <a:ext cx="48" cy="9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0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2209800"/>
          </a:xfrm>
        </p:spPr>
        <p:txBody>
          <a:bodyPr/>
          <a:lstStyle/>
          <a:p>
            <a:r>
              <a:rPr lang="en-US" dirty="0"/>
              <a:t>Manhattan Distance</a:t>
            </a: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1752600" y="3276600"/>
            <a:ext cx="6400800" cy="3200400"/>
            <a:chOff x="1104" y="1776"/>
            <a:chExt cx="4032" cy="2016"/>
          </a:xfrm>
        </p:grpSpPr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1104" y="1776"/>
              <a:ext cx="4032" cy="201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1872" y="2064"/>
              <a:ext cx="1008" cy="965"/>
            </a:xfrm>
            <a:custGeom>
              <a:avLst/>
              <a:gdLst>
                <a:gd name="T0" fmla="*/ 805 w 1008"/>
                <a:gd name="T1" fmla="*/ 0 h 965"/>
                <a:gd name="T2" fmla="*/ 91 w 1008"/>
                <a:gd name="T3" fmla="*/ 32 h 965"/>
                <a:gd name="T4" fmla="*/ 528 w 1008"/>
                <a:gd name="T5" fmla="*/ 245 h 965"/>
                <a:gd name="T6" fmla="*/ 0 w 1008"/>
                <a:gd name="T7" fmla="*/ 629 h 965"/>
                <a:gd name="T8" fmla="*/ 1008 w 1008"/>
                <a:gd name="T9" fmla="*/ 965 h 965"/>
                <a:gd name="T10" fmla="*/ 805 w 1008"/>
                <a:gd name="T11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965">
                  <a:moveTo>
                    <a:pt x="805" y="0"/>
                  </a:moveTo>
                  <a:cubicBezTo>
                    <a:pt x="105" y="32"/>
                    <a:pt x="343" y="32"/>
                    <a:pt x="91" y="32"/>
                  </a:cubicBezTo>
                  <a:lnTo>
                    <a:pt x="528" y="245"/>
                  </a:lnTo>
                  <a:lnTo>
                    <a:pt x="0" y="629"/>
                  </a:lnTo>
                  <a:lnTo>
                    <a:pt x="1008" y="96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3648" y="2256"/>
              <a:ext cx="960" cy="1200"/>
            </a:xfrm>
            <a:custGeom>
              <a:avLst/>
              <a:gdLst>
                <a:gd name="T0" fmla="*/ 0 w 960"/>
                <a:gd name="T1" fmla="*/ 240 h 1200"/>
                <a:gd name="T2" fmla="*/ 144 w 960"/>
                <a:gd name="T3" fmla="*/ 1200 h 1200"/>
                <a:gd name="T4" fmla="*/ 576 w 960"/>
                <a:gd name="T5" fmla="*/ 528 h 1200"/>
                <a:gd name="T6" fmla="*/ 816 w 960"/>
                <a:gd name="T7" fmla="*/ 720 h 1200"/>
                <a:gd name="T8" fmla="*/ 960 w 960"/>
                <a:gd name="T9" fmla="*/ 0 h 1200"/>
                <a:gd name="T10" fmla="*/ 0 w 960"/>
                <a:gd name="T11" fmla="*/ 24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1200">
                  <a:moveTo>
                    <a:pt x="0" y="240"/>
                  </a:moveTo>
                  <a:lnTo>
                    <a:pt x="144" y="1200"/>
                  </a:lnTo>
                  <a:lnTo>
                    <a:pt x="576" y="528"/>
                  </a:lnTo>
                  <a:lnTo>
                    <a:pt x="816" y="720"/>
                  </a:lnTo>
                  <a:lnTo>
                    <a:pt x="960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392" y="2352"/>
              <a:ext cx="48" cy="48"/>
            </a:xfrm>
            <a:prstGeom prst="ellipse">
              <a:avLst/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>
              <a:off x="4656" y="3168"/>
              <a:ext cx="9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4686" y="3150"/>
              <a:ext cx="48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" name="Rectangle 85"/>
          <p:cNvSpPr>
            <a:spLocks noChangeArrowheads="1"/>
          </p:cNvSpPr>
          <p:nvPr/>
        </p:nvSpPr>
        <p:spPr bwMode="auto">
          <a:xfrm>
            <a:off x="1190625" y="205105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92150" lvl="1" indent="-3476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latin typeface="+mn-lt"/>
              </a:rPr>
              <a:t>Discretize space into a regular grid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endParaRPr lang="en-US" sz="2800" b="0" dirty="0">
              <a:latin typeface="Tahoma" charset="0"/>
            </a:endParaRP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endParaRPr lang="en-US" sz="2800" b="0" dirty="0">
              <a:latin typeface="Tahoma" charset="0"/>
            </a:endParaRPr>
          </a:p>
        </p:txBody>
      </p:sp>
      <p:grpSp>
        <p:nvGrpSpPr>
          <p:cNvPr id="92" name="Group 11"/>
          <p:cNvGrpSpPr>
            <a:grpSpLocks/>
          </p:cNvGrpSpPr>
          <p:nvPr/>
        </p:nvGrpSpPr>
        <p:grpSpPr bwMode="auto">
          <a:xfrm>
            <a:off x="1752600" y="3276600"/>
            <a:ext cx="6400800" cy="3200400"/>
            <a:chOff x="1104" y="2064"/>
            <a:chExt cx="4032" cy="2016"/>
          </a:xfrm>
        </p:grpSpPr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13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15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17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>
              <a:off x="20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>
              <a:off x="22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>
              <a:off x="25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27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>
              <a:off x="29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>
              <a:off x="32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"/>
            <p:cNvSpPr>
              <a:spLocks noChangeShapeType="1"/>
            </p:cNvSpPr>
            <p:nvPr/>
          </p:nvSpPr>
          <p:spPr bwMode="auto">
            <a:xfrm>
              <a:off x="34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22"/>
            <p:cNvSpPr>
              <a:spLocks noChangeShapeType="1"/>
            </p:cNvSpPr>
            <p:nvPr/>
          </p:nvSpPr>
          <p:spPr bwMode="auto">
            <a:xfrm>
              <a:off x="37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23"/>
            <p:cNvSpPr>
              <a:spLocks noChangeShapeType="1"/>
            </p:cNvSpPr>
            <p:nvPr/>
          </p:nvSpPr>
          <p:spPr bwMode="auto">
            <a:xfrm>
              <a:off x="395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4"/>
            <p:cNvSpPr>
              <a:spLocks noChangeShapeType="1"/>
            </p:cNvSpPr>
            <p:nvPr/>
          </p:nvSpPr>
          <p:spPr bwMode="auto">
            <a:xfrm>
              <a:off x="419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5"/>
            <p:cNvSpPr>
              <a:spLocks noChangeShapeType="1"/>
            </p:cNvSpPr>
            <p:nvPr/>
          </p:nvSpPr>
          <p:spPr bwMode="auto">
            <a:xfrm>
              <a:off x="443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6"/>
            <p:cNvSpPr>
              <a:spLocks noChangeShapeType="1"/>
            </p:cNvSpPr>
            <p:nvPr/>
          </p:nvSpPr>
          <p:spPr bwMode="auto">
            <a:xfrm>
              <a:off x="467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7"/>
            <p:cNvSpPr>
              <a:spLocks noChangeShapeType="1"/>
            </p:cNvSpPr>
            <p:nvPr/>
          </p:nvSpPr>
          <p:spPr bwMode="auto">
            <a:xfrm>
              <a:off x="4914" y="206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8"/>
            <p:cNvSpPr>
              <a:spLocks noChangeShapeType="1"/>
            </p:cNvSpPr>
            <p:nvPr/>
          </p:nvSpPr>
          <p:spPr bwMode="auto">
            <a:xfrm>
              <a:off x="1104" y="229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"/>
            <p:cNvSpPr>
              <a:spLocks noChangeShapeType="1"/>
            </p:cNvSpPr>
            <p:nvPr/>
          </p:nvSpPr>
          <p:spPr bwMode="auto">
            <a:xfrm>
              <a:off x="1104" y="252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30"/>
            <p:cNvSpPr>
              <a:spLocks noChangeShapeType="1"/>
            </p:cNvSpPr>
            <p:nvPr/>
          </p:nvSpPr>
          <p:spPr bwMode="auto">
            <a:xfrm>
              <a:off x="1104" y="276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1"/>
            <p:cNvSpPr>
              <a:spLocks noChangeShapeType="1"/>
            </p:cNvSpPr>
            <p:nvPr/>
          </p:nvSpPr>
          <p:spPr bwMode="auto">
            <a:xfrm>
              <a:off x="1104" y="299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2"/>
            <p:cNvSpPr>
              <a:spLocks noChangeShapeType="1"/>
            </p:cNvSpPr>
            <p:nvPr/>
          </p:nvSpPr>
          <p:spPr bwMode="auto">
            <a:xfrm>
              <a:off x="1104" y="322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3"/>
            <p:cNvSpPr>
              <a:spLocks noChangeShapeType="1"/>
            </p:cNvSpPr>
            <p:nvPr/>
          </p:nvSpPr>
          <p:spPr bwMode="auto">
            <a:xfrm>
              <a:off x="1104" y="346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4"/>
            <p:cNvSpPr>
              <a:spLocks noChangeShapeType="1"/>
            </p:cNvSpPr>
            <p:nvPr/>
          </p:nvSpPr>
          <p:spPr bwMode="auto">
            <a:xfrm>
              <a:off x="1104" y="369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35"/>
            <p:cNvSpPr>
              <a:spLocks noChangeShapeType="1"/>
            </p:cNvSpPr>
            <p:nvPr/>
          </p:nvSpPr>
          <p:spPr bwMode="auto">
            <a:xfrm>
              <a:off x="1104" y="393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36"/>
            <p:cNvSpPr>
              <a:spLocks noChangeArrowheads="1"/>
            </p:cNvSpPr>
            <p:nvPr/>
          </p:nvSpPr>
          <p:spPr bwMode="auto">
            <a:xfrm>
              <a:off x="1794" y="229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2040" y="229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38"/>
            <p:cNvSpPr>
              <a:spLocks noChangeArrowheads="1"/>
            </p:cNvSpPr>
            <p:nvPr/>
          </p:nvSpPr>
          <p:spPr bwMode="auto">
            <a:xfrm>
              <a:off x="2034" y="253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39"/>
            <p:cNvSpPr>
              <a:spLocks noChangeArrowheads="1"/>
            </p:cNvSpPr>
            <p:nvPr/>
          </p:nvSpPr>
          <p:spPr bwMode="auto">
            <a:xfrm>
              <a:off x="1794" y="276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1794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2034" y="298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2274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43"/>
            <p:cNvSpPr>
              <a:spLocks noChangeArrowheads="1"/>
            </p:cNvSpPr>
            <p:nvPr/>
          </p:nvSpPr>
          <p:spPr bwMode="auto">
            <a:xfrm>
              <a:off x="2514" y="2994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44"/>
            <p:cNvSpPr>
              <a:spLocks noChangeArrowheads="1"/>
            </p:cNvSpPr>
            <p:nvPr/>
          </p:nvSpPr>
          <p:spPr bwMode="auto">
            <a:xfrm>
              <a:off x="2754" y="300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45"/>
            <p:cNvSpPr>
              <a:spLocks noChangeArrowheads="1"/>
            </p:cNvSpPr>
            <p:nvPr/>
          </p:nvSpPr>
          <p:spPr bwMode="auto">
            <a:xfrm>
              <a:off x="2514" y="322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46"/>
            <p:cNvSpPr>
              <a:spLocks noChangeArrowheads="1"/>
            </p:cNvSpPr>
            <p:nvPr/>
          </p:nvSpPr>
          <p:spPr bwMode="auto">
            <a:xfrm>
              <a:off x="2754" y="322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47"/>
            <p:cNvSpPr>
              <a:spLocks noChangeArrowheads="1"/>
            </p:cNvSpPr>
            <p:nvPr/>
          </p:nvSpPr>
          <p:spPr bwMode="auto">
            <a:xfrm>
              <a:off x="2754" y="2754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48"/>
            <p:cNvSpPr>
              <a:spLocks noChangeArrowheads="1"/>
            </p:cNvSpPr>
            <p:nvPr/>
          </p:nvSpPr>
          <p:spPr bwMode="auto">
            <a:xfrm>
              <a:off x="2754" y="252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49"/>
            <p:cNvSpPr>
              <a:spLocks noChangeArrowheads="1"/>
            </p:cNvSpPr>
            <p:nvPr/>
          </p:nvSpPr>
          <p:spPr bwMode="auto">
            <a:xfrm>
              <a:off x="2514" y="229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50"/>
            <p:cNvSpPr>
              <a:spLocks noChangeArrowheads="1"/>
            </p:cNvSpPr>
            <p:nvPr/>
          </p:nvSpPr>
          <p:spPr bwMode="auto">
            <a:xfrm>
              <a:off x="2274" y="228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51"/>
            <p:cNvSpPr>
              <a:spLocks noChangeArrowheads="1"/>
            </p:cNvSpPr>
            <p:nvPr/>
          </p:nvSpPr>
          <p:spPr bwMode="auto">
            <a:xfrm>
              <a:off x="2280" y="2514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52"/>
            <p:cNvSpPr>
              <a:spLocks noChangeArrowheads="1"/>
            </p:cNvSpPr>
            <p:nvPr/>
          </p:nvSpPr>
          <p:spPr bwMode="auto">
            <a:xfrm>
              <a:off x="2280" y="274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53"/>
            <p:cNvSpPr>
              <a:spLocks noChangeArrowheads="1"/>
            </p:cNvSpPr>
            <p:nvPr/>
          </p:nvSpPr>
          <p:spPr bwMode="auto">
            <a:xfrm>
              <a:off x="2034" y="274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54"/>
            <p:cNvSpPr>
              <a:spLocks noChangeArrowheads="1"/>
            </p:cNvSpPr>
            <p:nvPr/>
          </p:nvSpPr>
          <p:spPr bwMode="auto">
            <a:xfrm>
              <a:off x="2514" y="274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55"/>
            <p:cNvSpPr>
              <a:spLocks noChangeArrowheads="1"/>
            </p:cNvSpPr>
            <p:nvPr/>
          </p:nvSpPr>
          <p:spPr bwMode="auto">
            <a:xfrm>
              <a:off x="2514" y="252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56"/>
            <p:cNvSpPr>
              <a:spLocks noChangeArrowheads="1"/>
            </p:cNvSpPr>
            <p:nvPr/>
          </p:nvSpPr>
          <p:spPr bwMode="auto">
            <a:xfrm>
              <a:off x="3474" y="276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57"/>
            <p:cNvSpPr>
              <a:spLocks noChangeArrowheads="1"/>
            </p:cNvSpPr>
            <p:nvPr/>
          </p:nvSpPr>
          <p:spPr bwMode="auto">
            <a:xfrm>
              <a:off x="3474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58"/>
            <p:cNvSpPr>
              <a:spLocks noChangeArrowheads="1"/>
            </p:cNvSpPr>
            <p:nvPr/>
          </p:nvSpPr>
          <p:spPr bwMode="auto">
            <a:xfrm>
              <a:off x="3474" y="321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59"/>
            <p:cNvSpPr>
              <a:spLocks noChangeArrowheads="1"/>
            </p:cNvSpPr>
            <p:nvPr/>
          </p:nvSpPr>
          <p:spPr bwMode="auto">
            <a:xfrm>
              <a:off x="3714" y="345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60"/>
            <p:cNvSpPr>
              <a:spLocks noChangeArrowheads="1"/>
            </p:cNvSpPr>
            <p:nvPr/>
          </p:nvSpPr>
          <p:spPr bwMode="auto">
            <a:xfrm>
              <a:off x="3720" y="369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1"/>
            <p:cNvSpPr>
              <a:spLocks noChangeArrowheads="1"/>
            </p:cNvSpPr>
            <p:nvPr/>
          </p:nvSpPr>
          <p:spPr bwMode="auto">
            <a:xfrm>
              <a:off x="3720" y="322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62"/>
            <p:cNvSpPr>
              <a:spLocks noChangeArrowheads="1"/>
            </p:cNvSpPr>
            <p:nvPr/>
          </p:nvSpPr>
          <p:spPr bwMode="auto">
            <a:xfrm>
              <a:off x="3720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63"/>
            <p:cNvSpPr>
              <a:spLocks noChangeArrowheads="1"/>
            </p:cNvSpPr>
            <p:nvPr/>
          </p:nvSpPr>
          <p:spPr bwMode="auto">
            <a:xfrm>
              <a:off x="3720" y="274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64"/>
            <p:cNvSpPr>
              <a:spLocks noChangeArrowheads="1"/>
            </p:cNvSpPr>
            <p:nvPr/>
          </p:nvSpPr>
          <p:spPr bwMode="auto">
            <a:xfrm>
              <a:off x="3720" y="252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65"/>
            <p:cNvSpPr>
              <a:spLocks noChangeArrowheads="1"/>
            </p:cNvSpPr>
            <p:nvPr/>
          </p:nvSpPr>
          <p:spPr bwMode="auto">
            <a:xfrm>
              <a:off x="3954" y="252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66"/>
            <p:cNvSpPr>
              <a:spLocks noChangeArrowheads="1"/>
            </p:cNvSpPr>
            <p:nvPr/>
          </p:nvSpPr>
          <p:spPr bwMode="auto">
            <a:xfrm>
              <a:off x="4188" y="253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67"/>
            <p:cNvSpPr>
              <a:spLocks noChangeArrowheads="1"/>
            </p:cNvSpPr>
            <p:nvPr/>
          </p:nvSpPr>
          <p:spPr bwMode="auto">
            <a:xfrm>
              <a:off x="4434" y="252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434" y="276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434" y="2994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4434" y="322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Rectangle 71"/>
            <p:cNvSpPr>
              <a:spLocks noChangeArrowheads="1"/>
            </p:cNvSpPr>
            <p:nvPr/>
          </p:nvSpPr>
          <p:spPr bwMode="auto">
            <a:xfrm>
              <a:off x="4194" y="2760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4194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73"/>
            <p:cNvSpPr>
              <a:spLocks noChangeArrowheads="1"/>
            </p:cNvSpPr>
            <p:nvPr/>
          </p:nvSpPr>
          <p:spPr bwMode="auto">
            <a:xfrm>
              <a:off x="4194" y="321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74"/>
            <p:cNvSpPr>
              <a:spLocks noChangeArrowheads="1"/>
            </p:cNvSpPr>
            <p:nvPr/>
          </p:nvSpPr>
          <p:spPr bwMode="auto">
            <a:xfrm>
              <a:off x="3954" y="3456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75"/>
            <p:cNvSpPr>
              <a:spLocks noChangeArrowheads="1"/>
            </p:cNvSpPr>
            <p:nvPr/>
          </p:nvSpPr>
          <p:spPr bwMode="auto">
            <a:xfrm>
              <a:off x="3960" y="3222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76"/>
            <p:cNvSpPr>
              <a:spLocks noChangeArrowheads="1"/>
            </p:cNvSpPr>
            <p:nvPr/>
          </p:nvSpPr>
          <p:spPr bwMode="auto">
            <a:xfrm>
              <a:off x="3966" y="2988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77"/>
            <p:cNvSpPr>
              <a:spLocks noChangeArrowheads="1"/>
            </p:cNvSpPr>
            <p:nvPr/>
          </p:nvSpPr>
          <p:spPr bwMode="auto">
            <a:xfrm>
              <a:off x="3972" y="2754"/>
              <a:ext cx="240" cy="24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" name="Rectangle 156"/>
          <p:cNvSpPr>
            <a:spLocks noChangeArrowheads="1"/>
          </p:cNvSpPr>
          <p:nvPr/>
        </p:nvSpPr>
        <p:spPr bwMode="auto">
          <a:xfrm>
            <a:off x="1187450" y="20574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92150" lvl="1" indent="-3476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latin typeface="+mn-lt"/>
              </a:rPr>
              <a:t>Label goal cells with a potential of 0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endParaRPr lang="en-US" sz="2800" b="0" dirty="0">
              <a:latin typeface="Tahoma" charset="0"/>
            </a:endParaRP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endParaRPr lang="en-US" sz="2800" b="0" dirty="0">
              <a:latin typeface="Tahoma" charset="0"/>
            </a:endParaRPr>
          </a:p>
        </p:txBody>
      </p:sp>
      <p:sp>
        <p:nvSpPr>
          <p:cNvPr id="233" name="Text Box 157"/>
          <p:cNvSpPr txBox="1">
            <a:spLocks noChangeArrowheads="1"/>
          </p:cNvSpPr>
          <p:nvPr/>
        </p:nvSpPr>
        <p:spPr bwMode="auto">
          <a:xfrm>
            <a:off x="7494588" y="5486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4" name="Rectangle 160"/>
          <p:cNvSpPr>
            <a:spLocks noChangeArrowheads="1"/>
          </p:cNvSpPr>
          <p:nvPr/>
        </p:nvSpPr>
        <p:spPr bwMode="auto">
          <a:xfrm>
            <a:off x="1190625" y="205105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92150" lvl="1" indent="-34766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latin typeface="+mn-lt"/>
              </a:rPr>
              <a:t>Propagate increasing distances to neighboring cells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endParaRPr lang="en-US" sz="2800" b="0" dirty="0">
              <a:latin typeface="Tahoma" charset="0"/>
            </a:endParaRP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endParaRPr lang="en-US" sz="2800" b="0" dirty="0">
              <a:latin typeface="Tahoma" charset="0"/>
            </a:endParaRPr>
          </a:p>
        </p:txBody>
      </p:sp>
      <p:grpSp>
        <p:nvGrpSpPr>
          <p:cNvPr id="235" name="Group 166"/>
          <p:cNvGrpSpPr>
            <a:grpSpLocks/>
          </p:cNvGrpSpPr>
          <p:nvPr/>
        </p:nvGrpSpPr>
        <p:grpSpPr bwMode="auto">
          <a:xfrm>
            <a:off x="7162800" y="5105400"/>
            <a:ext cx="1066800" cy="1219200"/>
            <a:chOff x="4512" y="3216"/>
            <a:chExt cx="672" cy="768"/>
          </a:xfrm>
        </p:grpSpPr>
        <p:sp>
          <p:nvSpPr>
            <p:cNvPr id="236" name="Text Box 162"/>
            <p:cNvSpPr txBox="1">
              <a:spLocks noChangeArrowheads="1"/>
            </p:cNvSpPr>
            <p:nvPr/>
          </p:nvSpPr>
          <p:spPr bwMode="auto">
            <a:xfrm>
              <a:off x="4721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7" name="Text Box 163"/>
            <p:cNvSpPr txBox="1">
              <a:spLocks noChangeArrowheads="1"/>
            </p:cNvSpPr>
            <p:nvPr/>
          </p:nvSpPr>
          <p:spPr bwMode="auto">
            <a:xfrm>
              <a:off x="4512" y="34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4961" y="34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9" name="Text Box 165"/>
            <p:cNvSpPr txBox="1">
              <a:spLocks noChangeArrowheads="1"/>
            </p:cNvSpPr>
            <p:nvPr/>
          </p:nvSpPr>
          <p:spPr bwMode="auto">
            <a:xfrm>
              <a:off x="472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240" name="Text Box 171"/>
          <p:cNvSpPr txBox="1">
            <a:spLocks noChangeArrowheads="1"/>
          </p:cNvSpPr>
          <p:nvPr/>
        </p:nvSpPr>
        <p:spPr bwMode="auto">
          <a:xfrm>
            <a:off x="6732588" y="5486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241" name="Group 173"/>
          <p:cNvGrpSpPr>
            <a:grpSpLocks/>
          </p:cNvGrpSpPr>
          <p:nvPr/>
        </p:nvGrpSpPr>
        <p:grpSpPr bwMode="auto">
          <a:xfrm>
            <a:off x="7113588" y="4724400"/>
            <a:ext cx="1089025" cy="1905000"/>
            <a:chOff x="4481" y="2976"/>
            <a:chExt cx="686" cy="1200"/>
          </a:xfrm>
        </p:grpSpPr>
        <p:sp>
          <p:nvSpPr>
            <p:cNvPr id="242" name="Text Box 167"/>
            <p:cNvSpPr txBox="1">
              <a:spLocks noChangeArrowheads="1"/>
            </p:cNvSpPr>
            <p:nvPr/>
          </p:nvSpPr>
          <p:spPr bwMode="auto">
            <a:xfrm>
              <a:off x="4944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3" name="Text Box 168"/>
            <p:cNvSpPr txBox="1">
              <a:spLocks noChangeArrowheads="1"/>
            </p:cNvSpPr>
            <p:nvPr/>
          </p:nvSpPr>
          <p:spPr bwMode="auto">
            <a:xfrm>
              <a:off x="4944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4" name="Text Box 169"/>
            <p:cNvSpPr txBox="1">
              <a:spLocks noChangeArrowheads="1"/>
            </p:cNvSpPr>
            <p:nvPr/>
          </p:nvSpPr>
          <p:spPr bwMode="auto">
            <a:xfrm>
              <a:off x="472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5" name="Text Box 170"/>
            <p:cNvSpPr txBox="1">
              <a:spLocks noChangeArrowheads="1"/>
            </p:cNvSpPr>
            <p:nvPr/>
          </p:nvSpPr>
          <p:spPr bwMode="auto">
            <a:xfrm>
              <a:off x="4721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6" name="Text Box 172"/>
            <p:cNvSpPr txBox="1">
              <a:spLocks noChangeArrowheads="1"/>
            </p:cNvSpPr>
            <p:nvPr/>
          </p:nvSpPr>
          <p:spPr bwMode="auto">
            <a:xfrm>
              <a:off x="448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47" name="Group 179"/>
          <p:cNvGrpSpPr>
            <a:grpSpLocks/>
          </p:cNvGrpSpPr>
          <p:nvPr/>
        </p:nvGrpSpPr>
        <p:grpSpPr bwMode="auto">
          <a:xfrm>
            <a:off x="6732588" y="4343400"/>
            <a:ext cx="1470025" cy="2286000"/>
            <a:chOff x="4241" y="2736"/>
            <a:chExt cx="926" cy="1440"/>
          </a:xfrm>
        </p:grpSpPr>
        <p:sp>
          <p:nvSpPr>
            <p:cNvPr id="248" name="Text Box 174"/>
            <p:cNvSpPr txBox="1">
              <a:spLocks noChangeArrowheads="1"/>
            </p:cNvSpPr>
            <p:nvPr/>
          </p:nvSpPr>
          <p:spPr bwMode="auto">
            <a:xfrm>
              <a:off x="4944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49" name="Text Box 175"/>
            <p:cNvSpPr txBox="1">
              <a:spLocks noChangeArrowheads="1"/>
            </p:cNvSpPr>
            <p:nvPr/>
          </p:nvSpPr>
          <p:spPr bwMode="auto">
            <a:xfrm>
              <a:off x="4944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50" name="Text Box 176"/>
            <p:cNvSpPr txBox="1">
              <a:spLocks noChangeArrowheads="1"/>
            </p:cNvSpPr>
            <p:nvPr/>
          </p:nvSpPr>
          <p:spPr bwMode="auto">
            <a:xfrm>
              <a:off x="4721" y="27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51" name="Text Box 177"/>
            <p:cNvSpPr txBox="1">
              <a:spLocks noChangeArrowheads="1"/>
            </p:cNvSpPr>
            <p:nvPr/>
          </p:nvSpPr>
          <p:spPr bwMode="auto">
            <a:xfrm>
              <a:off x="424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52" name="Text Box 178"/>
            <p:cNvSpPr txBox="1">
              <a:spLocks noChangeArrowheads="1"/>
            </p:cNvSpPr>
            <p:nvPr/>
          </p:nvSpPr>
          <p:spPr bwMode="auto">
            <a:xfrm>
              <a:off x="448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53" name="Group 184"/>
          <p:cNvGrpSpPr>
            <a:grpSpLocks/>
          </p:cNvGrpSpPr>
          <p:nvPr/>
        </p:nvGrpSpPr>
        <p:grpSpPr bwMode="auto">
          <a:xfrm>
            <a:off x="6351588" y="3962400"/>
            <a:ext cx="1851025" cy="2667000"/>
            <a:chOff x="4001" y="2496"/>
            <a:chExt cx="1166" cy="1680"/>
          </a:xfrm>
        </p:grpSpPr>
        <p:sp>
          <p:nvSpPr>
            <p:cNvPr id="254" name="Text Box 180"/>
            <p:cNvSpPr txBox="1">
              <a:spLocks noChangeArrowheads="1"/>
            </p:cNvSpPr>
            <p:nvPr/>
          </p:nvSpPr>
          <p:spPr bwMode="auto">
            <a:xfrm>
              <a:off x="4944" y="27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55" name="Text Box 181"/>
            <p:cNvSpPr txBox="1">
              <a:spLocks noChangeArrowheads="1"/>
            </p:cNvSpPr>
            <p:nvPr/>
          </p:nvSpPr>
          <p:spPr bwMode="auto">
            <a:xfrm>
              <a:off x="4721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56" name="Text Box 182"/>
            <p:cNvSpPr txBox="1">
              <a:spLocks noChangeArrowheads="1"/>
            </p:cNvSpPr>
            <p:nvPr/>
          </p:nvSpPr>
          <p:spPr bwMode="auto">
            <a:xfrm>
              <a:off x="424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57" name="Text Box 183"/>
            <p:cNvSpPr txBox="1">
              <a:spLocks noChangeArrowheads="1"/>
            </p:cNvSpPr>
            <p:nvPr/>
          </p:nvSpPr>
          <p:spPr bwMode="auto">
            <a:xfrm>
              <a:off x="400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258" name="Group 188"/>
          <p:cNvGrpSpPr>
            <a:grpSpLocks/>
          </p:cNvGrpSpPr>
          <p:nvPr/>
        </p:nvGrpSpPr>
        <p:grpSpPr bwMode="auto">
          <a:xfrm>
            <a:off x="6351588" y="3657600"/>
            <a:ext cx="1851025" cy="2971800"/>
            <a:chOff x="4001" y="2304"/>
            <a:chExt cx="1166" cy="1872"/>
          </a:xfrm>
        </p:grpSpPr>
        <p:sp>
          <p:nvSpPr>
            <p:cNvPr id="259" name="Text Box 185"/>
            <p:cNvSpPr txBox="1">
              <a:spLocks noChangeArrowheads="1"/>
            </p:cNvSpPr>
            <p:nvPr/>
          </p:nvSpPr>
          <p:spPr bwMode="auto">
            <a:xfrm>
              <a:off x="4944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60" name="Text Box 186"/>
            <p:cNvSpPr txBox="1">
              <a:spLocks noChangeArrowheads="1"/>
            </p:cNvSpPr>
            <p:nvPr/>
          </p:nvSpPr>
          <p:spPr bwMode="auto">
            <a:xfrm>
              <a:off x="4721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61" name="Text Box 187"/>
            <p:cNvSpPr txBox="1">
              <a:spLocks noChangeArrowheads="1"/>
            </p:cNvSpPr>
            <p:nvPr/>
          </p:nvSpPr>
          <p:spPr bwMode="auto">
            <a:xfrm>
              <a:off x="400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grpSp>
        <p:nvGrpSpPr>
          <p:cNvPr id="262" name="Group 193"/>
          <p:cNvGrpSpPr>
            <a:grpSpLocks/>
          </p:cNvGrpSpPr>
          <p:nvPr/>
        </p:nvGrpSpPr>
        <p:grpSpPr bwMode="auto">
          <a:xfrm>
            <a:off x="5970588" y="3276600"/>
            <a:ext cx="2232025" cy="3352800"/>
            <a:chOff x="3761" y="2064"/>
            <a:chExt cx="1406" cy="2112"/>
          </a:xfrm>
        </p:grpSpPr>
        <p:sp>
          <p:nvSpPr>
            <p:cNvPr id="263" name="Text Box 189"/>
            <p:cNvSpPr txBox="1">
              <a:spLocks noChangeArrowheads="1"/>
            </p:cNvSpPr>
            <p:nvPr/>
          </p:nvSpPr>
          <p:spPr bwMode="auto">
            <a:xfrm>
              <a:off x="4944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4" name="Text Box 190"/>
            <p:cNvSpPr txBox="1">
              <a:spLocks noChangeArrowheads="1"/>
            </p:cNvSpPr>
            <p:nvPr/>
          </p:nvSpPr>
          <p:spPr bwMode="auto">
            <a:xfrm>
              <a:off x="4721" y="20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5" name="Text Box 191"/>
            <p:cNvSpPr txBox="1">
              <a:spLocks noChangeArrowheads="1"/>
            </p:cNvSpPr>
            <p:nvPr/>
          </p:nvSpPr>
          <p:spPr bwMode="auto">
            <a:xfrm>
              <a:off x="4481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66" name="Text Box 192"/>
            <p:cNvSpPr txBox="1">
              <a:spLocks noChangeArrowheads="1"/>
            </p:cNvSpPr>
            <p:nvPr/>
          </p:nvSpPr>
          <p:spPr bwMode="auto">
            <a:xfrm>
              <a:off x="376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67" name="Group 198"/>
          <p:cNvGrpSpPr>
            <a:grpSpLocks/>
          </p:cNvGrpSpPr>
          <p:nvPr/>
        </p:nvGrpSpPr>
        <p:grpSpPr bwMode="auto">
          <a:xfrm>
            <a:off x="5589588" y="3276600"/>
            <a:ext cx="2640012" cy="3352800"/>
            <a:chOff x="3521" y="2064"/>
            <a:chExt cx="1663" cy="2112"/>
          </a:xfrm>
        </p:grpSpPr>
        <p:sp>
          <p:nvSpPr>
            <p:cNvPr id="268" name="Text Box 194"/>
            <p:cNvSpPr txBox="1">
              <a:spLocks noChangeArrowheads="1"/>
            </p:cNvSpPr>
            <p:nvPr/>
          </p:nvSpPr>
          <p:spPr bwMode="auto">
            <a:xfrm>
              <a:off x="4961" y="20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69" name="Text Box 195"/>
            <p:cNvSpPr txBox="1">
              <a:spLocks noChangeArrowheads="1"/>
            </p:cNvSpPr>
            <p:nvPr/>
          </p:nvSpPr>
          <p:spPr bwMode="auto">
            <a:xfrm>
              <a:off x="4481" y="20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70" name="Text Box 196"/>
            <p:cNvSpPr txBox="1">
              <a:spLocks noChangeArrowheads="1"/>
            </p:cNvSpPr>
            <p:nvPr/>
          </p:nvSpPr>
          <p:spPr bwMode="auto">
            <a:xfrm>
              <a:off x="4241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71" name="Text Box 197"/>
            <p:cNvSpPr txBox="1">
              <a:spLocks noChangeArrowheads="1"/>
            </p:cNvSpPr>
            <p:nvPr/>
          </p:nvSpPr>
          <p:spPr bwMode="auto">
            <a:xfrm>
              <a:off x="352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grpSp>
        <p:nvGrpSpPr>
          <p:cNvPr id="272" name="Group 203"/>
          <p:cNvGrpSpPr>
            <a:grpSpLocks/>
          </p:cNvGrpSpPr>
          <p:nvPr/>
        </p:nvGrpSpPr>
        <p:grpSpPr bwMode="auto">
          <a:xfrm>
            <a:off x="5208588" y="3276600"/>
            <a:ext cx="1878012" cy="3352800"/>
            <a:chOff x="3281" y="2064"/>
            <a:chExt cx="1183" cy="2112"/>
          </a:xfrm>
        </p:grpSpPr>
        <p:sp>
          <p:nvSpPr>
            <p:cNvPr id="273" name="Text Box 199"/>
            <p:cNvSpPr txBox="1">
              <a:spLocks noChangeArrowheads="1"/>
            </p:cNvSpPr>
            <p:nvPr/>
          </p:nvSpPr>
          <p:spPr bwMode="auto">
            <a:xfrm>
              <a:off x="4241" y="20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74" name="Text Box 200"/>
            <p:cNvSpPr txBox="1">
              <a:spLocks noChangeArrowheads="1"/>
            </p:cNvSpPr>
            <p:nvPr/>
          </p:nvSpPr>
          <p:spPr bwMode="auto">
            <a:xfrm>
              <a:off x="4001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75" name="Text Box 201"/>
            <p:cNvSpPr txBox="1">
              <a:spLocks noChangeArrowheads="1"/>
            </p:cNvSpPr>
            <p:nvPr/>
          </p:nvSpPr>
          <p:spPr bwMode="auto">
            <a:xfrm>
              <a:off x="352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76" name="Text Box 202"/>
            <p:cNvSpPr txBox="1">
              <a:spLocks noChangeArrowheads="1"/>
            </p:cNvSpPr>
            <p:nvPr/>
          </p:nvSpPr>
          <p:spPr bwMode="auto">
            <a:xfrm>
              <a:off x="328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77" name="Group 209"/>
          <p:cNvGrpSpPr>
            <a:grpSpLocks/>
          </p:cNvGrpSpPr>
          <p:nvPr/>
        </p:nvGrpSpPr>
        <p:grpSpPr bwMode="auto">
          <a:xfrm>
            <a:off x="4827588" y="3276600"/>
            <a:ext cx="1878012" cy="3352800"/>
            <a:chOff x="3041" y="2064"/>
            <a:chExt cx="1183" cy="2112"/>
          </a:xfrm>
        </p:grpSpPr>
        <p:sp>
          <p:nvSpPr>
            <p:cNvPr id="278" name="Text Box 204"/>
            <p:cNvSpPr txBox="1">
              <a:spLocks noChangeArrowheads="1"/>
            </p:cNvSpPr>
            <p:nvPr/>
          </p:nvSpPr>
          <p:spPr bwMode="auto">
            <a:xfrm>
              <a:off x="4001" y="20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279" name="Text Box 205"/>
            <p:cNvSpPr txBox="1">
              <a:spLocks noChangeArrowheads="1"/>
            </p:cNvSpPr>
            <p:nvPr/>
          </p:nvSpPr>
          <p:spPr bwMode="auto">
            <a:xfrm>
              <a:off x="3761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280" name="Text Box 206"/>
            <p:cNvSpPr txBox="1">
              <a:spLocks noChangeArrowheads="1"/>
            </p:cNvSpPr>
            <p:nvPr/>
          </p:nvSpPr>
          <p:spPr bwMode="auto">
            <a:xfrm>
              <a:off x="3521" y="34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281" name="Text Box 207"/>
            <p:cNvSpPr txBox="1">
              <a:spLocks noChangeArrowheads="1"/>
            </p:cNvSpPr>
            <p:nvPr/>
          </p:nvSpPr>
          <p:spPr bwMode="auto">
            <a:xfrm>
              <a:off x="3281" y="36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282" name="Text Box 208"/>
            <p:cNvSpPr txBox="1">
              <a:spLocks noChangeArrowheads="1"/>
            </p:cNvSpPr>
            <p:nvPr/>
          </p:nvSpPr>
          <p:spPr bwMode="auto">
            <a:xfrm>
              <a:off x="3041" y="38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283" name="Group 215"/>
          <p:cNvGrpSpPr>
            <a:grpSpLocks/>
          </p:cNvGrpSpPr>
          <p:nvPr/>
        </p:nvGrpSpPr>
        <p:grpSpPr bwMode="auto">
          <a:xfrm>
            <a:off x="4276725" y="3276600"/>
            <a:ext cx="2047875" cy="3352800"/>
            <a:chOff x="2694" y="2064"/>
            <a:chExt cx="1290" cy="2112"/>
          </a:xfrm>
        </p:grpSpPr>
        <p:sp>
          <p:nvSpPr>
            <p:cNvPr id="284" name="Text Box 210"/>
            <p:cNvSpPr txBox="1">
              <a:spLocks noChangeArrowheads="1"/>
            </p:cNvSpPr>
            <p:nvPr/>
          </p:nvSpPr>
          <p:spPr bwMode="auto">
            <a:xfrm>
              <a:off x="365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285" name="Text Box 211"/>
            <p:cNvSpPr txBox="1">
              <a:spLocks noChangeArrowheads="1"/>
            </p:cNvSpPr>
            <p:nvPr/>
          </p:nvSpPr>
          <p:spPr bwMode="auto">
            <a:xfrm>
              <a:off x="3414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286" name="Text Box 212"/>
            <p:cNvSpPr txBox="1">
              <a:spLocks noChangeArrowheads="1"/>
            </p:cNvSpPr>
            <p:nvPr/>
          </p:nvSpPr>
          <p:spPr bwMode="auto">
            <a:xfrm>
              <a:off x="317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287" name="Text Box 213"/>
            <p:cNvSpPr txBox="1">
              <a:spLocks noChangeArrowheads="1"/>
            </p:cNvSpPr>
            <p:nvPr/>
          </p:nvSpPr>
          <p:spPr bwMode="auto">
            <a:xfrm>
              <a:off x="293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288" name="Text Box 214"/>
            <p:cNvSpPr txBox="1">
              <a:spLocks noChangeArrowheads="1"/>
            </p:cNvSpPr>
            <p:nvPr/>
          </p:nvSpPr>
          <p:spPr bwMode="auto">
            <a:xfrm>
              <a:off x="269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289" name="Group 223"/>
          <p:cNvGrpSpPr>
            <a:grpSpLocks/>
          </p:cNvGrpSpPr>
          <p:nvPr/>
        </p:nvGrpSpPr>
        <p:grpSpPr bwMode="auto">
          <a:xfrm>
            <a:off x="3895725" y="3276600"/>
            <a:ext cx="2047875" cy="3352800"/>
            <a:chOff x="2454" y="2064"/>
            <a:chExt cx="1290" cy="2112"/>
          </a:xfrm>
        </p:grpSpPr>
        <p:sp>
          <p:nvSpPr>
            <p:cNvPr id="290" name="Text Box 216"/>
            <p:cNvSpPr txBox="1">
              <a:spLocks noChangeArrowheads="1"/>
            </p:cNvSpPr>
            <p:nvPr/>
          </p:nvSpPr>
          <p:spPr bwMode="auto">
            <a:xfrm>
              <a:off x="341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1" name="Text Box 217"/>
            <p:cNvSpPr txBox="1">
              <a:spLocks noChangeArrowheads="1"/>
            </p:cNvSpPr>
            <p:nvPr/>
          </p:nvSpPr>
          <p:spPr bwMode="auto">
            <a:xfrm>
              <a:off x="3174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2" name="Text Box 218"/>
            <p:cNvSpPr txBox="1">
              <a:spLocks noChangeArrowheads="1"/>
            </p:cNvSpPr>
            <p:nvPr/>
          </p:nvSpPr>
          <p:spPr bwMode="auto">
            <a:xfrm>
              <a:off x="341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3" name="Text Box 219"/>
            <p:cNvSpPr txBox="1">
              <a:spLocks noChangeArrowheads="1"/>
            </p:cNvSpPr>
            <p:nvPr/>
          </p:nvSpPr>
          <p:spPr bwMode="auto">
            <a:xfrm>
              <a:off x="317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4" name="Text Box 220"/>
            <p:cNvSpPr txBox="1">
              <a:spLocks noChangeArrowheads="1"/>
            </p:cNvSpPr>
            <p:nvPr/>
          </p:nvSpPr>
          <p:spPr bwMode="auto">
            <a:xfrm>
              <a:off x="293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5" name="Text Box 221"/>
            <p:cNvSpPr txBox="1">
              <a:spLocks noChangeArrowheads="1"/>
            </p:cNvSpPr>
            <p:nvPr/>
          </p:nvSpPr>
          <p:spPr bwMode="auto">
            <a:xfrm>
              <a:off x="269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296" name="Text Box 222"/>
            <p:cNvSpPr txBox="1">
              <a:spLocks noChangeArrowheads="1"/>
            </p:cNvSpPr>
            <p:nvPr/>
          </p:nvSpPr>
          <p:spPr bwMode="auto">
            <a:xfrm>
              <a:off x="245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297" name="Group 232"/>
          <p:cNvGrpSpPr>
            <a:grpSpLocks/>
          </p:cNvGrpSpPr>
          <p:nvPr/>
        </p:nvGrpSpPr>
        <p:grpSpPr bwMode="auto">
          <a:xfrm>
            <a:off x="3514725" y="3276600"/>
            <a:ext cx="2047875" cy="3352800"/>
            <a:chOff x="2214" y="2064"/>
            <a:chExt cx="1290" cy="2112"/>
          </a:xfrm>
        </p:grpSpPr>
        <p:sp>
          <p:nvSpPr>
            <p:cNvPr id="298" name="Text Box 224"/>
            <p:cNvSpPr txBox="1">
              <a:spLocks noChangeArrowheads="1"/>
            </p:cNvSpPr>
            <p:nvPr/>
          </p:nvSpPr>
          <p:spPr bwMode="auto">
            <a:xfrm>
              <a:off x="317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299" name="Text Box 225"/>
            <p:cNvSpPr txBox="1">
              <a:spLocks noChangeArrowheads="1"/>
            </p:cNvSpPr>
            <p:nvPr/>
          </p:nvSpPr>
          <p:spPr bwMode="auto">
            <a:xfrm>
              <a:off x="2934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0" name="Text Box 226"/>
            <p:cNvSpPr txBox="1">
              <a:spLocks noChangeArrowheads="1"/>
            </p:cNvSpPr>
            <p:nvPr/>
          </p:nvSpPr>
          <p:spPr bwMode="auto">
            <a:xfrm>
              <a:off x="317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1" name="Text Box 227"/>
            <p:cNvSpPr txBox="1">
              <a:spLocks noChangeArrowheads="1"/>
            </p:cNvSpPr>
            <p:nvPr/>
          </p:nvSpPr>
          <p:spPr bwMode="auto">
            <a:xfrm>
              <a:off x="3174" y="297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2" name="Text Box 228"/>
            <p:cNvSpPr txBox="1">
              <a:spLocks noChangeArrowheads="1"/>
            </p:cNvSpPr>
            <p:nvPr/>
          </p:nvSpPr>
          <p:spPr bwMode="auto">
            <a:xfrm>
              <a:off x="293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3" name="Text Box 229"/>
            <p:cNvSpPr txBox="1">
              <a:spLocks noChangeArrowheads="1"/>
            </p:cNvSpPr>
            <p:nvPr/>
          </p:nvSpPr>
          <p:spPr bwMode="auto">
            <a:xfrm>
              <a:off x="269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4" name="Text Box 230"/>
            <p:cNvSpPr txBox="1">
              <a:spLocks noChangeArrowheads="1"/>
            </p:cNvSpPr>
            <p:nvPr/>
          </p:nvSpPr>
          <p:spPr bwMode="auto">
            <a:xfrm>
              <a:off x="245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305" name="Text Box 231"/>
            <p:cNvSpPr txBox="1">
              <a:spLocks noChangeArrowheads="1"/>
            </p:cNvSpPr>
            <p:nvPr/>
          </p:nvSpPr>
          <p:spPr bwMode="auto">
            <a:xfrm>
              <a:off x="221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306" name="Group 241"/>
          <p:cNvGrpSpPr>
            <a:grpSpLocks/>
          </p:cNvGrpSpPr>
          <p:nvPr/>
        </p:nvGrpSpPr>
        <p:grpSpPr bwMode="auto">
          <a:xfrm>
            <a:off x="3133725" y="3276600"/>
            <a:ext cx="2428875" cy="3352800"/>
            <a:chOff x="1974" y="2064"/>
            <a:chExt cx="1530" cy="2112"/>
          </a:xfrm>
        </p:grpSpPr>
        <p:sp>
          <p:nvSpPr>
            <p:cNvPr id="307" name="Text Box 233"/>
            <p:cNvSpPr txBox="1">
              <a:spLocks noChangeArrowheads="1"/>
            </p:cNvSpPr>
            <p:nvPr/>
          </p:nvSpPr>
          <p:spPr bwMode="auto">
            <a:xfrm>
              <a:off x="293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08" name="Text Box 234"/>
            <p:cNvSpPr txBox="1">
              <a:spLocks noChangeArrowheads="1"/>
            </p:cNvSpPr>
            <p:nvPr/>
          </p:nvSpPr>
          <p:spPr bwMode="auto">
            <a:xfrm>
              <a:off x="2694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09" name="Text Box 235"/>
            <p:cNvSpPr txBox="1">
              <a:spLocks noChangeArrowheads="1"/>
            </p:cNvSpPr>
            <p:nvPr/>
          </p:nvSpPr>
          <p:spPr bwMode="auto">
            <a:xfrm>
              <a:off x="293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10" name="Text Box 236"/>
            <p:cNvSpPr txBox="1">
              <a:spLocks noChangeArrowheads="1"/>
            </p:cNvSpPr>
            <p:nvPr/>
          </p:nvSpPr>
          <p:spPr bwMode="auto">
            <a:xfrm>
              <a:off x="3174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11" name="Text Box 237"/>
            <p:cNvSpPr txBox="1">
              <a:spLocks noChangeArrowheads="1"/>
            </p:cNvSpPr>
            <p:nvPr/>
          </p:nvSpPr>
          <p:spPr bwMode="auto">
            <a:xfrm>
              <a:off x="2934" y="297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12" name="Text Box 238"/>
            <p:cNvSpPr txBox="1">
              <a:spLocks noChangeArrowheads="1"/>
            </p:cNvSpPr>
            <p:nvPr/>
          </p:nvSpPr>
          <p:spPr bwMode="auto">
            <a:xfrm>
              <a:off x="245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13" name="Text Box 239"/>
            <p:cNvSpPr txBox="1">
              <a:spLocks noChangeArrowheads="1"/>
            </p:cNvSpPr>
            <p:nvPr/>
          </p:nvSpPr>
          <p:spPr bwMode="auto">
            <a:xfrm>
              <a:off x="221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314" name="Text Box 240"/>
            <p:cNvSpPr txBox="1">
              <a:spLocks noChangeArrowheads="1"/>
            </p:cNvSpPr>
            <p:nvPr/>
          </p:nvSpPr>
          <p:spPr bwMode="auto">
            <a:xfrm>
              <a:off x="197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</p:grpSp>
      <p:grpSp>
        <p:nvGrpSpPr>
          <p:cNvPr id="315" name="Group 247"/>
          <p:cNvGrpSpPr>
            <a:grpSpLocks/>
          </p:cNvGrpSpPr>
          <p:nvPr/>
        </p:nvGrpSpPr>
        <p:grpSpPr bwMode="auto">
          <a:xfrm>
            <a:off x="2752725" y="3276600"/>
            <a:ext cx="2428875" cy="3352800"/>
            <a:chOff x="1734" y="2064"/>
            <a:chExt cx="1530" cy="2112"/>
          </a:xfrm>
        </p:grpSpPr>
        <p:sp>
          <p:nvSpPr>
            <p:cNvPr id="316" name="Text Box 242"/>
            <p:cNvSpPr txBox="1">
              <a:spLocks noChangeArrowheads="1"/>
            </p:cNvSpPr>
            <p:nvPr/>
          </p:nvSpPr>
          <p:spPr bwMode="auto">
            <a:xfrm>
              <a:off x="173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317" name="Text Box 243"/>
            <p:cNvSpPr txBox="1">
              <a:spLocks noChangeArrowheads="1"/>
            </p:cNvSpPr>
            <p:nvPr/>
          </p:nvSpPr>
          <p:spPr bwMode="auto">
            <a:xfrm>
              <a:off x="197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318" name="Text Box 244"/>
            <p:cNvSpPr txBox="1">
              <a:spLocks noChangeArrowheads="1"/>
            </p:cNvSpPr>
            <p:nvPr/>
          </p:nvSpPr>
          <p:spPr bwMode="auto">
            <a:xfrm>
              <a:off x="221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319" name="Text Box 245"/>
            <p:cNvSpPr txBox="1">
              <a:spLocks noChangeArrowheads="1"/>
            </p:cNvSpPr>
            <p:nvPr/>
          </p:nvSpPr>
          <p:spPr bwMode="auto">
            <a:xfrm>
              <a:off x="2934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320" name="Text Box 246"/>
            <p:cNvSpPr txBox="1">
              <a:spLocks noChangeArrowheads="1"/>
            </p:cNvSpPr>
            <p:nvPr/>
          </p:nvSpPr>
          <p:spPr bwMode="auto">
            <a:xfrm>
              <a:off x="269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grpSp>
        <p:nvGrpSpPr>
          <p:cNvPr id="321" name="Group 253"/>
          <p:cNvGrpSpPr>
            <a:grpSpLocks/>
          </p:cNvGrpSpPr>
          <p:nvPr/>
        </p:nvGrpSpPr>
        <p:grpSpPr bwMode="auto">
          <a:xfrm>
            <a:off x="2371725" y="3276600"/>
            <a:ext cx="2047875" cy="3352800"/>
            <a:chOff x="1494" y="2064"/>
            <a:chExt cx="1290" cy="2112"/>
          </a:xfrm>
        </p:grpSpPr>
        <p:sp>
          <p:nvSpPr>
            <p:cNvPr id="322" name="Text Box 248"/>
            <p:cNvSpPr txBox="1">
              <a:spLocks noChangeArrowheads="1"/>
            </p:cNvSpPr>
            <p:nvPr/>
          </p:nvSpPr>
          <p:spPr bwMode="auto">
            <a:xfrm>
              <a:off x="149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323" name="Text Box 249"/>
            <p:cNvSpPr txBox="1">
              <a:spLocks noChangeArrowheads="1"/>
            </p:cNvSpPr>
            <p:nvPr/>
          </p:nvSpPr>
          <p:spPr bwMode="auto">
            <a:xfrm>
              <a:off x="173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324" name="Text Box 250"/>
            <p:cNvSpPr txBox="1">
              <a:spLocks noChangeArrowheads="1"/>
            </p:cNvSpPr>
            <p:nvPr/>
          </p:nvSpPr>
          <p:spPr bwMode="auto">
            <a:xfrm>
              <a:off x="197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325" name="Text Box 251"/>
            <p:cNvSpPr txBox="1">
              <a:spLocks noChangeArrowheads="1"/>
            </p:cNvSpPr>
            <p:nvPr/>
          </p:nvSpPr>
          <p:spPr bwMode="auto">
            <a:xfrm>
              <a:off x="221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326" name="Text Box 252"/>
            <p:cNvSpPr txBox="1">
              <a:spLocks noChangeArrowheads="1"/>
            </p:cNvSpPr>
            <p:nvPr/>
          </p:nvSpPr>
          <p:spPr bwMode="auto">
            <a:xfrm>
              <a:off x="245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</p:grpSp>
      <p:grpSp>
        <p:nvGrpSpPr>
          <p:cNvPr id="327" name="Group 259"/>
          <p:cNvGrpSpPr>
            <a:grpSpLocks/>
          </p:cNvGrpSpPr>
          <p:nvPr/>
        </p:nvGrpSpPr>
        <p:grpSpPr bwMode="auto">
          <a:xfrm>
            <a:off x="1990725" y="3276600"/>
            <a:ext cx="2047875" cy="3352800"/>
            <a:chOff x="1254" y="2064"/>
            <a:chExt cx="1290" cy="2112"/>
          </a:xfrm>
        </p:grpSpPr>
        <p:sp>
          <p:nvSpPr>
            <p:cNvPr id="328" name="Text Box 254"/>
            <p:cNvSpPr txBox="1">
              <a:spLocks noChangeArrowheads="1"/>
            </p:cNvSpPr>
            <p:nvPr/>
          </p:nvSpPr>
          <p:spPr bwMode="auto">
            <a:xfrm>
              <a:off x="221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329" name="Text Box 255"/>
            <p:cNvSpPr txBox="1">
              <a:spLocks noChangeArrowheads="1"/>
            </p:cNvSpPr>
            <p:nvPr/>
          </p:nvSpPr>
          <p:spPr bwMode="auto">
            <a:xfrm>
              <a:off x="197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330" name="Text Box 256"/>
            <p:cNvSpPr txBox="1">
              <a:spLocks noChangeArrowheads="1"/>
            </p:cNvSpPr>
            <p:nvPr/>
          </p:nvSpPr>
          <p:spPr bwMode="auto">
            <a:xfrm>
              <a:off x="173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331" name="Text Box 257"/>
            <p:cNvSpPr txBox="1">
              <a:spLocks noChangeArrowheads="1"/>
            </p:cNvSpPr>
            <p:nvPr/>
          </p:nvSpPr>
          <p:spPr bwMode="auto">
            <a:xfrm>
              <a:off x="149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332" name="Text Box 258"/>
            <p:cNvSpPr txBox="1">
              <a:spLocks noChangeArrowheads="1"/>
            </p:cNvSpPr>
            <p:nvPr/>
          </p:nvSpPr>
          <p:spPr bwMode="auto">
            <a:xfrm>
              <a:off x="125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</p:grpSp>
      <p:grpSp>
        <p:nvGrpSpPr>
          <p:cNvPr id="333" name="Group 265"/>
          <p:cNvGrpSpPr>
            <a:grpSpLocks/>
          </p:cNvGrpSpPr>
          <p:nvPr/>
        </p:nvGrpSpPr>
        <p:grpSpPr bwMode="auto">
          <a:xfrm>
            <a:off x="1676400" y="3276600"/>
            <a:ext cx="1981200" cy="3352800"/>
            <a:chOff x="1056" y="2064"/>
            <a:chExt cx="1248" cy="2112"/>
          </a:xfrm>
        </p:grpSpPr>
        <p:sp>
          <p:nvSpPr>
            <p:cNvPr id="334" name="Text Box 260"/>
            <p:cNvSpPr txBox="1">
              <a:spLocks noChangeArrowheads="1"/>
            </p:cNvSpPr>
            <p:nvPr/>
          </p:nvSpPr>
          <p:spPr bwMode="auto">
            <a:xfrm>
              <a:off x="197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335" name="Text Box 261"/>
            <p:cNvSpPr txBox="1">
              <a:spLocks noChangeArrowheads="1"/>
            </p:cNvSpPr>
            <p:nvPr/>
          </p:nvSpPr>
          <p:spPr bwMode="auto">
            <a:xfrm>
              <a:off x="173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336" name="Text Box 262"/>
            <p:cNvSpPr txBox="1">
              <a:spLocks noChangeArrowheads="1"/>
            </p:cNvSpPr>
            <p:nvPr/>
          </p:nvSpPr>
          <p:spPr bwMode="auto">
            <a:xfrm>
              <a:off x="149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337" name="Text Box 263"/>
            <p:cNvSpPr txBox="1">
              <a:spLocks noChangeArrowheads="1"/>
            </p:cNvSpPr>
            <p:nvPr/>
          </p:nvSpPr>
          <p:spPr bwMode="auto">
            <a:xfrm>
              <a:off x="1254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338" name="Text Box 264"/>
            <p:cNvSpPr txBox="1">
              <a:spLocks noChangeArrowheads="1"/>
            </p:cNvSpPr>
            <p:nvPr/>
          </p:nvSpPr>
          <p:spPr bwMode="auto">
            <a:xfrm>
              <a:off x="1056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339" name="Group 270"/>
          <p:cNvGrpSpPr>
            <a:grpSpLocks/>
          </p:cNvGrpSpPr>
          <p:nvPr/>
        </p:nvGrpSpPr>
        <p:grpSpPr bwMode="auto">
          <a:xfrm>
            <a:off x="1676400" y="3276600"/>
            <a:ext cx="1600200" cy="3048000"/>
            <a:chOff x="1056" y="2064"/>
            <a:chExt cx="1008" cy="1920"/>
          </a:xfrm>
        </p:grpSpPr>
        <p:sp>
          <p:nvSpPr>
            <p:cNvPr id="340" name="Text Box 266"/>
            <p:cNvSpPr txBox="1">
              <a:spLocks noChangeArrowheads="1"/>
            </p:cNvSpPr>
            <p:nvPr/>
          </p:nvSpPr>
          <p:spPr bwMode="auto">
            <a:xfrm>
              <a:off x="173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341" name="Text Box 267"/>
            <p:cNvSpPr txBox="1">
              <a:spLocks noChangeArrowheads="1"/>
            </p:cNvSpPr>
            <p:nvPr/>
          </p:nvSpPr>
          <p:spPr bwMode="auto">
            <a:xfrm>
              <a:off x="149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342" name="Text Box 268"/>
            <p:cNvSpPr txBox="1">
              <a:spLocks noChangeArrowheads="1"/>
            </p:cNvSpPr>
            <p:nvPr/>
          </p:nvSpPr>
          <p:spPr bwMode="auto">
            <a:xfrm>
              <a:off x="1254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343" name="Text Box 269"/>
            <p:cNvSpPr txBox="1">
              <a:spLocks noChangeArrowheads="1"/>
            </p:cNvSpPr>
            <p:nvPr/>
          </p:nvSpPr>
          <p:spPr bwMode="auto">
            <a:xfrm>
              <a:off x="1056" y="36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</p:grpSp>
      <p:grpSp>
        <p:nvGrpSpPr>
          <p:cNvPr id="344" name="Group 275"/>
          <p:cNvGrpSpPr>
            <a:grpSpLocks/>
          </p:cNvGrpSpPr>
          <p:nvPr/>
        </p:nvGrpSpPr>
        <p:grpSpPr bwMode="auto">
          <a:xfrm>
            <a:off x="1676400" y="3276600"/>
            <a:ext cx="1219200" cy="2667000"/>
            <a:chOff x="1056" y="2064"/>
            <a:chExt cx="768" cy="1680"/>
          </a:xfrm>
        </p:grpSpPr>
        <p:sp>
          <p:nvSpPr>
            <p:cNvPr id="345" name="Text Box 271"/>
            <p:cNvSpPr txBox="1">
              <a:spLocks noChangeArrowheads="1"/>
            </p:cNvSpPr>
            <p:nvPr/>
          </p:nvSpPr>
          <p:spPr bwMode="auto">
            <a:xfrm>
              <a:off x="149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346" name="Text Box 272"/>
            <p:cNvSpPr txBox="1">
              <a:spLocks noChangeArrowheads="1"/>
            </p:cNvSpPr>
            <p:nvPr/>
          </p:nvSpPr>
          <p:spPr bwMode="auto">
            <a:xfrm>
              <a:off x="1494" y="297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347" name="Text Box 273"/>
            <p:cNvSpPr txBox="1">
              <a:spLocks noChangeArrowheads="1"/>
            </p:cNvSpPr>
            <p:nvPr/>
          </p:nvSpPr>
          <p:spPr bwMode="auto">
            <a:xfrm>
              <a:off x="1254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348" name="Text Box 274"/>
            <p:cNvSpPr txBox="1">
              <a:spLocks noChangeArrowheads="1"/>
            </p:cNvSpPr>
            <p:nvPr/>
          </p:nvSpPr>
          <p:spPr bwMode="auto">
            <a:xfrm>
              <a:off x="1056" y="345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</p:grpSp>
      <p:grpSp>
        <p:nvGrpSpPr>
          <p:cNvPr id="349" name="Group 281"/>
          <p:cNvGrpSpPr>
            <a:grpSpLocks/>
          </p:cNvGrpSpPr>
          <p:nvPr/>
        </p:nvGrpSpPr>
        <p:grpSpPr bwMode="auto">
          <a:xfrm>
            <a:off x="1676400" y="3276600"/>
            <a:ext cx="1219200" cy="2286000"/>
            <a:chOff x="1056" y="2064"/>
            <a:chExt cx="768" cy="1440"/>
          </a:xfrm>
        </p:grpSpPr>
        <p:sp>
          <p:nvSpPr>
            <p:cNvPr id="350" name="Text Box 276"/>
            <p:cNvSpPr txBox="1">
              <a:spLocks noChangeArrowheads="1"/>
            </p:cNvSpPr>
            <p:nvPr/>
          </p:nvSpPr>
          <p:spPr bwMode="auto">
            <a:xfrm>
              <a:off x="1254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351" name="Text Box 277"/>
            <p:cNvSpPr txBox="1">
              <a:spLocks noChangeArrowheads="1"/>
            </p:cNvSpPr>
            <p:nvPr/>
          </p:nvSpPr>
          <p:spPr bwMode="auto">
            <a:xfrm>
              <a:off x="1494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352" name="Text Box 278"/>
            <p:cNvSpPr txBox="1">
              <a:spLocks noChangeArrowheads="1"/>
            </p:cNvSpPr>
            <p:nvPr/>
          </p:nvSpPr>
          <p:spPr bwMode="auto">
            <a:xfrm>
              <a:off x="1494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353" name="Text Box 279"/>
            <p:cNvSpPr txBox="1">
              <a:spLocks noChangeArrowheads="1"/>
            </p:cNvSpPr>
            <p:nvPr/>
          </p:nvSpPr>
          <p:spPr bwMode="auto">
            <a:xfrm>
              <a:off x="1254" y="297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354" name="Text Box 280"/>
            <p:cNvSpPr txBox="1">
              <a:spLocks noChangeArrowheads="1"/>
            </p:cNvSpPr>
            <p:nvPr/>
          </p:nvSpPr>
          <p:spPr bwMode="auto">
            <a:xfrm>
              <a:off x="1056" y="32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</p:grpSp>
      <p:grpSp>
        <p:nvGrpSpPr>
          <p:cNvPr id="355" name="Group 287"/>
          <p:cNvGrpSpPr>
            <a:grpSpLocks/>
          </p:cNvGrpSpPr>
          <p:nvPr/>
        </p:nvGrpSpPr>
        <p:grpSpPr bwMode="auto">
          <a:xfrm>
            <a:off x="1685925" y="3276600"/>
            <a:ext cx="1209675" cy="1905000"/>
            <a:chOff x="1062" y="2064"/>
            <a:chExt cx="762" cy="1200"/>
          </a:xfrm>
        </p:grpSpPr>
        <p:sp>
          <p:nvSpPr>
            <p:cNvPr id="356" name="Text Box 282"/>
            <p:cNvSpPr txBox="1">
              <a:spLocks noChangeArrowheads="1"/>
            </p:cNvSpPr>
            <p:nvPr/>
          </p:nvSpPr>
          <p:spPr bwMode="auto">
            <a:xfrm>
              <a:off x="1062" y="206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357" name="Text Box 283"/>
            <p:cNvSpPr txBox="1">
              <a:spLocks noChangeArrowheads="1"/>
            </p:cNvSpPr>
            <p:nvPr/>
          </p:nvSpPr>
          <p:spPr bwMode="auto">
            <a:xfrm>
              <a:off x="1296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358" name="Text Box 284"/>
            <p:cNvSpPr txBox="1">
              <a:spLocks noChangeArrowheads="1"/>
            </p:cNvSpPr>
            <p:nvPr/>
          </p:nvSpPr>
          <p:spPr bwMode="auto">
            <a:xfrm>
              <a:off x="149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359" name="Text Box 285"/>
            <p:cNvSpPr txBox="1">
              <a:spLocks noChangeArrowheads="1"/>
            </p:cNvSpPr>
            <p:nvPr/>
          </p:nvSpPr>
          <p:spPr bwMode="auto">
            <a:xfrm>
              <a:off x="1254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360" name="Text Box 286"/>
            <p:cNvSpPr txBox="1">
              <a:spLocks noChangeArrowheads="1"/>
            </p:cNvSpPr>
            <p:nvPr/>
          </p:nvSpPr>
          <p:spPr bwMode="auto">
            <a:xfrm>
              <a:off x="1062" y="297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</p:grpSp>
      <p:grpSp>
        <p:nvGrpSpPr>
          <p:cNvPr id="361" name="Group 292"/>
          <p:cNvGrpSpPr>
            <a:grpSpLocks/>
          </p:cNvGrpSpPr>
          <p:nvPr/>
        </p:nvGrpSpPr>
        <p:grpSpPr bwMode="auto">
          <a:xfrm>
            <a:off x="1676400" y="3657600"/>
            <a:ext cx="1600200" cy="1143000"/>
            <a:chOff x="1056" y="2304"/>
            <a:chExt cx="1008" cy="720"/>
          </a:xfrm>
        </p:grpSpPr>
        <p:sp>
          <p:nvSpPr>
            <p:cNvPr id="362" name="Text Box 288"/>
            <p:cNvSpPr txBox="1">
              <a:spLocks noChangeArrowheads="1"/>
            </p:cNvSpPr>
            <p:nvPr/>
          </p:nvSpPr>
          <p:spPr bwMode="auto">
            <a:xfrm>
              <a:off x="1056" y="230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  <p:sp>
          <p:nvSpPr>
            <p:cNvPr id="363" name="Text Box 289"/>
            <p:cNvSpPr txBox="1">
              <a:spLocks noChangeArrowheads="1"/>
            </p:cNvSpPr>
            <p:nvPr/>
          </p:nvSpPr>
          <p:spPr bwMode="auto">
            <a:xfrm>
              <a:off x="125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  <p:sp>
          <p:nvSpPr>
            <p:cNvPr id="364" name="Text Box 290"/>
            <p:cNvSpPr txBox="1">
              <a:spLocks noChangeArrowheads="1"/>
            </p:cNvSpPr>
            <p:nvPr/>
          </p:nvSpPr>
          <p:spPr bwMode="auto">
            <a:xfrm>
              <a:off x="1734" y="249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  <p:sp>
          <p:nvSpPr>
            <p:cNvPr id="365" name="Text Box 291"/>
            <p:cNvSpPr txBox="1">
              <a:spLocks noChangeArrowheads="1"/>
            </p:cNvSpPr>
            <p:nvPr/>
          </p:nvSpPr>
          <p:spPr bwMode="auto">
            <a:xfrm>
              <a:off x="1056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7C8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sp>
        <p:nvSpPr>
          <p:cNvPr id="366" name="Text Box 293"/>
          <p:cNvSpPr txBox="1">
            <a:spLocks noChangeArrowheads="1"/>
          </p:cNvSpPr>
          <p:nvPr/>
        </p:nvSpPr>
        <p:spPr bwMode="auto">
          <a:xfrm>
            <a:off x="1676400" y="39624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grpSp>
        <p:nvGrpSpPr>
          <p:cNvPr id="367" name="Group 300"/>
          <p:cNvGrpSpPr>
            <a:grpSpLocks/>
          </p:cNvGrpSpPr>
          <p:nvPr/>
        </p:nvGrpSpPr>
        <p:grpSpPr bwMode="auto">
          <a:xfrm>
            <a:off x="2209800" y="3505200"/>
            <a:ext cx="5486400" cy="2209800"/>
            <a:chOff x="1392" y="2208"/>
            <a:chExt cx="3456" cy="1392"/>
          </a:xfrm>
        </p:grpSpPr>
        <p:sp>
          <p:nvSpPr>
            <p:cNvPr id="368" name="Line 296"/>
            <p:cNvSpPr>
              <a:spLocks noChangeShapeType="1"/>
            </p:cNvSpPr>
            <p:nvPr/>
          </p:nvSpPr>
          <p:spPr bwMode="auto">
            <a:xfrm>
              <a:off x="1392" y="2640"/>
              <a:ext cx="288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Line 297"/>
            <p:cNvSpPr>
              <a:spLocks noChangeShapeType="1"/>
            </p:cNvSpPr>
            <p:nvPr/>
          </p:nvSpPr>
          <p:spPr bwMode="auto">
            <a:xfrm flipV="1">
              <a:off x="1680" y="2208"/>
              <a:ext cx="0" cy="432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Line 298"/>
            <p:cNvSpPr>
              <a:spLocks noChangeShapeType="1"/>
            </p:cNvSpPr>
            <p:nvPr/>
          </p:nvSpPr>
          <p:spPr bwMode="auto">
            <a:xfrm flipV="1">
              <a:off x="1680" y="2208"/>
              <a:ext cx="3168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299"/>
            <p:cNvSpPr>
              <a:spLocks noChangeShapeType="1"/>
            </p:cNvSpPr>
            <p:nvPr/>
          </p:nvSpPr>
          <p:spPr bwMode="auto">
            <a:xfrm>
              <a:off x="4848" y="2208"/>
              <a:ext cx="0" cy="1392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Navigation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165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1" grpId="0" autoUpdateAnimBg="0"/>
      <p:bldP spid="232" grpId="0" autoUpdateAnimBg="0"/>
      <p:bldP spid="233" grpId="0" autoUpdateAnimBg="0"/>
      <p:bldP spid="234" grpId="0" autoUpdateAnimBg="0"/>
      <p:bldP spid="240" grpId="0" autoUpdateAnimBg="0"/>
      <p:bldP spid="3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Path Planning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800" dirty="0"/>
              <a:t>Choice of path planning method changes the type of trajectories that are generated</a:t>
            </a:r>
          </a:p>
          <a:p>
            <a:pPr lvl="1"/>
            <a:r>
              <a:rPr lang="en-US" sz="2400" dirty="0"/>
              <a:t>Optimal distance methods like Visibility Graphs or Manhattan Distance generate shorter paths but move very close to obstacles and generate paths with corners</a:t>
            </a:r>
          </a:p>
          <a:p>
            <a:pPr lvl="1"/>
            <a:r>
              <a:rPr lang="en-US" sz="2400" dirty="0"/>
              <a:t>Distance/risk methods like </a:t>
            </a:r>
            <a:r>
              <a:rPr lang="en-US" sz="2400" dirty="0" err="1"/>
              <a:t>Voronoi</a:t>
            </a:r>
            <a:r>
              <a:rPr lang="en-US" sz="2400" dirty="0"/>
              <a:t> Diagrams of Harmonic Functions prefer paths with more clearance and generate smoother paths but result in longer overall paths</a:t>
            </a:r>
          </a:p>
          <a:p>
            <a:r>
              <a:rPr lang="en-US" sz="2800" dirty="0"/>
              <a:t>Path execution / trajectory tracking should take properties of paths into account</a:t>
            </a:r>
          </a:p>
        </p:txBody>
      </p:sp>
    </p:spTree>
    <p:extLst>
      <p:ext uri="{BB962C8B-B14F-4D97-AF65-F5344CB8AC3E}">
        <p14:creationId xmlns:p14="http://schemas.microsoft.com/office/powerpoint/2010/main" val="25213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Trajectory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800" dirty="0"/>
              <a:t>To track the path generated by the path planner the guidance system has to generate waypoints for the robot to move towards</a:t>
            </a:r>
          </a:p>
          <a:p>
            <a:pPr lvl="1"/>
            <a:r>
              <a:rPr lang="en-US" sz="2400" dirty="0"/>
              <a:t>A priori waypoint list generation</a:t>
            </a:r>
          </a:p>
          <a:p>
            <a:pPr lvl="2"/>
            <a:r>
              <a:rPr lang="en-US" sz="2100" dirty="0"/>
              <a:t>A complete list of waypoints along the trajectory can be generated form the path</a:t>
            </a:r>
          </a:p>
          <a:p>
            <a:pPr lvl="3"/>
            <a:r>
              <a:rPr lang="en-US" sz="1800" dirty="0"/>
              <a:t>Fixed path will be used, independent of errors in execution</a:t>
            </a:r>
          </a:p>
          <a:p>
            <a:pPr lvl="3"/>
            <a:r>
              <a:rPr lang="en-US" sz="1800" dirty="0"/>
              <a:t>Transition between waypoints can result in control discontinuities</a:t>
            </a:r>
          </a:p>
          <a:p>
            <a:pPr lvl="1"/>
            <a:r>
              <a:rPr lang="en-US" sz="2400" dirty="0"/>
              <a:t>Dynamic / “on the fly” waypoint generation</a:t>
            </a:r>
          </a:p>
          <a:p>
            <a:pPr lvl="2"/>
            <a:r>
              <a:rPr lang="en-US" sz="2100" dirty="0"/>
              <a:t>Waypoints can be generated using the path planner results and the current location of the robot at every point in time</a:t>
            </a:r>
          </a:p>
          <a:p>
            <a:pPr lvl="3"/>
            <a:r>
              <a:rPr lang="en-US" sz="1800" dirty="0"/>
              <a:t>Waypoints generated to have specific properties or distances</a:t>
            </a:r>
          </a:p>
          <a:p>
            <a:pPr lvl="3"/>
            <a:r>
              <a:rPr lang="en-US" sz="1800" dirty="0"/>
              <a:t>Can be used to influence trajectory tracking dynamics</a:t>
            </a:r>
          </a:p>
        </p:txBody>
      </p:sp>
    </p:spTree>
    <p:extLst>
      <p:ext uri="{BB962C8B-B14F-4D97-AF65-F5344CB8AC3E}">
        <p14:creationId xmlns:p14="http://schemas.microsoft.com/office/powerpoint/2010/main" val="31844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3600" dirty="0"/>
              <a:t>Simulink Path Planning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7F26B-9B98-1D40-8EBA-31F14F0F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5700"/>
            <a:ext cx="8503344" cy="417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327A0-84C6-384D-8BDB-737E4F0F1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19101"/>
            <a:ext cx="4345875" cy="501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6A07F-D2DF-FC43-949B-F9295F3FF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990"/>
            <a:ext cx="9144000" cy="4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Next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Start building your path planner</a:t>
            </a:r>
          </a:p>
          <a:p>
            <a:pPr lvl="1"/>
            <a:r>
              <a:rPr lang="en-US" dirty="0"/>
              <a:t>Determine what path planner you want to use</a:t>
            </a:r>
          </a:p>
          <a:p>
            <a:pPr lvl="1"/>
            <a:r>
              <a:rPr lang="en-US" dirty="0"/>
              <a:t>Familiarize yourself with the provided Simulink model</a:t>
            </a:r>
          </a:p>
          <a:p>
            <a:pPr lvl="1"/>
            <a:r>
              <a:rPr lang="en-US" dirty="0"/>
              <a:t>Build initial </a:t>
            </a:r>
            <a:r>
              <a:rPr lang="en-US" dirty="0" err="1"/>
              <a:t>Matlab</a:t>
            </a:r>
            <a:r>
              <a:rPr lang="en-US" dirty="0"/>
              <a:t> function for the path planner in the provided Simulink simulation model</a:t>
            </a:r>
          </a:p>
          <a:p>
            <a:pPr lvl="1"/>
            <a:endParaRPr lang="en-US" dirty="0"/>
          </a:p>
          <a:p>
            <a:r>
              <a:rPr lang="en-US" dirty="0"/>
              <a:t>Move your path planner to the robot</a:t>
            </a:r>
          </a:p>
        </p:txBody>
      </p:sp>
    </p:spTree>
    <p:extLst>
      <p:ext uri="{BB962C8B-B14F-4D97-AF65-F5344CB8AC3E}">
        <p14:creationId xmlns:p14="http://schemas.microsoft.com/office/powerpoint/2010/main" val="25435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“Hardware"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Guidance and Mapping will use both the sonar and a vision system</a:t>
            </a:r>
          </a:p>
          <a:p>
            <a:pPr lvl="1"/>
            <a:r>
              <a:rPr lang="en-US" dirty="0"/>
              <a:t>Sonar provides reliable obstacle presence</a:t>
            </a:r>
          </a:p>
          <a:p>
            <a:pPr lvl="2"/>
            <a:r>
              <a:rPr lang="en-US" dirty="0"/>
              <a:t>No good obstacle location information</a:t>
            </a:r>
          </a:p>
          <a:p>
            <a:pPr lvl="1"/>
            <a:r>
              <a:rPr lang="en-US" dirty="0"/>
              <a:t>Camera provides object identity and pose information</a:t>
            </a:r>
          </a:p>
          <a:p>
            <a:pPr lvl="2"/>
            <a:r>
              <a:rPr lang="en-US" dirty="0"/>
              <a:t>Goal identification and obstacle mapping</a:t>
            </a:r>
          </a:p>
          <a:p>
            <a:r>
              <a:rPr lang="en-US" dirty="0"/>
              <a:t>Mount details of camera are important</a:t>
            </a:r>
          </a:p>
          <a:p>
            <a:pPr lvl="1"/>
            <a:r>
              <a:rPr lang="en-US" dirty="0"/>
              <a:t>Visual range</a:t>
            </a:r>
          </a:p>
          <a:p>
            <a:pPr lvl="1"/>
            <a:r>
              <a:rPr lang="en-US" dirty="0"/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31810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Camera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Height and viewing angle change location ambiguity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Distance largely influences size of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Distance also influences location in the image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7400" y="2819400"/>
            <a:ext cx="914400" cy="381000"/>
            <a:chOff x="2286000" y="3429000"/>
            <a:chExt cx="914400" cy="381000"/>
          </a:xfrm>
        </p:grpSpPr>
        <p:sp>
          <p:nvSpPr>
            <p:cNvPr id="4" name="Rectangle 3"/>
            <p:cNvSpPr/>
            <p:nvPr/>
          </p:nvSpPr>
          <p:spPr>
            <a:xfrm>
              <a:off x="2286000" y="3429000"/>
              <a:ext cx="685800" cy="3810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3505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76400" y="3476032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590800" y="2819400"/>
            <a:ext cx="4267200" cy="633116"/>
            <a:chOff x="2590800" y="2971800"/>
            <a:chExt cx="4267200" cy="633116"/>
          </a:xfrm>
        </p:grpSpPr>
        <p:sp>
          <p:nvSpPr>
            <p:cNvPr id="9" name="Rectangle 8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2590800" y="3124200"/>
              <a:ext cx="220980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590800" y="2971800"/>
              <a:ext cx="22098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90800" y="2819400"/>
            <a:ext cx="2971800" cy="633116"/>
            <a:chOff x="3886200" y="2971800"/>
            <a:chExt cx="2971800" cy="633116"/>
          </a:xfrm>
        </p:grpSpPr>
        <p:sp>
          <p:nvSpPr>
            <p:cNvPr id="18" name="Rectangle 17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3886200" y="304800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886200" y="2971800"/>
              <a:ext cx="91440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590800" y="2819400"/>
            <a:ext cx="5943600" cy="638559"/>
            <a:chOff x="914400" y="2971800"/>
            <a:chExt cx="5943600" cy="638559"/>
          </a:xfrm>
        </p:grpSpPr>
        <p:sp>
          <p:nvSpPr>
            <p:cNvPr id="25" name="Rectangle 24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914400" y="3153159"/>
              <a:ext cx="388620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14400" y="2971800"/>
              <a:ext cx="3886200" cy="2194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557755">
            <a:off x="1676400" y="4343400"/>
            <a:ext cx="914400" cy="381000"/>
            <a:chOff x="2286000" y="3429000"/>
            <a:chExt cx="914400" cy="381000"/>
          </a:xfrm>
        </p:grpSpPr>
        <p:sp>
          <p:nvSpPr>
            <p:cNvPr id="43" name="Rectangle 42"/>
            <p:cNvSpPr/>
            <p:nvPr/>
          </p:nvSpPr>
          <p:spPr>
            <a:xfrm>
              <a:off x="2286000" y="3429000"/>
              <a:ext cx="685800" cy="3810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3505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676400" y="5867400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09800" y="4495800"/>
            <a:ext cx="3352800" cy="1371600"/>
            <a:chOff x="3505200" y="2250726"/>
            <a:chExt cx="33528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 flipV="1">
              <a:off x="3581400" y="2250726"/>
              <a:ext cx="1219200" cy="1371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505200" y="2326926"/>
              <a:ext cx="1295400" cy="6448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209800" y="4537580"/>
            <a:ext cx="4648200" cy="1312410"/>
            <a:chOff x="2209800" y="2292506"/>
            <a:chExt cx="4648200" cy="1312410"/>
          </a:xfrm>
        </p:grpSpPr>
        <p:sp>
          <p:nvSpPr>
            <p:cNvPr id="55" name="Rectangle 54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2209800" y="2292506"/>
              <a:ext cx="2590800" cy="1307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2209800" y="2403126"/>
              <a:ext cx="2590800" cy="5686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209800" y="4572000"/>
            <a:ext cx="6324600" cy="1279520"/>
            <a:chOff x="533400" y="2330840"/>
            <a:chExt cx="6324600" cy="1279520"/>
          </a:xfrm>
        </p:grpSpPr>
        <p:sp>
          <p:nvSpPr>
            <p:cNvPr id="66" name="Rectangle 65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33400" y="2330840"/>
              <a:ext cx="4267200" cy="127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33400" y="2407040"/>
              <a:ext cx="4267200" cy="564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7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Distance Estimation from Single Camera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With an inclined mounting angle and flat terrain the location in the image of points touching the ground indicates distance</a:t>
            </a:r>
          </a:p>
          <a:p>
            <a:pPr lvl="1"/>
            <a:r>
              <a:rPr lang="en-US" dirty="0"/>
              <a:t>Objects move up in the image with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Need to determine calibration between image coordinates and locations in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557755">
            <a:off x="1676400" y="3838530"/>
            <a:ext cx="914400" cy="381000"/>
            <a:chOff x="2286000" y="3429000"/>
            <a:chExt cx="914400" cy="381000"/>
          </a:xfrm>
        </p:grpSpPr>
        <p:sp>
          <p:nvSpPr>
            <p:cNvPr id="43" name="Rectangle 42"/>
            <p:cNvSpPr/>
            <p:nvPr/>
          </p:nvSpPr>
          <p:spPr>
            <a:xfrm>
              <a:off x="2286000" y="3429000"/>
              <a:ext cx="685800" cy="3810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3505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676400" y="5362530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09800" y="3990930"/>
            <a:ext cx="3352800" cy="1371600"/>
            <a:chOff x="3505200" y="2250726"/>
            <a:chExt cx="33528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 flipV="1">
              <a:off x="3581400" y="2250726"/>
              <a:ext cx="1219200" cy="1371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505200" y="2326926"/>
              <a:ext cx="1295400" cy="6448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209800" y="4032710"/>
            <a:ext cx="4648200" cy="1312410"/>
            <a:chOff x="2209800" y="2292506"/>
            <a:chExt cx="4648200" cy="1312410"/>
          </a:xfrm>
        </p:grpSpPr>
        <p:sp>
          <p:nvSpPr>
            <p:cNvPr id="55" name="Rectangle 54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2209800" y="2292506"/>
              <a:ext cx="2590800" cy="1307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2209800" y="2403126"/>
              <a:ext cx="2590800" cy="5686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209800" y="4067130"/>
            <a:ext cx="6324600" cy="1279520"/>
            <a:chOff x="533400" y="2330840"/>
            <a:chExt cx="6324600" cy="1279520"/>
          </a:xfrm>
        </p:grpSpPr>
        <p:sp>
          <p:nvSpPr>
            <p:cNvPr id="66" name="Rectangle 65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33400" y="2330840"/>
              <a:ext cx="4267200" cy="127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33400" y="2407040"/>
              <a:ext cx="4267200" cy="564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Location Estimation from Single Camera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With an inclined mounting angle and flat terrain the location in the image of points touching the ground indicates a location</a:t>
            </a:r>
          </a:p>
          <a:p>
            <a:pPr lvl="1"/>
            <a:r>
              <a:rPr lang="en-US" dirty="0"/>
              <a:t>Y- coordinate indicates a distance from the camera</a:t>
            </a:r>
          </a:p>
          <a:p>
            <a:pPr lvl="1"/>
            <a:r>
              <a:rPr lang="en-US" dirty="0"/>
              <a:t>X-coordinate indicates an angle from the center line of the Camera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557755">
            <a:off x="1676400" y="5105400"/>
            <a:ext cx="914400" cy="381000"/>
            <a:chOff x="2286000" y="3429000"/>
            <a:chExt cx="914400" cy="381000"/>
          </a:xfrm>
        </p:grpSpPr>
        <p:sp>
          <p:nvSpPr>
            <p:cNvPr id="43" name="Rectangle 42"/>
            <p:cNvSpPr/>
            <p:nvPr/>
          </p:nvSpPr>
          <p:spPr>
            <a:xfrm>
              <a:off x="2286000" y="3429000"/>
              <a:ext cx="685800" cy="3810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3505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676400" y="6629400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09800" y="5257800"/>
            <a:ext cx="3352800" cy="1371600"/>
            <a:chOff x="3505200" y="2250726"/>
            <a:chExt cx="33528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 flipV="1">
              <a:off x="3581400" y="2250726"/>
              <a:ext cx="1219200" cy="1371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505200" y="2326926"/>
              <a:ext cx="1295400" cy="6448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209800" y="5299580"/>
            <a:ext cx="4648200" cy="1312410"/>
            <a:chOff x="2209800" y="2292506"/>
            <a:chExt cx="4648200" cy="1312410"/>
          </a:xfrm>
        </p:grpSpPr>
        <p:sp>
          <p:nvSpPr>
            <p:cNvPr id="55" name="Rectangle 54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2209800" y="2292506"/>
              <a:ext cx="2590800" cy="1307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2209800" y="2403126"/>
              <a:ext cx="2590800" cy="5686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209800" y="5334000"/>
            <a:ext cx="6324600" cy="1279520"/>
            <a:chOff x="533400" y="2330840"/>
            <a:chExt cx="6324600" cy="1279520"/>
          </a:xfrm>
        </p:grpSpPr>
        <p:sp>
          <p:nvSpPr>
            <p:cNvPr id="66" name="Rectangle 65"/>
            <p:cNvSpPr/>
            <p:nvPr/>
          </p:nvSpPr>
          <p:spPr>
            <a:xfrm>
              <a:off x="4800600" y="2995316"/>
              <a:ext cx="2057400" cy="6096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33400" y="2330840"/>
              <a:ext cx="4267200" cy="127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33400" y="2407040"/>
              <a:ext cx="4267200" cy="564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7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Location Estimation from Single Camera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In a pinhole camera model pixel locations represent a “beam” relative to the centerline of the camera</a:t>
            </a:r>
          </a:p>
          <a:p>
            <a:pPr lvl="1"/>
            <a:r>
              <a:rPr lang="en-US" dirty="0"/>
              <a:t>X and Y dimension of the image can be decoupled for two separate angles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Additional information (e.g. camera angle and flat floor) allows to compute a location along the “beam”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3962400"/>
            <a:ext cx="5943600" cy="1524000"/>
            <a:chOff x="1447800" y="3962400"/>
            <a:chExt cx="5943600" cy="1524000"/>
          </a:xfrm>
        </p:grpSpPr>
        <p:sp>
          <p:nvSpPr>
            <p:cNvPr id="4" name="Rectangle 3"/>
            <p:cNvSpPr/>
            <p:nvPr/>
          </p:nvSpPr>
          <p:spPr>
            <a:xfrm>
              <a:off x="1447800" y="4419600"/>
              <a:ext cx="11430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3962400"/>
              <a:ext cx="0" cy="152400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52600" y="4572000"/>
              <a:ext cx="3962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52600" y="4774944"/>
              <a:ext cx="40386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87061" y="43426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8649" y="4711572"/>
              <a:ext cx="318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α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6248400" y="4381500"/>
            <a:ext cx="11430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3" imgW="635000" imgH="444500" progId="Equation.DSMT4">
                    <p:embed/>
                  </p:oleObj>
                </mc:Choice>
                <mc:Fallback>
                  <p:oleObj name="Equation" r:id="rId3" imgW="635000" imgH="44450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8400" y="4381500"/>
                          <a:ext cx="1143000" cy="800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981200" y="4724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7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Camera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On flat ground the height of the bottom of an object in the image indicates its distance</a:t>
            </a:r>
          </a:p>
          <a:p>
            <a:pPr lvl="1"/>
            <a:r>
              <a:rPr lang="en-US" dirty="0"/>
              <a:t>Larger inclination results in larger effect</a:t>
            </a:r>
          </a:p>
          <a:p>
            <a:pPr lvl="1"/>
            <a:r>
              <a:rPr lang="en-US" dirty="0"/>
              <a:t>Inclination influences camera range</a:t>
            </a:r>
          </a:p>
          <a:p>
            <a:pPr lvl="2"/>
            <a:r>
              <a:rPr lang="en-US" dirty="0"/>
              <a:t>Stronger inclination reduces range</a:t>
            </a:r>
          </a:p>
          <a:p>
            <a:r>
              <a:rPr lang="en-US" dirty="0"/>
              <a:t>Precision of determination is effected by many factors</a:t>
            </a:r>
          </a:p>
          <a:p>
            <a:pPr lvl="1"/>
            <a:r>
              <a:rPr lang="en-US" dirty="0"/>
              <a:t>Camera height</a:t>
            </a:r>
          </a:p>
          <a:p>
            <a:pPr lvl="1"/>
            <a:r>
              <a:rPr lang="en-US" dirty="0"/>
              <a:t>Camera vibrations</a:t>
            </a:r>
          </a:p>
          <a:p>
            <a:pPr lvl="1"/>
            <a:r>
              <a:rPr lang="en-US" dirty="0"/>
              <a:t>Platform pitch and roll</a:t>
            </a:r>
          </a:p>
        </p:txBody>
      </p:sp>
    </p:spTree>
    <p:extLst>
      <p:ext uri="{BB962C8B-B14F-4D97-AF65-F5344CB8AC3E}">
        <p14:creationId xmlns:p14="http://schemas.microsoft.com/office/powerpoint/2010/main" val="20444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VS Introduction Fall 2014">
  <a:themeElements>
    <a:clrScheme name="Network design 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design 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design 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9427</TotalTime>
  <Words>1963</Words>
  <Application>Microsoft Macintosh PowerPoint</Application>
  <PresentationFormat>On-screen Show (4:3)</PresentationFormat>
  <Paragraphs>503</Paragraphs>
  <Slides>36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Tahoma</vt:lpstr>
      <vt:lpstr>Wingdings</vt:lpstr>
      <vt:lpstr>UVS Introduction Fall 2014</vt:lpstr>
      <vt:lpstr>Equation</vt:lpstr>
      <vt:lpstr>Autonomous Guidance and Sensing</vt:lpstr>
      <vt:lpstr>Guidance &amp; Sensing</vt:lpstr>
      <vt:lpstr>Tentative Timeline</vt:lpstr>
      <vt:lpstr>“Hardware" Modifications</vt:lpstr>
      <vt:lpstr>Camera Mounting</vt:lpstr>
      <vt:lpstr>Distance Estimation from Single Camera Vision</vt:lpstr>
      <vt:lpstr>Location Estimation from Single Camera Vision</vt:lpstr>
      <vt:lpstr>Location Estimation from Single Camera Vision</vt:lpstr>
      <vt:lpstr>Camera Mounting</vt:lpstr>
      <vt:lpstr>Camera Mounting</vt:lpstr>
      <vt:lpstr>Machine Vision</vt:lpstr>
      <vt:lpstr>Machine Vision</vt:lpstr>
      <vt:lpstr>Machine Vision</vt:lpstr>
      <vt:lpstr>Machine Vision</vt:lpstr>
      <vt:lpstr>Machine Vision</vt:lpstr>
      <vt:lpstr>Machine Vision</vt:lpstr>
      <vt:lpstr>Machine Vision</vt:lpstr>
      <vt:lpstr>Machine Vision and Obstacle Avoidance</vt:lpstr>
      <vt:lpstr>Machine Vision Example</vt:lpstr>
      <vt:lpstr>Next Tasks</vt:lpstr>
      <vt:lpstr>Autonomous Waypoint Generation</vt:lpstr>
      <vt:lpstr>Recap - Path Planning</vt:lpstr>
      <vt:lpstr>Recap – Configuration Space</vt:lpstr>
      <vt:lpstr>Recap – Configuration Space</vt:lpstr>
      <vt:lpstr>Thumper Configuration Space</vt:lpstr>
      <vt:lpstr>Recap - Mapping</vt:lpstr>
      <vt:lpstr>Recap – Basic Motion Planning Problem</vt:lpstr>
      <vt:lpstr>Recap - Path Planning Approaches</vt:lpstr>
      <vt:lpstr>Roadmap Approaches</vt:lpstr>
      <vt:lpstr>Approximate Voronoi Diagrams</vt:lpstr>
      <vt:lpstr>Cell Decomposition Approaches</vt:lpstr>
      <vt:lpstr>Navigation Functions</vt:lpstr>
      <vt:lpstr>Path Planning Approaches</vt:lpstr>
      <vt:lpstr>Trajectory Tracking</vt:lpstr>
      <vt:lpstr>Simulink Path Planning Example</vt:lpstr>
      <vt:lpstr>Next Tasks</vt:lpstr>
    </vt:vector>
  </TitlesOfParts>
  <Company>University of Texas at Arlington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and Perception</dc:title>
  <dc:creator>bhuff</dc:creator>
  <cp:lastModifiedBy>Huber, Manfred</cp:lastModifiedBy>
  <cp:revision>166</cp:revision>
  <cp:lastPrinted>1601-01-01T00:00:00Z</cp:lastPrinted>
  <dcterms:created xsi:type="dcterms:W3CDTF">2014-09-23T12:02:59Z</dcterms:created>
  <dcterms:modified xsi:type="dcterms:W3CDTF">2020-04-20T20:05:39Z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