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1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/>
  </p:normalViewPr>
  <p:slideViewPr>
    <p:cSldViewPr snapToGrid="0">
      <p:cViewPr varScale="1">
        <p:scale>
          <a:sx n="102" d="100"/>
          <a:sy n="102" d="100"/>
        </p:scale>
        <p:origin x="200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/>
              <a:t>Parameter Identification of the UGV for Dead Reckoning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2133600"/>
          </a:xfrm>
        </p:spPr>
        <p:txBody>
          <a:bodyPr>
            <a:normAutofit/>
          </a:bodyPr>
          <a:lstStyle/>
          <a:p>
            <a:r>
              <a:rPr lang="en-US" sz="2800" dirty="0"/>
              <a:t>Based on Atilla Dogan</a:t>
            </a:r>
          </a:p>
          <a:p>
            <a:endParaRPr lang="en-US" sz="2800" dirty="0"/>
          </a:p>
          <a:p>
            <a:r>
              <a:rPr lang="en-US" sz="2800" dirty="0"/>
              <a:t>XX {4,5}379 – Unmanned Vehicle System Development</a:t>
            </a:r>
          </a:p>
          <a:p>
            <a:r>
              <a:rPr lang="en-US" sz="2800"/>
              <a:t>Spring 2019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 err="1">
                <a:solidFill>
                  <a:srgbClr val="FF0000"/>
                </a:solidFill>
              </a:rPr>
              <a:t>eTick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928813"/>
            <a:ext cx="46386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 bwMode="auto">
          <a:xfrm>
            <a:off x="352426" y="1052792"/>
            <a:ext cx="2286000" cy="804583"/>
          </a:xfrm>
          <a:prstGeom prst="borderCallout1">
            <a:avLst>
              <a:gd name="adj1" fmla="val 103074"/>
              <a:gd name="adj2" fmla="val 61680"/>
              <a:gd name="adj3" fmla="val 166398"/>
              <a:gd name="adj4" fmla="val 10773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Measure the distance </a:t>
            </a:r>
          </a:p>
          <a:p>
            <a:r>
              <a:rPr lang="en-US" b="1" dirty="0"/>
              <a:t>the UGV has travelled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960" y="2495550"/>
            <a:ext cx="5747439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Callout 1 7"/>
          <p:cNvSpPr/>
          <p:nvPr/>
        </p:nvSpPr>
        <p:spPr bwMode="auto">
          <a:xfrm>
            <a:off x="5695951" y="1724025"/>
            <a:ext cx="1762124" cy="533400"/>
          </a:xfrm>
          <a:prstGeom prst="borderCallout1">
            <a:avLst>
              <a:gd name="adj1" fmla="val 103074"/>
              <a:gd name="adj2" fmla="val 61680"/>
              <a:gd name="adj3" fmla="val 162225"/>
              <a:gd name="adj4" fmla="val 91832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Encoder counts </a:t>
            </a:r>
          </a:p>
          <a:p>
            <a:r>
              <a:rPr lang="en-US" b="1" dirty="0"/>
              <a:t>go to 500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7175" y="4610100"/>
          <a:ext cx="271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2717640" imgH="419040" progId="Equation.3">
                  <p:embed/>
                </p:oleObj>
              </mc:Choice>
              <mc:Fallback>
                <p:oleObj name="Equation" r:id="rId5" imgW="27176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610100"/>
                        <a:ext cx="2717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 err="1">
                <a:solidFill>
                  <a:srgbClr val="FF0000"/>
                </a:solidFill>
              </a:rPr>
              <a:t>eTick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04925"/>
            <a:ext cx="8229600" cy="4525963"/>
          </a:xfrm>
        </p:spPr>
        <p:txBody>
          <a:bodyPr/>
          <a:lstStyle/>
          <a:p>
            <a:r>
              <a:rPr lang="en-US" dirty="0"/>
              <a:t>Repeat the test with different %DC and different max value for encoder counts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2619375"/>
            <a:ext cx="3181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0" y="3733800"/>
            <a:ext cx="352425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71575" y="3914775"/>
            <a:ext cx="352425" cy="247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8075" y="2774497"/>
            <a:ext cx="3014663" cy="244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552575" y="5505450"/>
          <a:ext cx="4133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2933640" imgH="419040" progId="Equation.3">
                  <p:embed/>
                </p:oleObj>
              </mc:Choice>
              <mc:Fallback>
                <p:oleObj name="Equation" r:id="rId5" imgW="29336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505450"/>
                        <a:ext cx="41338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Callout 1 8"/>
          <p:cNvSpPr/>
          <p:nvPr/>
        </p:nvSpPr>
        <p:spPr bwMode="auto">
          <a:xfrm>
            <a:off x="6791326" y="4905375"/>
            <a:ext cx="1781174" cy="676275"/>
          </a:xfrm>
          <a:prstGeom prst="borderCallout1">
            <a:avLst>
              <a:gd name="adj1" fmla="val 67986"/>
              <a:gd name="adj2" fmla="val -2438"/>
              <a:gd name="adj3" fmla="val 133804"/>
              <a:gd name="adj4" fmla="val -64825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Estimate is </a:t>
            </a:r>
          </a:p>
          <a:p>
            <a:r>
              <a:rPr lang="en-US" b="1" dirty="0"/>
              <a:t>Slightly different!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 err="1">
                <a:solidFill>
                  <a:srgbClr val="FF0000"/>
                </a:solidFill>
              </a:rPr>
              <a:t>eTick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604963"/>
            <a:ext cx="32004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4079" y="1847850"/>
            <a:ext cx="4031159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20675" y="5200650"/>
          <a:ext cx="4044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2869920" imgH="419040" progId="Equation.3">
                  <p:embed/>
                </p:oleObj>
              </mc:Choice>
              <mc:Fallback>
                <p:oleObj name="Equation" r:id="rId5" imgW="286992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5200650"/>
                        <a:ext cx="40449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Callout 1 6"/>
          <p:cNvSpPr/>
          <p:nvPr/>
        </p:nvSpPr>
        <p:spPr bwMode="auto">
          <a:xfrm>
            <a:off x="5476876" y="5400675"/>
            <a:ext cx="2695574" cy="581025"/>
          </a:xfrm>
          <a:prstGeom prst="borderCallout1">
            <a:avLst>
              <a:gd name="adj1" fmla="val 67986"/>
              <a:gd name="adj2" fmla="val -2438"/>
              <a:gd name="adj3" fmla="val 16048"/>
              <a:gd name="adj4" fmla="val -4306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Closer to the 1</a:t>
            </a:r>
            <a:r>
              <a:rPr lang="en-US" b="1" baseline="30000" dirty="0"/>
              <a:t>st</a:t>
            </a:r>
            <a:r>
              <a:rPr lang="en-US" b="1" dirty="0"/>
              <a:t> estimate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5972176" y="1219200"/>
            <a:ext cx="2695574" cy="581025"/>
          </a:xfrm>
          <a:prstGeom prst="borderCallout1">
            <a:avLst>
              <a:gd name="adj1" fmla="val 67986"/>
              <a:gd name="adj2" fmla="val -2438"/>
              <a:gd name="adj3" fmla="val 194737"/>
              <a:gd name="adj4" fmla="val -32467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Note </a:t>
            </a:r>
          </a:p>
          <a:p>
            <a:r>
              <a:rPr lang="en-US" b="1" dirty="0"/>
              <a:t>we ignore lateral move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457200" y="6267450"/>
            <a:ext cx="6705599" cy="457200"/>
          </a:xfrm>
          <a:prstGeom prst="borderCallout1">
            <a:avLst>
              <a:gd name="adj1" fmla="val -20556"/>
              <a:gd name="adj2" fmla="val 55374"/>
              <a:gd name="adj3" fmla="val -129264"/>
              <a:gd name="adj4" fmla="val 5423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Longer distance is better but you will need to deal with lateral offset </a:t>
            </a:r>
          </a:p>
        </p:txBody>
      </p:sp>
      <p:sp>
        <p:nvSpPr>
          <p:cNvPr id="10" name="Oval 9"/>
          <p:cNvSpPr/>
          <p:nvPr/>
        </p:nvSpPr>
        <p:spPr>
          <a:xfrm>
            <a:off x="2266950" y="2743200"/>
            <a:ext cx="352425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1575" y="2895600"/>
            <a:ext cx="352425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recall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35174" y="1441449"/>
          <a:ext cx="2405321" cy="9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977760" imgH="393480" progId="Equation.3">
                  <p:embed/>
                </p:oleObj>
              </mc:Choice>
              <mc:Fallback>
                <p:oleObj name="Equation" r:id="rId3" imgW="9777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4" y="1441449"/>
                        <a:ext cx="2405321" cy="968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/>
          <p:nvPr/>
        </p:nvSpPr>
        <p:spPr bwMode="auto">
          <a:xfrm>
            <a:off x="5505451" y="1562100"/>
            <a:ext cx="3190874" cy="800100"/>
          </a:xfrm>
          <a:prstGeom prst="borderCallout1">
            <a:avLst>
              <a:gd name="adj1" fmla="val 67986"/>
              <a:gd name="adj2" fmla="val -2438"/>
              <a:gd name="adj3" fmla="val 160096"/>
              <a:gd name="adj4" fmla="val -55567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If we can measure wheel speeds </a:t>
            </a:r>
          </a:p>
          <a:p>
            <a:r>
              <a:rPr lang="en-US" b="1" dirty="0"/>
              <a:t>and UGV angular speed, </a:t>
            </a:r>
          </a:p>
          <a:p>
            <a:r>
              <a:rPr lang="en-US" b="1" dirty="0"/>
              <a:t>then we can calculate </a:t>
            </a:r>
            <a:r>
              <a:rPr lang="en-US" b="1" i="1" dirty="0"/>
              <a:t>b</a:t>
            </a:r>
            <a:r>
              <a:rPr lang="en-US" b="1" dirty="0"/>
              <a:t> 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93763" y="2393950"/>
          <a:ext cx="28416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155600" imgH="393480" progId="Equation.3">
                  <p:embed/>
                </p:oleObj>
              </mc:Choice>
              <mc:Fallback>
                <p:oleObj name="Equation" r:id="rId5" imgW="11556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393950"/>
                        <a:ext cx="28416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798763" y="3186113"/>
          <a:ext cx="50879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2108160" imgH="419040" progId="Equation.3">
                  <p:embed/>
                </p:oleObj>
              </mc:Choice>
              <mc:Fallback>
                <p:oleObj name="Equation" r:id="rId7" imgW="21081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3186113"/>
                        <a:ext cx="5087937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856038" y="4864100"/>
          <a:ext cx="257333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1066680" imgH="393480" progId="Equation.3">
                  <p:embed/>
                </p:oleObj>
              </mc:Choice>
              <mc:Fallback>
                <p:oleObj name="Equation" r:id="rId9" imgW="10666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4864100"/>
                        <a:ext cx="2573337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Callout 1 8"/>
          <p:cNvSpPr/>
          <p:nvPr/>
        </p:nvSpPr>
        <p:spPr bwMode="auto">
          <a:xfrm>
            <a:off x="6524626" y="4371975"/>
            <a:ext cx="2152649" cy="723900"/>
          </a:xfrm>
          <a:prstGeom prst="borderCallout1">
            <a:avLst>
              <a:gd name="adj1" fmla="val 9653"/>
              <a:gd name="adj2" fmla="val -1428"/>
              <a:gd name="adj3" fmla="val 70810"/>
              <a:gd name="adj4" fmla="val -46476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Increment in encoder </a:t>
            </a:r>
          </a:p>
          <a:p>
            <a:r>
              <a:rPr lang="en-US" b="1" dirty="0"/>
              <a:t>count in </a:t>
            </a:r>
            <a:r>
              <a:rPr lang="en-US" b="1" i="1" dirty="0"/>
              <a:t>T</a:t>
            </a:r>
            <a:r>
              <a:rPr lang="en-US" b="1" dirty="0"/>
              <a:t> seconds 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495301" y="5553075"/>
            <a:ext cx="2828924" cy="723900"/>
          </a:xfrm>
          <a:prstGeom prst="borderCallout1">
            <a:avLst>
              <a:gd name="adj1" fmla="val 51758"/>
              <a:gd name="adj2" fmla="val 101939"/>
              <a:gd name="adj3" fmla="val -2874"/>
              <a:gd name="adj4" fmla="val 136689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Average wheel speed during </a:t>
            </a:r>
          </a:p>
          <a:p>
            <a:r>
              <a:rPr lang="en-US" b="1" dirty="0"/>
              <a:t>period of </a:t>
            </a:r>
            <a:r>
              <a:rPr lang="en-US" b="1" i="1" dirty="0"/>
              <a:t>T</a:t>
            </a:r>
            <a:r>
              <a:rPr lang="en-US" b="1" dirty="0"/>
              <a:t> seconds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     as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Putting everything together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56100" y="1450975"/>
          <a:ext cx="12493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507960" imgH="393480" progId="Equation.3">
                  <p:embed/>
                </p:oleObj>
              </mc:Choice>
              <mc:Fallback>
                <p:oleObj name="Equation" r:id="rId3" imgW="507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50975"/>
                        <a:ext cx="124936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148013" y="1666875"/>
          <a:ext cx="3127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126720" imgH="203040" progId="Equation.3">
                  <p:embed/>
                </p:oleObj>
              </mc:Choice>
              <mc:Fallback>
                <p:oleObj name="Equation" r:id="rId5" imgW="12672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1666875"/>
                        <a:ext cx="3127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Callout 1 10"/>
          <p:cNvSpPr/>
          <p:nvPr/>
        </p:nvSpPr>
        <p:spPr bwMode="auto">
          <a:xfrm>
            <a:off x="6324601" y="1200149"/>
            <a:ext cx="2162174" cy="638175"/>
          </a:xfrm>
          <a:prstGeom prst="borderCallout1">
            <a:avLst>
              <a:gd name="adj1" fmla="val 39415"/>
              <a:gd name="adj2" fmla="val -2775"/>
              <a:gd name="adj3" fmla="val 71130"/>
              <a:gd name="adj4" fmla="val -33509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Change in UGV angle </a:t>
            </a:r>
          </a:p>
          <a:p>
            <a:r>
              <a:rPr lang="en-US" b="1" dirty="0"/>
              <a:t>in </a:t>
            </a:r>
            <a:r>
              <a:rPr lang="en-US" b="1" i="1" dirty="0"/>
              <a:t>T</a:t>
            </a:r>
            <a:r>
              <a:rPr lang="en-US" b="1" dirty="0"/>
              <a:t> seconds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89075" y="3354388"/>
            <a:ext cx="5213350" cy="1468437"/>
            <a:chOff x="1441450" y="3602038"/>
            <a:chExt cx="5213350" cy="1468437"/>
          </a:xfrm>
        </p:grpSpPr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1441450" y="3602038"/>
            <a:ext cx="5213350" cy="146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7" imgW="2120760" imgH="596880" progId="Equation.3">
                    <p:embed/>
                  </p:oleObj>
                </mc:Choice>
                <mc:Fallback>
                  <p:oleObj name="Equation" r:id="rId7" imgW="2120760" imgH="5968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450" y="3602038"/>
                          <a:ext cx="5213350" cy="1468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V="1">
              <a:off x="2028825" y="4695825"/>
              <a:ext cx="657225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114800" y="4238625"/>
              <a:ext cx="333375" cy="200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38850" y="4257675"/>
              <a:ext cx="333375" cy="200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152650" y="3829050"/>
              <a:ext cx="371475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829050" y="4276725"/>
              <a:ext cx="257175" cy="23812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791200" y="4276725"/>
              <a:ext cx="257175" cy="23812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514475" y="5172075"/>
          <a:ext cx="41529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9" imgW="1688760" imgH="393480" progId="Equation.3">
                  <p:embed/>
                </p:oleObj>
              </mc:Choice>
              <mc:Fallback>
                <p:oleObj name="Equation" r:id="rId9" imgW="168876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72075"/>
                        <a:ext cx="41529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Callout 1 24"/>
          <p:cNvSpPr/>
          <p:nvPr/>
        </p:nvSpPr>
        <p:spPr bwMode="auto">
          <a:xfrm>
            <a:off x="6324600" y="5153026"/>
            <a:ext cx="2600325" cy="923924"/>
          </a:xfrm>
          <a:prstGeom prst="borderCallout1">
            <a:avLst>
              <a:gd name="adj1" fmla="val 39415"/>
              <a:gd name="adj2" fmla="val -2775"/>
              <a:gd name="adj3" fmla="val 42264"/>
              <a:gd name="adj4" fmla="val -19956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Given </a:t>
            </a:r>
            <a:r>
              <a:rPr lang="en-US" b="1" dirty="0" err="1"/>
              <a:t>eTick</a:t>
            </a:r>
            <a:r>
              <a:rPr lang="en-US" b="1" dirty="0"/>
              <a:t>, we can do </a:t>
            </a:r>
          </a:p>
          <a:p>
            <a:r>
              <a:rPr lang="en-US" b="1" dirty="0"/>
              <a:t>experiments to measure </a:t>
            </a:r>
          </a:p>
          <a:p>
            <a:r>
              <a:rPr lang="en-US" b="1" dirty="0" err="1"/>
              <a:t>eCount</a:t>
            </a:r>
            <a:r>
              <a:rPr lang="en-US" b="1" dirty="0"/>
              <a:t> and theta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0413" y="1490663"/>
            <a:ext cx="53244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3" y="1404938"/>
            <a:ext cx="2981325" cy="2562225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H="1" flipV="1">
            <a:off x="3171825" y="2305050"/>
            <a:ext cx="952501" cy="36195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0" y="3605211"/>
            <a:ext cx="4152900" cy="299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Callout 1 8"/>
          <p:cNvSpPr/>
          <p:nvPr/>
        </p:nvSpPr>
        <p:spPr bwMode="auto">
          <a:xfrm>
            <a:off x="133350" y="6019799"/>
            <a:ext cx="2600325" cy="638175"/>
          </a:xfrm>
          <a:prstGeom prst="borderCallout1">
            <a:avLst>
              <a:gd name="adj1" fmla="val -11331"/>
              <a:gd name="adj2" fmla="val 84771"/>
              <a:gd name="adj3" fmla="val -66691"/>
              <a:gd name="adj4" fmla="val 11227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Go straight for 5 sec &amp; </a:t>
            </a:r>
          </a:p>
          <a:p>
            <a:r>
              <a:rPr lang="en-US" b="1" dirty="0"/>
              <a:t>make a turn for 10 sec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970" y="876300"/>
            <a:ext cx="6998830" cy="583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 bwMode="auto">
          <a:xfrm>
            <a:off x="200025" y="2209801"/>
            <a:ext cx="4324350" cy="809624"/>
          </a:xfrm>
          <a:prstGeom prst="borderCallout1">
            <a:avLst>
              <a:gd name="adj1" fmla="val 115728"/>
              <a:gd name="adj2" fmla="val 72436"/>
              <a:gd name="adj3" fmla="val 235662"/>
              <a:gd name="adj4" fmla="val 7042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Left Encoder Count changes 567 in 10 sec</a:t>
            </a:r>
          </a:p>
          <a:p>
            <a:r>
              <a:rPr lang="en-US" b="1" dirty="0"/>
              <a:t>Right Encoder Count changes 457 in 10 sec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700213"/>
            <a:ext cx="8051446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1257300" y="3314700"/>
            <a:ext cx="2276475" cy="419100"/>
          </a:xfrm>
          <a:prstGeom prst="borderCallout1">
            <a:avLst>
              <a:gd name="adj1" fmla="val 106637"/>
              <a:gd name="adj2" fmla="val 68252"/>
              <a:gd name="adj3" fmla="val 283389"/>
              <a:gd name="adj4" fmla="val 84654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-1.34 deg at t = 5 sec</a:t>
            </a:r>
          </a:p>
        </p:txBody>
      </p:sp>
      <p:sp>
        <p:nvSpPr>
          <p:cNvPr id="6" name="Line Callout 1 5"/>
          <p:cNvSpPr/>
          <p:nvPr/>
        </p:nvSpPr>
        <p:spPr bwMode="auto">
          <a:xfrm>
            <a:off x="5981700" y="1276350"/>
            <a:ext cx="2276475" cy="419100"/>
          </a:xfrm>
          <a:prstGeom prst="borderCallout1">
            <a:avLst>
              <a:gd name="adj1" fmla="val 102092"/>
              <a:gd name="adj2" fmla="val 77456"/>
              <a:gd name="adj3" fmla="val 203844"/>
              <a:gd name="adj4" fmla="val 96369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63.65 deg at t = 15 sec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5076825" y="4391025"/>
            <a:ext cx="3409950" cy="419100"/>
          </a:xfrm>
          <a:prstGeom prst="borderCallout1">
            <a:avLst>
              <a:gd name="adj1" fmla="val -16090"/>
              <a:gd name="adj2" fmla="val 55682"/>
              <a:gd name="adj3" fmla="val -246157"/>
              <a:gd name="adj4" fmla="val 45269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UGV has turned 65 deg in 10 sec 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4914900" y="5619750"/>
            <a:ext cx="3409950" cy="895350"/>
          </a:xfrm>
          <a:prstGeom prst="borderCallout1">
            <a:avLst>
              <a:gd name="adj1" fmla="val 75399"/>
              <a:gd name="adj2" fmla="val 128028"/>
              <a:gd name="adj3" fmla="val 20864"/>
              <a:gd name="adj4" fmla="val 127951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In your experiments, </a:t>
            </a:r>
          </a:p>
          <a:p>
            <a:r>
              <a:rPr lang="en-US" b="1" dirty="0"/>
              <a:t>you need to measure the angle of </a:t>
            </a:r>
          </a:p>
          <a:p>
            <a:r>
              <a:rPr lang="en-US" b="1" dirty="0"/>
              <a:t>the UGV at the end of the turn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754188" y="1481138"/>
          <a:ext cx="51212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2082600" imgH="1041120" progId="Equation.3">
                  <p:embed/>
                </p:oleObj>
              </mc:Choice>
              <mc:Fallback>
                <p:oleObj name="Equation" r:id="rId3" imgW="208260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481138"/>
                        <a:ext cx="5121275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/>
          <p:nvPr/>
        </p:nvSpPr>
        <p:spPr bwMode="auto">
          <a:xfrm>
            <a:off x="1600200" y="4429125"/>
            <a:ext cx="4667250" cy="895350"/>
          </a:xfrm>
          <a:prstGeom prst="borderCallout1">
            <a:avLst>
              <a:gd name="adj1" fmla="val -3324"/>
              <a:gd name="adj2" fmla="val 75375"/>
              <a:gd name="adj3" fmla="val -138711"/>
              <a:gd name="adj4" fmla="val 89991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In the simulation, b is set to </a:t>
            </a:r>
            <a:r>
              <a:rPr lang="en-US" b="1" dirty="0">
                <a:solidFill>
                  <a:srgbClr val="FF0000"/>
                </a:solidFill>
              </a:rPr>
              <a:t>0.4074 [m]</a:t>
            </a:r>
          </a:p>
          <a:p>
            <a:r>
              <a:rPr lang="en-US" b="1" dirty="0"/>
              <a:t>=&gt;  This method gives a close estimate</a:t>
            </a:r>
          </a:p>
        </p:txBody>
      </p:sp>
      <p:sp>
        <p:nvSpPr>
          <p:cNvPr id="6" name="Line Callout 1 5"/>
          <p:cNvSpPr/>
          <p:nvPr/>
        </p:nvSpPr>
        <p:spPr bwMode="auto">
          <a:xfrm>
            <a:off x="1590675" y="5476875"/>
            <a:ext cx="6515100" cy="895350"/>
          </a:xfrm>
          <a:prstGeom prst="borderCallout1">
            <a:avLst>
              <a:gd name="adj1" fmla="val 101995"/>
              <a:gd name="adj2" fmla="val 118388"/>
              <a:gd name="adj3" fmla="val -23817"/>
              <a:gd name="adj4" fmla="val 11753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You should repeat the experiments with  different %DC profiles</a:t>
            </a:r>
          </a:p>
          <a:p>
            <a:r>
              <a:rPr lang="en-US" b="1" dirty="0"/>
              <a:t>=&gt; Every time, you should get similar (if not same) results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9149" y="1271777"/>
            <a:ext cx="3977632" cy="2468880"/>
            <a:chOff x="1549780" y="1633726"/>
            <a:chExt cx="5951585" cy="377848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9780" y="1633726"/>
              <a:ext cx="5951585" cy="3778486"/>
            </a:xfrm>
            <a:prstGeom prst="rect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5498592" y="2743200"/>
              <a:ext cx="0" cy="2182368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2170176" y="2767584"/>
              <a:ext cx="334060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368" y="4195958"/>
            <a:ext cx="4024658" cy="2286000"/>
          </a:xfrm>
          <a:prstGeom prst="rect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</p:spPr>
      </p:pic>
      <p:sp>
        <p:nvSpPr>
          <p:cNvPr id="13" name="Line Callout 1 12"/>
          <p:cNvSpPr/>
          <p:nvPr/>
        </p:nvSpPr>
        <p:spPr bwMode="auto">
          <a:xfrm>
            <a:off x="5562600" y="1457325"/>
            <a:ext cx="3390899" cy="914400"/>
          </a:xfrm>
          <a:prstGeom prst="borderCallout1">
            <a:avLst>
              <a:gd name="adj1" fmla="val 51034"/>
              <a:gd name="adj2" fmla="val -1983"/>
              <a:gd name="adj3" fmla="val 85944"/>
              <a:gd name="adj4" fmla="val -1980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We need this: </a:t>
            </a:r>
          </a:p>
          <a:p>
            <a:r>
              <a:rPr lang="en-US" b="1" dirty="0"/>
              <a:t>controller computes wheel speed</a:t>
            </a:r>
          </a:p>
          <a:p>
            <a:r>
              <a:rPr lang="en-US" b="1" dirty="0"/>
              <a:t>=&gt; </a:t>
            </a:r>
            <a:r>
              <a:rPr lang="en-US" b="1" dirty="0" err="1"/>
              <a:t>lookUp</a:t>
            </a:r>
            <a:r>
              <a:rPr lang="en-US" b="1" dirty="0"/>
              <a:t> table converts it to %DC</a:t>
            </a:r>
          </a:p>
        </p:txBody>
      </p:sp>
      <p:sp>
        <p:nvSpPr>
          <p:cNvPr id="14" name="Line Callout 1 13"/>
          <p:cNvSpPr/>
          <p:nvPr/>
        </p:nvSpPr>
        <p:spPr bwMode="auto">
          <a:xfrm>
            <a:off x="5619750" y="4429125"/>
            <a:ext cx="3295649" cy="1123950"/>
          </a:xfrm>
          <a:prstGeom prst="borderCallout1">
            <a:avLst>
              <a:gd name="adj1" fmla="val 51034"/>
              <a:gd name="adj2" fmla="val -1983"/>
              <a:gd name="adj3" fmla="val 68147"/>
              <a:gd name="adj4" fmla="val -2145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We will determine this:</a:t>
            </a:r>
          </a:p>
          <a:p>
            <a:r>
              <a:rPr lang="en-US" b="1" dirty="0"/>
              <a:t>Apply %DC and measure speed</a:t>
            </a:r>
          </a:p>
          <a:p>
            <a:r>
              <a:rPr lang="en-US" b="1" dirty="0"/>
              <a:t>=&gt; </a:t>
            </a:r>
          </a:p>
          <a:p>
            <a:r>
              <a:rPr lang="en-US" b="1" dirty="0"/>
              <a:t>then take the inverse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</a:t>
            </a:r>
            <a:r>
              <a:rPr lang="en-US" dirty="0" err="1"/>
              <a:t>vs</a:t>
            </a:r>
            <a:r>
              <a:rPr lang="en-US" dirty="0"/>
              <a:t> Actual Path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143000"/>
            <a:ext cx="4876800" cy="530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 bwMode="auto">
          <a:xfrm>
            <a:off x="304800" y="1219200"/>
            <a:ext cx="3581400" cy="1143000"/>
          </a:xfrm>
          <a:prstGeom prst="borderCallout1">
            <a:avLst>
              <a:gd name="adj1" fmla="val 52694"/>
              <a:gd name="adj2" fmla="val 101611"/>
              <a:gd name="adj3" fmla="val 90007"/>
              <a:gd name="adj4" fmla="val 136706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While the estimated path goes </a:t>
            </a:r>
          </a:p>
          <a:p>
            <a:r>
              <a:rPr lang="en-US" b="1" dirty="0"/>
              <a:t>through the </a:t>
            </a:r>
            <a:r>
              <a:rPr lang="en-US" b="1" dirty="0" err="1"/>
              <a:t>wayPoints</a:t>
            </a:r>
            <a:r>
              <a:rPr lang="en-US" b="1" dirty="0"/>
              <a:t> quite nicely, </a:t>
            </a:r>
          </a:p>
          <a:p>
            <a:r>
              <a:rPr lang="en-US" b="1" dirty="0"/>
              <a:t>The actual path does not!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304800" y="4495800"/>
            <a:ext cx="3200400" cy="1143000"/>
          </a:xfrm>
          <a:prstGeom prst="borderCallout1">
            <a:avLst>
              <a:gd name="adj1" fmla="val 52694"/>
              <a:gd name="adj2" fmla="val 101611"/>
              <a:gd name="adj3" fmla="val 53594"/>
              <a:gd name="adj4" fmla="val 119307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This tells us that the estimation </a:t>
            </a:r>
          </a:p>
          <a:p>
            <a:r>
              <a:rPr lang="en-US" b="1" dirty="0"/>
              <a:t>by Dead Reckoning </a:t>
            </a:r>
          </a:p>
          <a:p>
            <a:r>
              <a:rPr lang="en-US" b="1" dirty="0"/>
              <a:t>should be looked into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381000" y="3124200"/>
            <a:ext cx="2209800" cy="365760"/>
          </a:xfrm>
          <a:prstGeom prst="borderCallout1">
            <a:avLst>
              <a:gd name="adj1" fmla="val 52694"/>
              <a:gd name="adj2" fmla="val 101611"/>
              <a:gd name="adj3" fmla="val 53620"/>
              <a:gd name="adj4" fmla="val 121754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There is no slippage!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62276" y="1290715"/>
          <a:ext cx="5391150" cy="4517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%DC (percent Duty Cycle)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dcArrayDR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r>
                        <a:rPr lang="en-US" baseline="0" dirty="0"/>
                        <a:t> Travelled [m]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(wheel</a:t>
                      </a:r>
                      <a:r>
                        <a:rPr lang="en-US" baseline="0" dirty="0"/>
                        <a:t> speed</a:t>
                      </a:r>
                      <a:r>
                        <a:rPr lang="en-US" dirty="0"/>
                        <a:t>) [</a:t>
                      </a:r>
                      <a:r>
                        <a:rPr lang="en-US" dirty="0" err="1"/>
                        <a:t>rad</a:t>
                      </a:r>
                      <a:r>
                        <a:rPr lang="en-US" dirty="0"/>
                        <a:t>/sec]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wArrayDR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ine Callout 1 4"/>
          <p:cNvSpPr/>
          <p:nvPr/>
        </p:nvSpPr>
        <p:spPr bwMode="auto">
          <a:xfrm>
            <a:off x="790575" y="1724025"/>
            <a:ext cx="1304925" cy="914400"/>
          </a:xfrm>
          <a:prstGeom prst="borderCallout1">
            <a:avLst>
              <a:gd name="adj1" fmla="val 55201"/>
              <a:gd name="adj2" fmla="val 103126"/>
              <a:gd name="adj3" fmla="val 75527"/>
              <a:gd name="adj4" fmla="val 144255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We need </a:t>
            </a:r>
          </a:p>
          <a:p>
            <a:r>
              <a:rPr lang="en-US" b="1" dirty="0"/>
              <a:t>to fill </a:t>
            </a:r>
          </a:p>
          <a:p>
            <a:r>
              <a:rPr lang="en-US" b="1" dirty="0"/>
              <a:t>this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19188"/>
            <a:ext cx="36766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8538" y="681038"/>
            <a:ext cx="53244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8300" y="2867025"/>
            <a:ext cx="1746916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 bwMode="auto">
          <a:xfrm>
            <a:off x="4429125" y="5314950"/>
            <a:ext cx="4076700" cy="914400"/>
          </a:xfrm>
          <a:prstGeom prst="borderCallout1">
            <a:avLst>
              <a:gd name="adj1" fmla="val 49993"/>
              <a:gd name="adj2" fmla="val -2248"/>
              <a:gd name="adj3" fmla="val 13027"/>
              <a:gd name="adj4" fmla="val -23034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Apply constant %DC in a period of time</a:t>
            </a:r>
          </a:p>
          <a:p>
            <a:r>
              <a:rPr lang="en-US" b="1" dirty="0"/>
              <a:t>=&gt; Measure distance travelled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038225"/>
            <a:ext cx="396834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3181350" y="942975"/>
            <a:ext cx="2924175" cy="914400"/>
          </a:xfrm>
          <a:prstGeom prst="borderCallout1">
            <a:avLst>
              <a:gd name="adj1" fmla="val 49993"/>
              <a:gd name="adj2" fmla="val -2248"/>
              <a:gd name="adj3" fmla="val 55736"/>
              <a:gd name="adj4" fmla="val -21731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2.368 m travelled in 10 sec </a:t>
            </a:r>
          </a:p>
          <a:p>
            <a:r>
              <a:rPr lang="en-US" b="1" dirty="0"/>
              <a:t>when 40% DC is applied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21200" y="1881188"/>
          <a:ext cx="41021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2958840" imgH="660240" progId="Equation.3">
                  <p:embed/>
                </p:oleObj>
              </mc:Choice>
              <mc:Fallback>
                <p:oleObj name="Equation" r:id="rId4" imgW="295884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881188"/>
                        <a:ext cx="41021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479925" y="2871788"/>
          <a:ext cx="44719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3225600" imgH="660240" progId="Equation.3">
                  <p:embed/>
                </p:oleObj>
              </mc:Choice>
              <mc:Fallback>
                <p:oleObj name="Equation" r:id="rId6" imgW="322560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871788"/>
                        <a:ext cx="4471988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19148" y="4377293"/>
          <a:ext cx="6829426" cy="225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%DC (percent Duty Cycle)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dcArrayDR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r>
                        <a:rPr lang="en-US" baseline="0" dirty="0"/>
                        <a:t> Travelled [m]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(wheel</a:t>
                      </a:r>
                      <a:r>
                        <a:rPr lang="en-US" baseline="0" dirty="0"/>
                        <a:t> speed</a:t>
                      </a:r>
                      <a:r>
                        <a:rPr lang="en-US" dirty="0"/>
                        <a:t>) [</a:t>
                      </a:r>
                      <a:r>
                        <a:rPr lang="en-US" dirty="0" err="1"/>
                        <a:t>rad</a:t>
                      </a:r>
                      <a:r>
                        <a:rPr lang="en-US" dirty="0"/>
                        <a:t>/sec]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wArrayDR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2.368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6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976313"/>
            <a:ext cx="38290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314450" y="2352675"/>
            <a:ext cx="295275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04925" y="2524125"/>
            <a:ext cx="295275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 bwMode="auto">
          <a:xfrm>
            <a:off x="3724275" y="1590675"/>
            <a:ext cx="4972050" cy="514350"/>
          </a:xfrm>
          <a:prstGeom prst="borderCallout1">
            <a:avLst>
              <a:gd name="adj1" fmla="val 49993"/>
              <a:gd name="adj2" fmla="val -2248"/>
              <a:gd name="adj3" fmla="val 185210"/>
              <a:gd name="adj4" fmla="val -41274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Change these numbers and repeat the experiment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150" y="3002771"/>
            <a:ext cx="4365846" cy="345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12"/>
          <p:cNvSpPr/>
          <p:nvPr/>
        </p:nvSpPr>
        <p:spPr bwMode="auto">
          <a:xfrm>
            <a:off x="4533900" y="3600450"/>
            <a:ext cx="1809750" cy="1143000"/>
          </a:xfrm>
          <a:prstGeom prst="borderCallout1">
            <a:avLst>
              <a:gd name="adj1" fmla="val -3340"/>
              <a:gd name="adj2" fmla="val 101963"/>
              <a:gd name="adj3" fmla="val -19883"/>
              <a:gd name="adj4" fmla="val 11724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If you want to be </a:t>
            </a:r>
          </a:p>
          <a:p>
            <a:r>
              <a:rPr lang="en-US" b="1" dirty="0"/>
              <a:t>more accurate, </a:t>
            </a:r>
          </a:p>
          <a:p>
            <a:r>
              <a:rPr lang="en-US" b="1" dirty="0"/>
              <a:t>account for the </a:t>
            </a:r>
          </a:p>
          <a:p>
            <a:r>
              <a:rPr lang="en-US" b="1" dirty="0"/>
              <a:t>lateral offset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85825" y="3190875"/>
          <a:ext cx="25146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period [s]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Distance Travelled [m]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angular speed [rad/s]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-0.9899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-1.86918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1.869182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2.111634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3.147718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5.428728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7.249004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9.065504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9.973753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5375"/>
            <a:ext cx="8382000" cy="4525963"/>
          </a:xfrm>
        </p:spPr>
        <p:txBody>
          <a:bodyPr/>
          <a:lstStyle/>
          <a:p>
            <a:r>
              <a:rPr lang="en-US" dirty="0"/>
              <a:t>Assume we completed all the tests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2950" y="1844677"/>
          <a:ext cx="2438399" cy="4063995"/>
        </p:xfrm>
        <a:graphic>
          <a:graphicData uri="http://schemas.openxmlformats.org/drawingml/2006/table">
            <a:tbl>
              <a:tblPr/>
              <a:tblGrid>
                <a:gridCol w="591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%DC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period [s]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Distance Travelled [m]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angular speed [rad/s]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-5.282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-9.97375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-4.801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-9.0655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-3.839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-7.249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-2.875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-5.42873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-1.667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-3.14772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-1.1183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-2.11163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-0.9899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-1.86918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1.869182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1.1183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2.111634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1.667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3.147718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2.875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5.428728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3.839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7.249004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4.801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9.065504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5.282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9.973753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4574" y="1752599"/>
            <a:ext cx="14573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dcArrayDR</a:t>
            </a:r>
            <a:r>
              <a:rPr lang="en-US" sz="1400" dirty="0"/>
              <a:t> =</a:t>
            </a:r>
          </a:p>
          <a:p>
            <a:r>
              <a:rPr lang="en-US" sz="1400" dirty="0"/>
              <a:t>[-100</a:t>
            </a:r>
          </a:p>
          <a:p>
            <a:r>
              <a:rPr lang="en-US" sz="1400" dirty="0"/>
              <a:t>   -90</a:t>
            </a:r>
          </a:p>
          <a:p>
            <a:r>
              <a:rPr lang="en-US" sz="1400" dirty="0"/>
              <a:t>   -70</a:t>
            </a:r>
          </a:p>
          <a:p>
            <a:r>
              <a:rPr lang="en-US" sz="1400" dirty="0"/>
              <a:t>   -50</a:t>
            </a:r>
          </a:p>
          <a:p>
            <a:r>
              <a:rPr lang="en-US" sz="1400" dirty="0"/>
              <a:t>   -25</a:t>
            </a:r>
          </a:p>
          <a:p>
            <a:r>
              <a:rPr lang="en-US" sz="1400" dirty="0"/>
              <a:t>   -15</a:t>
            </a:r>
          </a:p>
          <a:p>
            <a:r>
              <a:rPr lang="en-US" sz="1400" dirty="0"/>
              <a:t>   -11</a:t>
            </a:r>
          </a:p>
          <a:p>
            <a:r>
              <a:rPr lang="en-US" sz="1400" dirty="0"/>
              <a:t>   -10</a:t>
            </a:r>
          </a:p>
          <a:p>
            <a:r>
              <a:rPr lang="en-US" sz="1400" dirty="0"/>
              <a:t>    -5</a:t>
            </a:r>
          </a:p>
          <a:p>
            <a:r>
              <a:rPr lang="en-US" sz="1400" dirty="0"/>
              <a:t>     0</a:t>
            </a:r>
          </a:p>
          <a:p>
            <a:r>
              <a:rPr lang="en-US" sz="1400" dirty="0"/>
              <a:t>     5</a:t>
            </a:r>
          </a:p>
          <a:p>
            <a:r>
              <a:rPr lang="en-US" sz="1400" dirty="0"/>
              <a:t>    10</a:t>
            </a:r>
          </a:p>
          <a:p>
            <a:r>
              <a:rPr lang="en-US" sz="1400" dirty="0"/>
              <a:t>    11</a:t>
            </a:r>
          </a:p>
          <a:p>
            <a:r>
              <a:rPr lang="en-US" sz="1400" dirty="0"/>
              <a:t>    15</a:t>
            </a:r>
          </a:p>
          <a:p>
            <a:r>
              <a:rPr lang="en-US" sz="1400" dirty="0"/>
              <a:t>    25</a:t>
            </a:r>
          </a:p>
          <a:p>
            <a:r>
              <a:rPr lang="en-US" sz="1400" dirty="0"/>
              <a:t>    50</a:t>
            </a:r>
          </a:p>
          <a:p>
            <a:r>
              <a:rPr lang="en-US" sz="1400" dirty="0"/>
              <a:t>    70</a:t>
            </a:r>
          </a:p>
          <a:p>
            <a:r>
              <a:rPr lang="en-US" sz="1400" dirty="0"/>
              <a:t>    90</a:t>
            </a:r>
          </a:p>
          <a:p>
            <a:r>
              <a:rPr lang="en-US" sz="1400" dirty="0"/>
              <a:t>   100]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8101" y="1769745"/>
            <a:ext cx="1257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wArrayDR</a:t>
            </a:r>
            <a:r>
              <a:rPr lang="en-US" sz="1400" dirty="0"/>
              <a:t> =</a:t>
            </a:r>
          </a:p>
          <a:p>
            <a:r>
              <a:rPr lang="en-US" sz="1400" dirty="0"/>
              <a:t>[ -9.9738</a:t>
            </a:r>
          </a:p>
          <a:p>
            <a:r>
              <a:rPr lang="en-US" sz="1400" dirty="0"/>
              <a:t>   -9.0655</a:t>
            </a:r>
          </a:p>
          <a:p>
            <a:r>
              <a:rPr lang="en-US" sz="1400" dirty="0"/>
              <a:t>   -7.2490</a:t>
            </a:r>
          </a:p>
          <a:p>
            <a:r>
              <a:rPr lang="en-US" sz="1400" dirty="0"/>
              <a:t>   -5.4287</a:t>
            </a:r>
          </a:p>
          <a:p>
            <a:r>
              <a:rPr lang="en-US" sz="1400" dirty="0"/>
              <a:t>   -3.1477</a:t>
            </a:r>
          </a:p>
          <a:p>
            <a:r>
              <a:rPr lang="en-US" sz="1400" dirty="0"/>
              <a:t>   -2.1116</a:t>
            </a:r>
          </a:p>
          <a:p>
            <a:r>
              <a:rPr lang="en-US" sz="1400" dirty="0"/>
              <a:t>   -1.8692</a:t>
            </a:r>
          </a:p>
          <a:p>
            <a:r>
              <a:rPr lang="en-US" sz="1400" dirty="0"/>
              <a:t>         0</a:t>
            </a:r>
          </a:p>
          <a:p>
            <a:r>
              <a:rPr lang="en-US" sz="1400" dirty="0"/>
              <a:t>         0</a:t>
            </a:r>
          </a:p>
          <a:p>
            <a:r>
              <a:rPr lang="en-US" sz="1400" dirty="0"/>
              <a:t>         0</a:t>
            </a:r>
          </a:p>
          <a:p>
            <a:r>
              <a:rPr lang="en-US" sz="1400" dirty="0"/>
              <a:t>         0</a:t>
            </a:r>
          </a:p>
          <a:p>
            <a:r>
              <a:rPr lang="en-US" sz="1400" dirty="0"/>
              <a:t>         0</a:t>
            </a:r>
          </a:p>
          <a:p>
            <a:r>
              <a:rPr lang="en-US" sz="1400" dirty="0"/>
              <a:t>    1.8692</a:t>
            </a:r>
          </a:p>
          <a:p>
            <a:r>
              <a:rPr lang="en-US" sz="1400" dirty="0"/>
              <a:t>    2.1116</a:t>
            </a:r>
          </a:p>
          <a:p>
            <a:r>
              <a:rPr lang="en-US" sz="1400" dirty="0"/>
              <a:t>    3.1477</a:t>
            </a:r>
          </a:p>
          <a:p>
            <a:r>
              <a:rPr lang="en-US" sz="1400" dirty="0"/>
              <a:t>    5.4287</a:t>
            </a:r>
          </a:p>
          <a:p>
            <a:r>
              <a:rPr lang="en-US" sz="1400" dirty="0"/>
              <a:t>    7.2490</a:t>
            </a:r>
          </a:p>
          <a:p>
            <a:r>
              <a:rPr lang="en-US" sz="1400" dirty="0"/>
              <a:t>    9.0655</a:t>
            </a:r>
          </a:p>
          <a:p>
            <a:r>
              <a:rPr lang="en-US" sz="1400" dirty="0"/>
              <a:t>    9.9738]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3705225" y="2352675"/>
            <a:ext cx="1200150" cy="1219200"/>
          </a:xfrm>
          <a:prstGeom prst="borderCallout1">
            <a:avLst>
              <a:gd name="adj1" fmla="val 46087"/>
              <a:gd name="adj2" fmla="val 108863"/>
              <a:gd name="adj3" fmla="val 54"/>
              <a:gd name="adj4" fmla="val 202377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Define </a:t>
            </a:r>
          </a:p>
          <a:p>
            <a:r>
              <a:rPr lang="en-US" b="1" dirty="0" err="1"/>
              <a:t>lookUp</a:t>
            </a:r>
            <a:r>
              <a:rPr lang="en-US" b="1" dirty="0"/>
              <a:t> </a:t>
            </a:r>
          </a:p>
          <a:p>
            <a:r>
              <a:rPr lang="en-US" b="1" dirty="0"/>
              <a:t>Variables </a:t>
            </a:r>
          </a:p>
          <a:p>
            <a:r>
              <a:rPr lang="en-US" b="1" dirty="0"/>
              <a:t>in </a:t>
            </a:r>
            <a:r>
              <a:rPr lang="en-US" b="1" dirty="0" err="1"/>
              <a:t>Matlab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96" y="1581150"/>
            <a:ext cx="8438987" cy="509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561974" y="1552574"/>
            <a:ext cx="3162301" cy="885826"/>
          </a:xfrm>
          <a:prstGeom prst="borderCallout1">
            <a:avLst>
              <a:gd name="adj1" fmla="val 46087"/>
              <a:gd name="adj2" fmla="val 101597"/>
              <a:gd name="adj3" fmla="val 206400"/>
              <a:gd name="adj4" fmla="val 140585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are used in </a:t>
            </a:r>
            <a:r>
              <a:rPr lang="en-US" dirty="0" err="1">
                <a:solidFill>
                  <a:srgbClr val="FF0000"/>
                </a:solidFill>
              </a:rPr>
              <a:t>lookUp</a:t>
            </a:r>
            <a:r>
              <a:rPr lang="en-US" dirty="0">
                <a:solidFill>
                  <a:srgbClr val="FF0000"/>
                </a:solidFill>
              </a:rPr>
              <a:t> table block</a:t>
            </a:r>
          </a:p>
          <a:p>
            <a:r>
              <a:rPr lang="en-US" b="1" dirty="0">
                <a:solidFill>
                  <a:srgbClr val="FF0000"/>
                </a:solidFill>
              </a:rPr>
              <a:t>in GNC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81600" y="3143250"/>
            <a:ext cx="657225" cy="409576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57775" y="3829050"/>
            <a:ext cx="781050" cy="809626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05600" y="2657474"/>
            <a:ext cx="771525" cy="190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96025" y="2943224"/>
            <a:ext cx="771525" cy="190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plot(</a:t>
            </a:r>
            <a:r>
              <a:rPr lang="en-US" dirty="0" err="1"/>
              <a:t>wArrayDR,dcArrayDR</a:t>
            </a:r>
            <a:r>
              <a:rPr lang="en-US" dirty="0"/>
              <a:t>,'-*')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2257425"/>
            <a:ext cx="4800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 bwMode="auto">
          <a:xfrm>
            <a:off x="352424" y="2533650"/>
            <a:ext cx="2752725" cy="1562100"/>
          </a:xfrm>
          <a:prstGeom prst="borderCallout1">
            <a:avLst>
              <a:gd name="adj1" fmla="val 46087"/>
              <a:gd name="adj2" fmla="val 101597"/>
              <a:gd name="adj3" fmla="val 96945"/>
              <a:gd name="adj4" fmla="val 165007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Multiple values for </a:t>
            </a:r>
          </a:p>
          <a:p>
            <a:r>
              <a:rPr lang="en-US" b="1" dirty="0"/>
              <a:t>the same w (angular speed)</a:t>
            </a:r>
          </a:p>
          <a:p>
            <a:r>
              <a:rPr lang="en-US" b="1" dirty="0"/>
              <a:t>=&gt;</a:t>
            </a:r>
          </a:p>
          <a:p>
            <a:r>
              <a:rPr lang="en-US" b="1" dirty="0" err="1"/>
              <a:t>LookUp</a:t>
            </a:r>
            <a:r>
              <a:rPr lang="en-US" b="1" dirty="0"/>
              <a:t> table does not </a:t>
            </a:r>
          </a:p>
          <a:p>
            <a:r>
              <a:rPr lang="en-US" b="1" dirty="0"/>
              <a:t>accept such data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933950" y="3876675"/>
            <a:ext cx="57150" cy="37147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Callout 1 8"/>
          <p:cNvSpPr/>
          <p:nvPr/>
        </p:nvSpPr>
        <p:spPr bwMode="auto">
          <a:xfrm>
            <a:off x="5267324" y="4686300"/>
            <a:ext cx="2752725" cy="733425"/>
          </a:xfrm>
          <a:prstGeom prst="borderCallout1">
            <a:avLst>
              <a:gd name="adj1" fmla="val 31801"/>
              <a:gd name="adj2" fmla="val -2209"/>
              <a:gd name="adj3" fmla="val -50157"/>
              <a:gd name="adj4" fmla="val -12501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Need to approximate it </a:t>
            </a:r>
          </a:p>
          <a:p>
            <a:r>
              <a:rPr lang="en-US" b="1" dirty="0"/>
              <a:t>with a sharp slope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5574" y="1666874"/>
            <a:ext cx="14573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dcArrayDR</a:t>
            </a:r>
            <a:r>
              <a:rPr lang="en-US" sz="1400" dirty="0"/>
              <a:t> =</a:t>
            </a:r>
          </a:p>
          <a:p>
            <a:r>
              <a:rPr lang="en-US" sz="1400" dirty="0"/>
              <a:t>[-100</a:t>
            </a:r>
          </a:p>
          <a:p>
            <a:r>
              <a:rPr lang="en-US" sz="1400" dirty="0"/>
              <a:t>   -90</a:t>
            </a:r>
          </a:p>
          <a:p>
            <a:r>
              <a:rPr lang="en-US" sz="1400" dirty="0"/>
              <a:t>   -70</a:t>
            </a:r>
          </a:p>
          <a:p>
            <a:r>
              <a:rPr lang="en-US" sz="1400" dirty="0"/>
              <a:t>   -50</a:t>
            </a:r>
          </a:p>
          <a:p>
            <a:r>
              <a:rPr lang="en-US" sz="1400" dirty="0"/>
              <a:t>   -25</a:t>
            </a:r>
          </a:p>
          <a:p>
            <a:r>
              <a:rPr lang="en-US" sz="1400" dirty="0"/>
              <a:t>   -15</a:t>
            </a:r>
          </a:p>
          <a:p>
            <a:r>
              <a:rPr lang="en-US" sz="1400" dirty="0"/>
              <a:t>   -11</a:t>
            </a:r>
          </a:p>
          <a:p>
            <a:r>
              <a:rPr lang="en-US" sz="1400" dirty="0"/>
              <a:t>   -10</a:t>
            </a:r>
          </a:p>
          <a:p>
            <a:r>
              <a:rPr lang="en-US" sz="1400" dirty="0"/>
              <a:t>    -5</a:t>
            </a:r>
          </a:p>
          <a:p>
            <a:r>
              <a:rPr lang="en-US" sz="1400" dirty="0"/>
              <a:t>     0</a:t>
            </a:r>
          </a:p>
          <a:p>
            <a:r>
              <a:rPr lang="en-US" sz="1400" dirty="0"/>
              <a:t>     5</a:t>
            </a:r>
          </a:p>
          <a:p>
            <a:r>
              <a:rPr lang="en-US" sz="1400" dirty="0"/>
              <a:t>    10</a:t>
            </a:r>
          </a:p>
          <a:p>
            <a:r>
              <a:rPr lang="en-US" sz="1400" dirty="0"/>
              <a:t>    11</a:t>
            </a:r>
          </a:p>
          <a:p>
            <a:r>
              <a:rPr lang="en-US" sz="1400" dirty="0"/>
              <a:t>    15</a:t>
            </a:r>
          </a:p>
          <a:p>
            <a:r>
              <a:rPr lang="en-US" sz="1400" dirty="0"/>
              <a:t>    25</a:t>
            </a:r>
          </a:p>
          <a:p>
            <a:r>
              <a:rPr lang="en-US" sz="1400" dirty="0"/>
              <a:t>    50</a:t>
            </a:r>
          </a:p>
          <a:p>
            <a:r>
              <a:rPr lang="en-US" sz="1400" dirty="0"/>
              <a:t>    70</a:t>
            </a:r>
          </a:p>
          <a:p>
            <a:r>
              <a:rPr lang="en-US" sz="1400" dirty="0"/>
              <a:t>    90</a:t>
            </a:r>
          </a:p>
          <a:p>
            <a:r>
              <a:rPr lang="en-US" sz="1400" dirty="0"/>
              <a:t>   100]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426" y="1693545"/>
            <a:ext cx="1257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wArrayDR</a:t>
            </a:r>
            <a:r>
              <a:rPr lang="en-US" sz="1400" dirty="0"/>
              <a:t> =</a:t>
            </a:r>
          </a:p>
          <a:p>
            <a:r>
              <a:rPr lang="en-US" sz="1400" dirty="0"/>
              <a:t>[ -9.9738</a:t>
            </a:r>
          </a:p>
          <a:p>
            <a:r>
              <a:rPr lang="en-US" sz="1400" dirty="0"/>
              <a:t>   -9.0655</a:t>
            </a:r>
          </a:p>
          <a:p>
            <a:r>
              <a:rPr lang="en-US" sz="1400" dirty="0"/>
              <a:t>   -7.2490</a:t>
            </a:r>
          </a:p>
          <a:p>
            <a:r>
              <a:rPr lang="en-US" sz="1400" dirty="0"/>
              <a:t>   -5.4287</a:t>
            </a:r>
          </a:p>
          <a:p>
            <a:r>
              <a:rPr lang="en-US" sz="1400" dirty="0"/>
              <a:t>   -3.1477</a:t>
            </a:r>
          </a:p>
          <a:p>
            <a:r>
              <a:rPr lang="en-US" sz="1400" dirty="0"/>
              <a:t>   -2.1116</a:t>
            </a:r>
          </a:p>
          <a:p>
            <a:r>
              <a:rPr lang="en-US" sz="1400" dirty="0"/>
              <a:t>   -1.8692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-0.02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-0.01</a:t>
            </a:r>
          </a:p>
          <a:p>
            <a:r>
              <a:rPr lang="en-US" sz="1400" dirty="0"/>
              <a:t>         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0.01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0.02</a:t>
            </a:r>
          </a:p>
          <a:p>
            <a:r>
              <a:rPr lang="en-US" sz="1400" dirty="0"/>
              <a:t>    1.8692</a:t>
            </a:r>
          </a:p>
          <a:p>
            <a:r>
              <a:rPr lang="en-US" sz="1400" dirty="0"/>
              <a:t>    2.1116</a:t>
            </a:r>
          </a:p>
          <a:p>
            <a:r>
              <a:rPr lang="en-US" sz="1400" dirty="0"/>
              <a:t>    3.1477</a:t>
            </a:r>
          </a:p>
          <a:p>
            <a:r>
              <a:rPr lang="en-US" sz="1400" dirty="0"/>
              <a:t>    5.4287</a:t>
            </a:r>
          </a:p>
          <a:p>
            <a:r>
              <a:rPr lang="en-US" sz="1400" dirty="0"/>
              <a:t>    7.2490</a:t>
            </a:r>
          </a:p>
          <a:p>
            <a:r>
              <a:rPr lang="en-US" sz="1400" dirty="0"/>
              <a:t>    9.0655</a:t>
            </a:r>
          </a:p>
          <a:p>
            <a:r>
              <a:rPr lang="en-US" sz="1400" dirty="0"/>
              <a:t>    9.9738]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950" y="2252664"/>
            <a:ext cx="3916839" cy="349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838199" y="3381375"/>
            <a:ext cx="1028701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10324" y="3324225"/>
            <a:ext cx="1028701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1552576" y="3067051"/>
            <a:ext cx="4953000" cy="1038224"/>
          </a:xfrm>
          <a:prstGeom prst="arc">
            <a:avLst>
              <a:gd name="adj1" fmla="val 11023909"/>
              <a:gd name="adj2" fmla="val 21520067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Speed and Angle (Actual </a:t>
            </a:r>
            <a:r>
              <a:rPr lang="en-US" dirty="0" err="1"/>
              <a:t>vs</a:t>
            </a:r>
            <a:r>
              <a:rPr lang="en-US" dirty="0"/>
              <a:t> Estimated)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4800" y="1600200"/>
            <a:ext cx="8415071" cy="4800425"/>
            <a:chOff x="347929" y="1828800"/>
            <a:chExt cx="8415071" cy="4800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7929" y="1828800"/>
              <a:ext cx="8415071" cy="480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Line Callout 1 4"/>
            <p:cNvSpPr/>
            <p:nvPr/>
          </p:nvSpPr>
          <p:spPr bwMode="auto">
            <a:xfrm>
              <a:off x="685800" y="2286000"/>
              <a:ext cx="1752600" cy="533400"/>
            </a:xfrm>
            <a:prstGeom prst="borderCallout1">
              <a:avLst>
                <a:gd name="adj1" fmla="val 52694"/>
                <a:gd name="adj2" fmla="val 101611"/>
                <a:gd name="adj3" fmla="val 157342"/>
                <a:gd name="adj4" fmla="val 176120"/>
              </a:avLst>
            </a:prstGeom>
            <a:solidFill>
              <a:srgbClr val="00B0F0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b="1" dirty="0"/>
                <a:t>Estimated speed </a:t>
              </a:r>
            </a:p>
            <a:p>
              <a:r>
                <a:rPr lang="en-US" b="1" dirty="0"/>
                <a:t>has an offset</a:t>
              </a:r>
            </a:p>
          </p:txBody>
        </p:sp>
        <p:sp>
          <p:nvSpPr>
            <p:cNvPr id="7" name="Line Callout 1 6"/>
            <p:cNvSpPr/>
            <p:nvPr/>
          </p:nvSpPr>
          <p:spPr bwMode="auto">
            <a:xfrm>
              <a:off x="609600" y="5257800"/>
              <a:ext cx="2286000" cy="609600"/>
            </a:xfrm>
            <a:prstGeom prst="borderCallout1">
              <a:avLst>
                <a:gd name="adj1" fmla="val 52694"/>
                <a:gd name="adj2" fmla="val 101611"/>
                <a:gd name="adj3" fmla="val -221"/>
                <a:gd name="adj4" fmla="val 159985"/>
              </a:avLst>
            </a:prstGeom>
            <a:solidFill>
              <a:srgbClr val="00B0F0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b="1" dirty="0"/>
                <a:t>Angle offset increases </a:t>
              </a:r>
            </a:p>
            <a:p>
              <a:r>
                <a:rPr lang="en-US" b="1" dirty="0"/>
                <a:t>after each turn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Parameters in Dead Reckoning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rNominalDR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[m] Nominal Wheel Radius</a:t>
            </a:r>
          </a:p>
          <a:p>
            <a:r>
              <a:rPr lang="en-US" dirty="0" err="1">
                <a:solidFill>
                  <a:srgbClr val="FF0000"/>
                </a:solidFill>
              </a:rPr>
              <a:t>bDR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[m] Effective Platform Width </a:t>
            </a:r>
          </a:p>
          <a:p>
            <a:r>
              <a:rPr lang="en-US" dirty="0" err="1">
                <a:solidFill>
                  <a:srgbClr val="FF0000"/>
                </a:solidFill>
              </a:rPr>
              <a:t>eTickDR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[ticks/m] number of ticks per 1 m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dcArrayDR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wArrayDR</a:t>
            </a:r>
            <a:r>
              <a:rPr lang="en-US" dirty="0">
                <a:solidFill>
                  <a:srgbClr val="FF0000"/>
                </a:solidFill>
              </a:rPr>
              <a:t>):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Speed -&gt; %Duty Cycle – Conversion</a:t>
            </a:r>
          </a:p>
          <a:p>
            <a:endParaRPr lang="en-US" dirty="0"/>
          </a:p>
          <a:p>
            <a:r>
              <a:rPr lang="en-US" dirty="0"/>
              <a:t>If these model parameters are not identified “correctly”, the dead reckoning will give wrong estimation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l="11141" t="13797" r="5413" b="18418"/>
          <a:stretch>
            <a:fillRect/>
          </a:stretch>
        </p:blipFill>
        <p:spPr bwMode="auto">
          <a:xfrm>
            <a:off x="4641156" y="3411712"/>
            <a:ext cx="2704780" cy="238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Model Parameters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7038" y="1204899"/>
          <a:ext cx="65314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Value [Tank]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Value [GNC]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  <a:r>
                        <a:rPr lang="en-US" baseline="0" dirty="0"/>
                        <a:t>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rNominal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[m]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 [m]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eTick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[ticks/m]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Line Callout 1 11"/>
          <p:cNvSpPr/>
          <p:nvPr/>
        </p:nvSpPr>
        <p:spPr bwMode="auto">
          <a:xfrm>
            <a:off x="222837" y="5862917"/>
            <a:ext cx="4172429" cy="553250"/>
          </a:xfrm>
          <a:prstGeom prst="borderCallout1">
            <a:avLst>
              <a:gd name="adj1" fmla="val 45749"/>
              <a:gd name="adj2" fmla="val 102237"/>
              <a:gd name="adj3" fmla="val -56291"/>
              <a:gd name="adj4" fmla="val 12428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Seemingly small differences in parameters</a:t>
            </a:r>
          </a:p>
          <a:p>
            <a:r>
              <a:rPr lang="en-US" b="1" dirty="0"/>
              <a:t>lead to large degradation in performance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3850" y="2998446"/>
            <a:ext cx="3014703" cy="2516355"/>
            <a:chOff x="850367" y="3305807"/>
            <a:chExt cx="3014703" cy="251635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0367" y="3624943"/>
              <a:ext cx="3014703" cy="2197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1221762" y="3305807"/>
              <a:ext cx="23359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</a:t>
              </a:r>
              <a:r>
                <a:rPr lang="en-US" dirty="0" err="1">
                  <a:solidFill>
                    <a:srgbClr val="FF0000"/>
                  </a:solidFill>
                </a:rPr>
                <a:t>dcArrayDR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wArrayDR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8" name="Line Callout 1 17"/>
          <p:cNvSpPr/>
          <p:nvPr/>
        </p:nvSpPr>
        <p:spPr bwMode="auto">
          <a:xfrm>
            <a:off x="7376672" y="3162621"/>
            <a:ext cx="1415143" cy="365760"/>
          </a:xfrm>
          <a:prstGeom prst="borderCallout1">
            <a:avLst>
              <a:gd name="adj1" fmla="val 105215"/>
              <a:gd name="adj2" fmla="val 45683"/>
              <a:gd name="adj3" fmla="val 267906"/>
              <a:gd name="adj4" fmla="val -584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Error in Path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Parameter Identification =&gt; Good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93265" y="1586940"/>
          <a:ext cx="65314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Value [Tank]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Value [GNC]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  <a:r>
                        <a:rPr lang="en-US" baseline="0" dirty="0"/>
                        <a:t>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rNominal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[m]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 [m]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eTick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[ticks/m]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700" y="3537640"/>
            <a:ext cx="3231575" cy="227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7156" t="17720" r="4835" b="15655"/>
          <a:stretch>
            <a:fillRect/>
          </a:stretch>
        </p:blipFill>
        <p:spPr bwMode="auto">
          <a:xfrm>
            <a:off x="5011535" y="3398123"/>
            <a:ext cx="3440047" cy="261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 bwMode="auto">
          <a:xfrm>
            <a:off x="213312" y="5996267"/>
            <a:ext cx="4172429" cy="553250"/>
          </a:xfrm>
          <a:prstGeom prst="borderCallout1">
            <a:avLst>
              <a:gd name="adj1" fmla="val 45749"/>
              <a:gd name="adj2" fmla="val 102237"/>
              <a:gd name="adj3" fmla="val 45286"/>
              <a:gd name="adj4" fmla="val 11834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If parameters are identified correctly, </a:t>
            </a:r>
          </a:p>
          <a:p>
            <a:r>
              <a:rPr lang="en-US" b="1" dirty="0"/>
              <a:t>we will have a good performance 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5422767" y="5992266"/>
            <a:ext cx="2604887" cy="636492"/>
          </a:xfrm>
          <a:prstGeom prst="borderCallout1">
            <a:avLst>
              <a:gd name="adj1" fmla="val 26433"/>
              <a:gd name="adj2" fmla="val 147261"/>
              <a:gd name="adj3" fmla="val 109539"/>
              <a:gd name="adj4" fmla="val 146756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We should try to identify </a:t>
            </a:r>
          </a:p>
          <a:p>
            <a:r>
              <a:rPr lang="en-US" b="1" dirty="0"/>
              <a:t>these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Imperfection in the UGV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62325"/>
          </a:xfrm>
        </p:spPr>
        <p:txBody>
          <a:bodyPr/>
          <a:lstStyle/>
          <a:p>
            <a:r>
              <a:rPr lang="en-US" dirty="0"/>
              <a:t>We have seen that the vehicle (both Tank and Thumper) pulls slightly to the right or left, even when the same duty cycle is applied to both sides</a:t>
            </a:r>
          </a:p>
          <a:p>
            <a:r>
              <a:rPr lang="en-US" dirty="0"/>
              <a:t>This behavior is included in the tank (thumper) model as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626" y="4814411"/>
            <a:ext cx="8372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rr</a:t>
            </a:r>
            <a:r>
              <a:rPr lang="en-US" dirty="0"/>
              <a:t> = 1*</a:t>
            </a:r>
            <a:r>
              <a:rPr lang="en-US" dirty="0" err="1"/>
              <a:t>rNominal</a:t>
            </a:r>
            <a:r>
              <a:rPr lang="en-US" dirty="0"/>
              <a:t>;      % Effective vehicle right wheel </a:t>
            </a:r>
          </a:p>
          <a:p>
            <a:r>
              <a:rPr lang="en-US" dirty="0" err="1"/>
              <a:t>rl</a:t>
            </a:r>
            <a:r>
              <a:rPr lang="en-US" dirty="0"/>
              <a:t> = 0.99*</a:t>
            </a:r>
            <a:r>
              <a:rPr lang="en-US" dirty="0" err="1"/>
              <a:t>rNominal</a:t>
            </a:r>
            <a:r>
              <a:rPr lang="en-US" dirty="0"/>
              <a:t>; % Effective vehicle left wheel to represent inaccuracy in the vehicle</a:t>
            </a:r>
          </a:p>
        </p:txBody>
      </p:sp>
      <p:sp>
        <p:nvSpPr>
          <p:cNvPr id="5" name="Line Callout 1 4"/>
          <p:cNvSpPr/>
          <p:nvPr/>
        </p:nvSpPr>
        <p:spPr bwMode="auto">
          <a:xfrm>
            <a:off x="461522" y="5867399"/>
            <a:ext cx="6739378" cy="581025"/>
          </a:xfrm>
          <a:prstGeom prst="borderCallout1">
            <a:avLst>
              <a:gd name="adj1" fmla="val 60953"/>
              <a:gd name="adj2" fmla="val 101510"/>
              <a:gd name="adj3" fmla="val -59510"/>
              <a:gd name="adj4" fmla="val 106946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GNC still drives the vehicle on a straight line even with this problem, </a:t>
            </a:r>
          </a:p>
          <a:p>
            <a:r>
              <a:rPr lang="en-US" b="1" dirty="0"/>
              <a:t>**if ** this problem is observable in encoder counts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the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experiment, since we have the vehicle </a:t>
            </a:r>
          </a:p>
          <a:p>
            <a:endParaRPr lang="en-US" dirty="0"/>
          </a:p>
          <a:p>
            <a:r>
              <a:rPr lang="en-US" dirty="0"/>
              <a:t>In this class, I will use tank model </a:t>
            </a:r>
            <a:r>
              <a:rPr lang="en-US" dirty="0">
                <a:solidFill>
                  <a:srgbClr val="FF0000"/>
                </a:solidFill>
              </a:rPr>
              <a:t>temp_vehicle.slx </a:t>
            </a:r>
          </a:p>
          <a:p>
            <a:endParaRPr lang="en-US" dirty="0"/>
          </a:p>
          <a:p>
            <a:r>
              <a:rPr lang="en-US" dirty="0"/>
              <a:t>Download “pp7_parameterEstimation4DR.zip” zip-file from blackboard</a:t>
            </a:r>
          </a:p>
          <a:p>
            <a:endParaRPr lang="en-US" dirty="0"/>
          </a:p>
          <a:p>
            <a:r>
              <a:rPr lang="en-US" dirty="0"/>
              <a:t>You will use the actual vehicle to carry out the experiments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9962" y="2258818"/>
            <a:ext cx="5634038" cy="416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</a:t>
            </a:r>
            <a:r>
              <a:rPr lang="en-US" dirty="0" err="1">
                <a:solidFill>
                  <a:srgbClr val="FF0000"/>
                </a:solidFill>
              </a:rPr>
              <a:t>eTick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47775"/>
            <a:ext cx="8534400" cy="4525963"/>
          </a:xfrm>
        </p:spPr>
        <p:txBody>
          <a:bodyPr/>
          <a:lstStyle/>
          <a:p>
            <a:r>
              <a:rPr lang="en-US" dirty="0"/>
              <a:t>Increments of encoder count per meter traveled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924050"/>
            <a:ext cx="3171825" cy="20574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H="1" flipV="1">
            <a:off x="3400425" y="2781300"/>
            <a:ext cx="847726" cy="5715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 bwMode="auto">
          <a:xfrm>
            <a:off x="180975" y="5367617"/>
            <a:ext cx="3225213" cy="1023658"/>
          </a:xfrm>
          <a:prstGeom prst="borderCallout1">
            <a:avLst>
              <a:gd name="adj1" fmla="val -3931"/>
              <a:gd name="adj2" fmla="val 54297"/>
              <a:gd name="adj3" fmla="val -127382"/>
              <a:gd name="adj4" fmla="val 4507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1) Apply constant %Duty Cycle </a:t>
            </a:r>
          </a:p>
          <a:p>
            <a:r>
              <a:rPr lang="en-US" b="1" dirty="0"/>
              <a:t>2) Stop the UGV when encoder</a:t>
            </a:r>
          </a:p>
          <a:p>
            <a:r>
              <a:rPr lang="en-US" b="1" dirty="0"/>
              <a:t> counts reaches a specified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1315</Words>
  <Application>Microsoft Macintosh PowerPoint</Application>
  <PresentationFormat>On-screen Show (4:3)</PresentationFormat>
  <Paragraphs>430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Equation</vt:lpstr>
      <vt:lpstr>Parameter Identification of the UGV for Dead Reckoning</vt:lpstr>
      <vt:lpstr>Estimated vs Actual Path</vt:lpstr>
      <vt:lpstr>Speed and Angle (Actual vs Estimated)</vt:lpstr>
      <vt:lpstr>Model Parameters in Dead Reckoning</vt:lpstr>
      <vt:lpstr>Error in Model Parameters</vt:lpstr>
      <vt:lpstr>Good Parameter Identification =&gt; Good Performance</vt:lpstr>
      <vt:lpstr>Imperfection in the UGV</vt:lpstr>
      <vt:lpstr>How to Identify the parameters</vt:lpstr>
      <vt:lpstr>Determine eTick</vt:lpstr>
      <vt:lpstr>Determine eTick</vt:lpstr>
      <vt:lpstr>Determine eTick</vt:lpstr>
      <vt:lpstr>Determine eTick</vt:lpstr>
      <vt:lpstr>Determine b</vt:lpstr>
      <vt:lpstr>Determine b</vt:lpstr>
      <vt:lpstr>Determine b</vt:lpstr>
      <vt:lpstr>Determine b</vt:lpstr>
      <vt:lpstr>Determine b</vt:lpstr>
      <vt:lpstr>Determine b</vt:lpstr>
      <vt:lpstr>Determine (dcArrayDR, wArrayDR)</vt:lpstr>
      <vt:lpstr>Determine (dcArrayDR, wArrayDR)</vt:lpstr>
      <vt:lpstr>Determine (dcArrayDR, wArrayDR)</vt:lpstr>
      <vt:lpstr>Determine (dcArrayDR, wArrayDR)</vt:lpstr>
      <vt:lpstr>Determine (dcArrayDR, wArrayDR)</vt:lpstr>
      <vt:lpstr>Determine (dcArrayDR, wArrayDR)</vt:lpstr>
      <vt:lpstr>Determine (dcArrayDR, wArrayDR)</vt:lpstr>
      <vt:lpstr>Determine (dcArrayDR, wArrayDR)</vt:lpstr>
      <vt:lpstr>Determine (dcArrayDR, wArrayDR)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of the UGV for Dead Reckoning</dc:title>
  <dc:creator>Dogan</dc:creator>
  <cp:lastModifiedBy>Microsoft Office User</cp:lastModifiedBy>
  <cp:revision>101</cp:revision>
  <dcterms:created xsi:type="dcterms:W3CDTF">2006-08-16T00:00:00Z</dcterms:created>
  <dcterms:modified xsi:type="dcterms:W3CDTF">2019-02-18T20:35:21Z</dcterms:modified>
</cp:coreProperties>
</file>