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2" r:id="rId3"/>
    <p:sldId id="334" r:id="rId4"/>
    <p:sldId id="322" r:id="rId5"/>
    <p:sldId id="323" r:id="rId6"/>
    <p:sldId id="324" r:id="rId7"/>
    <p:sldId id="325" r:id="rId8"/>
    <p:sldId id="351" r:id="rId9"/>
    <p:sldId id="346" r:id="rId10"/>
    <p:sldId id="350" r:id="rId11"/>
    <p:sldId id="257" r:id="rId12"/>
    <p:sldId id="347" r:id="rId13"/>
    <p:sldId id="34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5133" autoAdjust="0"/>
  </p:normalViewPr>
  <p:slideViewPr>
    <p:cSldViewPr>
      <p:cViewPr varScale="1">
        <p:scale>
          <a:sx n="137" d="100"/>
          <a:sy n="137" d="100"/>
        </p:scale>
        <p:origin x="19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C6F9043-FF9C-4A2F-BD39-9679A4A6C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5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F088B6E-A4ED-4EA0-94EC-C46D0F2F8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2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8B6E-A4ED-4EA0-94EC-C46D0F2F8C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A4FFB6-8506-4FC3-A307-DF0A00767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31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06BFD-F6FF-4D00-A460-2C68783D6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2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BC02-D3FB-42D9-8D89-0D2F24478A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48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9DB95-AF5A-40AD-A4BB-DAF81429C2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82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07089-6B8B-4178-8CEC-173E0468B5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97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F49A9-E456-4691-8E76-3E57FA9A7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3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5CFDC-C180-4946-8445-8C659705C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3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5390E-CE66-4511-B3F5-A1135EF82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2438F-93A0-4662-B4BA-0671F3861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03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F2688-44FC-4D0F-B9BE-D771E8032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53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A09A3-EE27-4162-B100-B7F5B80A1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8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54551-D952-4979-A078-DE61C4D19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5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0A859-7330-40E8-9A6D-A9D728DFB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27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A5E735D2-FA11-4593-A6BA-CE65F9B02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Obstacle Mapping </a:t>
            </a:r>
            <a:br>
              <a:rPr lang="en-US" altLang="en-US" dirty="0"/>
            </a:br>
            <a:r>
              <a:rPr lang="en-US" altLang="en-US" dirty="0"/>
              <a:t>&amp; Vision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6248400" cy="23622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Manfred Huber</a:t>
            </a:r>
          </a:p>
          <a:p>
            <a:pPr algn="ctr" eaLnBrk="1" hangingPunct="1"/>
            <a:r>
              <a:rPr lang="en-US" altLang="en-US" dirty="0"/>
              <a:t>Spring 2020</a:t>
            </a:r>
          </a:p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>
              <a:spcBef>
                <a:spcPts val="0"/>
              </a:spcBef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Single Camera Obstacle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724400"/>
          </a:xfrm>
        </p:spPr>
        <p:txBody>
          <a:bodyPr/>
          <a:lstStyle/>
          <a:p>
            <a:r>
              <a:rPr lang="en-US" sz="2800" dirty="0"/>
              <a:t>Find obstacles locations in the image</a:t>
            </a:r>
          </a:p>
          <a:p>
            <a:pPr lvl="1"/>
            <a:r>
              <a:rPr lang="en-US" dirty="0"/>
              <a:t>Find obstacles</a:t>
            </a:r>
          </a:p>
          <a:p>
            <a:pPr lvl="2"/>
            <a:r>
              <a:rPr lang="en-US" dirty="0"/>
              <a:t>We are using color-based identification</a:t>
            </a:r>
          </a:p>
          <a:p>
            <a:pPr lvl="1"/>
            <a:r>
              <a:rPr lang="en-US" dirty="0"/>
              <a:t>Identify size and location of obstacle in image</a:t>
            </a:r>
          </a:p>
          <a:p>
            <a:pPr lvl="2"/>
            <a:r>
              <a:rPr lang="en-US" dirty="0"/>
              <a:t>Blob-coloring identifies bounding box an center</a:t>
            </a:r>
          </a:p>
          <a:p>
            <a:r>
              <a:rPr lang="en-US" sz="2800" dirty="0"/>
              <a:t>Translate image location to vehicle location</a:t>
            </a:r>
          </a:p>
          <a:p>
            <a:pPr lvl="1"/>
            <a:r>
              <a:rPr lang="en-US" dirty="0"/>
              <a:t>Camera calibration provides translation</a:t>
            </a:r>
          </a:p>
          <a:p>
            <a:pPr lvl="2"/>
            <a:r>
              <a:rPr lang="en-US" dirty="0"/>
              <a:t>Translation table is simples solution</a:t>
            </a:r>
          </a:p>
          <a:p>
            <a:pPr lvl="2"/>
            <a:r>
              <a:rPr lang="en-US" dirty="0"/>
              <a:t>Since all objects are on the ground, full size can be used</a:t>
            </a:r>
          </a:p>
          <a:p>
            <a:r>
              <a:rPr lang="en-US" sz="2800" dirty="0"/>
              <a:t>Translate vehicle location to obstacle grid location</a:t>
            </a:r>
          </a:p>
          <a:p>
            <a:pPr lvl="1"/>
            <a:r>
              <a:rPr lang="en-US" dirty="0"/>
              <a:t>Odometry is transform (rotation and translation)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B464DD0-2DF3-3A4E-A34E-BDC1A2D94D92}"/>
              </a:ext>
            </a:extLst>
          </p:cNvPr>
          <p:cNvGrpSpPr/>
          <p:nvPr/>
        </p:nvGrpSpPr>
        <p:grpSpPr>
          <a:xfrm>
            <a:off x="6079272" y="3393007"/>
            <a:ext cx="2022851" cy="2612467"/>
            <a:chOff x="6079272" y="3393007"/>
            <a:chExt cx="2022851" cy="261246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D67076-C0DE-3D41-B4E7-D5CAAFBD7BF4}"/>
                </a:ext>
              </a:extLst>
            </p:cNvPr>
            <p:cNvSpPr/>
            <p:nvPr/>
          </p:nvSpPr>
          <p:spPr>
            <a:xfrm>
              <a:off x="6219923" y="3519288"/>
              <a:ext cx="684253" cy="6933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F9F11C-A281-1F45-9694-B2B51CCD3A31}"/>
                </a:ext>
              </a:extLst>
            </p:cNvPr>
            <p:cNvSpPr/>
            <p:nvPr/>
          </p:nvSpPr>
          <p:spPr>
            <a:xfrm>
              <a:off x="6079272" y="3897897"/>
              <a:ext cx="652514" cy="608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5EA136-3693-3844-AF7E-A62758CBCCBD}"/>
                    </a:ext>
                  </a:extLst>
                </p:cNvPr>
                <p:cNvSpPr txBox="1"/>
                <p:nvPr/>
              </p:nvSpPr>
              <p:spPr>
                <a:xfrm rot="21171322">
                  <a:off x="6935393" y="3393007"/>
                  <a:ext cx="1166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o</a:t>
                  </a:r>
                  <a:r>
                    <a:rPr lang="en-US" dirty="0"/>
                    <a:t>, </a:t>
                  </a:r>
                  <a:r>
                    <a:rPr lang="en-US" dirty="0" err="1"/>
                    <a:t>y</a:t>
                  </a:r>
                  <a:r>
                    <a:rPr lang="en-US" baseline="-25000" dirty="0" err="1"/>
                    <a:t>o</a:t>
                  </a:r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r>
                    <a:rPr lang="en-US" dirty="0"/>
                    <a:t>odometry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5EA136-3693-3844-AF7E-A62758CB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71322">
                  <a:off x="6935393" y="3393007"/>
                  <a:ext cx="1166730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3061" r="-306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AA9650-8C97-2F4B-907F-073D9B3D1E55}"/>
                </a:ext>
              </a:extLst>
            </p:cNvPr>
            <p:cNvCxnSpPr>
              <a:endCxn id="4" idx="1"/>
            </p:cNvCxnSpPr>
            <p:nvPr/>
          </p:nvCxnSpPr>
          <p:spPr>
            <a:xfrm flipH="1" flipV="1">
              <a:off x="6562319" y="3793789"/>
              <a:ext cx="1058046" cy="2211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391885" y="0"/>
            <a:ext cx="8229600" cy="933061"/>
          </a:xfrm>
        </p:spPr>
        <p:txBody>
          <a:bodyPr/>
          <a:lstStyle/>
          <a:p>
            <a:r>
              <a:rPr lang="en-US" dirty="0"/>
              <a:t>Mission Setup (Gazebo View)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882" y="1180353"/>
            <a:ext cx="8217647" cy="546847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H="1">
            <a:off x="6731137" y="5229314"/>
            <a:ext cx="1245215" cy="1172433"/>
            <a:chOff x="2413988" y="5181502"/>
            <a:chExt cx="1264357" cy="1172433"/>
          </a:xfrm>
        </p:grpSpPr>
        <p:grpSp>
          <p:nvGrpSpPr>
            <p:cNvPr id="15" name="Group 14"/>
            <p:cNvGrpSpPr/>
            <p:nvPr/>
          </p:nvGrpSpPr>
          <p:grpSpPr>
            <a:xfrm rot="18615267">
              <a:off x="2631915" y="5273721"/>
              <a:ext cx="719552" cy="1149059"/>
              <a:chOff x="1332048" y="4422084"/>
              <a:chExt cx="719552" cy="1149059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rot="107983" flipV="1">
                <a:off x="1375677" y="4422084"/>
                <a:ext cx="632148" cy="582496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332048" y="4768880"/>
                <a:ext cx="719552" cy="802263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 rot="2902841">
              <a:off x="2568010" y="5646187"/>
              <a:ext cx="351472" cy="57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21501226">
              <a:off x="2433779" y="5181502"/>
              <a:ext cx="245862" cy="295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21409619">
              <a:off x="3438947" y="5989417"/>
              <a:ext cx="239398" cy="295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107983">
              <a:off x="2413988" y="6058606"/>
              <a:ext cx="509872" cy="295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 flipH="1">
            <a:off x="5288575" y="4411124"/>
            <a:ext cx="249186" cy="19115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H="1">
            <a:off x="5650940" y="4624927"/>
            <a:ext cx="252128" cy="1562757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flipH="1">
            <a:off x="4485512" y="2670621"/>
            <a:ext cx="237415" cy="150299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flipH="1">
            <a:off x="995082" y="1676400"/>
            <a:ext cx="7386918" cy="47214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flipH="1">
            <a:off x="4928970" y="4203538"/>
            <a:ext cx="249186" cy="19115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 flipH="1">
            <a:off x="3339100" y="2154638"/>
            <a:ext cx="17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obstacles</a:t>
            </a:r>
          </a:p>
        </p:txBody>
      </p:sp>
      <p:sp>
        <p:nvSpPr>
          <p:cNvPr id="74" name="TextBox 73"/>
          <p:cNvSpPr txBox="1"/>
          <p:nvPr/>
        </p:nvSpPr>
        <p:spPr>
          <a:xfrm flipH="1">
            <a:off x="4061005" y="4666204"/>
            <a:ext cx="171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Unknown (“dynamic”) obstacles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EF53E0-2C4A-014F-9803-84A7139D4C3A}"/>
              </a:ext>
            </a:extLst>
          </p:cNvPr>
          <p:cNvSpPr/>
          <p:nvPr/>
        </p:nvSpPr>
        <p:spPr>
          <a:xfrm flipH="1">
            <a:off x="1996898" y="4278363"/>
            <a:ext cx="443458" cy="4073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flipH="1">
            <a:off x="2057400" y="4267200"/>
            <a:ext cx="269849" cy="429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3AFF7470-1A99-9C4E-8D13-F0775709F65A}"/>
              </a:ext>
            </a:extLst>
          </p:cNvPr>
          <p:cNvSpPr/>
          <p:nvPr/>
        </p:nvSpPr>
        <p:spPr>
          <a:xfrm flipH="1">
            <a:off x="1848415" y="4139422"/>
            <a:ext cx="740427" cy="73456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18924A5-7458-F442-A7C9-17AACB0E5FFB}"/>
              </a:ext>
            </a:extLst>
          </p:cNvPr>
          <p:cNvSpPr/>
          <p:nvPr/>
        </p:nvSpPr>
        <p:spPr>
          <a:xfrm flipH="1">
            <a:off x="1464869" y="3753060"/>
            <a:ext cx="1507519" cy="1472783"/>
          </a:xfrm>
          <a:prstGeom prst="don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9D8D89-8E56-1548-AC98-7AD780C5111F}"/>
              </a:ext>
            </a:extLst>
          </p:cNvPr>
          <p:cNvGrpSpPr/>
          <p:nvPr/>
        </p:nvGrpSpPr>
        <p:grpSpPr>
          <a:xfrm rot="15774856" flipH="1">
            <a:off x="6428179" y="3719609"/>
            <a:ext cx="315937" cy="308684"/>
            <a:chOff x="1762199" y="3842677"/>
            <a:chExt cx="315937" cy="3134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9D93C-7B84-874D-B59B-0FD3BDC7616C}"/>
                </a:ext>
              </a:extLst>
            </p:cNvPr>
            <p:cNvSpPr/>
            <p:nvPr/>
          </p:nvSpPr>
          <p:spPr>
            <a:xfrm>
              <a:off x="1981165" y="3842677"/>
              <a:ext cx="89609" cy="124961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325572-A345-5D47-B042-CCFEF5155E1F}"/>
                </a:ext>
              </a:extLst>
            </p:cNvPr>
            <p:cNvSpPr/>
            <p:nvPr/>
          </p:nvSpPr>
          <p:spPr>
            <a:xfrm>
              <a:off x="1988527" y="4031145"/>
              <a:ext cx="89609" cy="124961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B98C6C-8D29-1D4B-8743-AE791D38A18E}"/>
                </a:ext>
              </a:extLst>
            </p:cNvPr>
            <p:cNvSpPr/>
            <p:nvPr/>
          </p:nvSpPr>
          <p:spPr>
            <a:xfrm>
              <a:off x="1762199" y="3842677"/>
              <a:ext cx="89609" cy="124961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803D21-ED60-634D-968A-631DD5634530}"/>
                </a:ext>
              </a:extLst>
            </p:cNvPr>
            <p:cNvSpPr/>
            <p:nvPr/>
          </p:nvSpPr>
          <p:spPr>
            <a:xfrm>
              <a:off x="1769561" y="4031145"/>
              <a:ext cx="89609" cy="124961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E96B6B-B0CB-7B44-A877-6027CCE5C612}"/>
                </a:ext>
              </a:extLst>
            </p:cNvPr>
            <p:cNvSpPr/>
            <p:nvPr/>
          </p:nvSpPr>
          <p:spPr>
            <a:xfrm>
              <a:off x="1837679" y="3874880"/>
              <a:ext cx="145465" cy="221082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C48779-DD51-9B42-9499-FD6A65A345F3}"/>
              </a:ext>
            </a:extLst>
          </p:cNvPr>
          <p:cNvGrpSpPr/>
          <p:nvPr/>
        </p:nvGrpSpPr>
        <p:grpSpPr>
          <a:xfrm rot="21174856">
            <a:off x="5848325" y="3897909"/>
            <a:ext cx="820477" cy="642702"/>
            <a:chOff x="5664635" y="3048000"/>
            <a:chExt cx="820477" cy="64270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64A610-16DB-D249-9B1B-AF3D793B4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4635" y="3048000"/>
              <a:ext cx="766124" cy="93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5689B7-B08D-1744-997E-1AE0A4207063}"/>
                </a:ext>
              </a:extLst>
            </p:cNvPr>
            <p:cNvCxnSpPr>
              <a:cxnSpLocks/>
            </p:cNvCxnSpPr>
            <p:nvPr/>
          </p:nvCxnSpPr>
          <p:spPr>
            <a:xfrm rot="425144">
              <a:off x="6390966" y="3051365"/>
              <a:ext cx="94146" cy="639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6B8A11-FAAC-5848-A8E8-ED4B6D8FA321}"/>
              </a:ext>
            </a:extLst>
          </p:cNvPr>
          <p:cNvGrpSpPr/>
          <p:nvPr/>
        </p:nvGrpSpPr>
        <p:grpSpPr>
          <a:xfrm>
            <a:off x="5627001" y="1995937"/>
            <a:ext cx="1640732" cy="1004342"/>
            <a:chOff x="5620143" y="2208840"/>
            <a:chExt cx="1640732" cy="1004342"/>
          </a:xfrm>
        </p:grpSpPr>
        <p:sp>
          <p:nvSpPr>
            <p:cNvPr id="68" name="Frame 67">
              <a:extLst>
                <a:ext uri="{FF2B5EF4-FFF2-40B4-BE49-F238E27FC236}">
                  <a16:creationId xmlns:a16="http://schemas.microsoft.com/office/drawing/2014/main" id="{2C140BF1-841F-0F4A-AADE-6E4612E9395F}"/>
                </a:ext>
              </a:extLst>
            </p:cNvPr>
            <p:cNvSpPr/>
            <p:nvPr/>
          </p:nvSpPr>
          <p:spPr>
            <a:xfrm>
              <a:off x="5620143" y="2208840"/>
              <a:ext cx="1640732" cy="1004342"/>
            </a:xfrm>
            <a:prstGeom prst="frame">
              <a:avLst/>
            </a:prstGeom>
            <a:solidFill>
              <a:schemeClr val="accent4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Diagonal Stripe 68">
              <a:extLst>
                <a:ext uri="{FF2B5EF4-FFF2-40B4-BE49-F238E27FC236}">
                  <a16:creationId xmlns:a16="http://schemas.microsoft.com/office/drawing/2014/main" id="{E5CAB62C-24EF-2B44-9638-E618D7865266}"/>
                </a:ext>
              </a:extLst>
            </p:cNvPr>
            <p:cNvSpPr/>
            <p:nvPr/>
          </p:nvSpPr>
          <p:spPr>
            <a:xfrm rot="3496822">
              <a:off x="5897415" y="2686728"/>
              <a:ext cx="165318" cy="144225"/>
            </a:xfrm>
            <a:prstGeom prst="diagStrip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Diagonal Stripe 72">
              <a:extLst>
                <a:ext uri="{FF2B5EF4-FFF2-40B4-BE49-F238E27FC236}">
                  <a16:creationId xmlns:a16="http://schemas.microsoft.com/office/drawing/2014/main" id="{9243EF30-71CA-524D-B442-6E8F2A2EACDF}"/>
                </a:ext>
              </a:extLst>
            </p:cNvPr>
            <p:cNvSpPr/>
            <p:nvPr/>
          </p:nvSpPr>
          <p:spPr>
            <a:xfrm rot="4018381">
              <a:off x="6146623" y="2628281"/>
              <a:ext cx="91811" cy="54824"/>
            </a:xfrm>
            <a:prstGeom prst="diagStrip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5B8015-FE30-FE45-9808-C00B5312C6BC}"/>
              </a:ext>
            </a:extLst>
          </p:cNvPr>
          <p:cNvGrpSpPr/>
          <p:nvPr/>
        </p:nvGrpSpPr>
        <p:grpSpPr>
          <a:xfrm>
            <a:off x="5817016" y="1334869"/>
            <a:ext cx="849220" cy="1332131"/>
            <a:chOff x="5817016" y="1334869"/>
            <a:chExt cx="849220" cy="133213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B4740BC-B5CA-AD4F-9ABB-B7CD0AA26695}"/>
                </a:ext>
              </a:extLst>
            </p:cNvPr>
            <p:cNvGrpSpPr/>
            <p:nvPr/>
          </p:nvGrpSpPr>
          <p:grpSpPr>
            <a:xfrm>
              <a:off x="5828546" y="2371461"/>
              <a:ext cx="267454" cy="295539"/>
              <a:chOff x="5828546" y="2371461"/>
              <a:chExt cx="267454" cy="295539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BF1D175-9766-3B45-A753-F26C521B49B4}"/>
                  </a:ext>
                </a:extLst>
              </p:cNvPr>
              <p:cNvCxnSpPr/>
              <p:nvPr/>
            </p:nvCxnSpPr>
            <p:spPr>
              <a:xfrm>
                <a:off x="5980074" y="2371461"/>
                <a:ext cx="0" cy="29553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450EC13-C2AE-524A-9B08-83FBD230E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8546" y="2519230"/>
                <a:ext cx="26745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48309F4-95AD-FB44-8C25-C7B30D75191D}"/>
                </a:ext>
              </a:extLst>
            </p:cNvPr>
            <p:cNvSpPr txBox="1"/>
            <p:nvPr/>
          </p:nvSpPr>
          <p:spPr>
            <a:xfrm>
              <a:off x="5817016" y="1334869"/>
              <a:ext cx="849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i</a:t>
              </a:r>
              <a:r>
                <a:rPr lang="en-US" dirty="0"/>
                <a:t>, </a:t>
              </a:r>
              <a:r>
                <a:rPr lang="en-US" dirty="0" err="1"/>
                <a:t>y</a:t>
              </a:r>
              <a:r>
                <a:rPr lang="en-US" baseline="-25000" dirty="0" err="1"/>
                <a:t>i</a:t>
              </a:r>
              <a:endParaRPr lang="en-US" baseline="-25000" dirty="0"/>
            </a:p>
            <a:p>
              <a:r>
                <a:rPr lang="en-US" dirty="0"/>
                <a:t>Image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4E51AB8-50C6-E840-A46D-6D3EE84B2CEB}"/>
              </a:ext>
            </a:extLst>
          </p:cNvPr>
          <p:cNvGrpSpPr/>
          <p:nvPr/>
        </p:nvGrpSpPr>
        <p:grpSpPr>
          <a:xfrm>
            <a:off x="6546681" y="1334869"/>
            <a:ext cx="1567104" cy="646331"/>
            <a:chOff x="6546681" y="1334869"/>
            <a:chExt cx="1567104" cy="64633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75D15B-5781-654C-84A1-69DE5CEF0D59}"/>
                </a:ext>
              </a:extLst>
            </p:cNvPr>
            <p:cNvSpPr txBox="1"/>
            <p:nvPr/>
          </p:nvSpPr>
          <p:spPr>
            <a:xfrm>
              <a:off x="6974904" y="1334869"/>
              <a:ext cx="1138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v</a:t>
              </a:r>
              <a:r>
                <a:rPr lang="en-US" dirty="0"/>
                <a:t>, </a:t>
              </a:r>
              <a:r>
                <a:rPr lang="en-US" dirty="0" err="1"/>
                <a:t>y</a:t>
              </a:r>
              <a:r>
                <a:rPr lang="en-US" baseline="-25000" dirty="0" err="1"/>
                <a:t>v</a:t>
              </a:r>
              <a:endParaRPr lang="en-US" baseline="-25000" dirty="0"/>
            </a:p>
            <a:p>
              <a:r>
                <a:rPr lang="en-US" dirty="0"/>
                <a:t>Vehicle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3C0DB55-6EA2-0C4B-985C-07BFFDF02DEB}"/>
                    </a:ext>
                  </a:extLst>
                </p:cNvPr>
                <p:cNvSpPr txBox="1"/>
                <p:nvPr/>
              </p:nvSpPr>
              <p:spPr>
                <a:xfrm>
                  <a:off x="6546681" y="1496069"/>
                  <a:ext cx="5052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3C0DB55-6EA2-0C4B-985C-07BFFDF0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81" y="1496069"/>
                  <a:ext cx="5052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2975BAF-5AE8-C242-9B96-056CD889987D}"/>
              </a:ext>
            </a:extLst>
          </p:cNvPr>
          <p:cNvGrpSpPr/>
          <p:nvPr/>
        </p:nvGrpSpPr>
        <p:grpSpPr>
          <a:xfrm>
            <a:off x="5413168" y="3878465"/>
            <a:ext cx="1628428" cy="889215"/>
            <a:chOff x="5413168" y="3878465"/>
            <a:chExt cx="1628428" cy="889215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28ED172-F598-CC4A-8DCD-5B83FE470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168" y="3878465"/>
              <a:ext cx="1149151" cy="61733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8D6CCE-0662-7A47-A18B-67BFE8889B5F}"/>
                </a:ext>
              </a:extLst>
            </p:cNvPr>
            <p:cNvSpPr txBox="1"/>
            <p:nvPr/>
          </p:nvSpPr>
          <p:spPr>
            <a:xfrm>
              <a:off x="5902715" y="4121349"/>
              <a:ext cx="1138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v</a:t>
              </a:r>
              <a:r>
                <a:rPr lang="en-US" dirty="0"/>
                <a:t>, </a:t>
              </a:r>
              <a:r>
                <a:rPr lang="en-US" dirty="0" err="1"/>
                <a:t>y</a:t>
              </a:r>
              <a:r>
                <a:rPr lang="en-US" baseline="-25000" dirty="0" err="1"/>
                <a:t>v</a:t>
              </a:r>
              <a:endParaRPr lang="en-US" baseline="-25000" dirty="0"/>
            </a:p>
            <a:p>
              <a:r>
                <a:rPr lang="en-US" dirty="0"/>
                <a:t>Vehicle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35448B2-6A5B-A542-A746-F120642376DD}"/>
              </a:ext>
            </a:extLst>
          </p:cNvPr>
          <p:cNvGrpSpPr/>
          <p:nvPr/>
        </p:nvGrpSpPr>
        <p:grpSpPr>
          <a:xfrm>
            <a:off x="5413169" y="4495800"/>
            <a:ext cx="2207196" cy="1509674"/>
            <a:chOff x="5413169" y="4495800"/>
            <a:chExt cx="2207196" cy="1509674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B1C40A0-54AF-0943-8783-EB963F35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3169" y="4495800"/>
              <a:ext cx="2207196" cy="150967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292A861-C957-374B-AE58-A807D0EA84C5}"/>
                </a:ext>
              </a:extLst>
            </p:cNvPr>
            <p:cNvSpPr txBox="1"/>
            <p:nvPr/>
          </p:nvSpPr>
          <p:spPr>
            <a:xfrm>
              <a:off x="6010480" y="5257800"/>
              <a:ext cx="124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x, y</a:t>
              </a:r>
            </a:p>
            <a:p>
              <a:r>
                <a:rPr lang="en-US" dirty="0"/>
                <a:t>Obstacle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C673BB-901C-A242-9C6D-4D467263E11E}"/>
                  </a:ext>
                </a:extLst>
              </p:cNvPr>
              <p:cNvSpPr txBox="1"/>
              <p:nvPr/>
            </p:nvSpPr>
            <p:spPr>
              <a:xfrm>
                <a:off x="1066800" y="6187684"/>
                <a:ext cx="5089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Obstacle: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C673BB-901C-A242-9C6D-4D467263E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6187684"/>
                <a:ext cx="5089402" cy="646331"/>
              </a:xfrm>
              <a:prstGeom prst="rect">
                <a:avLst/>
              </a:prstGeom>
              <a:blipFill>
                <a:blip r:embed="rId4"/>
                <a:stretch>
                  <a:fillRect l="-998" t="-192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000" dirty="0"/>
              <a:t>Next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sz="2800" dirty="0"/>
              <a:t>Integrate Vision Component into Mapping</a:t>
            </a:r>
          </a:p>
          <a:p>
            <a:pPr lvl="1"/>
            <a:r>
              <a:rPr lang="en-US" sz="2400" dirty="0"/>
              <a:t>Use your vision system to determine locations of unknown obstacles </a:t>
            </a:r>
          </a:p>
          <a:p>
            <a:pPr lvl="2"/>
            <a:r>
              <a:rPr lang="en-US" sz="2200" dirty="0"/>
              <a:t>Add unknown obstacles to the map</a:t>
            </a:r>
          </a:p>
          <a:p>
            <a:pPr lvl="2"/>
            <a:r>
              <a:rPr lang="en-US" sz="2200" dirty="0"/>
              <a:t>Trigger recalculation of the path if needed</a:t>
            </a:r>
          </a:p>
          <a:p>
            <a:pPr lvl="1"/>
            <a:r>
              <a:rPr lang="en-US" sz="2400" dirty="0"/>
              <a:t>Use vision system to get you closer to the goal</a:t>
            </a:r>
          </a:p>
          <a:p>
            <a:pPr lvl="2"/>
            <a:r>
              <a:rPr lang="en-US" sz="2200" dirty="0"/>
              <a:t>Can improve path by localizing goals and obstacles</a:t>
            </a:r>
          </a:p>
          <a:p>
            <a:r>
              <a:rPr lang="en-US" sz="2800" dirty="0"/>
              <a:t>Known obstacles (blue), unknown obstacles (green), goal (yellow) have different color</a:t>
            </a:r>
          </a:p>
          <a:p>
            <a:r>
              <a:rPr lang="en-US" sz="2800" dirty="0"/>
              <a:t>Bonus: Include obstacle avoidance for cones</a:t>
            </a:r>
          </a:p>
          <a:p>
            <a:pPr lvl="1"/>
            <a:r>
              <a:rPr lang="en-US" sz="2400" dirty="0"/>
              <a:t>Use sonar but consider how to avoid without hitting other obstacles</a:t>
            </a:r>
          </a:p>
        </p:txBody>
      </p:sp>
    </p:spTree>
    <p:extLst>
      <p:ext uri="{BB962C8B-B14F-4D97-AF65-F5344CB8AC3E}">
        <p14:creationId xmlns:p14="http://schemas.microsoft.com/office/powerpoint/2010/main" val="183191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Tentative Timeline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92800"/>
              </p:ext>
            </p:extLst>
          </p:nvPr>
        </p:nvGraphicFramePr>
        <p:xfrm>
          <a:off x="1524000" y="1813561"/>
          <a:ext cx="7162803" cy="312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9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5/15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Integration of Vision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Camera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mount and vision presentation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Autonomous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495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Path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Path planning demonstration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Autonomous goal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search and navigation demonstration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Final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2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79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Guidance &amp; Sensing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Previous classes and projects provided the robot with waypoint navigation, obstacle avoidance, and sensor fusion</a:t>
            </a:r>
          </a:p>
          <a:p>
            <a:pPr lvl="1"/>
            <a:r>
              <a:rPr lang="en-US" dirty="0"/>
              <a:t>Way points provided a priori </a:t>
            </a:r>
          </a:p>
          <a:p>
            <a:pPr lvl="1"/>
            <a:r>
              <a:rPr lang="en-US" dirty="0"/>
              <a:t>Reactive trajectory between the waypoints</a:t>
            </a:r>
          </a:p>
          <a:p>
            <a:pPr lvl="1"/>
            <a:r>
              <a:rPr lang="en-US" dirty="0"/>
              <a:t>Reactive obstacle avoidance</a:t>
            </a:r>
          </a:p>
          <a:p>
            <a:pPr lvl="1"/>
            <a:r>
              <a:rPr lang="en-US" dirty="0"/>
              <a:t>Path planning and trajectory tracking</a:t>
            </a:r>
          </a:p>
          <a:p>
            <a:r>
              <a:rPr lang="en-US" dirty="0"/>
              <a:t>We will now deal with making guidance more autonomous</a:t>
            </a:r>
          </a:p>
          <a:p>
            <a:pPr lvl="1"/>
            <a:r>
              <a:rPr lang="en-US" dirty="0"/>
              <a:t>Sensing for goal detection and obstacle mapping</a:t>
            </a:r>
          </a:p>
        </p:txBody>
      </p:sp>
    </p:spTree>
    <p:extLst>
      <p:ext uri="{BB962C8B-B14F-4D97-AF65-F5344CB8AC3E}">
        <p14:creationId xmlns:p14="http://schemas.microsoft.com/office/powerpoint/2010/main" val="7145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Hardware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Guidance and Mapping will use both the sonar and a vision system</a:t>
            </a:r>
          </a:p>
          <a:p>
            <a:pPr lvl="1"/>
            <a:r>
              <a:rPr lang="en-US" dirty="0"/>
              <a:t>Sonar provides reliable obstacle presence</a:t>
            </a:r>
          </a:p>
          <a:p>
            <a:pPr lvl="2"/>
            <a:r>
              <a:rPr lang="en-US" dirty="0"/>
              <a:t>No good obstacle location information</a:t>
            </a:r>
          </a:p>
          <a:p>
            <a:pPr lvl="1"/>
            <a:r>
              <a:rPr lang="en-US" dirty="0"/>
              <a:t>Camera provides object identity and pose information</a:t>
            </a:r>
          </a:p>
          <a:p>
            <a:pPr lvl="2"/>
            <a:r>
              <a:rPr lang="en-US" dirty="0"/>
              <a:t>Goal identification and obstacle mapping</a:t>
            </a:r>
          </a:p>
          <a:p>
            <a:r>
              <a:rPr lang="en-US" dirty="0"/>
              <a:t>Mount details of camera are important</a:t>
            </a:r>
          </a:p>
          <a:p>
            <a:pPr lvl="1"/>
            <a:r>
              <a:rPr lang="en-US" dirty="0"/>
              <a:t>Visual range</a:t>
            </a:r>
          </a:p>
          <a:p>
            <a:pPr lvl="1"/>
            <a:r>
              <a:rPr lang="en-US" dirty="0"/>
              <a:t>Ambiguity</a:t>
            </a:r>
          </a:p>
        </p:txBody>
      </p:sp>
    </p:spTree>
    <p:extLst>
      <p:ext uri="{BB962C8B-B14F-4D97-AF65-F5344CB8AC3E}">
        <p14:creationId xmlns:p14="http://schemas.microsoft.com/office/powerpoint/2010/main" val="50723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Obstacle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We have already used sonar sensors for obstacle avoidance</a:t>
            </a:r>
          </a:p>
          <a:p>
            <a:pPr lvl="1"/>
            <a:r>
              <a:rPr lang="en-US" dirty="0"/>
              <a:t>Sonars are good at </a:t>
            </a:r>
          </a:p>
          <a:p>
            <a:pPr lvl="2"/>
            <a:r>
              <a:rPr lang="en-US" dirty="0"/>
              <a:t>Determining the presence of an obstacle / object</a:t>
            </a:r>
          </a:p>
          <a:p>
            <a:pPr lvl="2"/>
            <a:r>
              <a:rPr lang="en-US" dirty="0"/>
              <a:t>Measuring the distance to this obstacle</a:t>
            </a:r>
          </a:p>
          <a:p>
            <a:pPr lvl="1"/>
            <a:r>
              <a:rPr lang="en-US" dirty="0"/>
              <a:t>They have problems with:</a:t>
            </a:r>
          </a:p>
          <a:p>
            <a:pPr lvl="2"/>
            <a:r>
              <a:rPr lang="en-US" dirty="0"/>
              <a:t>Identifying the object</a:t>
            </a:r>
          </a:p>
          <a:p>
            <a:pPr lvl="2"/>
            <a:r>
              <a:rPr lang="en-US" dirty="0"/>
              <a:t>Differentiating multiple objects </a:t>
            </a:r>
          </a:p>
          <a:p>
            <a:r>
              <a:rPr lang="en-US" dirty="0"/>
              <a:t>Sonars can be used for mapping</a:t>
            </a:r>
          </a:p>
          <a:p>
            <a:pPr lvl="1"/>
            <a:r>
              <a:rPr lang="en-US" dirty="0"/>
              <a:t>Limited by the size of the senor cone</a:t>
            </a:r>
          </a:p>
        </p:txBody>
      </p:sp>
    </p:spTree>
    <p:extLst>
      <p:ext uri="{BB962C8B-B14F-4D97-AF65-F5344CB8AC3E}">
        <p14:creationId xmlns:p14="http://schemas.microsoft.com/office/powerpoint/2010/main" val="10161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Sonar-Based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We have to assume that everything visible by the sonar is an obstacle</a:t>
            </a:r>
          </a:p>
          <a:p>
            <a:pPr lvl="1"/>
            <a:r>
              <a:rPr lang="en-US" dirty="0"/>
              <a:t>Determining distance and shape of sonar cone potential obstacle bins can be identified</a:t>
            </a:r>
          </a:p>
        </p:txBody>
      </p:sp>
      <p:sp>
        <p:nvSpPr>
          <p:cNvPr id="8" name="Freeform 7"/>
          <p:cNvSpPr/>
          <p:nvPr/>
        </p:nvSpPr>
        <p:spPr>
          <a:xfrm>
            <a:off x="1672504" y="4399353"/>
            <a:ext cx="3114243" cy="1132660"/>
          </a:xfrm>
          <a:custGeom>
            <a:avLst/>
            <a:gdLst>
              <a:gd name="connsiteX0" fmla="*/ 72265 w 3114243"/>
              <a:gd name="connsiteY0" fmla="*/ 475167 h 1132660"/>
              <a:gd name="connsiteX1" fmla="*/ 803528 w 3114243"/>
              <a:gd name="connsiteY1" fmla="*/ 205785 h 1132660"/>
              <a:gd name="connsiteX2" fmla="*/ 1637425 w 3114243"/>
              <a:gd name="connsiteY2" fmla="*/ 51853 h 1132660"/>
              <a:gd name="connsiteX3" fmla="*/ 2368689 w 3114243"/>
              <a:gd name="connsiteY3" fmla="*/ 542 h 1132660"/>
              <a:gd name="connsiteX4" fmla="*/ 2856198 w 3114243"/>
              <a:gd name="connsiteY4" fmla="*/ 77508 h 1132660"/>
              <a:gd name="connsiteX5" fmla="*/ 3048635 w 3114243"/>
              <a:gd name="connsiteY5" fmla="*/ 282751 h 1132660"/>
              <a:gd name="connsiteX6" fmla="*/ 3112781 w 3114243"/>
              <a:gd name="connsiteY6" fmla="*/ 564960 h 1132660"/>
              <a:gd name="connsiteX7" fmla="*/ 2997319 w 3114243"/>
              <a:gd name="connsiteY7" fmla="*/ 975446 h 1132660"/>
              <a:gd name="connsiteX8" fmla="*/ 2804881 w 3114243"/>
              <a:gd name="connsiteY8" fmla="*/ 1052412 h 1132660"/>
              <a:gd name="connsiteX9" fmla="*/ 1855521 w 3114243"/>
              <a:gd name="connsiteY9" fmla="*/ 1129378 h 1132660"/>
              <a:gd name="connsiteX10" fmla="*/ 867674 w 3114243"/>
              <a:gd name="connsiteY10" fmla="*/ 936963 h 1132660"/>
              <a:gd name="connsiteX11" fmla="*/ 59436 w 3114243"/>
              <a:gd name="connsiteY11" fmla="*/ 603443 h 1132660"/>
              <a:gd name="connsiteX12" fmla="*/ 123582 w 3114243"/>
              <a:gd name="connsiteY12" fmla="*/ 436683 h 11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14243" h="1132660">
                <a:moveTo>
                  <a:pt x="72265" y="475167"/>
                </a:moveTo>
                <a:cubicBezTo>
                  <a:pt x="307466" y="375752"/>
                  <a:pt x="542668" y="276337"/>
                  <a:pt x="803528" y="205785"/>
                </a:cubicBezTo>
                <a:cubicBezTo>
                  <a:pt x="1064388" y="135233"/>
                  <a:pt x="1376565" y="86060"/>
                  <a:pt x="1637425" y="51853"/>
                </a:cubicBezTo>
                <a:cubicBezTo>
                  <a:pt x="1898285" y="17646"/>
                  <a:pt x="2165560" y="-3734"/>
                  <a:pt x="2368689" y="542"/>
                </a:cubicBezTo>
                <a:cubicBezTo>
                  <a:pt x="2571818" y="4818"/>
                  <a:pt x="2742874" y="30473"/>
                  <a:pt x="2856198" y="77508"/>
                </a:cubicBezTo>
                <a:cubicBezTo>
                  <a:pt x="2969522" y="124543"/>
                  <a:pt x="3005871" y="201509"/>
                  <a:pt x="3048635" y="282751"/>
                </a:cubicBezTo>
                <a:cubicBezTo>
                  <a:pt x="3091399" y="363993"/>
                  <a:pt x="3121334" y="449511"/>
                  <a:pt x="3112781" y="564960"/>
                </a:cubicBezTo>
                <a:cubicBezTo>
                  <a:pt x="3104228" y="680409"/>
                  <a:pt x="3048636" y="894204"/>
                  <a:pt x="2997319" y="975446"/>
                </a:cubicBezTo>
                <a:cubicBezTo>
                  <a:pt x="2946002" y="1056688"/>
                  <a:pt x="2995181" y="1026757"/>
                  <a:pt x="2804881" y="1052412"/>
                </a:cubicBezTo>
                <a:cubicBezTo>
                  <a:pt x="2614581" y="1078067"/>
                  <a:pt x="2178389" y="1148620"/>
                  <a:pt x="1855521" y="1129378"/>
                </a:cubicBezTo>
                <a:cubicBezTo>
                  <a:pt x="1532653" y="1110137"/>
                  <a:pt x="1167021" y="1024619"/>
                  <a:pt x="867674" y="936963"/>
                </a:cubicBezTo>
                <a:cubicBezTo>
                  <a:pt x="568327" y="849307"/>
                  <a:pt x="183451" y="686823"/>
                  <a:pt x="59436" y="603443"/>
                </a:cubicBezTo>
                <a:cubicBezTo>
                  <a:pt x="-64579" y="520063"/>
                  <a:pt x="29501" y="478373"/>
                  <a:pt x="123582" y="436683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937883" y="4284446"/>
            <a:ext cx="269439" cy="1423873"/>
          </a:xfrm>
          <a:custGeom>
            <a:avLst/>
            <a:gdLst>
              <a:gd name="connsiteX0" fmla="*/ 12829 w 269439"/>
              <a:gd name="connsiteY0" fmla="*/ 0 h 1423873"/>
              <a:gd name="connsiteX1" fmla="*/ 269413 w 269439"/>
              <a:gd name="connsiteY1" fmla="*/ 615729 h 1423873"/>
              <a:gd name="connsiteX2" fmla="*/ 0 w 269439"/>
              <a:gd name="connsiteY2" fmla="*/ 1423873 h 142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39" h="1423873">
                <a:moveTo>
                  <a:pt x="12829" y="0"/>
                </a:moveTo>
                <a:cubicBezTo>
                  <a:pt x="142190" y="189208"/>
                  <a:pt x="271551" y="378417"/>
                  <a:pt x="269413" y="615729"/>
                </a:cubicBezTo>
                <a:cubicBezTo>
                  <a:pt x="267275" y="853041"/>
                  <a:pt x="133637" y="1138457"/>
                  <a:pt x="0" y="1423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4800600"/>
            <a:ext cx="451945" cy="289920"/>
          </a:xfrm>
          <a:prstGeom prst="rect">
            <a:avLst/>
          </a:prstGeom>
          <a:solidFill>
            <a:schemeClr val="tx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447800" y="3581400"/>
            <a:ext cx="3810000" cy="2819400"/>
            <a:chOff x="1447800" y="3581400"/>
            <a:chExt cx="3810000" cy="2819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905000" y="3581400"/>
              <a:ext cx="0" cy="281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62200" y="3581400"/>
              <a:ext cx="0" cy="281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19400" y="3581400"/>
              <a:ext cx="0" cy="281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52800" y="3581400"/>
              <a:ext cx="0" cy="281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86200" y="3581400"/>
              <a:ext cx="0" cy="281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9600" y="3581400"/>
              <a:ext cx="0" cy="281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53000" y="3581400"/>
              <a:ext cx="0" cy="2819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447800" y="3810000"/>
              <a:ext cx="381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47800" y="4267200"/>
              <a:ext cx="381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47800" y="4724400"/>
              <a:ext cx="381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47800" y="5181600"/>
              <a:ext cx="381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47800" y="5638800"/>
              <a:ext cx="381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447800" y="6096000"/>
              <a:ext cx="381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819400" y="4267200"/>
            <a:ext cx="533400" cy="1371600"/>
            <a:chOff x="2819400" y="4267200"/>
            <a:chExt cx="533400" cy="1371600"/>
          </a:xfrm>
        </p:grpSpPr>
        <p:sp>
          <p:nvSpPr>
            <p:cNvPr id="30" name="Rectangle 29"/>
            <p:cNvSpPr/>
            <p:nvPr/>
          </p:nvSpPr>
          <p:spPr>
            <a:xfrm>
              <a:off x="2819400" y="4267200"/>
              <a:ext cx="5334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19400" y="4724400"/>
              <a:ext cx="5334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5181600"/>
              <a:ext cx="5334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42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Sonar-Based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Sonars have disadvantages for mapping</a:t>
            </a:r>
          </a:p>
          <a:p>
            <a:pPr lvl="1"/>
            <a:r>
              <a:rPr lang="en-US" dirty="0"/>
              <a:t>Spatial resolution is limited by the width of the sonar cone</a:t>
            </a:r>
          </a:p>
          <a:p>
            <a:pPr lvl="1"/>
            <a:r>
              <a:rPr lang="en-US" dirty="0"/>
              <a:t>Sonar can be noisy due to environmental effects</a:t>
            </a:r>
          </a:p>
          <a:p>
            <a:pPr lvl="2"/>
            <a:r>
              <a:rPr lang="en-US" dirty="0"/>
              <a:t>Reflected signals are not received</a:t>
            </a:r>
          </a:p>
          <a:p>
            <a:pPr lvl="2"/>
            <a:r>
              <a:rPr lang="en-US" dirty="0"/>
              <a:t>Signals are only received after multiple reflections</a:t>
            </a:r>
          </a:p>
          <a:p>
            <a:pPr lvl="2"/>
            <a:r>
              <a:rPr lang="en-US" dirty="0"/>
              <a:t>We have to assume that everything visible by the sonar is an obstacle</a:t>
            </a:r>
          </a:p>
          <a:p>
            <a:r>
              <a:rPr lang="en-US" dirty="0"/>
              <a:t>Sonars are better for obstacle avoidance than for mapping</a:t>
            </a:r>
          </a:p>
          <a:p>
            <a:pPr lvl="1"/>
            <a:r>
              <a:rPr lang="en-US" dirty="0"/>
              <a:t>Vision or Laser rangers are preferred for mapping</a:t>
            </a:r>
          </a:p>
        </p:txBody>
      </p:sp>
    </p:spTree>
    <p:extLst>
      <p:ext uri="{BB962C8B-B14F-4D97-AF65-F5344CB8AC3E}">
        <p14:creationId xmlns:p14="http://schemas.microsoft.com/office/powerpoint/2010/main" val="24251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Vision-Based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Single camera vision systems have different properties from sonar sensors</a:t>
            </a:r>
          </a:p>
          <a:p>
            <a:pPr lvl="1"/>
            <a:r>
              <a:rPr lang="en-US" dirty="0"/>
              <a:t>Vision sensors are good at</a:t>
            </a:r>
          </a:p>
          <a:p>
            <a:pPr lvl="2"/>
            <a:r>
              <a:rPr lang="en-US" dirty="0"/>
              <a:t>Identifying the identity of objects</a:t>
            </a:r>
          </a:p>
          <a:p>
            <a:pPr lvl="2"/>
            <a:r>
              <a:rPr lang="en-US" dirty="0"/>
              <a:t>Determining the shape, color, and other features of objects</a:t>
            </a:r>
          </a:p>
          <a:p>
            <a:pPr lvl="2"/>
            <a:r>
              <a:rPr lang="en-US" dirty="0"/>
              <a:t>Determining location in image coordinates</a:t>
            </a:r>
          </a:p>
          <a:p>
            <a:pPr lvl="1"/>
            <a:r>
              <a:rPr lang="en-US" dirty="0"/>
              <a:t>Single camera vision has in general problems with</a:t>
            </a:r>
          </a:p>
          <a:p>
            <a:pPr lvl="2"/>
            <a:r>
              <a:rPr lang="en-US" dirty="0"/>
              <a:t>Determining distance to objects</a:t>
            </a:r>
          </a:p>
          <a:p>
            <a:r>
              <a:rPr lang="en-US" dirty="0"/>
              <a:t>For mapping the mapping from image to space has to be addressed</a:t>
            </a:r>
          </a:p>
        </p:txBody>
      </p:sp>
    </p:spTree>
    <p:extLst>
      <p:ext uri="{BB962C8B-B14F-4D97-AF65-F5344CB8AC3E}">
        <p14:creationId xmlns:p14="http://schemas.microsoft.com/office/powerpoint/2010/main" val="42927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Obstacle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 dirty="0"/>
              <a:t>To determine the location in the image we have to apply machine vision</a:t>
            </a:r>
          </a:p>
          <a:p>
            <a:pPr lvl="1"/>
            <a:r>
              <a:rPr lang="en-US" dirty="0"/>
              <a:t>Parts that belong to an object have to be identified</a:t>
            </a:r>
          </a:p>
          <a:p>
            <a:pPr lvl="1"/>
            <a:r>
              <a:rPr lang="en-US" dirty="0"/>
              <a:t>Parts of the same object have to be combined </a:t>
            </a:r>
          </a:p>
          <a:p>
            <a:pPr lvl="1"/>
            <a:r>
              <a:rPr lang="en-US" dirty="0"/>
              <a:t>Objects have to be separated from the background</a:t>
            </a:r>
          </a:p>
          <a:p>
            <a:pPr lvl="1"/>
            <a:r>
              <a:rPr lang="en-US" dirty="0"/>
              <a:t>Parts in contact with ground give location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8E89E4-E51A-2947-9EA3-277F6983ABE1}"/>
              </a:ext>
            </a:extLst>
          </p:cNvPr>
          <p:cNvGrpSpPr/>
          <p:nvPr/>
        </p:nvGrpSpPr>
        <p:grpSpPr>
          <a:xfrm>
            <a:off x="1161222" y="4495800"/>
            <a:ext cx="7481943" cy="2353328"/>
            <a:chOff x="1161222" y="4029728"/>
            <a:chExt cx="7481943" cy="28194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1222" y="4038600"/>
              <a:ext cx="3048000" cy="26670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5240694" y="4038600"/>
              <a:ext cx="3402471" cy="2667000"/>
              <a:chOff x="5055729" y="4038600"/>
              <a:chExt cx="3402471" cy="26670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10200" y="4038600"/>
                <a:ext cx="3048000" cy="2667000"/>
              </a:xfrm>
              <a:prstGeom prst="rect">
                <a:avLst/>
              </a:prstGeom>
            </p:spPr>
          </p:pic>
          <p:sp>
            <p:nvSpPr>
              <p:cNvPr id="4" name="Can 3"/>
              <p:cNvSpPr/>
              <p:nvPr/>
            </p:nvSpPr>
            <p:spPr>
              <a:xfrm rot="329460">
                <a:off x="7561607" y="5066412"/>
                <a:ext cx="838200" cy="1260657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20564408">
                <a:off x="5055729" y="4752850"/>
                <a:ext cx="1066800" cy="152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299765" y="4029728"/>
              <a:ext cx="1295400" cy="281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025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sz="4400" dirty="0"/>
              <a:t>Machine Vision and Obstacle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724400"/>
          </a:xfrm>
        </p:spPr>
        <p:txBody>
          <a:bodyPr/>
          <a:lstStyle/>
          <a:p>
            <a:r>
              <a:rPr lang="en-US" dirty="0"/>
              <a:t>Once objects are extracted as color blobs, they can be mapped to obstacle locations:</a:t>
            </a:r>
          </a:p>
          <a:p>
            <a:pPr lvl="1"/>
            <a:r>
              <a:rPr lang="en-US" dirty="0"/>
              <a:t>Find parts that are in contact with the ground</a:t>
            </a:r>
          </a:p>
          <a:p>
            <a:pPr lvl="2"/>
            <a:r>
              <a:rPr lang="en-US" dirty="0"/>
              <a:t>Lowes pixels of an object are potentially on the ground</a:t>
            </a:r>
          </a:p>
          <a:p>
            <a:pPr lvl="3"/>
            <a:r>
              <a:rPr lang="en-US" dirty="0"/>
              <a:t>Represent the front of the object</a:t>
            </a:r>
          </a:p>
          <a:p>
            <a:pPr lvl="3"/>
            <a:r>
              <a:rPr lang="en-US" dirty="0"/>
              <a:t>For objects that are flat on ground, all of the blob gives size</a:t>
            </a:r>
          </a:p>
          <a:p>
            <a:pPr lvl="1"/>
            <a:r>
              <a:rPr lang="en-US" dirty="0"/>
              <a:t>Translate pixel location to location in space</a:t>
            </a:r>
          </a:p>
          <a:p>
            <a:pPr lvl="2"/>
            <a:r>
              <a:rPr lang="en-US" dirty="0"/>
              <a:t>Using the calibration of the camera pixel locations can be translated into floor locations</a:t>
            </a:r>
          </a:p>
          <a:p>
            <a:pPr lvl="1"/>
            <a:r>
              <a:rPr lang="en-US" dirty="0"/>
              <a:t>Map locations to obstacle cells</a:t>
            </a:r>
          </a:p>
          <a:p>
            <a:r>
              <a:rPr lang="en-US" dirty="0"/>
              <a:t>Starting from the bottom (closest objects) can help try to eliminate occluded obstacles</a:t>
            </a:r>
          </a:p>
        </p:txBody>
      </p:sp>
    </p:spTree>
    <p:extLst>
      <p:ext uri="{BB962C8B-B14F-4D97-AF65-F5344CB8AC3E}">
        <p14:creationId xmlns:p14="http://schemas.microsoft.com/office/powerpoint/2010/main" val="4509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VS Introduction Fall 2014">
  <a:themeElements>
    <a:clrScheme name="Network design 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design 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design 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design 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715</Words>
  <Application>Microsoft Macintosh PowerPoint</Application>
  <PresentationFormat>On-screen Show (4:3)</PresentationFormat>
  <Paragraphs>130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Wingdings</vt:lpstr>
      <vt:lpstr>UVS Introduction Fall 2014</vt:lpstr>
      <vt:lpstr>Obstacle Mapping  &amp; Vision</vt:lpstr>
      <vt:lpstr>Guidance &amp; Sensing</vt:lpstr>
      <vt:lpstr>Hardware Modifications</vt:lpstr>
      <vt:lpstr>Obstacle Sensors</vt:lpstr>
      <vt:lpstr>Sonar-Based Mapping</vt:lpstr>
      <vt:lpstr>Sonar-Based Mapping</vt:lpstr>
      <vt:lpstr>Vision-Based Mapping</vt:lpstr>
      <vt:lpstr>Obstacle Location</vt:lpstr>
      <vt:lpstr>Machine Vision and Obstacle Mapping</vt:lpstr>
      <vt:lpstr>Single Camera Obstacle Mapping</vt:lpstr>
      <vt:lpstr>Mission Setup (Gazebo View)</vt:lpstr>
      <vt:lpstr>Next Tasks</vt:lpstr>
      <vt:lpstr>Tentative Timeline</vt:lpstr>
    </vt:vector>
  </TitlesOfParts>
  <Company>University of Texas at Arlington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Sensing and Perception</dc:title>
  <dc:creator>bhuff</dc:creator>
  <cp:lastModifiedBy>Huber, Manfred</cp:lastModifiedBy>
  <cp:revision>90</cp:revision>
  <cp:lastPrinted>1601-01-01T00:00:00Z</cp:lastPrinted>
  <dcterms:created xsi:type="dcterms:W3CDTF">2014-09-23T12:02:59Z</dcterms:created>
  <dcterms:modified xsi:type="dcterms:W3CDTF">2020-05-04T19:08:56Z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TC102037811033</vt:lpwstr>
  </property>
</Properties>
</file>