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4" r:id="rId16"/>
    <p:sldId id="275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 snapToGrid="0">
      <p:cViewPr varScale="1">
        <p:scale>
          <a:sx n="139" d="100"/>
          <a:sy n="139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p11_simModelObst2studen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624" y="2286000"/>
            <a:ext cx="8444752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Obstacle Detection and Avoidance </a:t>
            </a:r>
            <a:br>
              <a:rPr lang="en-US" dirty="0"/>
            </a:br>
            <a:r>
              <a:rPr lang="en-US" dirty="0"/>
              <a:t>with Simulink using Sonar and LIDAR Sensor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4191000"/>
            <a:ext cx="9144000" cy="2133600"/>
          </a:xfrm>
        </p:spPr>
        <p:txBody>
          <a:bodyPr>
            <a:normAutofit/>
          </a:bodyPr>
          <a:lstStyle/>
          <a:p>
            <a:r>
              <a:rPr lang="en-US" sz="2800" dirty="0"/>
              <a:t>Adapted from Atilla Dogan</a:t>
            </a:r>
          </a:p>
          <a:p>
            <a:endParaRPr lang="en-US" sz="2800" dirty="0"/>
          </a:p>
          <a:p>
            <a:r>
              <a:rPr lang="en-US" sz="2800" dirty="0"/>
              <a:t>XX {4,5}379 – Unmanned Vehicle System Development</a:t>
            </a:r>
          </a:p>
          <a:p>
            <a:r>
              <a:rPr lang="en-US" sz="2800" dirty="0"/>
              <a:t>Spring 2020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 l="25429"/>
          <a:stretch>
            <a:fillRect/>
          </a:stretch>
        </p:blipFill>
        <p:spPr bwMode="auto">
          <a:xfrm>
            <a:off x="6454587" y="1304366"/>
            <a:ext cx="1143561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722" y="1115266"/>
            <a:ext cx="58578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6996953" y="2299447"/>
            <a:ext cx="1703294" cy="372033"/>
          </a:xfrm>
          <a:prstGeom prst="borderCallout1">
            <a:avLst>
              <a:gd name="adj1" fmla="val 83640"/>
              <a:gd name="adj2" fmla="val -1496"/>
              <a:gd name="adj3" fmla="val 283101"/>
              <a:gd name="adj4" fmla="val -8827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Three obstacles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Output of Sensor Model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5406" y="1962710"/>
            <a:ext cx="2400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934" y="4401391"/>
            <a:ext cx="6824066" cy="228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1286" y="1437995"/>
            <a:ext cx="3102926" cy="292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2810435" y="3065929"/>
            <a:ext cx="1707777" cy="29583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49273" y="2541494"/>
            <a:ext cx="1264021" cy="31062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13294" y="2572871"/>
            <a:ext cx="85166" cy="36665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1553" y="3092824"/>
            <a:ext cx="215153" cy="32945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68788" y="3079376"/>
            <a:ext cx="2581836" cy="30121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 bwMode="auto">
          <a:xfrm>
            <a:off x="1618128" y="2770094"/>
            <a:ext cx="1864659" cy="372033"/>
          </a:xfrm>
          <a:prstGeom prst="borderCallout1">
            <a:avLst>
              <a:gd name="adj1" fmla="val 101713"/>
              <a:gd name="adj2" fmla="val 35283"/>
              <a:gd name="adj3" fmla="val 481897"/>
              <a:gd name="adj4" fmla="val 5306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767: no detection</a:t>
            </a:r>
          </a:p>
        </p:txBody>
      </p:sp>
      <p:sp>
        <p:nvSpPr>
          <p:cNvPr id="23" name="Line Callout 1 22"/>
          <p:cNvSpPr/>
          <p:nvPr/>
        </p:nvSpPr>
        <p:spPr bwMode="auto">
          <a:xfrm>
            <a:off x="197222" y="5961530"/>
            <a:ext cx="1510555" cy="573741"/>
          </a:xfrm>
          <a:prstGeom prst="borderCallout1">
            <a:avLst>
              <a:gd name="adj1" fmla="val 64213"/>
              <a:gd name="adj2" fmla="val 102939"/>
              <a:gd name="adj3" fmla="val 31897"/>
              <a:gd name="adj4" fmla="val 17680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Distance to </a:t>
            </a:r>
          </a:p>
          <a:p>
            <a:r>
              <a:rPr lang="en-US" b="1" dirty="0"/>
              <a:t>obstacle in cm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157" y="1774451"/>
            <a:ext cx="4157162" cy="352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8"/>
            <a:ext cx="8229600" cy="1143000"/>
          </a:xfrm>
        </p:spPr>
        <p:txBody>
          <a:bodyPr/>
          <a:lstStyle/>
          <a:p>
            <a:r>
              <a:rPr lang="en-US" dirty="0"/>
              <a:t>MATLAB/Simulink Files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956"/>
            <a:ext cx="8229600" cy="4525963"/>
          </a:xfrm>
        </p:spPr>
        <p:txBody>
          <a:bodyPr/>
          <a:lstStyle/>
          <a:p>
            <a:r>
              <a:rPr lang="en-US" dirty="0"/>
              <a:t>You will be given a folder</a:t>
            </a:r>
          </a:p>
        </p:txBody>
      </p:sp>
      <p:sp>
        <p:nvSpPr>
          <p:cNvPr id="5" name="Line Callout 1 4"/>
          <p:cNvSpPr/>
          <p:nvPr/>
        </p:nvSpPr>
        <p:spPr bwMode="auto">
          <a:xfrm>
            <a:off x="5002307" y="5177118"/>
            <a:ext cx="3832412" cy="1479176"/>
          </a:xfrm>
          <a:prstGeom prst="borderCallout1">
            <a:avLst>
              <a:gd name="adj1" fmla="val 49909"/>
              <a:gd name="adj2" fmla="val -403"/>
              <a:gd name="adj3" fmla="val -6584"/>
              <a:gd name="adj4" fmla="val -21667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Main Simulink Model</a:t>
            </a:r>
          </a:p>
          <a:p>
            <a:pPr marL="342900" indent="-342900">
              <a:buAutoNum type="arabicParenBoth"/>
            </a:pPr>
            <a:r>
              <a:rPr lang="en-US" b="1" dirty="0"/>
              <a:t>Tank subsystem w/ sonar model</a:t>
            </a:r>
          </a:p>
          <a:p>
            <a:pPr marL="342900" indent="-342900">
              <a:buAutoNum type="arabicParenBoth"/>
            </a:pPr>
            <a:r>
              <a:rPr lang="en-US" b="1" dirty="0"/>
              <a:t>GNC subsystem for </a:t>
            </a:r>
          </a:p>
          <a:p>
            <a:pPr marL="342900" indent="-342900"/>
            <a:r>
              <a:rPr lang="en-US" b="1" dirty="0"/>
              <a:t>        </a:t>
            </a:r>
            <a:r>
              <a:rPr lang="en-US" b="1" dirty="0" err="1"/>
              <a:t>wayPoint</a:t>
            </a:r>
            <a:r>
              <a:rPr lang="en-US" b="1" dirty="0"/>
              <a:t> navigation </a:t>
            </a:r>
          </a:p>
          <a:p>
            <a:pPr marL="342900" indent="-342900"/>
            <a:r>
              <a:rPr lang="en-US" b="1" dirty="0"/>
              <a:t>        (no obstacle avoidance capability)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5544669" y="3294530"/>
            <a:ext cx="1985684" cy="372033"/>
          </a:xfrm>
          <a:prstGeom prst="borderCallout1">
            <a:avLst>
              <a:gd name="adj1" fmla="val 40267"/>
              <a:gd name="adj2" fmla="val -2938"/>
              <a:gd name="adj3" fmla="val 113221"/>
              <a:gd name="adj4" fmla="val -13637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GNC parameter file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4854388" y="3810000"/>
            <a:ext cx="3684494" cy="372033"/>
          </a:xfrm>
          <a:prstGeom prst="borderCallout1">
            <a:avLst>
              <a:gd name="adj1" fmla="val 40267"/>
              <a:gd name="adj2" fmla="val -2938"/>
              <a:gd name="adj3" fmla="val 91534"/>
              <a:gd name="adj4" fmla="val -40895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Obstacle/</a:t>
            </a:r>
            <a:r>
              <a:rPr lang="en-US" b="1" dirty="0" err="1"/>
              <a:t>SonarSensor</a:t>
            </a:r>
            <a:r>
              <a:rPr lang="en-US" b="1" dirty="0"/>
              <a:t> parameter file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4858870" y="4312024"/>
            <a:ext cx="3684494" cy="372033"/>
          </a:xfrm>
          <a:prstGeom prst="borderCallout1">
            <a:avLst>
              <a:gd name="adj1" fmla="val 40267"/>
              <a:gd name="adj2" fmla="val -2938"/>
              <a:gd name="adj3" fmla="val 66233"/>
              <a:gd name="adj4" fmla="val -4746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Vehicle parameter file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5710515" y="1779495"/>
            <a:ext cx="2586319" cy="372033"/>
          </a:xfrm>
          <a:prstGeom prst="borderCallout1">
            <a:avLst>
              <a:gd name="adj1" fmla="val 40267"/>
              <a:gd name="adj2" fmla="val -2938"/>
              <a:gd name="adj3" fmla="val 290332"/>
              <a:gd name="adj4" fmla="val -9257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Animation runs after </a:t>
            </a:r>
            <a:r>
              <a:rPr lang="en-US" b="1" dirty="0" err="1"/>
              <a:t>sim</a:t>
            </a:r>
            <a:endParaRPr lang="en-US" b="1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5741891" y="2389095"/>
            <a:ext cx="2586319" cy="372033"/>
          </a:xfrm>
          <a:prstGeom prst="borderCallout1">
            <a:avLst>
              <a:gd name="adj1" fmla="val 40267"/>
              <a:gd name="adj2" fmla="val -2938"/>
              <a:gd name="adj3" fmla="val 254186"/>
              <a:gd name="adj4" fmla="val -8841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plotting after </a:t>
            </a:r>
            <a:r>
              <a:rPr lang="en-US" b="1" dirty="0" err="1"/>
              <a:t>sim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648" y="916362"/>
            <a:ext cx="3818485" cy="48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“pp11_simModelObst2students.zip” zip-file from blackboard</a:t>
            </a:r>
          </a:p>
          <a:p>
            <a:r>
              <a:rPr lang="en-US" dirty="0"/>
              <a:t>Run simulation in folder</a:t>
            </a:r>
          </a:p>
          <a:p>
            <a:pPr lvl="1"/>
            <a:r>
              <a:rPr lang="en-US" dirty="0"/>
              <a:t>To demonstrate the details of the </a:t>
            </a:r>
            <a:r>
              <a:rPr lang="en-US" dirty="0" err="1"/>
              <a:t>simulink</a:t>
            </a:r>
            <a:r>
              <a:rPr lang="en-US" dirty="0"/>
              <a:t> model, sonar sensor output and the animation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6836" y="3215809"/>
            <a:ext cx="3818485" cy="48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0154" y="5044609"/>
            <a:ext cx="3818485" cy="48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49"/>
            <a:ext cx="8229600" cy="1143000"/>
          </a:xfrm>
        </p:spPr>
        <p:txBody>
          <a:bodyPr/>
          <a:lstStyle/>
          <a:p>
            <a:r>
              <a:rPr lang="en-US" dirty="0"/>
              <a:t>Your Assignment - Simulation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70844" y="2339788"/>
            <a:ext cx="6231591" cy="4245908"/>
            <a:chOff x="2070844" y="989172"/>
            <a:chExt cx="6231591" cy="559652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0844" y="989172"/>
              <a:ext cx="6231591" cy="5596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Oval 4"/>
            <p:cNvSpPr/>
            <p:nvPr/>
          </p:nvSpPr>
          <p:spPr>
            <a:xfrm>
              <a:off x="6723529" y="4329953"/>
              <a:ext cx="363072" cy="32273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70411" y="2944906"/>
              <a:ext cx="412377" cy="29583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hape 6"/>
            <p:cNvCxnSpPr>
              <a:stCxn id="5" idx="6"/>
              <a:endCxn id="6" idx="2"/>
            </p:cNvCxnSpPr>
            <p:nvPr/>
          </p:nvCxnSpPr>
          <p:spPr>
            <a:xfrm flipH="1" flipV="1">
              <a:off x="3070411" y="3092824"/>
              <a:ext cx="4016190" cy="1398494"/>
            </a:xfrm>
            <a:prstGeom prst="bentConnector5">
              <a:avLst>
                <a:gd name="adj1" fmla="val -4018"/>
                <a:gd name="adj2" fmla="val -107211"/>
                <a:gd name="adj3" fmla="val 11272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Line Callout 1 8"/>
          <p:cNvSpPr/>
          <p:nvPr/>
        </p:nvSpPr>
        <p:spPr bwMode="auto">
          <a:xfrm>
            <a:off x="416859" y="1255059"/>
            <a:ext cx="7745506" cy="614082"/>
          </a:xfrm>
          <a:prstGeom prst="borderCallout1">
            <a:avLst>
              <a:gd name="adj1" fmla="val 98476"/>
              <a:gd name="adj2" fmla="val 28472"/>
              <a:gd name="adj3" fmla="val 251386"/>
              <a:gd name="adj4" fmla="val 3928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Add additional logic to GNC to avoid obstacles  and still go through </a:t>
            </a:r>
            <a:r>
              <a:rPr lang="en-US" b="1" dirty="0" err="1"/>
              <a:t>wayPoints</a:t>
            </a:r>
            <a:endParaRPr lang="en-US" b="1" dirty="0"/>
          </a:p>
          <a:p>
            <a:r>
              <a:rPr lang="en-US" b="1" dirty="0"/>
              <a:t>based on obstacle range measurements from sonar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Modified GNC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900954"/>
            <a:ext cx="8673353" cy="5325035"/>
          </a:xfrm>
        </p:spPr>
        <p:txBody>
          <a:bodyPr/>
          <a:lstStyle/>
          <a:p>
            <a:r>
              <a:rPr lang="en-US" dirty="0"/>
              <a:t>I have modified the current Guidance Subsystem to add obstacle avoidance capability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03" y="1923068"/>
            <a:ext cx="7839636" cy="491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5043" y="2261091"/>
            <a:ext cx="4251489" cy="83090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 bwMode="auto">
          <a:xfrm>
            <a:off x="221946" y="3992947"/>
            <a:ext cx="3294529" cy="1044389"/>
          </a:xfrm>
          <a:prstGeom prst="borderCallout1">
            <a:avLst>
              <a:gd name="adj1" fmla="val -1953"/>
              <a:gd name="adj2" fmla="val 90513"/>
              <a:gd name="adj3" fmla="val -84665"/>
              <a:gd name="adj4" fmla="val 9969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Commanded Angle is computed </a:t>
            </a:r>
          </a:p>
          <a:p>
            <a:r>
              <a:rPr lang="en-US" b="1" dirty="0"/>
              <a:t>based on </a:t>
            </a:r>
            <a:r>
              <a:rPr lang="en-US" b="1" dirty="0" err="1"/>
              <a:t>SonarRange</a:t>
            </a:r>
            <a:r>
              <a:rPr lang="en-US" b="1" dirty="0"/>
              <a:t> as well as </a:t>
            </a:r>
          </a:p>
          <a:p>
            <a:r>
              <a:rPr lang="en-US" b="1" dirty="0"/>
              <a:t>heading towards the </a:t>
            </a:r>
            <a:r>
              <a:rPr lang="en-US" b="1" dirty="0" err="1"/>
              <a:t>wayPoint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3" y="0"/>
            <a:ext cx="8229600" cy="1143000"/>
          </a:xfrm>
        </p:spPr>
        <p:txBody>
          <a:bodyPr/>
          <a:lstStyle/>
          <a:p>
            <a:r>
              <a:rPr lang="en-US" dirty="0"/>
              <a:t>Modified GNC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629" y="1008530"/>
            <a:ext cx="6072677" cy="563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6485964" y="1788460"/>
            <a:ext cx="1918448" cy="658905"/>
          </a:xfrm>
          <a:prstGeom prst="borderCallout1">
            <a:avLst>
              <a:gd name="adj1" fmla="val 50987"/>
              <a:gd name="adj2" fmla="val -1496"/>
              <a:gd name="adj3" fmla="val 152489"/>
              <a:gd name="adj4" fmla="val -6462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Three obstacles</a:t>
            </a:r>
          </a:p>
          <a:p>
            <a:r>
              <a:rPr lang="en-US" b="1" dirty="0"/>
              <a:t>are avoided nicely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6" y="2964389"/>
            <a:ext cx="8439150" cy="3895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3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Steps for Assignment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981638"/>
            <a:ext cx="8740587" cy="5472950"/>
          </a:xfrm>
        </p:spPr>
        <p:txBody>
          <a:bodyPr/>
          <a:lstStyle/>
          <a:p>
            <a:r>
              <a:rPr lang="en-US" dirty="0"/>
              <a:t>Develop Simulink Block to read sonar range measurement into your Simulink model. </a:t>
            </a:r>
          </a:p>
          <a:p>
            <a:r>
              <a:rPr lang="en-US" dirty="0"/>
              <a:t>Connect GNC subsystem with teensy sensor and motor blocks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4"/>
            <a:ext cx="8229600" cy="1143000"/>
          </a:xfrm>
        </p:spPr>
        <p:txBody>
          <a:bodyPr/>
          <a:lstStyle/>
          <a:p>
            <a:r>
              <a:rPr lang="en-US" dirty="0"/>
              <a:t>Sonar Range Sensor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417" y="1371600"/>
            <a:ext cx="742518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83" y="255495"/>
            <a:ext cx="1533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 bwMode="auto">
          <a:xfrm>
            <a:off x="252663" y="1856872"/>
            <a:ext cx="1347537" cy="2955759"/>
          </a:xfrm>
          <a:prstGeom prst="borderCallout1">
            <a:avLst>
              <a:gd name="adj1" fmla="val 99912"/>
              <a:gd name="adj2" fmla="val 67955"/>
              <a:gd name="adj3" fmla="val 136117"/>
              <a:gd name="adj4" fmla="val 14117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Range </a:t>
            </a:r>
          </a:p>
          <a:p>
            <a:r>
              <a:rPr lang="en-US" b="1" dirty="0"/>
              <a:t>detection </a:t>
            </a:r>
          </a:p>
          <a:p>
            <a:r>
              <a:rPr lang="en-US" b="1" dirty="0"/>
              <a:t>varies with </a:t>
            </a:r>
          </a:p>
          <a:p>
            <a:r>
              <a:rPr lang="en-US" b="1" dirty="0"/>
              <a:t>factors </a:t>
            </a:r>
          </a:p>
          <a:p>
            <a:r>
              <a:rPr lang="en-US" b="1" dirty="0"/>
              <a:t>such as </a:t>
            </a:r>
          </a:p>
          <a:p>
            <a:r>
              <a:rPr lang="en-US" b="1" dirty="0"/>
              <a:t>size, </a:t>
            </a:r>
          </a:p>
          <a:p>
            <a:r>
              <a:rPr lang="en-US" b="1" dirty="0"/>
              <a:t>shape, </a:t>
            </a:r>
          </a:p>
          <a:p>
            <a:r>
              <a:rPr lang="en-US" b="1" dirty="0"/>
              <a:t>etc of </a:t>
            </a:r>
          </a:p>
          <a:p>
            <a:r>
              <a:rPr lang="en-US" b="1" dirty="0"/>
              <a:t>the obstacle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Sensor Model in Simulink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first step for developing obstacle avoidance algorithm is to have a sensor model in simulation</a:t>
            </a:r>
          </a:p>
          <a:p>
            <a:r>
              <a:rPr lang="en-US" dirty="0"/>
              <a:t>A simple sonar sensor model is developed for Simulink</a:t>
            </a:r>
          </a:p>
          <a:p>
            <a:pPr lvl="1"/>
            <a:r>
              <a:rPr lang="en-US" dirty="0"/>
              <a:t>Sensor coverage is assumed to be rectangular and  parameterized</a:t>
            </a:r>
          </a:p>
          <a:p>
            <a:pPr lvl="1"/>
            <a:r>
              <a:rPr lang="en-US" dirty="0"/>
              <a:t>Obstacles are assumed circular (or square)</a:t>
            </a:r>
          </a:p>
          <a:p>
            <a:pPr lvl="1"/>
            <a:r>
              <a:rPr lang="en-US" dirty="0"/>
              <a:t>Sensor model gives a range data when the obstacle is within sensor coverage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Sensing Model</a:t>
            </a:r>
          </a:p>
        </p:txBody>
      </p:sp>
      <p:grpSp>
        <p:nvGrpSpPr>
          <p:cNvPr id="28" name="Group 27"/>
          <p:cNvGrpSpPr/>
          <p:nvPr/>
        </p:nvGrpSpPr>
        <p:grpSpPr>
          <a:xfrm rot="1379018">
            <a:off x="4138852" y="248652"/>
            <a:ext cx="4297629" cy="6336633"/>
            <a:chOff x="3465083" y="344905"/>
            <a:chExt cx="4297629" cy="6336633"/>
          </a:xfrm>
        </p:grpSpPr>
        <p:sp>
          <p:nvSpPr>
            <p:cNvPr id="4" name="Oval 3"/>
            <p:cNvSpPr/>
            <p:nvPr/>
          </p:nvSpPr>
          <p:spPr>
            <a:xfrm>
              <a:off x="3465083" y="1876926"/>
              <a:ext cx="1737360" cy="1737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24916" y="1524000"/>
              <a:ext cx="1524000" cy="3657600"/>
            </a:xfrm>
            <a:prstGeom prst="rect">
              <a:avLst/>
            </a:prstGeom>
            <a:solidFill>
              <a:srgbClr val="F21AC4">
                <a:alpha val="36000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77853" y="5462338"/>
              <a:ext cx="8382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94412" y="4636169"/>
              <a:ext cx="1636294" cy="1636294"/>
              <a:chOff x="5815264" y="3160295"/>
              <a:chExt cx="1636294" cy="163629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6015789" y="3160295"/>
                <a:ext cx="0" cy="1636294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 flipV="1">
                <a:off x="6633411" y="3761874"/>
                <a:ext cx="0" cy="1636294"/>
              </a:xfrm>
              <a:prstGeom prst="straightConnector1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H="1">
              <a:off x="3529253" y="5181600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53320" y="6039853"/>
              <a:ext cx="201168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3809989" y="5638798"/>
              <a:ext cx="9144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0220982">
              <a:off x="3737597" y="5246075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200" i="1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3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4259169" y="1098884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5775148" y="1122948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908873" y="914399"/>
              <a:ext cx="155448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0220982">
              <a:off x="5446284" y="344905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200" i="1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6376727" y="1499937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304538" y="5165558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5350031" y="3328735"/>
              <a:ext cx="3657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220982">
              <a:off x="7267063" y="2839452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3200" i="1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3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4620116" y="3384884"/>
              <a:ext cx="133149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4344993" y="4269605"/>
              <a:ext cx="173736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0220982">
              <a:off x="5197632" y="3866148"/>
              <a:ext cx="4507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3200" i="1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3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57191" y="1772654"/>
            <a:ext cx="25779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the range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measurement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received from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sensor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Simulink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813"/>
            <a:ext cx="82296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simulink</a:t>
            </a:r>
            <a:r>
              <a:rPr lang="en-US" dirty="0"/>
              <a:t> block is developed representing sonar sensor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970" y="2326958"/>
            <a:ext cx="3882188" cy="376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397042" y="2614863"/>
            <a:ext cx="2185737" cy="914400"/>
          </a:xfrm>
          <a:prstGeom prst="borderCallout1">
            <a:avLst>
              <a:gd name="adj1" fmla="val 46971"/>
              <a:gd name="adj2" fmla="val 102450"/>
              <a:gd name="adj3" fmla="val 61194"/>
              <a:gd name="adj4" fmla="val 136035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position in </a:t>
            </a:r>
            <a:r>
              <a:rPr lang="en-US" b="1" dirty="0" err="1"/>
              <a:t>xy</a:t>
            </a:r>
            <a:r>
              <a:rPr lang="en-US" b="1" dirty="0"/>
              <a:t>-frame </a:t>
            </a:r>
          </a:p>
          <a:p>
            <a:r>
              <a:rPr lang="en-US" b="1" dirty="0"/>
              <a:t>&amp; radius of multiple </a:t>
            </a:r>
          </a:p>
          <a:p>
            <a:r>
              <a:rPr lang="en-US" b="1" dirty="0"/>
              <a:t>obstacles 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437148" y="4467726"/>
            <a:ext cx="2185737" cy="818147"/>
          </a:xfrm>
          <a:prstGeom prst="borderCallout1">
            <a:avLst>
              <a:gd name="adj1" fmla="val 46971"/>
              <a:gd name="adj2" fmla="val 102450"/>
              <a:gd name="adj3" fmla="val 28274"/>
              <a:gd name="adj4" fmla="val 13016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UGV position </a:t>
            </a:r>
          </a:p>
          <a:p>
            <a:r>
              <a:rPr lang="en-US" b="1" dirty="0"/>
              <a:t>in </a:t>
            </a:r>
            <a:r>
              <a:rPr lang="en-US" b="1" dirty="0" err="1"/>
              <a:t>xy</a:t>
            </a:r>
            <a:r>
              <a:rPr lang="en-US" b="1" dirty="0"/>
              <a:t>-frame &amp; angle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7331242" y="2775285"/>
            <a:ext cx="1459833" cy="818147"/>
          </a:xfrm>
          <a:prstGeom prst="borderCallout1">
            <a:avLst>
              <a:gd name="adj1" fmla="val 105794"/>
              <a:gd name="adj2" fmla="val 24428"/>
              <a:gd name="adj3" fmla="val 167490"/>
              <a:gd name="adj4" fmla="val -1269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Range to </a:t>
            </a:r>
          </a:p>
          <a:p>
            <a:r>
              <a:rPr lang="en-US" b="1" dirty="0"/>
              <a:t>the nearest </a:t>
            </a:r>
          </a:p>
          <a:p>
            <a:r>
              <a:rPr lang="en-US" b="1" dirty="0"/>
              <a:t>obstacle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66"/>
            <a:ext cx="8229600" cy="1143000"/>
          </a:xfrm>
        </p:spPr>
        <p:txBody>
          <a:bodyPr/>
          <a:lstStyle/>
          <a:p>
            <a:r>
              <a:rPr lang="en-US" dirty="0"/>
              <a:t>Sonar Block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4" y="1425742"/>
            <a:ext cx="900413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3433011" y="5871411"/>
            <a:ext cx="3641557" cy="529390"/>
          </a:xfrm>
          <a:prstGeom prst="borderCallout1">
            <a:avLst>
              <a:gd name="adj1" fmla="val 46971"/>
              <a:gd name="adj2" fmla="val 102450"/>
              <a:gd name="adj3" fmla="val -213128"/>
              <a:gd name="adj4" fmla="val 12900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Sonar Sensor in UGV (tank) model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4499812" y="959555"/>
            <a:ext cx="1820778" cy="412045"/>
          </a:xfrm>
          <a:prstGeom prst="borderCallout1">
            <a:avLst>
              <a:gd name="adj1" fmla="val 112772"/>
              <a:gd name="adj2" fmla="val 40273"/>
              <a:gd name="adj3" fmla="val 189902"/>
              <a:gd name="adj4" fmla="val 2737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Encoders in UGV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49"/>
            <a:ext cx="8229600" cy="1143000"/>
          </a:xfrm>
        </p:spPr>
        <p:txBody>
          <a:bodyPr/>
          <a:lstStyle/>
          <a:p>
            <a:r>
              <a:rPr lang="en-US" dirty="0"/>
              <a:t>New Tank (Thumper) Model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4569" y="1225362"/>
            <a:ext cx="2438881" cy="512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5683153" y="2097741"/>
            <a:ext cx="2990199" cy="2568388"/>
          </a:xfrm>
          <a:prstGeom prst="borderCallout1">
            <a:avLst>
              <a:gd name="adj1" fmla="val 102824"/>
              <a:gd name="adj2" fmla="val 45443"/>
              <a:gd name="adj3" fmla="val 123934"/>
              <a:gd name="adj4" fmla="val -30160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Outputs:</a:t>
            </a:r>
          </a:p>
          <a:p>
            <a:endParaRPr lang="en-US" b="1" dirty="0"/>
          </a:p>
          <a:p>
            <a:r>
              <a:rPr lang="en-US" b="1" dirty="0"/>
              <a:t>Before: </a:t>
            </a:r>
          </a:p>
          <a:p>
            <a:r>
              <a:rPr lang="en-US" b="1" dirty="0"/>
              <a:t>Right &amp; Left Encoder Counts</a:t>
            </a:r>
          </a:p>
          <a:p>
            <a:endParaRPr lang="en-US" b="1" dirty="0"/>
          </a:p>
          <a:p>
            <a:r>
              <a:rPr lang="en-US" b="1" dirty="0"/>
              <a:t>Now: </a:t>
            </a:r>
          </a:p>
          <a:p>
            <a:r>
              <a:rPr lang="en-US" b="1" dirty="0"/>
              <a:t>One more output = </a:t>
            </a:r>
          </a:p>
          <a:p>
            <a:r>
              <a:rPr lang="en-US" b="1" dirty="0"/>
              <a:t>range to closest obstacle</a:t>
            </a:r>
          </a:p>
          <a:p>
            <a:r>
              <a:rPr lang="en-US" b="1" dirty="0"/>
              <a:t>if within range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GNC takes </a:t>
            </a:r>
            <a:r>
              <a:rPr lang="en-US" dirty="0" err="1"/>
              <a:t>SonarRange</a:t>
            </a:r>
            <a:r>
              <a:rPr lang="en-US" dirty="0"/>
              <a:t> Measurement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844" y="989172"/>
            <a:ext cx="6231591" cy="559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723529" y="4329953"/>
            <a:ext cx="363072" cy="32273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0411" y="2944906"/>
            <a:ext cx="412377" cy="29583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 bwMode="auto">
          <a:xfrm>
            <a:off x="344671" y="1438834"/>
            <a:ext cx="1228635" cy="1734671"/>
          </a:xfrm>
          <a:prstGeom prst="borderCallout1">
            <a:avLst>
              <a:gd name="adj1" fmla="val 43880"/>
              <a:gd name="adj2" fmla="val 103451"/>
              <a:gd name="adj3" fmla="val 80592"/>
              <a:gd name="adj4" fmla="val 21500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Additional </a:t>
            </a:r>
          </a:p>
          <a:p>
            <a:r>
              <a:rPr lang="en-US" b="1" dirty="0"/>
              <a:t>input to </a:t>
            </a:r>
          </a:p>
          <a:p>
            <a:r>
              <a:rPr lang="en-US" b="1" dirty="0"/>
              <a:t>GNC: </a:t>
            </a:r>
          </a:p>
          <a:p>
            <a:r>
              <a:rPr lang="en-US" b="1" dirty="0"/>
              <a:t>to be used </a:t>
            </a:r>
          </a:p>
          <a:p>
            <a:r>
              <a:rPr lang="en-US" b="1" dirty="0"/>
              <a:t>for obstacle </a:t>
            </a:r>
          </a:p>
          <a:p>
            <a:r>
              <a:rPr lang="en-US" b="1" dirty="0"/>
              <a:t>avoidance </a:t>
            </a:r>
          </a:p>
        </p:txBody>
      </p:sp>
      <p:cxnSp>
        <p:nvCxnSpPr>
          <p:cNvPr id="9" name="Shape 8"/>
          <p:cNvCxnSpPr>
            <a:stCxn id="5" idx="6"/>
            <a:endCxn id="6" idx="2"/>
          </p:cNvCxnSpPr>
          <p:nvPr/>
        </p:nvCxnSpPr>
        <p:spPr>
          <a:xfrm flipH="1" flipV="1">
            <a:off x="3070411" y="3092824"/>
            <a:ext cx="4016190" cy="1398494"/>
          </a:xfrm>
          <a:prstGeom prst="bentConnector5">
            <a:avLst>
              <a:gd name="adj1" fmla="val -4018"/>
              <a:gd name="adj2" fmla="val -107211"/>
              <a:gd name="adj3" fmla="val 11272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130" y="5698"/>
            <a:ext cx="93188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File for Obstacles &amp; Sonar Sensor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13" y="936251"/>
            <a:ext cx="8614565" cy="558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85247" y="3859306"/>
            <a:ext cx="457200" cy="92784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2424" y="3877235"/>
            <a:ext cx="457200" cy="92784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52364" y="3881717"/>
            <a:ext cx="502023" cy="93233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 bwMode="auto">
          <a:xfrm>
            <a:off x="1501117" y="3334870"/>
            <a:ext cx="1228635" cy="389963"/>
          </a:xfrm>
          <a:prstGeom prst="borderCallout1">
            <a:avLst>
              <a:gd name="adj1" fmla="val 43880"/>
              <a:gd name="adj2" fmla="val 103451"/>
              <a:gd name="adj3" fmla="val 118394"/>
              <a:gd name="adj4" fmla="val 136200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obstacle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1640541" y="2823882"/>
            <a:ext cx="1268505" cy="367551"/>
          </a:xfrm>
          <a:prstGeom prst="borderCallout1">
            <a:avLst>
              <a:gd name="adj1" fmla="val 43880"/>
              <a:gd name="adj2" fmla="val 103451"/>
              <a:gd name="adj3" fmla="val 283100"/>
              <a:gd name="adj4" fmla="val 19092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obstacle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2761130" y="2353235"/>
            <a:ext cx="1268505" cy="372033"/>
          </a:xfrm>
          <a:prstGeom prst="borderCallout1">
            <a:avLst>
              <a:gd name="adj1" fmla="val 108941"/>
              <a:gd name="adj2" fmla="val 70589"/>
              <a:gd name="adj3" fmla="val 384306"/>
              <a:gd name="adj4" fmla="val 150641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obstacle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029200" y="2478740"/>
            <a:ext cx="1900518" cy="457200"/>
          </a:xfrm>
          <a:prstGeom prst="borderCallout1">
            <a:avLst>
              <a:gd name="adj1" fmla="val 99762"/>
              <a:gd name="adj2" fmla="val 15715"/>
              <a:gd name="adj3" fmla="val 294864"/>
              <a:gd name="adj4" fmla="val -2236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You can add more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539754" y="3446929"/>
            <a:ext cx="1268505" cy="367551"/>
          </a:xfrm>
          <a:prstGeom prst="borderCallout1">
            <a:avLst>
              <a:gd name="adj1" fmla="val 51197"/>
              <a:gd name="adj2" fmla="val -7856"/>
              <a:gd name="adj3" fmla="val 162368"/>
              <a:gd name="adj4" fmla="val -13027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x-coordinate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624918" y="4016188"/>
            <a:ext cx="1268505" cy="367551"/>
          </a:xfrm>
          <a:prstGeom prst="borderCallout1">
            <a:avLst>
              <a:gd name="adj1" fmla="val 51197"/>
              <a:gd name="adj2" fmla="val -7856"/>
              <a:gd name="adj3" fmla="val 85538"/>
              <a:gd name="adj4" fmla="val -13557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y-coordinate</a:t>
            </a:r>
          </a:p>
        </p:txBody>
      </p:sp>
      <p:sp>
        <p:nvSpPr>
          <p:cNvPr id="14" name="Line Callout 1 13"/>
          <p:cNvSpPr/>
          <p:nvPr/>
        </p:nvSpPr>
        <p:spPr bwMode="auto">
          <a:xfrm>
            <a:off x="6589059" y="4518212"/>
            <a:ext cx="726141" cy="367551"/>
          </a:xfrm>
          <a:prstGeom prst="borderCallout1">
            <a:avLst>
              <a:gd name="adj1" fmla="val 51197"/>
              <a:gd name="adj2" fmla="val -7856"/>
              <a:gd name="adj3" fmla="val 30659"/>
              <a:gd name="adj4" fmla="val -226829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radius</a:t>
            </a:r>
          </a:p>
        </p:txBody>
      </p:sp>
      <p:sp>
        <p:nvSpPr>
          <p:cNvPr id="15" name="Line Callout 1 14"/>
          <p:cNvSpPr/>
          <p:nvPr/>
        </p:nvSpPr>
        <p:spPr bwMode="auto">
          <a:xfrm>
            <a:off x="502024" y="4872317"/>
            <a:ext cx="2442882" cy="367551"/>
          </a:xfrm>
          <a:prstGeom prst="borderCallout1">
            <a:avLst>
              <a:gd name="adj1" fmla="val 102417"/>
              <a:gd name="adj2" fmla="val 16364"/>
              <a:gd name="adj3" fmla="val 290417"/>
              <a:gd name="adj4" fmla="val 21428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Sonar sensor parameters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410</Words>
  <Application>Microsoft Macintosh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Obstacle Detection and Avoidance  with Simulink using Sonar and LIDAR Sensor</vt:lpstr>
      <vt:lpstr>Sonar Range Sensor</vt:lpstr>
      <vt:lpstr>Sonar Sensor Model in Simulink</vt:lpstr>
      <vt:lpstr>Sensing Model</vt:lpstr>
      <vt:lpstr>Simulink Block</vt:lpstr>
      <vt:lpstr>Sonar Block Implementation</vt:lpstr>
      <vt:lpstr>New Tank (Thumper) Model </vt:lpstr>
      <vt:lpstr>GNC takes SonarRange Measurement</vt:lpstr>
      <vt:lpstr>Parameter File for Obstacles &amp; Sonar Sensor</vt:lpstr>
      <vt:lpstr>PowerPoint Presentation</vt:lpstr>
      <vt:lpstr>Example: Output of Sensor Model</vt:lpstr>
      <vt:lpstr>MATLAB/Simulink Files Provided</vt:lpstr>
      <vt:lpstr>Run Simulation</vt:lpstr>
      <vt:lpstr>Your Assignment - Simulation</vt:lpstr>
      <vt:lpstr>Modified GNC - Example</vt:lpstr>
      <vt:lpstr>Modified GNC - Example</vt:lpstr>
      <vt:lpstr>Steps for Assignment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Detection and Avoidance Algorithms in Simulink</dc:title>
  <dc:creator>Dogan</dc:creator>
  <cp:lastModifiedBy>Huber, Manfred</cp:lastModifiedBy>
  <cp:revision>90</cp:revision>
  <dcterms:created xsi:type="dcterms:W3CDTF">2006-08-16T00:00:00Z</dcterms:created>
  <dcterms:modified xsi:type="dcterms:W3CDTF">2020-03-30T18:39:44Z</dcterms:modified>
</cp:coreProperties>
</file>