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2" autoAdjust="0"/>
    <p:restoredTop sz="94668"/>
  </p:normalViewPr>
  <p:slideViewPr>
    <p:cSldViewPr snapToGrid="0">
      <p:cViewPr varScale="1">
        <p:scale>
          <a:sx n="64" d="100"/>
          <a:sy n="64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US" dirty="0"/>
              <a:t>GNC Implementation in NUC for </a:t>
            </a:r>
            <a:r>
              <a:rPr lang="en-US" dirty="0" err="1"/>
              <a:t>wayPoint</a:t>
            </a:r>
            <a:r>
              <a:rPr lang="en-US" dirty="0"/>
              <a:t> Navigation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2971800"/>
            <a:ext cx="9144000" cy="2133600"/>
          </a:xfrm>
        </p:spPr>
        <p:txBody>
          <a:bodyPr>
            <a:normAutofit/>
          </a:bodyPr>
          <a:lstStyle/>
          <a:p>
            <a:r>
              <a:rPr lang="en-US" sz="2800" dirty="0"/>
              <a:t>Adapted </a:t>
            </a:r>
            <a:r>
              <a:rPr lang="en-US" sz="2800" dirty="0" err="1"/>
              <a:t>fromAtilla</a:t>
            </a:r>
            <a:r>
              <a:rPr lang="en-US" sz="2800" dirty="0"/>
              <a:t> Dogan</a:t>
            </a:r>
          </a:p>
          <a:p>
            <a:endParaRPr lang="en-US" sz="2800" dirty="0"/>
          </a:p>
          <a:p>
            <a:r>
              <a:rPr lang="en-US" sz="2800" dirty="0"/>
              <a:t>XX {4,5}379 – Unmanned Vehicle System Development</a:t>
            </a:r>
          </a:p>
          <a:p>
            <a:r>
              <a:rPr lang="en-US" sz="2800" dirty="0"/>
              <a:t>Spring 20</a:t>
            </a:r>
            <a:r>
              <a:rPr lang="tr-TR" sz="2800" dirty="0"/>
              <a:t>20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“</a:t>
            </a:r>
            <a:r>
              <a:rPr lang="en-US" dirty="0" err="1"/>
              <a:t>simModelUGV_ClosedLoop.zip</a:t>
            </a:r>
            <a:r>
              <a:rPr lang="en-US" dirty="0"/>
              <a:t>” from blackboard</a:t>
            </a:r>
          </a:p>
          <a:p>
            <a:endParaRPr lang="en-US" dirty="0"/>
          </a:p>
          <a:p>
            <a:r>
              <a:rPr lang="en-US" dirty="0"/>
              <a:t>Simulink Model: </a:t>
            </a:r>
            <a:r>
              <a:rPr lang="en-US" dirty="0">
                <a:solidFill>
                  <a:srgbClr val="FF0000"/>
                </a:solidFill>
              </a:rPr>
              <a:t>trackVehicleNewVer6b_Encoders_DR_GNC.slx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1700213"/>
            <a:ext cx="7067550" cy="481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 bwMode="auto">
          <a:xfrm>
            <a:off x="361950" y="1276350"/>
            <a:ext cx="3076575" cy="704850"/>
          </a:xfrm>
          <a:prstGeom prst="borderCallout1">
            <a:avLst>
              <a:gd name="adj1" fmla="val 99991"/>
              <a:gd name="adj2" fmla="val 64150"/>
              <a:gd name="adj3" fmla="val 187304"/>
              <a:gd name="adj4" fmla="val 76644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For controlling the actual UGV, </a:t>
            </a:r>
          </a:p>
          <a:p>
            <a:r>
              <a:rPr lang="en-US" b="1" dirty="0"/>
              <a:t>we only need GNC </a:t>
            </a:r>
          </a:p>
        </p:txBody>
      </p:sp>
      <p:sp>
        <p:nvSpPr>
          <p:cNvPr id="6" name="Line Callout 1 5"/>
          <p:cNvSpPr/>
          <p:nvPr/>
        </p:nvSpPr>
        <p:spPr bwMode="auto">
          <a:xfrm>
            <a:off x="5724525" y="1314450"/>
            <a:ext cx="3076575" cy="704850"/>
          </a:xfrm>
          <a:prstGeom prst="borderCallout1">
            <a:avLst>
              <a:gd name="adj1" fmla="val 99991"/>
              <a:gd name="adj2" fmla="val 38453"/>
              <a:gd name="adj3" fmla="val 203520"/>
              <a:gd name="adj4" fmla="val 8533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We will have the actual vehicle </a:t>
            </a:r>
          </a:p>
          <a:p>
            <a:r>
              <a:rPr lang="en-US" b="1" dirty="0"/>
              <a:t>instead of this block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Model for NUC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Need to build a new </a:t>
            </a:r>
            <a:r>
              <a:rPr lang="en-US" dirty="0" err="1"/>
              <a:t>simulink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“GNC” block </a:t>
            </a:r>
          </a:p>
          <a:p>
            <a:pPr lvl="2"/>
            <a:r>
              <a:rPr lang="en-US" dirty="0"/>
              <a:t>for Guidance, navigation, and Control</a:t>
            </a:r>
          </a:p>
          <a:p>
            <a:pPr lvl="1"/>
            <a:r>
              <a:rPr lang="en-US" dirty="0"/>
              <a:t>“Set Pace” block </a:t>
            </a:r>
          </a:p>
          <a:p>
            <a:pPr lvl="2"/>
            <a:r>
              <a:rPr lang="en-US" dirty="0"/>
              <a:t>to ensure </a:t>
            </a:r>
            <a:r>
              <a:rPr lang="en-US" dirty="0" err="1"/>
              <a:t>simulink</a:t>
            </a:r>
            <a:r>
              <a:rPr lang="en-US" dirty="0"/>
              <a:t> model runs at the speed of real time</a:t>
            </a:r>
          </a:p>
          <a:p>
            <a:pPr lvl="1"/>
            <a:r>
              <a:rPr lang="tr-TR" dirty="0"/>
              <a:t>ROS </a:t>
            </a:r>
            <a:r>
              <a:rPr lang="en-US" dirty="0"/>
              <a:t>Encoder position</a:t>
            </a:r>
            <a:r>
              <a:rPr lang="tr-TR" dirty="0"/>
              <a:t> </a:t>
            </a:r>
            <a:r>
              <a:rPr lang="tr-TR" dirty="0" err="1"/>
              <a:t>Subscriber</a:t>
            </a:r>
            <a:r>
              <a:rPr lang="en-US" dirty="0"/>
              <a:t> block </a:t>
            </a:r>
          </a:p>
          <a:p>
            <a:pPr lvl="2"/>
            <a:r>
              <a:rPr lang="en-US" dirty="0"/>
              <a:t>to read in encoder counts coming from the </a:t>
            </a:r>
            <a:r>
              <a:rPr lang="tr-TR" dirty="0"/>
              <a:t>Teensy</a:t>
            </a:r>
            <a:r>
              <a:rPr lang="en-US" dirty="0"/>
              <a:t>board</a:t>
            </a:r>
          </a:p>
          <a:p>
            <a:pPr lvl="1"/>
            <a:r>
              <a:rPr lang="tr-TR" dirty="0"/>
              <a:t>ROS </a:t>
            </a:r>
            <a:r>
              <a:rPr lang="en-US" dirty="0"/>
              <a:t>Motor Velocity</a:t>
            </a:r>
            <a:r>
              <a:rPr lang="tr-TR" dirty="0"/>
              <a:t> Publisher</a:t>
            </a:r>
            <a:r>
              <a:rPr lang="en-US" dirty="0"/>
              <a:t> block </a:t>
            </a:r>
          </a:p>
          <a:p>
            <a:pPr lvl="2"/>
            <a:r>
              <a:rPr lang="en-US" dirty="0"/>
              <a:t>to send out %duty cycle commands to the electric motors through the </a:t>
            </a:r>
            <a:r>
              <a:rPr lang="tr-TR" dirty="0"/>
              <a:t>Teensy</a:t>
            </a:r>
            <a:r>
              <a:rPr lang="en-US"/>
              <a:t>board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90BDAC-9882-48EA-A087-7F65373B1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250"/>
            <a:ext cx="9144000" cy="3885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Simulink Model for NUC</a:t>
            </a:r>
          </a:p>
        </p:txBody>
      </p:sp>
      <p:sp>
        <p:nvSpPr>
          <p:cNvPr id="48" name="Line Callout 1 47"/>
          <p:cNvSpPr/>
          <p:nvPr/>
        </p:nvSpPr>
        <p:spPr bwMode="auto">
          <a:xfrm>
            <a:off x="2743806" y="5554105"/>
            <a:ext cx="5534025" cy="1114425"/>
          </a:xfrm>
          <a:prstGeom prst="borderCallout1">
            <a:avLst>
              <a:gd name="adj1" fmla="val -1038"/>
              <a:gd name="adj2" fmla="val 1862"/>
              <a:gd name="adj3" fmla="val -93975"/>
              <a:gd name="adj4" fmla="val 4322"/>
            </a:avLst>
          </a:prstGeom>
          <a:solidFill>
            <a:srgbClr val="00B0F0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When this </a:t>
            </a:r>
            <a:r>
              <a:rPr lang="en-US" b="1" dirty="0" err="1"/>
              <a:t>simulink</a:t>
            </a:r>
            <a:r>
              <a:rPr lang="en-US" b="1" dirty="0"/>
              <a:t> model is run in NUC, </a:t>
            </a:r>
          </a:p>
          <a:p>
            <a:r>
              <a:rPr lang="en-US" b="1" dirty="0"/>
              <a:t>which is connected to </a:t>
            </a:r>
            <a:r>
              <a:rPr lang="en-US" b="1"/>
              <a:t>the teensy </a:t>
            </a:r>
            <a:r>
              <a:rPr lang="en-US" b="1" dirty="0"/>
              <a:t>on the UGV,</a:t>
            </a:r>
          </a:p>
          <a:p>
            <a:r>
              <a:rPr lang="en-US" b="1" dirty="0"/>
              <a:t>UGV should </a:t>
            </a:r>
            <a:r>
              <a:rPr lang="tr-TR" b="1" dirty="0"/>
              <a:t>b</a:t>
            </a:r>
            <a:r>
              <a:rPr lang="en-US" b="1" dirty="0"/>
              <a:t>e steered through the waypoints specified</a:t>
            </a:r>
          </a:p>
        </p:txBody>
      </p:sp>
      <p:sp>
        <p:nvSpPr>
          <p:cNvPr id="4" name="AutoShape 2" descr="data:image/jpeg;base64,/9j/4AAQSkZJRgABAQAAAQABAAD/2wBDABALDA4MChAODQ4SERATGCgaGBYWGDEjJR0oOjM9PDkzODdASFxOQERXRTc4UG1RV19iZ2hnPk1xeXBkeFxlZ2P/2wBDARESEhgVGC8aGi9jQjhCY2NjY2NjY2NjY2NjY2NjY2NjY2NjY2NjY2NjY2NjY2NjY2NjY2NjY2NjY2NjY2NjY2P/wAARCAGgA9MDASIAAhEBAxEB/8QAGwABAAIDAQEAAAAAAAAAAAAAAAMFAQQGAgf/xABSEAACAgECAgMKCQkHAgQFBQAAAQIDBAUREiETFDEGFSJBUVNUkpTRFjQ2YXF0kZOyMjVSVWKBobHSIzNCVnOz03LBByQ38EOCosLhJUZjhPH/xAAZAQEAAwEBAAAAAAAAAAAAAAAAAQIDBAX/xAAoEQEAAQIGAgICAgMAAAAAAAAAAQIRAxITITFRBFIy8EFxImEjscH/2gAMAwEAAhEDEQA/AO7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Or0eZr9VEoAi6vR5mv1UCUAAAAAAAAAAAAAAAAAAAAAAAAAAAAAAAAAAAAAAAAAAAAAAAAAAAAAAAAAAAAAAAAAAAAAAAAAAAAAAAAAAAAAAAAAAAAAAAAAAAAAAAAAAAAAAAAAAAAAAAAAAAAAAAAAAAAAAAAAAAAAAAAAAAAAAAAAAAAAAAAAAAAAAAAAAAAAAAAilfVGTjKaTXiImqI5kslBD1mnziHWafOIrqUdwm0pgQ9Zp84h1mnziGpR3BaUwIes0+cQ6zT5xDUo7gtKYEPWafOIdZp84hqUdwWlMCHrNPnEOs0+cQ1KO4LSmBD1mnziHWafOIalHcFpTAh6zT5xDrNPnENSjuC0pgQ9Zp84h1mnziGpR3BaUwIes0+cQ6zT5xDUo7gtKYEPWafOIdZp84hqUdwWlMCHrNPnEOs0+cQ1KO4LSmBD1mnziHWafOIalHcFpTAh6zT5xDrNPnENSjuC0pgQ9Zp84h1mnziGpR3BaUwIes0+cQ6zT5xDUo7gtKYEPWafOIkjJSipRe6fjJiqmeJLS9AAsgAAAAAAAAAAAA1s7OowKoWX8e05qEVCuU25PxJJN+IDZBV9/cb0bUPYbf6R39xvRtQ9ht/pAtAVff3G9G1D2G3+kd/cb0bUPYbf6QLQFX39xvRtQ9ht/pHf3G9G1D2G3+kC0BV9/cb0bUPYbf6R39xvRtQ9ht/pAtAVff3G9G1D2G3+k2cHUcfPhKVDsXBJwlGytwkmvE00n4wNsAAAAAAAAAAAAAAAAAAAAAAAAAAAAAAAAAAAAAAAAAAAAAAAAAAAAAAAAAAAAAAAAAAAAAAAAAAAAAAAAAAAAAAAAAADndX1GnDz1TOu6yyxOUY1Vub2W2/Z9J0RyWt4l2T3R0Ouy+mEarE7akuT3jy3aa5/8AY5fKiJpi/wB2Xo5bWHmU5tTspctoycZRlFxlGS7U0+xk5yd2HlQr6KyFk6YZdjtnOiVnS7xXDJxTXF41y7NkeVpd1uNZ09F1rhgTdPFW04y4pOKS3fNLbZb7nDOFTzdrml1wOWydPyKYZFeJTZCqddErUoOXHzlx8t1u9tt1vuxi6dO2eNCymc8R5TlwOiVcYx6N/wCFttRb8u38SNKLXuZnS5ORXi41l9rarri5S2W/JEiaaTXYzj7dMtq02t04lyunVkws2hJtrnwJ/YtiS3FulVd3sxsjHp6GEboSrknOXGt9lycnw777dvlJ0qezNLrAcpRp07lVXKqyWJLMi+BUSqil0ct3wttpN7du38Tq4xUYqMVsktkjOumKeJTE3ZABmkAAAAAAAAAAAAAAAAAAAAAAAAAAAtcX4tD6CqLXF+LQ+g7fC+c/pnicJgAemxAAAAAAAAAAAKvWv7zTfrsPwyLQq9a/vNN+uw/DIC0AAAAAAAAAAA5zS5yWs6hHfl1mX8kdGc1pf581D6y/5IDpQAAAAAAACn1+mGRbpdFqcq7MvaUd2t10c34i4KvWPjukfW3/ALVgGtfgdzmPa6r5YtVi7YTyOF/Y5Hu/StBxqlbkQoqrl2Snc4p/vbIbo6h1/V5YDx5bOveuypyc/AXY+JJfvTI9PtwsPIxLp3JYnU4V411zSUZJvjTfYpPweXzbeI6dGLXj7si7alpOgwxusyhTGjbfpXc+H7d9j1Ro2iZNStx6ara32Sha5J/vTNCTx2rchWyxsWWarMa/gTrjLo9nJp/4W+Ln5eZZaHf08stp0W/2i3yMdNQtfCue275rZJ7Nla8KKab/AH79sXZ+D2leiL15e8fB7SvRF68veWgMEqv4PaV6IvXl7x8HtK9EXry95aACr+D2leiL15e8fB7SvRF68veWgAq/g9pXoi9eXvHwe0r0RevL3loAKv4PaV6IvXl7x8HtK9EXry95aACr+D2leiL15e8fB7SvRF68veWgAq/g9pXoi9eXvHwe0r0RevL3loAKv4PaV6IvXl7yDO0DTIYGROOKlKNUmmpy5PZ/OXZraj+bcr/Rn/Jganc9c7tJxm221TDm/oRaFN3L/mjH/wBKP8kXIAAAAAAAAAAAAAAAAAAAAAAAAAAAAAAAAAAAAAAAAAAAAAAAAAAACpy2lkWN8luWxzvdG+HT9RlsntTN7Nbr8k4/Li9MR/bTD5TBtRW7aXi5nORzM2ELbo5O1VGRVSqejjs4yUN93tv/AIiw1e6UZ1xhHjdEJ5Mo+XhXgr98mn/8pwThzE2a3WgOctzc2qivg1Ku2y9UyX9nHeHFNJ7bLbh5+PmZhl6hTdxTzHdCvN6twOuK44tb7tpdvPxeQnSnszOgcoppNpN9i37T0czi335OoaNkXZkbXf0k+iUUujfA+S258uzmWuuZNuLp/SUWqqbshHjkk0k5JPt+ZkThzExT2X/KxBzOVq2Zp9lznkdZoxppSnwRTlxQbSey8Ukuz9Ihhq2qTxrYStVd+KoV3S6NNOyVqin2fo/zLaFXKM0OsMNqKbbSS5tvxHPRydQpyZcea7YVZtePwuuK44y23baXb4Xi8h0ElFxantw7c9+zYzqoypibjsglFucdpcovft+gzut9t+fkOY0fo3qlUbHN4cePvdx9j5+F9n+HfxGzq+RdRqljxpVwteNBRlLZPnZtsm+W/k35bl5wv5ZbozbXXx5VkHX0inHg7eLfl9pXaXkzydPv6W2dllU5QlxwUZLlvs9uTfPtRzVNli7nu9PE97a1fF//AMXC5y/+qLX7yacK94vwTU7hSTSaaafZ85k5+qrhz9Ds6Sx8VLXA5eCtq1zSN3Wcm2nq9VFs4WWyfKuEXJpLd7cXgrxdpSaN4iE3WZ5lKMYuUmkl2ts5zF1DPzq6FHL6F9VstlKMItuUZ8K7d0aubn5WoaLlXW5UaVCupOhRXh8UYyb3fPm3y28heMGb2mUZnWuUVJRckpS7FvzY4ouTjxLiS3a35mlrGM78N21yUMjHfS1T8jXi+hrkyPQ6m8Tr1rUsjNStm14k14MV8yX/AHM8sZc1033ssk01unujEpxhtxSUd3st3tu/IcnXn5WPiVdDcqqa4TnNVwhJp9JLnKL2fDsv8PPfcse6eqWXh4UKZbTnkxdcl+lwSa/jsX0rVREyjNsu3OKkouSUpdib5szun2HIzy1qWrYudK2VNEa51cS5cD6KUpv6Vul+4sdCoq628jFrjj47pUFXxLjte68OSXZ/PmTVhZYvMkVXXspKK3k0l5WzJzGqZF+RVkynlKEKsyulY3CuaUovfft3fb9BsQ1HIux8OHWFG27Iuqk1GO6jHj25beLaJGlNrpzL8HJ4efmYun4mPG52Ty8eCxpSivAnxbSXz7Jp8/IXepX3Quw8aq/oOnlJSu4U2to77LfluyKsKYmxFSxMNqKbbSS5ts5yzVM2rgpjkQvsyoKGPbCHg8anwyf2NPycmYuy8i7AvttzYKNivq6tKC3XCpJbNc9+W735cydGTM6RNNbp7plti/FofQfP46pqEP7ndV4/RQUH0ajLeMfynJqXPflsfQMX4tD6Dq8WiaK5v0zrm8JgAegyAAAAAAAAAAAKvWv7zTfrsPwyLQq9a/vNN+uw/DIC0AAApdXhfbnx4FfkUQq3lRjZPRWRbb2ltut1y2W78TLLPy4YGHblWxnKFa3cYbbvxctytm8TUc+EMvEzMLK6OThJ29G5wTW64q580t1yb8YGtHXbK6qaMZWZU40dJOdlM3KT4pR4WoRez3i02/J4ze0zKycnUsvpPAoVVUoVyTUoOSb2fz+Uy9O0q7Hi4OKqqg6+Km9xXD2tScXzXj5k9dWBjzWXXOutThGpSVm0Gl2Lbfb9/aBugwZAHNaX+fNQ+sv+SOlOa0v8+ah9Zf8AJAdKAAAAAAAAVesfHdI+tv8A2rC0KvWPjukfW3/tWAWhhrdbMyAMBLZbIyAANPL1TFw7403St6SUeNRrpnZy3238FPY90Z2NkyrjRcpuyvpY7J8477b/AGgbIBFO+qu+umUtrLd3BbPnt2/zAlBBm5lGBiWZWVZ0dNezlLZvbnt2Ln4zzfn4uP1fpblHrM1XVyb45Ps7P5gbIAAAAAAAAAAGtqP5tyv9Gf8AJmya2o/m3K/0Z/yYFf3L/mjH/wBKP8kXJTdy/wCaMf8A0o/yRcgAAAAAAAAAAAAAAAAAAAAAAAAAAAAAAAAAAAAAAAAAAAAAAAAAAAKfOhGy62FkVOEuUoyW6a27GXBQ61dLGozL4tKVUJTTa37Fv2HH5m9Mftph8vPVqOGUegr4ZSUmuBbNrbZ/TyX2Hro4Kx2cK42lFy25tLfl/FlbHW6VPgnTe+GcK7LVBcEZSS28e/jRannVRVHLaLNavAw6lJV4tEFKSk1GtLdrmn9KJOr0b79DX+X0n5K/K/S+n5yUrsrUljZc1Pd11xjHhit5Tsk+UV+5fxEZqpNoTS07GUpW0U1UXye/TQqjxJ+PtX0/aQZOl25dca786yytTjNwlXDaWzT2eyXkPPfyhuEI4+TK6cpQ6FRXEpRSbT57djT332D13GdULK6ci1Sr6SShDd1x3a3lz8qfZv2MvEYkI2bkMLEhQ6IY1MaW93WoLhb8ux7eNQ+Peit9JJSnvBeE12N+VrZEkZKUVKL3TW6MmV5SiePS226a23NTfgrnJdj+nkuZ7nCNkJQnFSjJbOMlumj0BcRPHplCuDprcamnBOK2g12beQW41F3F0tNdnFHhlxRT3W++30blTPUM6Oc9LSj1qU+OF3D4PQ+OTXlW22xuahndSvx+OSjVJWSs8Hd7Rg5cvJ2fOXyVRKLw2qcenHq6KiqFdf6EIpL7DCxMZbbY9S2h0a8Bcofo/R8xDgZ8c6MnGm6rZJrpIpcSfY002mVC1a2eXk12arRjOu+Vca5UcT2T5c9yYoqmZLwv+hqTrfRQ3qW0HwrwOW3LyHnIxcfKio5NFd0U90rIqST/AHlPVrV6v1Cm+MY8Dt6tPblLgXOL+dcn9pPDUsp5Gl1ypj0eVDedu/a+jctkvFzGnVBeFhXh41Tbqx6YNpp8MEt0+08T07BscHZh48nCPBHirT4Y+Rcuw9ZmWsSEX0Vt0py4Ywqju34/Hsl+80u/2PKEHVj5NrnXKzhhBbxUXtLfd+JkRFc7wbLSSUouMkmmtmn4zEIRrhGFcVGEVtGMVskvIim1HX4V4N1mHXbbKNKs6RQ3jDiW8eLn5Njc1LIyMbFhlUpThW1K6G27lDxtfOu0ZKtr/kvCaen4VnBx4lEuje8N614PPfl+8mnXCxxc4Rk4S4o8S34X5V8/M0tNy7c+y7Ii0sPfgo5c57dsvo35L6DWq12MYKNldt9rdjapr/JjGbjvs3z7PFv9Ay1TsXhYvCxHDgeNS47t7dGtt32/b4xj4GHizc8fEopm1s5V1qL28nI1NczbMPCrtptjVx3Qg5yjxKMW+b2K+3VMmGHKzEzqM613V1xiqeBLie2z5+MtTRVVHJMxC7swcS27prcWmdvLw5Vpvl2cxHBxI3u+OLSrm+J2KtcW/l3K3vvdkWw6jUrOPFnYqpcmrFKMdn5Nt3v9BsabmX3ZeTjXyptdHD/a0pqO733i02+a28vjImmuI3LwkWmUxzab48MK6VJ10wgoxUpdsuXj2Nm/Hpya3XkVQtg+fDOKaNLv1jKySlC6NMXNdO4/2bcd+JJ9vifi8R5WuUbf2lGRVJ8DjGcUnKMpKKa59m7XzjLXJeE70+DzaL+LavHi1VTGKUYt8m/s5ErwsR3TueNS7LFwznwLeS8jfjNfJ1ejHulU6rrLI2xp4YRT3lKPEtufkNZ69F5FEY49sapK3pXKK3rcO1dvi8fb4hlrkvCxeFiyuhc8al2VraE+BbxXzPxF7i/FofQc7p+owz03Cm6pcKknZFJST7Gmm/edFi/FofQdPiXjEmJ6UxOEwAPSYgAAAAAAAAAAFXrX95pv12H4ZFoVetf3mm/XYfhkBaAACv13GtzNHyceiLlZOKSSaXjXjZr5ukKGHkTx42ZeVKp1xWTa5+C2t0k3tz2+bfZblwAOWhpea7ci2WNZOp2UWdFZ0UXao8XEto+Ctt4tb+Rc/J7ydOybMivJhg2007WLoKehlJOTXhNT3jz2e+z8nlZ0wA1dMoli6bjUWcSlXXGLUp8TWy7N9lv9htAADmtL/PmofWX/ACR0pzWl/nzUPrL/AJIDpQAAAAAAACr1j47pH1t/7VhaFXrHx3SPrb/2rALQAAAABz+rRlHXa7XZn01vGcekxKHZu+Lse0ZbGhVRmUYUW8S98OLKtJKUZNO5bOW3Pi4fCaXPtOvAHJY+Lk2Wypdd6xpZdUvAqsqi48MuLZNtpbpb/wD5M5GDqDnGrCVtaquyFByUvyGotRUv8O/NJ+Lxdh1gAqNRh1nuehGjHtSk6dqZQfFFKcd0128l2lXHCy5W40LKLXDT8iump8LfFDj3cvoUFBb+XiOrAHI4FGemumnlLI6K1ZHRY84yk9nt4cp8Le+3DsvsW4qqu6lfUoXqpSqfSwx7VGT3e6lVJ7vxcTi+e68h1wA5KSvtxsaq3DtjWlbwylXdZF+EttoJpptdnE+S7DXyumjot1moQzJZEdNh0Uoqe9c1B8XFt+S9+bb7V5ew7U1cjTsPKuVt9EJzSS3fjSe6T8v7wOfVOd32crJ3Rt61Fwccecv7Lly4+JQUdt01tvvvyb2OqAA1szOxsCFc8q1VxssVcW03vJ9i5GbM3HqzKcSdiV96k64bPml2/R+80e6DCefTiY7hKUJZG03Fb8MXCa3+btXMq6qc7Jy8bNyse+FyU6XwR2lFRqkt1vyW83LZvt8EDqjW1H825X+jP+TOZx68iGNOtVXyo3p6Wca7KpTjxeFHgk+ctu1xfPsN7AcHha4qo3QpjZJQjapJxXQwe2z5pc+z5wNjuX/NGP8A6Uf5IuTme5zCyLNLolHVMupOuPgwjVsuXzwZbd7sr9c53qUf8YFgCv73ZX65zvUo/wCMd7sr9c53qUf8YFgCv73ZX65zvUo/4yTR77MnRsHIulxW249c5y223bim3yA3AAAAAAAAAAAAAAAAAAAAAAAAAAAAAAAAAAAAAAAAAAAAAAotYx+t15eNxcHTQlDi2323W2+xelTlfGZ/ScfmTamJ/tph8qbvP/5e6rp/72+u7fg7OHh5dvj4f4loAebNUzy2sFXlaRHKx7YWTi7J39OpShxR3XJJxfauFbFoBFU07wWuqcLRVi30XdJWpVynKUaqVCL4klskuzbbx7nirRL8aK6pndFOUHXZJ1b7rick1z5NcT8pcgtqVItDzFcMVHdvZbbvtZ6AKJAAQKiWicXFe8n/AM87eljkcH5O3JR23/J25bbm1nYDzLKJq51upT5qO/5UXHf92+5ugvnq5RaFZpOly0+y2crYSdiS4Kq+jhy357bvmzxXpudj25DxtQqhC62VvDLH4mm/n4kWwJ1Kr3LQqb9DhkYWVjzufFddK6Fijs65P9/P/wDJOtO2enPpfiS2/J/L8Bx8vLt3N8EZ6uy0NDVdPlqEKVGyEejlxOFkOOE+W3OO638prafobw298mM10VlUUquHZSlxeXxPcuAIxKojL+C0cqKfc/csSeLRnKuu6mFdu9PE24xUd1z5bpLlzLpw3qcN+2O257AqrmrlMRZrafi9SwKMXj4+igo8W22+3zFXf3PTtqjWsqvh3m/Dp4nFyk5bxe+6a32L0CK6om8ItDRz8CeViU015HRzpshZGycePdx7N1uiKen5l6rWVnV2Ku6u2PBRw/kvfb8p9pZgRXMJspcnQePMysnFy5Y8sip1tKO6i24tyXNdqjt/E3NMwrsGt1TupnUkuCNdHR8P8XubwE4lUxaUWhUd5rHXPGeY1gyc2qow2l4e+6ct+aTba5eQ8WaJfkRbyM1TujCMKpxq2UUpKW7W/NtxXkLoE6lRaFTXpFvWVkX5UbLHkRvlw1cK5QcNlz+cPRpq5WV5XBLpbp79Hvys7Uufatu3+BbAalRaFXpWky0+6y2V0JOcVHhqr6OL2/xNbvwmdTi/FofQVRa4vxaH0HX4lU1YkzPSmJFoTAA9FiAAAAAAAAAAAVPdBYqYYN01Nwry4Sm4QcmltLnsk2WxF01Fs5Uq2Epx/KgpJtfSgK1902kp7O+1f/1rf6THwn0n0i32a3+k3nhUT8LZPfxox3vo/RA0vhPpPpFvs1v9I+E+k+kW+zW/0m48HGUlF7KUuxb82Z730fogaXwn0n0i32a3+kfCfSfSLfZrf6TdWBjvsSe3Id76P0QNL4T6T6Rb7Nb/AEj4T6T6Rb7Nb/SbdmHiVR4rHGEV45NJCvExLY8VTjOPli00BqfCfSfSLfZrf6TQ0OaydSzMmpS6KzIbi5Rcd1svE1uXne+j9Elqx66vyFsBMAAAAAAAAVesfHdI+tv/AGrC0KvWPjukfW3/ALVgFoAAAAAAAAAAAAAAAAAAAAAAACLIx6sql1X1qcHs2n5VzTNbIxqcTScqvHrUI9FNvbxvZ82/GzeNbUfzblf6M/5MCv7l/wA0Y/8ApR/ki5KbuX/NGP8A6Uf5IuQAAAFf3P8Aye0z6pV+BFgV/c/8ntM+qVfgQFgAAAAAAAAAAAAAAAAAAAAAAAAAAAAAAAAAAAAAAAAAAAAAFTlfGZ/SWxU5Xxmf0nF5vwj9tMPlEADzGwAAAAAAAAAAAAAAAAAAAAAAAAAAAAAAAAAAAAAFri/FofQVRa4vxaH0Hb4Xzn9M8ThMAD02IAAAAAAAAAAPFrUapt7pKLfg9v7jjNPrpw46VKVWHk02WqNOXjvgubkn/eRfbvvz5/yO2NSrTMCnJlk1YWPC+W+9ka0pPft5gcdi6jqVejSsxcuNEMTBpuVcaYOMpSct0+XJcvEWr1HPw9R6ndmdNGOZTW7JVxi3GcJNx5LbtS28ZfLAw41yrWJQoSgoSiq1s4rsTW3Yt3yM34OJkRsjfi02K3bpFOCfHt2b+XYDlcjVZvUFlWXw4cazNjXPh3UVGMduS7eZrZeoajfh52Lfl3Lo449sZWQqjPwrNmtobpLsfPmdjDTsGuChDDx4xW6SVUUlutn4vGkkzxXpGmVQcK9PxYxlFxaVMeafNp8uzkgOdwcnJlnW4FWZHEjPIybJZCrhvY4yitua2357vl4jzHV9Vzcey+vMWP0OmrJahVFqc1Ka35p+C1FHTWaXp9tCpswcaVSlx8Dqjw8Xl227SV4uO+LfHqfFX0UvAXOH6L+bm+XzgUfdLOWT3N483XCc7bcd8EvyW3OPJ9vI1LMXL0h3ZkY42nzynVj10YUOPifE23tJRjxbbrnyOonj02VRrnTXKuLTjFxTSa7Nl8wycajLpdOTTXdU+2FkVJP9zA5XA1fUM2yGDZmvGkrb4vIlCtzago7Re28d/Ce+3kIcjXtVl0sse6M441Nc+OtVqq5tbty42pKL7Fw/OdRLR9MlU6np+K6203HoY7NrkuW3kPdmnYV1lVluJROdKSrlKtNw27NvIBsRbcE2tm1zXkPQAAAAAAAKvWPjukfW3/tWFoVesfHdI+tv/asA2r8myOR0GPSrbFBTlxT4VFNtLns+b2f2EmLfHJojbFOO7acX2xaezX7mmcQ8vIyNezsezVcnGrrldKPDOTS4W3tsn5E/sLPuJzMjL671jItu4ODh6SbltvxeUC8ydUooyI0KcJWSe2zlts+Wy7O3n2HujUcW+ca43QVrjxcO/wBuz8e3jOezunqz+r8Ssi8pWRbi1JJyUn4ttuXbuT4mg5E6IVX2f2MVNQk7ZuSUoyimo8kntL5/48gt4avp8652Ry6uCtKUpN7LZvZP51v4+wxXrOnWWRrhlwc5SUFHmmpPsT8m/i37Stv0jPzK6o3rFrdFKphwTk1PwoNt+CtltDkufb2m1kaXdbPNlGVa6fJouju3yVbg3vy7fBewG4tSw3fOhZEHZDfeK8q7UvK15O01aO6DTrMOjIsvVPTV9KoT33S8f2bdpq4WiX4+XVxqE6abp2xseTa29+Lbav8AJT8Lt5+Plz5SaZpluFCuWb0LrpwljS4ZOW6i3z7F2rxAW6vqld0UZp2cCnwr9F8k/wCBHlZuNhqLybY18b2in2yfkS8ZU6FwYODLIzLtull0dUpppuqHgw+1by/+Y3JdHqGdiZGNbCccWUnPt38KLS25ASVavp92/R5dUlGt2N8XLhXa9+zlvz8hlargumd3WY8EJKMt90032Lbt5+Ir1ot6xMalvHk6qb65Ke7jJz7OXLdeXsNazDy8GEMm6cYxpvhOqqd07ox8GcXxTceJJqXLk9ml5QLd6zpyqVnW63Ftrdbvs23+zdb+Qi1LV3ifF6Y5Hg1v+84V4dihHns+T3k9/mKnHwMzNpnlQqqU532yjKN1lMkpcOzjJLnHweaa58mb1ujZOTp1tOTZVbdZZRxSfJShW4N9i5btTe37QGzXqsqsmyjUqasWUKum443ccOHfbm2ls99vETLU8exVSosrnGdvRS3lwuL4XLbbbt5dnLlzNfJ0XHjiOOBRTTb0ldqbWym4SUkpPt25fu3IXpeXfmLLu6GubvjN1wm5JRjXOK57Ld7y8i5AbFmvafHEyMiq+NyppdzjDtlFeTy8+XzFhTZG6qFkOcZpNFJZod89OxcZTqUqtNtw5Pd7ccowSa5dngv+BdUdJ0FfTRjGzhXEoy4kn8z2W/2ASGtqP5tyv9Gf8mbJraj+bcr/AEZ/yYFf3L/mjH/0o/yRclN3L/mjH/0o/wAkXIAAACv7n/k9pn1Sr8CLAr+5/wCT2mfVKvwICwAAAAAAAAAAAAAAAAAAAAAAAAAAAAAAAAAAAAAAAAAAAAADms66xd1EKFN9FLHnNx8TalFJ/wATpTnNW02OVqXWFk5FFsIuCdTit09n40/IcvlWyxdejlW6l3Q04GXZQ4Ql0KUrOK1Rlz57RT/Ke30GotS1FWW2RjGUZZ0aIxdi2UduxeDy337Sylo0JScut5Sc0la1JJ27dm725eTltyJLNJpnXZBWWwc7+sKUWt4z5dnLs5eM4Yqw4jhraWNV1F6fGtquuXHv4Vtyritvne/N+TY1Ja9ZKtWY+E7ILFWVNyt4dovfddj3fI3s3ToZd9V3TW02VpxUq2uae265p+TtRDRomPRRZUrbpRnj9X8JrdQ3l2cu3wn/AAK0zh5d+Sb3aeo6xkWYd9mFQ1VXOEJX8aTTbi3tHbmtml2ljnZ1uNk42PTj9NZkcW28+FR4dm9+XzmvboNFilBZGTXVNxc64SXDKUdtm+XzL7DftxYW5VGRJyU6FJRS7HxLZ7/YJmjaxup8bWb+qf2dEsqdUJ22ylYotR45JJbLm/Bfk7DzDWsmF2VkPHdmNGNM2nZs61KK32W3Pt+YZujX1ro8DpHCdUq5SVqi3vJvwt12eE+zn2m9DRaFiW0SssfTQrjNpr/Aklty+YvM4cb9o3Z0vNvupy7MyMYKm6cU4vfZJ9nZ4v4mhbrV8b8TJvolRiTpstW01Jzioprdbcn7y3xsKvHeQoynKF83OUJbNJvt25eM046Bj7wVt+RdVXXKuFU5LhjGS2a7N/4+IrE0XmZTu1od00ZQmo48LLVwOMKr1NNSko83tyabXL+JJf3QdVlKjJohVlKajwSuShs02pce3Zyfi7TObo1k8Rwhk5F9kp1rismk4QjJN7bJLf5+0m7y1bux5OQ8pzU+sNx41y227Nttm+WxP+I/kgp16eV0UcTEjbZONkmnclGLg0nz2e6e/JkWVrl2RpuRZgY0nwY3STsdiTrcotrZbc9u3xFnRplVNtdvSXTnCucOKct3Liabb+fdGrLuex+g6CvJyaq5VKqxQkv7SKWy35dv0CJw78G7GLrMrM6GI6Fy2jKUrUpvwd+JQfbH50yfN1GyjIlRj43Tyrq6Wzezh4Y89tuT3fJnnvLT1mu2V98oVzVkapSTipJbb9m/7t9iXN0yGXc7VfdROUOjm6mlxx8j3T8r5rylZnDubtOzX3/a204nSY1Ua5zsdmz4ZpNbLbm+flLDLzY4l2PGyP8AZ3ScHY3soPZtfbsyGWj4zpyKU7IwvjCLUWvBUUktuXzHnXMKzUcJYkIJqyceKxy26NJptryvbdfvH8JmIhO7Whr1ltE7qsFyrqrV1u9mzjB7tbLbm+Fb7cu02I6xGdTsjVvHrUcdeF27teF2fP2HrJ0ei+cnG26mFkFXbCtpRsiuxPl5Hty25Hl6JQ7+kjffCtXRv6GLXBxrbn2b+Ls3JvhyjdJpufdn49l/Vejgm1XvZu5tNp+LlzRX/Cinb4vLfq3S7cX+Pfbo+zt+f+BcYeLDDxo0VuTjFtpy7ebb/wC5ofB7B41LazdZPWe1fleTs/J+YiJw7zeCboKNVyesdWjRK6yy+6O8rElWoOPzc1zPGPrmQsOtxxnkOOIsmyc7VF7bvdcl28iyp0uinLWRGdjmpWS2bW289t/F+ytiOrRcammVUZ2uMsZYz3a34Vvz7O3wmWzYfRaUE9dnwu6nDdmMrY0ux2bPibXi27FuXJztujZLyuhq4o4ruhY2rVwvh23bjtvxPbxPbxnRFMSKYtlTF/yAAySAAAWuL8Wh9BVFri/FofQdvhfOf0zxOEwAPTYgAAAAAAAAAAjvuhj0Tus34IJye3kILdQxqsSvKnN9FZtwtLm9+wapCVmmZMIRcpSrkkkt2+RTZGHkyqnjdDN1Yz46tot8Tk1yX0byAu7c6inKrxpyfS2RcoxS7dv/APCKvVKrL+hjTkqfLdOlrh37G/IivycXNvnk5sIpOFilXCUHxtQ7Nvp5+Lxm/ixm9UybXXOMJ1V7OUWvLyA2se+GTRC6ptwmt1utiKvUMe15KhNt4zas5dn/AL2ZX4GZPG0qFPVcrp4Qlsugls3za57EMcHLwlHdK1WUTqn0UHuns5Jvm9+e63+cC0x9SoyLIQUbYOxbw6StxU128n4xlajVi2KFld73aSca202+xJ+UrMCqzp8FxjmSlXHaxXwahBcOz4d0ue/IstThOaxeCMpcOTCT2W+y37QJcfLryJyhGM4zjFScZxcWk99v5MnKbUcPp78+x0ynKOPHomk/yvC7Pn7CK7DunXl3KufSO6KbcW269o8Wy5b/AD7duwF8JNRi2+xLc53obI43C6ZTolduk6JKMVw+bT3ab/ieKaZdDGOZi5FkI1zhXFVy8GXE32eLk47P5gOiothfRC6vfgnFSW/kZIaumQlDTMWE4uMo1RTTWzT2NoAAAAAAFbrOJfkxxbMW2FduPd0sXOtzT8GUdmk1+l5SyMAcRkaJkXZFltmPgznZJylLo7lu292/702NPxdT0zpOpQwauk24v7GyW+2+3bY/Kzr9l5ENl5EBzU79esjtOWDJb77PGl/Weutd0PnML2aX9Z0ey8iGy8iA5zrXdD53C9ml/WOtd0PncL2aX9ZPf3QOmzMl3tusxcOxwuvhOHg7JNvhb3fJo3KtXw2sqV1lePXj3dC52yUVJ8Kl4/8AqArOtd0PncL2aX9Y613Q+dwvZpf1lzbqGBTCM7czGrjNcUZStilJeVc+wjq1PGnk5VU5QrWPOEOOcklNyipLb7QKrrXdD53C9ml/WOtd0PncL2aX9ZZahq1Gn6jp+HdW282UoRmttotbbb/S2kYhrGNPXbtKUNp0UdNOxtcK5rl9jTArutd0PncL2aX9Y613Q+dwvZpf1lzHUMCeNLJjl40qIPaVqsi4xfzvfYT1DArqqtszMaNdv93OVsUp/Q9+YFN1ruh87hezS/rHWu6HzuF7NL+su55mHXkwxrMmiF8/yapTSlL6F2hZ2E8l4yysd3p8Lq6SPFv5Nu0Ck613Q+dwvZpf1jrXdD53C9ml/WXUc7Cn03R5NE3Qm7VCak4beVLsPGmajj6rjzvxk+jjZKtOS2328YFR1ruh87hezS/rHWu6HzuF7NL+s6PZeRDZeRAc51ruh87hezS/rPFtuv31TpndhqNkXFtY0t9mtv0zptl5ENl5EBoaNiPCwa6W+Jwgo77bb7IsDBkAAABX9z/ye0z6pV+BFgV/c/8AJ7TPqlX4EBYAAAAAAAAAAAAAAAAAAAAAAAAAAAAAAAAAAAAAAAAAAAAABU5Xxmf0lsVOV8Zn9Jxeb8I/bTD5RAA8xsAAAAAAAAAAAAAAAAAAAAAAAAAAAAAAAAAAAAABa4vxaH0FUWuL8Wh9B2+F85/TPE4TAA9NiAAAAAAAAAAAAABgyVuZXtq2BZxz5zkuHfwV4D57eUCyBoapdfUqY0T4XOT4lHh42kv8PFyK6ep5dkV0Nj2hQpuajCKk92uak+S5eIDoDCae+zT27Sopzb7JO+3JhRGFqrdLSaa2Xj7d+fLxENuRk0QjOFjrVkHfNRjGUlu+W6fiS2XLnyAvgUUtRy55E51b9HC2MFHwFGSe3bu+Ld78tjZwsm662q2zJhtbKcegcVvHbfsfbvy57gWgAAAAAAAAAAAAAAAAAA4zO0TJuydU30m26zIuc8fIWVGEIeCkm48Xia37CW7TNVrtnN47t4sp2Ssq6N2f3UI8UVPwVu1LffmdcAOR0jRMytVRzMNLosO6lOcoS3lKzdbbPyP5iHT9B1LEyaM90uduOsePV5Ti4zSpjCbXPZST32e/i+c7QAUHdHpORqeTjOiPKqm7ae6XBY+Bw/jH+BVT7n9UyYZFttSrycvGsdu047Kbtg1Dx/4I7b9h2gA416LmTqvyJYmW5ysqahO2lWeBxeElFcG635J9q8nI8W6TqbxqpPAbu4LYLoui7JS3Ssg/B59rcTtQBxefper23SfUt5KdFi6u6o1y4FHfdy8Lfk0lyXYa9EXffpuBVXBX1ZN/FlRnFylup7vZPiXPbfdLmkd4RRx6YXSuhVXG2X5U1FKT+lgc13O6Pl4udjTyKr61i47qcpzq4ZN7coqEd2uW+8nv/EuNExbsWvMV8OB2Zl1seae8ZS3T5FkAAAAAAAAAAAAFf3P/ACe0z6pV+BFgV/c/8ntM+qVfgQFgAAAAAAAAAAAAAAAAAAAAAAAAAAAAAAAAAAAAAAAAAAAAAGvZiVWTcpcW7+c2AVqopq2qhMTMcNXqNP7X2jqNP7X2m0Cmhh+qc09tXqNP7X2jqNP7X2m0BoYfqZp7avUaf2vtHUaf2vtNoDQw/UzT21eo0/tfaOo0/tfabQGhh+pmntq9Rp/a+0dRp/a+02gNDD9TNPbV6jT+19o6jT+19ptAaGH6mae2r1Gn9r7R1Gn9r7TaA0MP1M09tXqNP7X2jqNP7X2m0BoYfqZp7avUaf2vtHUaf2vtNoDQw/UzT21eo0/tfaOo0/tfabQGhh+pmntq9Rp/a+0dRp/a+02gNDD9TNPbV6jT+19o6jT+19ptAaGH6mae2r1Gn9r7R1Gn9r7TaA0MP1M09tXqNP7X2jqNP7X2m0BoYfqZp7avUaf2vtHUaf2vtNoDQw/UzT21eo0/tfabFcFXBRj2I9AtTh0UzemETMzyAAugAAAAAAAAAAAAADzKEJSjKUYuUecW1zX0HoAR3UVZEOC+qFkd99px3R4niY1igp49UlX+QnBPh+gnAENmJj22OyyiuU2uFycVvt5Nxdi497i7qK7OH8niinsTACKWNRK5XSprdseybit1+8Rx6IXSujTXG2XbNRW7/eSgAAAAAAAAAAAAAAAAAAAAAAAAAAAAAAAAAAAAAAAAAAAAAAFf3P8Aye0z6pV+BFgV/c/8ntM+qVfgQFgAAAAAAAAAAAAAAAAAAAAAAAAAAAAAAAAAAAAAAAAAAAAAAHJ4vdNrOf0s8DQY31V2yr4+sxju18zQHWA5rvx3S/5aXtkB347pf8tL2yAHSg5rvx3S/wCWl7ZAd+O6X/LS9sgB0oOa78d0v+Wl7ZAd+O6X/LS9sgB0oOa78d0v+Wl7ZAd+O6X/AC0vbIAdKDmu/HdL/lpe2QHfjul/y0vbIAdKDmu/HdL/AJaXtkB347pf8tL2yAHSg5rvx3S/5aXtkB347pf8tL2yAHSg5rvx3S/5aXtkB347pf8ALS9sgB0oOa78d0v+Wl7ZAd+O6X/LS9sgB0oOa78d0v8Alpe2QPWnd0Odbra0zUtLWHZKl3J9Mp7rfbxL6fsA6MGDIAAAAAAAAAAAAAAAAAAAADQzNVpxMpY0qsi21w6ThpplPaO+3PYDfBV9+6/QNR9lmO/dfoGo+yzAtAVffuv0DUfZZjv3X6BqPsswLQFX37r9A1H2WY791+gaj7LMC0BV9+6/QNR9lmO/dfoGo+yzAtAVffuv0DUfZZjv3X6BqPsswLQFX37r9A1H2WY791+gaj7LMC0BV9+6/QNR9lmO/dfoGo+yzAtAVffuv0DUfZZjv3X6BqPsswLQFX37r9A1H2WY791+gaj7LMC0BV9+6/QNR9lmO/dfoGo+yzAtAVffuv0DUfZZk2FqlGbO2EIXVzqaUoW1uDW63XJgbwAAAAAAAAAAAAAAAAK3PeRbquLi05luNCdFtknVGDcnGVaX5UX+kz13uyv1znepR/xgWAK/vdlfrnO9Sj/jHe7K/XOd6lH/ABgWAK/vdlfrnO9Sj/jHe7K/XOd6lH/GBYAr+92V+uc71KP+Md7sr9c53qUf8YFgCv73ZX65zvUo/wCMd7sr9c53qUf8YFgCv73ZX65zvUo/4x3uyv1znepR/wAYFgCv73ZX65zvUo/4x3uyv1znepR/xgWBX9z/AMntM+qVfgQ73ZX65zvUo/4zaw8aGHhUYtbk4UVxri5drSWy3+wCYAAAAAAAAAAAAAAAAAAAAAAAAAAAAAAAAAAAAAAAAAAAAAON7m8ueD3L6hk1utShmz52LeK3lFbvmvL5Tsjke5PF673PZtHHwcWdN8W2/ZKL/wCxai2aL8Cxr1t12WueTiZ1FdE7p2YkWuj4duT8KS589ufiJ55eo4tVWVl9WdM5xjOuuMlKriaSfE34Wza35Inv0yu7KnapcNd9TqyKtuVqa5P5mufPyMiWm5VkaqMrNjbjVSjJRVXDOfC948Ut9nzS7Et9jfNhz/379/2jdBHVcmWfOnpcWuUbnBYtsXGycN9uJSb2e657JfNuXZU36Vk3xlj2ZsZ4js49p1cVkfC32U+L7HtukWxniTTNsv379kgABkkAAAAAAAAAAAEGblV4WLPItUnCG26iufN7f9z301XSurpIdIlu4cS32+gCQFZi67h5emVZ9PSOqyyFXC0lKMpSUVut/wBpP6Dfd9KnKDtrUoLikuJbxXlYEhyOptr/AMQsbb0D/wC+R1bsguLecVw83u+w4Tuty8jB7tMfKxqem6LCUrILtcOOW4HersRk09L1HG1XBrysSxTrkv3xfjTXiZuAAAAAAAAAAAAAAAAAAAAKuPyon9Sj+NloVcflRP6lH8bAtAAAAAAAAAAAAAAAAAAAAAAAAAAAOchOUe6jPinybr/Ajozmo/KrO+mv8CA6UAAAAAAAAAAAAAAAFfd8ocL6pf8AjpLAr7vlDhfVL/x0lgAAAAAAAAAAAAAAAAAAAAAACk1Dur0fTc2zEy8mULq9uKKrk9t0muaXkZdnM6Sk+7jX90n4FH4EB7+HXc/6ZP7mfuHw67n/AEyf3M/cbtesUzprvlg5NeNZJRV0lBx5vZbpSbXP5iS3Uq42WqrDvvrpe1llUYuMWu1c2m9vmTNNOrpF1d8Ou5/0yf3M/cPh13P+mT+5n7iys1KnjhDFxrctyqV39io7KD32fhNduz5LyG3jzqyKK7q4+BZFSW8dn9hWaZiLylRfDruf9Mn9zP3D4ddz/pk/uZ+46Hgj+ivsHBH9FfYVHPfDruf9Mn9zP3D4ddz/AKZP7mfuOh4I/or7BwR/RX2Ac98Ou5/0yf3M/cPh13P+mT+5n7joeCP6K+wcEf0V9gHPfDruf9Mn9zP3D4ddz/pk/uZ+46Hgj+ivsHBH9FfYBz3w67n/AEyf3M/cPh13P+mT+5n7joeCP6K+wcEf0V9gHPfDruf9Mn9zP3D4ddz/AKZP7mfuOh4I/or7BwR/RX2Ac98Ou5/0yf3M/cPh13P+mT+5n7joeCP6K+wcEf0V9gHPfDruf9Mn9zP3EuL3Y6Jl5NWPTlSlbbJRinVJbt/uLzgj+ivsOW7tNoZeiSikmsv3AdUnv2GSHFk5URbJgAAAAAAAAAAAHM9wn5py/rtv/Y6Y5nuE/NOX9dt/7AdMAAAAAAhy8iOJh3ZM4ylGmuU3GK3bSW/I0cXVLpw6bKoprxnU7VfTf0sIpc2pPZbPbybrkwLQGjqOqUYFErJSjJx6Nyi5bbRlNR4t/Jzf2Ge+2D0PS9Yi48fBsk9+Lbfbbt325/QBug0rNWwKo1ynl1qNseOL33Tj+l8y+dnmeq4vT9BVdXO2NirnHi24d3t5O35gN8Fdpus4uoVQashC1xcnW5b7bPnz8e3j8hsYufi5jksa+Njik2l5H2P5184GyAANDWse3K0q+miPHZLbZbpb+En4yujg5UNc6WrFkq3e7JSs6OUNnFrii+U1J9m3NHQADlo6Jm04OldBWlYurRzKnJf/AA5RfGn2NrZr519CGPol8smNWVXkSj01sp28VShKM+JdqXG91LbZ/byR1IA5XE0jUnkUWZUF/byjHL8NPaNXD0b+ficXy/bKvutyMujuzx+oVdJk2YSrrT7E3OXP9x3xyGqf+oWN9Q/++QFr3MaDXoWC48bsyLmpXT8TfkS8i3LoxH8lfQZAAAAAAAAAAAAAAAAAAAAVcflRP6lH8bLQq4/Kif1KP42BaAAAAAAAAAAAAAAAAAAAAAAAAAAAc1H5VZ301/gR0pzUflVnfTX+BAdKAAAAAAAAAAAAAAACvu+UOF9Uv/HSWBX3fKHC+qX/AI6SwAAAAeXZCL2lOKfzs803VXw46bIWRTa3jLdbrtRR04Om5Gp6zkahi4tnR3R3svri+GKqh432IC96avzkPWQ6avzkPWRU4un9zeZxdUxNKv4e3oq65bfYbHeHR/1Vg+zw9wG901fnIesh01fnIesjR7w6P+qsH2eHuHeHR/1Vg+zw9wG901fnIesh01fnIesjR7w6P+qsH2eHuHeHR/1Vg+zw9wG/GcZfkyT+hno5zTK6cPuh1HGxqa6auKtqFcVGK8BeJHRgAAAAAA5rSPlxr/8A0UfgR0pzWkfLjX/+ij8CA9UaLfj4OFaoW230yUrMWd7lCXPxJvhTXavFyNynrunLIoqwpZCnbOyqyM4qPhSctpbtNbNvsT5FuDacaqr5bos56WmWY1ONTZhWZSpojCF+LYq7Iy8abco+D2bfv5Fxp0MivAphly4r1Hw3vv8Ax8bNkFa8Sa4tJYABmkAAAAAAAAAAAAAAAAOT7t/jGi/W/cdYcn3b/GNF+t+4DpcP4tD6Ccgw/i0PoJwAAAAAAAAAAAHM9wn5py/rtv8A2OmOZ7hPzTl/Xbf+wHTAAAAAIsmFtmNbCi3orZRahZwqXC/E9n2lFLRMjJne5Y+Hgu3HspnLGk30zktk5LhXJdvjZ0QA5/I0vUst2W2LErsddMIRVkpR3hZxtt8K5PyGcjSszItsyrKqOmssjLghfODglFxTjYknvz58tmuRfgCip07U8binGeNkW3Y8abJWt7QcXJpraPhLafNct9vnJo6VcqeDir368slvn+Txb+Tt2LcAc7DQ8y7Cpw8mVFddFdsVZVJuUnOMo9jS22Um+17tLsNrSdMvxcrpsiEIuNPRJrJtub5pv8vlFcly2f0lwAAAAAAAAAByOqf+oWN9QX45HXHI6p/6hY31BfjkB1sfyV9BkxH8lfQZAAAD51qHd7quNq+Th1Y+E4VXyqg5QlvspNLfwjvMHJ61i12tJOUE2l86PjWr/KbN+uT/ABs+s9zv5sp/6I/yAtQAAAAAAAAAAAAAq4/Kif1KP42VeX3a4una9k6bn1SrrrcVG+HhLnFPmu3x+Lc3sPLx83uhlfi3QuqlhR2lCW6/LYF0DQt1jCqhdJ2tqmE5t8D2ko/lcL22k18zMV5uXDw87FroocHN2Ru4uj2W/h7pbcvJuBYA06tTxLpRjGySnKagozhKMt2m1yaT5pPn2cjxbrGBVvx3PlxN8NcpbKMnGTey5JNNb9gG+CmyNdUL3RTTFyjk9Xcr5uuH930m/FwvybfY/Gjb0zPecr1KFcZU2dG3VZ0kJck+Utl5dny7QN4AAAAAAAAA0tQzLsaeLVj0wtsyLXWlZY4JbQlLfdJ/o+QDdBoYupKy2WPlQVGTG3ouBS41J8DmmnsuXCn2pdjPHfrE62qd5cLin0vBLh3c+DbfbygWQK+/Uv8AzMcXChG/IblupScIwUeHdt7P9KK5LtfzM91Z6SccyCxroxnNx4uKLjFreSe3Nc15Hz7AN0Fbk61iUU2yjNznXW5KPDJJtR4uHi22T28Xb8xNDUsWV0aXY1Y2l+S+FSa34eLbbfbxb7gbhzUflVnfTX+BGzha/PI6nKdOMo5bSUasnjshum+ceFcuXPnyNaPyqzvpr/AgOlAAAAAAAAAAAAAAABX51GZ3xxsvDrot6OqyuUbbXX+U4NNNRl+g/tHTax6Dg+2T/wCIsABX9NrHoOD7ZP8A4h02seg4Ptk/+IsAB8l0nG7oLdcyrNHVlUunl0k1L+yT4nyba2f2b/Mdc1kx0XumWZOueQoy45VJqLfQR7NzGn93OnvLtws6vqcq7JQjNc63s9v3f++ZaaTfXLK1m+p9LX08ZJ1+FxLoodm3aBT2ZVk8id2JnY+ddHAvjCWJDhdL2TTezlvu0kuw28vVusTv6nqFcao41MukUt4KTse+8knw7rZN+LfcuLdThVb0bxsyT5c4Y8pLmt+1IzqeRdh4vWaa42V1Piuht4Th43H512/PtsBDoGS8rCsbnOfR2yhxSsVifJPwZpLiXPbft7V4izNLTMqzOplk8EYY1j3x1t4UofpP6e1LyFPqHdBfiZefBZODHqs1GvHshLpLt4Rlyal2ty2XIDpQadmpUVRyJWcS6vw9Itt9uJJr6e0xTqdF+VKiuFr2nKvpOB8HFHtW/i7H2gVWN8rNR+mr8COiOdxvlZqP01fgR0QAAAAAAOa0j5ca/wD9FH4EQ193OFVq2VgahXLH6G6Vcbl4UWk9ufjX8T1oV9WR3Y69dRZC2uVdDjOD3T8DygdSCio7pI29zctWeM4zjy6vx7vie3Ct9vGmn2djN+nVcSyVVcrowusUfA37G1uo79m+3iA3gadOp4V+QqKsmErW2lFePbt28u3zG4AAAHiyfR1TntvwpvYqMbWsmVeDflYVdVGbw9HKu/jcXKLkt04rxLxblvdBzpnBbbyi0tyt0vQ8TBw8dPHp61XSq5WxW734dm035QJs3VaMXT55UJRt/wDLyyK4KW3SRik90/3r7TzPWMZxreNON/FdCqST24eJ8n9H8yrlouo3YUMa14sVTp9mHCSnJ8blwJSa4eS8Ds5/vNqzTM3KzoZd/V6pwlUlCubknGEnJvfZc3vyX8eYG2tXxI1wlkX1VylvyUuJJKTW7e3JcvGYo1nFsy7cWyca7oXOmMW9+J7Jr6N9+z5iss0TOjTCNDpjcoTiro3Tg4tzlJbrZqcfCXgtdu/lNx6Ve67I8dblPOhk78/yU4t+Lt8FgXAAAAAAAAByfdv8Y0X637jrDk+7f4xov1v3AdLh/FofQTkGH8Wh9BOAAAAAAAAAAAA5nuE/NOX9dt/7HTHM9wn5py/rtv8A2A6YAAAAAAAAAAAAAAAAAAAAAByGNfbhZGpV1SalqF9saX+jarODf7JRf0QZnDysrT9IxqsSW1FNdspOMY2SjtZJJyi2nw7LtXMDrjkdU/8AULG+oL8cjdu1TKl0mRVk1Qqhl1Y6pcOcoycN3v27tSbXzfaVut2Tq7vsaUKLLn1FeBW4p/ly/SaX8QOyj+SvoMlctRytl/8Ao2d69H/IZ745X6mzvXo/5AN8FVl6hkvEuT0fOSdcubnTy5f6h8/7k9Z7oo3RxtPrnm0R5OuznGC/6v8AD/75AV2qYWXZr2dfDFulSsuxuxVtxSU3vz7D6LoekaZfgV2XadiWTlFNynRFtvbytFXXmagtH1GrgUa5WZPGljTmlvKW66RSS8vPY6Hud/NlP/RH+QEveLR/1Vg+zw9w7xaP+qsH2eHuNLrcdTxNRlmWLGwqlKtw32tg1/jk/wDC+xpfv8ZpaDfmZdeXflZHRanXVBQV0Noxq23UnHf/ABc934uzxAXXeLR/1Vg+zw9w7xaP+qsH2eHuJNKzu+OBXkup1uW62fNPZ7bxfji/E/GjcAr+8Wj/AKqwfZ4e4d4tH/VWD7PD3FgAK/vFo/6qwfZ4e4d4tH/VWD7PD3FgAK/vFo/6qwfZ4e4d4tH/AFVg+zw9xYADjru4LFy9bvy7pxqw5NdHjY8VHsik9/JzT7PtLXT8DF07uglj4VEKalhxfDFdr43zflZeFWvlRP6lH8bA16u5yqLshZOEqJRsikq9p7T3T3lu+xN9iRPbpmXlUyozNQ46ujlBdFVwOTa24pc2nt5Nkty0AFTPScm2/rdmXX1uMoOMlS1BKPHyceLd78cvH5PIYq0SUKboTylOV1N1bkq9udk5Tb238XF2FuAKpaLvmK2y6E6ler+jlV2voeiab37Ox9ni+zbwMLqPS112b48p8VVXDt0W/ak/JvzS8W5tADIMADIMADIMADJpahh3ZM8W3HvhTbj2OxOytzi94SjtspL9Lym4AKp6TdxRyFlQeYr+ndjq8B+A4cPDxb7cLfj7SCzRp0YlidksnionVOEK0pTcpuScXxbJpy/h4i8AFVTpV9VGJZXkQhm1Rl0k5Q4o2ObUp7pNf4kmufLYhztMvyFi022WXzldKV1qSjBVtbShtvuk1skuflLsAVd+lX2Ry6asyNePkucpR6LeSco7Nb79m/Ps3+cjr0GNecr1ZW4dKrWpVbz4klyT32S3W/Zv85cACqxdEhiVYPQWRhfipQlaq9ulh44tb+Pt7eTRVX4mNl91OasnHqvUXXsrIKW3gLynVHNx+VWd9Nf4EBa94tH/AFVg+zw9w7xaP+qsH2eHuLAAV/eLR/1Vg+zw9w7xaP8AqrB9nh7iwAFf3i0f9VYPs8PcO8Wj/qrB9nh7iwAFf3i0f9VYPs8PcO8Wj/qrB9nh7iwAFf3i0f8AVWD7PD3DvFo/6qwfZ4e4sABX94tH/VWD7PD3DvFo/wCqsH2eHuLAAV/eLR/1Vg+zw9w7xaP+qsH2eHuLAAV/eLR/1Vg+zw9w7xaP+qsH2eHuJs7NWGqEqLb532dHCFXDu3wyl/iaXZF+Mh745X6mzvXo/wCQDnNP/wDD/Djl2ZOoWK2MrHKFFXgwit+Sb7X+7YudHx4Y+RrFGHGuiMb4qtKHgxfRQ8XI4DS9Y17H1vIp0uNtyd028aa44rwn28/B+lM7zQ55Ns9XlkQhi5Mro8SUuNQfRQ+jcDft0nDyLOmyKY2XPbilu1u0tuzc96hhPPhXTOzhx+LitrS/vUuyO/iW/b5ew0MzI1GvLlCmVzrW2zjhqafJb8+NfyNjXKWsTr1LUcjCTurfiaS8KL+Zrl9j8QE2Bg9RldCuzfHnPjrq4f7pv8pJ+Rvnt4uZp5GkZdlueqs2mFGbLecJY7lKPgRg9nxbdkfGjZ0jHdeM8m1qeTlbW2yXzrlFfMlyX2+M3wKXI0O2auqozFXRdGtTUquOXgJJbPddqS35EkNHmtXWc7qltOU94U8Fk000oykntJLfxrfkuZbADlup4uZ3VagsrGpvUXXsra1LbwF5S57xaP8AqrB9nh7itxvlZqP01fgR0QFf3i0f9VYPs8PcO8Wj/qrB9nh7iwAFf3i0f9VYPs8PcO8Wj/qrB9nh7iwAHG09wGJZqmRlZtidM7ZSrxqVwxUd+Sb+jxLb6TY7n8anE7r9dx8aqNVUK6FGEVsl4B1RzWkfLjX/APoo/AgFPc7k149VLtq4I4cYSim9neq3WpdnZs/4ImhpGbVmVWVOqtKVbsshbNcajFJp1tOLfLZS5Pbbyc78AcvpPTSztMxYqEqsGFkXNRkppbcK400lF/Nu9+06gAAAAAAAAAAAAAAAAAAAAByfdv8AGNF+t+46w5Pu3+MaL9b9wHS4fxaH0E5Bh/FofQTgAAAAAAAAAAAOO7mM6rT+53NtstjVKWbbGuUk2uPblvsm9uR2J84ortyO5W+vHrndZHVJtwri5NLhfPZAdJVrmmUXVTr1Sya5q5Wqx8XLtS25Pfbktls2dBOyFaTsnGO/ZxPY+b5tWbk42HVDSr65UV8M5Rx5Jye75/Py2/e2fQci7Esi67MiqL+ea3TA18S5RnB2XNKVb345vbfl5f3limmt090yqo6HpX099ShF/praX/4N7ruL6TT94gNgEHXcX0mn7xDruL6TT94gMZ+Q8XBvvS4pVwbjHyvxL97KaOr5GLa8SFFuRHEddNkujsnKx8MW5KSi0tuLfm+fzFtdfg3wULcilxUoz26RdsWmvH5UjWux9JvyHfZbW5ScZTSvajNrscop7PbZdq8QENer5XTQnZTSsaWXZjeDJufguW0vJ/h7DY0zMy8yFF91VMKMirpa+Gbcop7NJ+Xk+1dh6UdLSilbTtC53r+17Jttt9v7T5dnM8YtOlYlvSUW1qSi4xTvclBN7tRTe0VyXZ5ALMEHXcX0mn7xDruL6TT94gJwQddxfSafvEOu4vpNP3iAnBB13F9Jp+8Q67i+k0/eIDKxsdSjJUVbxm5xfAuUn2yXzvd8/nI7dNwbowjbh481BtxUq01Hd7vb6We+u4vpNP3iHXcX0mn7xAaORoteTnrJtsi4qcJpdFHiXC00lPbfh3SexTap/wCoWN9QX45HT9dxfSafvEcrn213f+IGNKqcZpYO28Xv/jkB2EfyV9BkxH8lGQPMoqcHGS3jJbNHjHx6cWmNOPVCquPZCEdkiUAfHdS1bUKdazsOrMuhjSyrYupTai05vdbfPufQNDq1N4Fbpy8SEOFbKeLKTS28qsX8j5lrDS7pM5t7JZlm/rs+tdzy20ynf9CP8gPFul5t9krLrtMslOKjLiwJPiSe63/teezJMKqvU8N2ahRj23KdtEpRr2Uowtktubb2fCntuz3l6jLhyq9PgsnKxoqUoc+Hf9Hf9JrxfQVHc9ravxcm2umbwqbLrLLOFuXFO6Ukkvmi039IHTpJLZckjJ4qtrvqjbVOM65reMovdNHsAAAAAAAAAVS+VE/qUfxstSq//dE/qUfxsCzBgAZBgAZBgAZBgAZBgAZBgAZBgAZBgAZBgAZBgAZOch8qs76a/wACOiOch8qc76a/wIDpgAAAAAAAAAAAAAAAAABX6l8e0n63L/YtLAr9S+PaT9bl/sWlgBDjYuPiRlHHphUpScpcEdt2/G/KyoxMnDr1LWqcu+iKnfHeFs0uKLqgux+IvTRy9KxcubnbTXKb7ZOCbYHqOpadGKjHNxUktklbHl/ExPUdNshKE8zElCS2lGVsWmvI+ZqfB3B8xV6iHwdwfMVeogNyOpadGKjHNxUktklbHl/Ez300/wBOxfvo+80vg7g+Yq9RD4O4PmKvUQG7300/07F++j7x300/07F++j7zS+DuD5ir1EPg7g+Yq9RAaeBbXf3T6jZTZCyDlX4UJJr8heNHSGlh6dRh/wBzCMPLwx2N0AAAAAAHNaR8uNf/AOij8COlOY02yunuy7obbrI11xjj7ym9kt4LxgdOCkr1NKNV89SxXKUl0mP0te0It89nvvuvpe+z2LmE42QjOElKMlupJ7prygegaNd1ryoxdjcXZKPDsttlvt4vmN4AAaup3zx9PunU9rWuCv8A65Phj/FoDaBWQ1Sbdjhi22Y9U5Vyu4lzlHfd7eTdNb+XxbGt8ILejc+9tu3V+tL+0j/d+P8Af8wF4CjzdZtlDfCpn0UcmmmV+628KcOJbPxbS238r/eXUnwxcvItwPQKSPdClj0X34dlVd9atrbknvHeO7fk2Ut/oTJq9cptunTCqbnHIdCXl2Tbl9HgyX7gLUFHX3QW2VQnDTbf7TH6zBOyPOvlvv5HzWy+fxFxRbG+iu6G/DZFSW/ka3AkAAAAADk+7f4xov1v3HWHJ92/xjRfrfuA6XD+LQ+gnIMP4tD6CcAAAAAAAAAAABzWV3F6TdZKccRKUm23xy7ftOlAHJ/AXTPR168vePgLpno69eXvOsAHJ/AXTPR168vePgLpno69eXvOsAHJ/AXTPR168vePgLpno69eXvNvulybqc/Taa7syuu3peNYceKctkmuWzFGpX4scXGx6M3Luyp2cPXpKqUeFJ8/B7OfkA1PgLpno69eXvHwF0z0devL3m7V3R3ZdUJYWnSvsVPTXV9Kk4Licdly8J7xl5Owk+EEumc+pyWFHIWNK92bSU20vyNuxSe2+/7gK74C6Z6OvXl7x8BdM9HXry956yO6LIdmn5jx5UadZKyfSKxSlZCNcnzjty323XN9h6r7sq503y6tXOyuqNsYU5EZ7xclHZvbwZLiXL+IEfwF0z0devL3j4C6Z6OvXl7y/nTfnYMI3Ttwbm95KixNx+bdrZ/Yc7p1+VVpOBqF2pZdkr8qNU4ylHh4eka/R8iA9/AXTPR168vePgLpno69eXvJNQ17MnotuXXiWY1FlasoyVNSe3FH8pbeC2nuu0ns7qF1KvLqxYui651VWW3cEdlvvKb2fBzWyT5/QBqfAXTPR168vePgLpno69eXvOlwsh5WHTfKt1uyKk4cSlt+9cmTgcn8BdM9HXry94+Aumejr15e86wAcn8BdM9HXry95u6X3LYOmZPT0UqFm23FxN8v3svwBhdhkAAAANO/T67pcUtu0npqVMeFEoA0NP0+Wn22wpsTxJtzjW14UJN7vZ+NPt581/LV0ei6Gk5UcWyELZ5eRwylHdR/tZLfbx8kXJX6J8Rs+t5P+/MCbTsGrTsSOPS5NJuUpSfOUm92/wB78htAAAAAAAAAACqfyon9Sj+NlqVMvlRP6lH8bAsgYAGQYAGQYAGQYAGQYAGQYAGQYAGQYAGQYAGQYAGTna/lTnfTX+BHQnPV/KnO+mv8CA6YAAAAAAAAAAAAAAAAAAV+pfHtJ+ty/wBi0sCv1L49pP1uX+xaWAAAACg7p8m6i7Ta67cuuF1so2LFjvZJKDa2Wz8aL80NT0uGoyx5vIvx7MeTnCdLimm1s+1PxMCp0fWbotY+Q7rnPN6vDrCULq49HxJzSXzPb5me8vuodD4Y4kXLprat7b1XB9G9vymtuJ+JfxNl9ztHR7rKyus9MrutOUXZxKPCvFtts2ttjy+5qlUdFXnZkN5Tc5cUW7ON7y3Tjt2+PbcC4pn0tMLOFx44qXC+1b+I9kWLj14mLVjUpquqChFN78ktkSgAAAAAAAADhdUfDnd1r+bD/kjuig1HuZpytRuz6sjKoyLklN03OG+ySXZ9AHE25OI9JorhVtlqyXST3fOPLb5vH/8AT859F02qF+g4UJrdPHr/AHeCik+DGR+s9S9qkQ29xqunx25eZOXlle2wLuOLOV3QSilGPNvblt8xaQhGuChBbRS2SOPfcXFrZ5OXt5OmZj4EVefyvvWB2ZDkY8ch1cbe1dis2XY2k9t/38/3I5L4EVefyvvWPgRV5/K+9YHRPSK3bNrJyI0znKx0RklHiknu+zfxt7b7b+Iz3px+j4OOzbqvVe1fkeXs7TnPgRV5/K+9Y+BFXn8r71gX0tDpb2jkZEKukhc6YuPDKcGmm+W/PhW632Nh5GXNcDwJRUuTk7Y8jmfgRV5/K+9Y+BFXn8r71gXOnaEoafRVnXW3zjidXcJOLjWnFKSjslv2bbvfkT4uiYuLfVdCVsrK8foN5ST4lvvxPl+VzfP52c/8CKvP5X3rHwIq8/lfesDo6tJx6q6YRnZtVi9Vju1zhy5vl2+Cjcx6Y4+PXTBtxrgoJvt2S2OQ+BFXn8r71j4EVefyvvWB2YOM+BFXn8r71j4EVefyvvWB2YOM+BFXn8r71j4EVefyvvWB2Zyfdv8AGNF+t+4g+BFXn8r71kmN3FY9WXVfKd85VSUo8Vm63A6jD+LQ+gnPFUOCtR8h7AAAAAAAAAAAAAAAAAAACv1LSoahdj3dZyMe3H4uCdDin4SSe+6fkMUaRGrIovtzMrJsoc3CV0ov8pJNcoryfxLEAUnwaxo1xhRlZdHgOqx1zinZByctny8snzWz5ki7n8ZZKnG69UdKr3jKS6N2Lsl2b9qT2323LcAUa7l8TjrU8jKnj1cfR40pro4qUWmuzfbZvx8iRdz1Useym/MzL4zjGEXOa8CMZKSS2W3alze7LgACsr0TGrwMbDU7XXj3K6LbW7kpOWz5dm7LMAUb7mMWVLonlZcqFHgqqc1w1LdPZcufYlz35Et2gUzuttoysnGlbZ0rjVKPCpNbS8Fpp7+Pffmty3AGtp+FVp2DViUcXR1rZOT3b3e7f2s2QAAAAAAAAAAAAAAAV+ifEbPreT/vzLAr9E+I2fW8n/fmBYAAAAAAAAAAAVMvlPP6lH8ci2Kifynl9Sj+OQFgDAAyDAAyDAAyDAAyDAAyDAAyDAAyDAAyDAAyDAAyc/V8qM76a/wIvygq+VGd9Nf4EB04AAAAAAAAAAAAAAAAAAr9S+PaT9bl/sWlgV+pfHtJ+ty/2LSwAqe6HV7NIw4Tx8frF9kmo1b7bpJyk/3JMlyNc07Gpotuv4Y319LDaEpPg5eE9k9lzXN8iDP0V6lq8cjJtnHGppcKo02yhPik/Cba25bJLtKqfc7qVeLTRTLHl0Csqpt6addkIOW8d2lz2XJxfLkuYF89a09ZscTrKd0moraLcd2t0uLbbdrxbmpT3SYMcKm7MtjVOyDsca1KajFNrdtLkuXj2NSOialDU6r43URXHXK26E5RdiikpKVe3C29ns+W2/zFRlY2VouLkYSVdluXhdFLeM3u05pKDUfCfhdj28TA6ld0GmO9UrJ8NyjD+7lsnJJxTe2y33W254l3S6TGx19Zk5KUo7Kmb3kns0uXN/MjSq0HKjpt9DlUp25NFy5vlGCr3T5dvgP+BNh6LkUW4Epzqax8nItns3zVnFtty7fCW4G3br2mVU03SyU4XQ44OMJS8H9JpLkvnewnr+mV5Lx5ZS6RSjF7Qk4pyScd5JbLfdbPco33L5lddLg6bbOgdE08i2qMfDlJPwduJeFzTNv4PXwwM7FqnTtdPHdbbfKNcYJ79v6D27QJbO6epaXm5lWJkW9VsnXwqDW+2+0m2lsuXPyF3VPpKoT224op7FNLSMuWl6xhcVP/AJuds6ZcT/x7/lcuW3zblzTBwphB7bxik9gPYAAAAAAAAAAAAAAABxtfdFmcbks/Fuu626VgKr+0lHpOHk0+3bn2HZGlpWnrTsadXGrHK2dnFw7flSctv3bga12uUdRhfVGxO6dtVe8VylBT3359ngMrZd083oLudNtOY8Pp6521pQtaS4nHn5X2PbkT/By/irreoR6rVbbbXX0PhbzUt95cXPbjfiPD7l77sKOLl6irY040sfHcaOHgTSTk/C5vZbeICaPdDGmy2q6u3Iu6xZXVXRWlLhjGLfbLZ7cX79+w8T7pFj52W7sfIniVVU2qUK+dSknu57tPycu3tGX3NTvjao5VLVt87XC7HU4+Eoryp7rh5NNdp7Xc3tgZuK82c3lY9dHSThu48Ca3fPnvuBemTBkAAAAAAAAAAAAAAAAAAAAAAAAAAAAAAAAAAAAAAAAAAAAAAAAAAAAAAAAAAABX6J8Rs+t5P+/MsCv0T4jZ9byf9+YFgAAAAAAAAAABUWfKeX1OP42W5T2fKeX1OP42BvgwAMgwAMgwAMgwAMgwAMgwAMgwAMgwAMgwAMgwAMlDT8qM76a/wIvSho+U+b9Nf4EB1AAAAAAAAAAAAAAAAAAAr9S+PaT9bl/sWlgV+pfHtJ+ty/2LSwAAAAAAAAAAAAAAAAAAAAAAAAAAAAAAAAAAAAAAAAAAAAAAAAAAAAAAAAAAAAAAAAAAAAAAAAAAAAAAAAAAAAAAAAAAAAAAAAAAAAV+ifEbPreT/vzLApdPz68Om6i+nMU1k3y8HDtkmnbNppqLT3TTAugV/fnF81newX/0Dvzi+azvYL/6ALAFf35xfNZ3sF/9A784vms72C/+gCwBX9+cXzWd7Bf/AEDvzi+azvYL/wCgCwBX9+cXzWd7Bf8A0Dvzi+azvYL/AOgCwKe35Ty+px/HI4/U+7PP0zumy1Q5XYfFHai+uUGvBW+26Tj/AO+R0Omak9V1dZTxb8biw4rgujs/y3zXlXzgXgKKzuh/sciyvHbjCu2Vb3b3cE/yltsk9vKzZsndp1XWcjOlfBVyc65RiuJpb+Bslt+/fl9oFoCtWp2Qy4YuRjqF0pRXgWcUeGSm099l44NbEM9as4bXViKaqjbOe9u3gwnKL25dr4d/+4FwClq1HKs1ONTcY0vLda2e7ceg49ny5c9n/Dxc7kDIMADIMADIMADIMGnrF9mNpGZfTLhsrpnKMtt9mly7QN0FNlZV+k3R6TIsy6p1Tnw2KKlFx27HFLlz8a8hJl6jfHPqxqK4cr41zcpbbpwlLly+YC1BSXazZbTXDHh0dtnBGyUnv0MpT4NtvG91L96XlNmdtumqc7cmWTX4Das4VOCctnLklulvv2eJ8wLIFXHVbbrZwxcTpeFSlzs4eKKk4prl2tp7b7Ll28zW79zpc65V9NZ0lr5vh2jGbSS2T3fu7QL0oqPlPm/TX+BG9p2XPKvzHJy4I2Q6OMls4p1wlt9rZVPKrxu6XMdkbZbuH93TOz/Av0UwOvBX9+cXzWd7Bf8A0Dvzi+azvYL/AOgCwBX9+cXzWd7Bf/QO/OL5rO9gv/oAsAV/fnF81newX/0Dvzi+azvYL/6ALAFf35xfNZ3sF/8AQO/OL5rO9gv/AKALAFf35xfNZ3sF/wDQO/OL5rO9gv8A6ALAFf35xfNZ3sF/9A784vms72C/+gCwBX9+cXzWd7Bf/QO/OL5rO9gv/oAal8e0n63L/YtLAp7syGbqGmxopy/7PIlObsxba4xXRWLduUUu1pfvLgAAAAAAAAAAAAAAAAAAAAAAAAAAAAAAAAAAAAAAAAAAAAAAAAAAAAAAAAAAAAAAAAAAAAAAAAAAAAAAAAAAAAAAAAAAAAAAAAAAAAAAAAAAAAAAAACtjoWnLVLdSljxsyrGnxz8Lh2SS2Xi7CC75TS+px/HIuSlv+U0vqcfxyA9V6di12uyNb3fF4Lm3FcXbtFvZb/MjxXpOFDddFKcXB1qNlkpqMX2pJt7L6DdAGn3qxOBxcbG3JS43bNzTXZtLfdbbvx+N+UzXpmHXVKuFW0ZQlW1xye8ZNt+Pxts2wBpWaTh2Tc3CyMnJT3hdOG0lHh3WzW3g8vnNqmqNFUa4ObjHsc5ub+1ttnsAZBgAZBgAZBgAZI8imvJx7KLo8VdkXGUd2t0+3sPYA046XiKNilCdnSQdcnbbOx8L7UnJtpfQI6XiQ5qFjlxxs43bNycktk929+x7fQbgA0cfTa40ZMMiMLJZNjst4U0t+W23Pddm/07sWaZXHFyK8f+8vhwSsvlK18Pk5vfbm+W5vADTlpWJOmqqUJONdfRLabjxR8j2fNfMzNml4k1/dyjzk94WSi3xPeS3T7G/F2G2ANRaZixyHfBWwm3FtQvnGL2SS3int2JLsK/H+U2b9Nf4UXZSY3ymzfpr/CgOpAAAAAAAAAAAAAAAAAAAAAAAAAAAAAAAAAAAAAAAAAAAAAAAAAAAAAAAAAAAAAAAAAAAAAAAAAAAAAAAAAAAAAAAAAAAAAAAAAAAAAAAAAAAAAAAAAAAAAAAAAAAAAAAAAAAAAClyPlNL6nH8ci6KTJ+U0vqcfxyA2wYAGQYAGQYAGQYAGQYAGQYAGQYAGQYAGQYAGQYAGSmxvlNm/TX+FFwU2L8pc36a/woDqgAAAAAAAAAAAAAAAAAAAAAAAAAAAAAAAAAAAAAAAAAAAAAAAAAAAAAAAAAAAAAAAAAAAAAAAAAAAAAAAAAAAAAAAAAAAAAAAAAAAAAAAAAAAAAAAAAAAAAAAAAAAAAAAAAAAAApMn5TP6nH8ci7Ofz8imjum/trq698OO3HJLfw2BvA1u+GF6Xj/eL3jvhhel4/3i94GyDW74YXpeP94veO+GF6Xj/eL3gbINbvhhel4/3i9474YXpeP94veBsg1u+GF6Xj/eL3jvhhel4/3i94GyDW74YXpeP94veO+GF6Xj/eL3gbINbvhhel4/3i9474YXpeP94veBsg1u+GF6Xj/eL3jvhhel4/3i94GyDW74YXpeP94veO+GF6Xj/eL3gbINbvhhel4/3i9474YXpeP94veBsg1u+GF6Xj/eL3jvhhel4/3i94GyU+J8pc36a/wo3++GF6Xj/eL3lbp9kLu6HNnVONkN6/Ci91+SgOtAAAAAAAAAAAAAAAAAAAAAAAAAAAAAAAAAAAAAAAAAAAAAAAAAAAAAAAAAAAAAAAAAAAAAAAAAAAAAAAAAAAAAAAAAAAAAAAAAAAAAAAAAAAAAAAAAAAAAAAAAAAAAAAAAAAAADVy8HHzNndVXNpbJyimzaAFM+5zC3/uavUQ+DmF5mr1EXIApvg5heZq9RD4OYXmavURcgCm+DmF5mr1EPg5heZq9RFyAKb4OYXmavUQ+DmF5mr1EXIApvg5heZq9RD4OYXmavURs67m2YGk3ZFCXSrhhBy7E5SUU39G+5VWXWaXqVNMtTy7pW7wsjkVNwk3FtcElHaL3XZv2AbnwcwvM1eoh8HMLzNXqIo8LXM/vJRTl3NZkpUW12r/4tU7Ip/vW7i/3FlQs7U8K7U4alZizVlipreyqhGEnHw1tu9+F7vfxgbXwcwvM1eoh8HMLzNXqIt4S4oRlunuk94vdfuPQFN8HMLzNXqIfBzC8zV6iLkAU3wcwvM1eoh8HMLzNXqIuQBTfBzC8zV6iHwcwvM1eoi5AFN8HMLzNXqI2sPS6MP8AuoQjvzfCtjfAAAAAAAAAAAAAAAAAAAAAAAAAAAAAAAAAAAAAAAAAAAAAAAAAAAAAAAAAAAAAAAAAAAAAAAAAAAAAAAAAAAAAAAAAAAAAAAAAAAAAAAAAAAAAAAAAAAAAAAAAAAAAAAAAAAAAAAAAAAAAAAAAAAAQ5eNTm4tmNkQU6rY8Mo+VFZ8HoTsplk6hnZHQT46lZOO0Xttz2jz7e1lyAKi7ucwbsLAxpu1rAlGVNm64vB8Te3Y9luYv7nqLpXRjlZVWNfJzuxoTShNvt8W638ezRcADEYqMVGKSSWyS8RkAAAAAAAAAAAAAAAAAAAAAAAAAAAAAAAAAAAAAAAAAAAAAAAAAAAAAAAAAAAAAAAAAAAAAAAAAAAAAAAAAAAAAAA//2Q==">
            <a:extLst>
              <a:ext uri="{FF2B5EF4-FFF2-40B4-BE49-F238E27FC236}">
                <a16:creationId xmlns:a16="http://schemas.microsoft.com/office/drawing/2014/main" id="{FF12739A-C8C0-4DB1-A53D-819BAA402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172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GNC Implementation in NUC for wayPoint Navigation</vt:lpstr>
      <vt:lpstr>Simulation Model</vt:lpstr>
      <vt:lpstr>Simulation Model</vt:lpstr>
      <vt:lpstr>Simulink Model for NUC</vt:lpstr>
      <vt:lpstr>Simulink Model for NUC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 of the UGV for Dead Reckoning</dc:title>
  <dc:creator>Dogan</dc:creator>
  <cp:lastModifiedBy>cem kaya</cp:lastModifiedBy>
  <cp:revision>121</cp:revision>
  <dcterms:created xsi:type="dcterms:W3CDTF">2006-08-16T00:00:00Z</dcterms:created>
  <dcterms:modified xsi:type="dcterms:W3CDTF">2020-02-24T09:18:02Z</dcterms:modified>
</cp:coreProperties>
</file>