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72" r:id="rId11"/>
    <p:sldId id="291" r:id="rId12"/>
    <p:sldId id="274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00"/>
    <p:restoredTop sz="94670"/>
  </p:normalViewPr>
  <p:slideViewPr>
    <p:cSldViewPr>
      <p:cViewPr>
        <p:scale>
          <a:sx n="123" d="100"/>
          <a:sy n="123" d="100"/>
        </p:scale>
        <p:origin x="-304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B22256BF-463B-8546-B817-9391974185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CC84939B-3CAA-4B4A-88ED-E552B6D625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1732" name="Rectangle 4">
            <a:extLst>
              <a:ext uri="{FF2B5EF4-FFF2-40B4-BE49-F238E27FC236}">
                <a16:creationId xmlns:a16="http://schemas.microsoft.com/office/drawing/2014/main" id="{1D2A2CA1-7796-EF42-BA11-F3D6EAEAC27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3ABEFAC4-8A59-9E4F-BDB6-32315DB538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4CA8616-E8E8-B548-84E1-C98584699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AF92D92-9651-D043-A8D3-208AF96EAF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ahoma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BEACE3A-B540-C749-8E88-B7B2702EEC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ahoma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1F22CE0-3379-8640-9DF1-A177655CD7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C2F0742-FF30-9340-BDE0-7B4DD01A97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A661F1E-2094-674E-B83B-2B05736407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ahoma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A0A0865-A135-7646-8A51-7D70A3A01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D35EB53-9921-244C-AB1D-B667D468B1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E1FF5652-1820-C24A-9774-1ED09B323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A97B92-F7B2-E746-81EA-D847F5D4F542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2BB9F41-3498-5641-85E5-B9C95C1A38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D315F8A-E6AE-5B41-A6EE-EF557C270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517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7477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43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1905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764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97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5845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82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5351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27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8680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24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448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98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9567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455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466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414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8D26E9-34AF-EC4C-9E4C-C9718BF4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74A49B-C081-F540-A70A-6FCE8F346BA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DEA4ED8-7CFB-0141-A084-F22CB2452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0165D1-E062-9A41-90A6-39F408541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017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A6CFB2C-FC5C-5448-8120-C9C9843C7A7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FA6F925-AD67-2C42-89BB-29338963B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20EC13B7-DB57-9249-A977-68E0DC5EC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6AC19E1-7AFC-AE46-94AE-6F963B2EE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4E33B96-79C4-9B4B-9108-54700E99C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B124632-4FE2-B641-8AC8-890A1317F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4C020CC-CBF8-DB40-B2D9-4704E2F52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6238E25-59D2-5A4C-AD62-D7F65F344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4FCB0B7-9DB6-DE48-9023-AE766F036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F0B4BAE5-DD15-B24C-BFD2-D918985CFA6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CE574C2D-2145-2A41-B449-C8C387F51F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algn="l">
              <a:defRPr sz="1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A4BE467-C32D-E44A-B2A9-199AAB0172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D2BE694-7C4E-FA42-A6C8-E898CA4537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65A27-6148-E24B-A30F-C2EE9C87F0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0106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E4BF-3A13-8E43-BA4C-41DB8CEB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6ADE3-A569-AF49-B4E1-2787E48E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CF9D-9844-084A-ABEC-079D25E6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BB90C6-66D1-3E46-96DB-212C4F5E7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7520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DC5A-06B8-1345-AB5E-407BC1CB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A9769-991C-504C-8595-20F0DCB7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3A47-6A8E-2D40-8023-0ED1D928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66F761-2925-7447-B385-1B51F46CD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1759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FEAA-A0E2-724E-B93B-CFD8B1B5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1A8E2-9F3D-0945-A631-C473CBC0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E6DB0-FD05-CD44-B5AC-992C74CB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759DBD-8C3E-774C-9C14-20DDBFE02E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9195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E9717-B0B8-F742-A994-FA0EF702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6757-1F71-6F46-97E4-0ABC05D8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35C7-83A5-C146-9C24-D19C2B06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32677E-C0A4-034A-8872-9ACB6310F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2766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AE49C-51E4-DA40-B61F-7D3E54D9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204FE-BEBC-C540-AB64-EDB359CA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D0075-9D3F-FE4D-B7EE-F7DB39D4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1B7586-DEB2-3B40-BA89-589EBBF08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1425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15A93-99D4-B349-9B5C-46625A7F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0FC2B-F165-EA4C-886E-1AF088B3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019A3-511F-2B46-AAD3-3A76CD96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97FD7-3840-1749-B5CF-FCAAD9ED62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3548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F0B6B-1678-E442-8C72-87B678C7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10FF9-E8C0-BC49-9751-D78D0A75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408B6-1C18-4447-AEDA-9A24227D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FC0EAF-9A53-9C4C-80A7-5807F69E0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74570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A9310-317B-BB42-80BE-6D8C6366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1D538-7F6E-2740-A7E4-5AD94D43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D3238-177B-B441-B5D2-799AF53F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C26818-E361-DC4C-8B98-E41302FAED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0976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5D86A-D188-3E4E-BB8F-525B1870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4DB20-00CE-9A42-A8F2-7CDF7B57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0ECD0-DD70-904B-ACFF-A9AAF570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DAB9FE-13F1-504C-99E4-D24296876E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6092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5293F-0597-174B-8287-5D2CD84A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45358-5DD6-F244-BCEE-8F23426A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2AF9D-21EA-C947-BE81-C6B90CEC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97DBC6-9EA9-AD4C-91AE-E433411D8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1233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864F898-8005-C048-906E-B00FCC3551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b="0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401BA17-3A4B-BE46-AF8D-2E414AB91F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b="0"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6FD4AE0-7D61-3A48-BAFE-67ED7C23E25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b="0"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BF60DE1-96B7-A840-BC52-FA414494A6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b="0"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D206E69-1451-3646-A45C-BC448649C7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b="0"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BB87509-2544-4A49-89A5-D0EB43E072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b="0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B1F374A-7F3C-644F-8F23-704A199292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b="0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DBF5255-BF8B-4140-9867-14F6AD260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38B3D500-7EE9-D34D-A1D3-FFF92AF99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7F20EDA0-9364-9543-B6EC-0A418A058B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© Manfred Huber 2019</a:t>
            </a:r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FBEC922D-47F3-CA47-8C43-563C4BEA38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8992FBBE-A22A-654C-A388-525B31025A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C2859A6-6855-614B-BF67-59129D579B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16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6.png"/><Relationship Id="rId5" Type="http://schemas.openxmlformats.org/officeDocument/2006/relationships/image" Target="../media/image45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4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1.png"/><Relationship Id="rId21" Type="http://schemas.openxmlformats.org/officeDocument/2006/relationships/image" Target="../media/image78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17" Type="http://schemas.openxmlformats.org/officeDocument/2006/relationships/image" Target="../media/image74.emf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80.png"/><Relationship Id="rId3" Type="http://schemas.openxmlformats.org/officeDocument/2006/relationships/image" Target="../media/image79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5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0.png"/><Relationship Id="rId5" Type="http://schemas.openxmlformats.org/officeDocument/2006/relationships/image" Target="../media/image65.png"/><Relationship Id="rId15" Type="http://schemas.openxmlformats.org/officeDocument/2006/relationships/image" Target="../media/image74.emf"/><Relationship Id="rId10" Type="http://schemas.openxmlformats.org/officeDocument/2006/relationships/image" Target="../media/image69.png"/><Relationship Id="rId19" Type="http://schemas.openxmlformats.org/officeDocument/2006/relationships/image" Target="../media/image81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>
            <a:extLst>
              <a:ext uri="{FF2B5EF4-FFF2-40B4-BE49-F238E27FC236}">
                <a16:creationId xmlns:a16="http://schemas.microsoft.com/office/drawing/2014/main" id="{835FB1B7-E56C-404C-AAAA-C77087BC90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651A61CD-25E8-F94E-889E-DBCBBCAB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D7A79C-5F06-B945-A65A-1582667A1EC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FC65730-5531-7043-90BF-FF46EC8B4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Autonomous Robots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874D60B-54D2-B44D-BC44-786226E5D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3352800"/>
            <a:ext cx="7046912" cy="2779713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3600" dirty="0">
                <a:ea typeface="ＭＳ Ｐゴシック" panose="020B0600070205080204" pitchFamily="34" charset="-128"/>
              </a:rPr>
              <a:t>Manipulator Kinematics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3600" dirty="0">
                <a:ea typeface="ＭＳ Ｐゴシック" panose="020B0600070205080204" pitchFamily="34" charset="-128"/>
              </a:rPr>
              <a:t>Inverse Kinematics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5BBC2A91-43CB-C64B-B3E0-AA675646F5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Trigonometric Solution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C70C91B-EC08-C044-8878-4EA80AD2A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To solve the end-effector inverse kinematics trigonometrically we need to find triangles in the robot structure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Law of cosine: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F5D2E0-C524-1343-B2B2-5814A3546BF0}"/>
              </a:ext>
            </a:extLst>
          </p:cNvPr>
          <p:cNvCxnSpPr>
            <a:cxnSpLocks/>
          </p:cNvCxnSpPr>
          <p:nvPr/>
        </p:nvCxnSpPr>
        <p:spPr bwMode="auto">
          <a:xfrm>
            <a:off x="2359270" y="4088746"/>
            <a:ext cx="1219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CB6860-6E38-914A-BE20-DAC24C4E63B1}"/>
              </a:ext>
            </a:extLst>
          </p:cNvPr>
          <p:cNvCxnSpPr/>
          <p:nvPr/>
        </p:nvCxnSpPr>
        <p:spPr bwMode="auto">
          <a:xfrm flipV="1">
            <a:off x="2359270" y="3021946"/>
            <a:ext cx="0" cy="1066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onut 8">
            <a:extLst>
              <a:ext uri="{FF2B5EF4-FFF2-40B4-BE49-F238E27FC236}">
                <a16:creationId xmlns:a16="http://schemas.microsoft.com/office/drawing/2014/main" id="{39107422-FA4E-5E49-B767-0AA5FF47C392}"/>
              </a:ext>
            </a:extLst>
          </p:cNvPr>
          <p:cNvSpPr/>
          <p:nvPr/>
        </p:nvSpPr>
        <p:spPr bwMode="auto">
          <a:xfrm>
            <a:off x="2244969" y="3974447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EB8A3230-3CCA-B648-9C75-9EB62D93DA3E}"/>
              </a:ext>
            </a:extLst>
          </p:cNvPr>
          <p:cNvSpPr/>
          <p:nvPr/>
        </p:nvSpPr>
        <p:spPr bwMode="auto">
          <a:xfrm>
            <a:off x="4352988" y="2950350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8CB1D-6BF7-834A-A10D-AC9062AAF84F}"/>
              </a:ext>
            </a:extLst>
          </p:cNvPr>
          <p:cNvCxnSpPr>
            <a:cxnSpLocks/>
          </p:cNvCxnSpPr>
          <p:nvPr/>
        </p:nvCxnSpPr>
        <p:spPr bwMode="auto">
          <a:xfrm flipV="1">
            <a:off x="2440091" y="3132912"/>
            <a:ext cx="1941409" cy="905157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D0191E-3121-D944-BA0B-9EB11B3AE7E9}"/>
              </a:ext>
            </a:extLst>
          </p:cNvPr>
          <p:cNvCxnSpPr>
            <a:cxnSpLocks/>
          </p:cNvCxnSpPr>
          <p:nvPr/>
        </p:nvCxnSpPr>
        <p:spPr bwMode="auto">
          <a:xfrm>
            <a:off x="4517460" y="3094795"/>
            <a:ext cx="1229779" cy="1198239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2F02AC-6CDF-5648-B71E-BE200EE09727}"/>
              </a:ext>
            </a:extLst>
          </p:cNvPr>
          <p:cNvCxnSpPr/>
          <p:nvPr/>
        </p:nvCxnSpPr>
        <p:spPr bwMode="auto">
          <a:xfrm>
            <a:off x="7620000" y="4648200"/>
            <a:ext cx="914400" cy="914400"/>
          </a:xfrm>
          <a:prstGeom prst="line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336020-E555-CD4C-9D57-9A362393FA11}"/>
                  </a:ext>
                </a:extLst>
              </p:cNvPr>
              <p:cNvSpPr txBox="1"/>
              <p:nvPr/>
            </p:nvSpPr>
            <p:spPr>
              <a:xfrm>
                <a:off x="5758413" y="3935339"/>
                <a:ext cx="533400" cy="71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336020-E555-CD4C-9D57-9A362393F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13" y="3935339"/>
                <a:ext cx="533400" cy="715389"/>
              </a:xfrm>
              <a:prstGeom prst="rect">
                <a:avLst/>
              </a:prstGeom>
              <a:blipFill>
                <a:blip r:embed="rId3"/>
                <a:stretch>
                  <a:fillRect r="-232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8398F2DE-63A8-1D4C-9289-7A7A33240077}"/>
              </a:ext>
            </a:extLst>
          </p:cNvPr>
          <p:cNvSpPr/>
          <p:nvPr/>
        </p:nvSpPr>
        <p:spPr bwMode="auto">
          <a:xfrm rot="1255626">
            <a:off x="2934493" y="3583096"/>
            <a:ext cx="530470" cy="797959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86DC247F-9E94-AD45-AF54-0F0426BF78F9}"/>
              </a:ext>
            </a:extLst>
          </p:cNvPr>
          <p:cNvSpPr/>
          <p:nvPr/>
        </p:nvSpPr>
        <p:spPr bwMode="auto">
          <a:xfrm rot="3436255">
            <a:off x="4258702" y="2716674"/>
            <a:ext cx="873938" cy="720700"/>
          </a:xfrm>
          <a:prstGeom prst="arc">
            <a:avLst>
              <a:gd name="adj1" fmla="val 1562623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A9B42A-539E-9048-BD40-CA88F2C0320C}"/>
              </a:ext>
            </a:extLst>
          </p:cNvPr>
          <p:cNvCxnSpPr>
            <a:cxnSpLocks/>
          </p:cNvCxnSpPr>
          <p:nvPr/>
        </p:nvCxnSpPr>
        <p:spPr bwMode="auto">
          <a:xfrm flipV="1">
            <a:off x="4467288" y="2666304"/>
            <a:ext cx="785561" cy="39834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BCB067-2C55-FE4B-B7A0-3970F11E9081}"/>
                  </a:ext>
                </a:extLst>
              </p:cNvPr>
              <p:cNvSpPr txBox="1"/>
              <p:nvPr/>
            </p:nvSpPr>
            <p:spPr>
              <a:xfrm>
                <a:off x="3049093" y="3700996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BCB067-2C55-FE4B-B7A0-3970F11E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93" y="3700996"/>
                <a:ext cx="424732" cy="369332"/>
              </a:xfrm>
              <a:prstGeom prst="rect">
                <a:avLst/>
              </a:prstGeom>
              <a:blipFill>
                <a:blip r:embed="rId4"/>
                <a:stretch>
                  <a:fillRect l="-14706" r="-29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72B281-A06A-AB41-ADE6-EB748B2EF867}"/>
                  </a:ext>
                </a:extLst>
              </p:cNvPr>
              <p:cNvSpPr txBox="1"/>
              <p:nvPr/>
            </p:nvSpPr>
            <p:spPr>
              <a:xfrm>
                <a:off x="4644156" y="2904074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72B281-A06A-AB41-ADE6-EB748B2EF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156" y="2904074"/>
                <a:ext cx="424732" cy="369332"/>
              </a:xfrm>
              <a:prstGeom prst="rect">
                <a:avLst/>
              </a:prstGeom>
              <a:blipFill>
                <a:blip r:embed="rId5"/>
                <a:stretch>
                  <a:fillRect l="-14706" r="-29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678FA32-372A-DC40-AC5A-D2AEBE21265E}"/>
                  </a:ext>
                </a:extLst>
              </p:cNvPr>
              <p:cNvSpPr txBox="1"/>
              <p:nvPr/>
            </p:nvSpPr>
            <p:spPr>
              <a:xfrm>
                <a:off x="5399538" y="3147317"/>
                <a:ext cx="2242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678FA32-372A-DC40-AC5A-D2AEBE212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538" y="3147317"/>
                <a:ext cx="22425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1DA77C-B579-7442-B1AA-C7835A3BE55F}"/>
                  </a:ext>
                </a:extLst>
              </p:cNvPr>
              <p:cNvSpPr txBox="1"/>
              <p:nvPr/>
            </p:nvSpPr>
            <p:spPr>
              <a:xfrm>
                <a:off x="2209800" y="5048892"/>
                <a:ext cx="5027946" cy="39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func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1DA77C-B579-7442-B1AA-C7835A3BE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048892"/>
                <a:ext cx="5027946" cy="393313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2D544A-64B6-D247-A8DE-76EFA09546CD}"/>
                  </a:ext>
                </a:extLst>
              </p:cNvPr>
              <p:cNvSpPr txBox="1"/>
              <p:nvPr/>
            </p:nvSpPr>
            <p:spPr>
              <a:xfrm>
                <a:off x="3053231" y="3284037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2D544A-64B6-D247-A8DE-76EFA0954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231" y="3284037"/>
                <a:ext cx="259623" cy="276999"/>
              </a:xfrm>
              <a:prstGeom prst="rect">
                <a:avLst/>
              </a:prstGeom>
              <a:blipFill>
                <a:blip r:embed="rId8"/>
                <a:stretch>
                  <a:fillRect l="-19048" r="-4762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F25412-F7C4-934C-8FFB-38C8BE44088F}"/>
                  </a:ext>
                </a:extLst>
              </p:cNvPr>
              <p:cNvSpPr txBox="1"/>
              <p:nvPr/>
            </p:nvSpPr>
            <p:spPr>
              <a:xfrm>
                <a:off x="5409491" y="3670648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F25412-F7C4-934C-8FFB-38C8BE44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491" y="3670648"/>
                <a:ext cx="259623" cy="276999"/>
              </a:xfrm>
              <a:prstGeom prst="rect">
                <a:avLst/>
              </a:prstGeom>
              <a:blipFill>
                <a:blip r:embed="rId9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71991B-DD75-0941-B0B8-39D718E90907}"/>
              </a:ext>
            </a:extLst>
          </p:cNvPr>
          <p:cNvCxnSpPr>
            <a:stCxn id="9" idx="7"/>
            <a:endCxn id="25" idx="1"/>
          </p:cNvCxnSpPr>
          <p:nvPr/>
        </p:nvCxnSpPr>
        <p:spPr bwMode="auto">
          <a:xfrm>
            <a:off x="2440091" y="4007925"/>
            <a:ext cx="3318322" cy="285109"/>
          </a:xfrm>
          <a:prstGeom prst="line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51573A-A7B3-B149-86AA-11F6FF7BE6EC}"/>
              </a:ext>
            </a:extLst>
          </p:cNvPr>
          <p:cNvCxnSpPr>
            <a:cxnSpLocks/>
            <a:stCxn id="9" idx="6"/>
            <a:endCxn id="25" idx="1"/>
          </p:cNvCxnSpPr>
          <p:nvPr/>
        </p:nvCxnSpPr>
        <p:spPr bwMode="auto">
          <a:xfrm>
            <a:off x="2473569" y="4088747"/>
            <a:ext cx="3284844" cy="204287"/>
          </a:xfrm>
          <a:prstGeom prst="line">
            <a:avLst/>
          </a:prstGeom>
          <a:solidFill>
            <a:srgbClr val="FF7C80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36B5DD-9EE3-D441-BEFE-A283434615E0}"/>
                  </a:ext>
                </a:extLst>
              </p:cNvPr>
              <p:cNvSpPr txBox="1"/>
              <p:nvPr/>
            </p:nvSpPr>
            <p:spPr>
              <a:xfrm>
                <a:off x="3278218" y="4168880"/>
                <a:ext cx="1268734" cy="541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36B5DD-9EE3-D441-BEFE-A28343461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218" y="4168880"/>
                <a:ext cx="1268734" cy="541559"/>
              </a:xfrm>
              <a:prstGeom prst="rect">
                <a:avLst/>
              </a:prstGeom>
              <a:blipFill>
                <a:blip r:embed="rId10"/>
                <a:stretch>
                  <a:fillRect r="-990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>
            <a:extLst>
              <a:ext uri="{FF2B5EF4-FFF2-40B4-BE49-F238E27FC236}">
                <a16:creationId xmlns:a16="http://schemas.microsoft.com/office/drawing/2014/main" id="{3201DCC9-ECD0-EC43-9C31-D4CD7AB40E52}"/>
              </a:ext>
            </a:extLst>
          </p:cNvPr>
          <p:cNvSpPr/>
          <p:nvPr/>
        </p:nvSpPr>
        <p:spPr bwMode="auto">
          <a:xfrm rot="10488457">
            <a:off x="3929342" y="2983430"/>
            <a:ext cx="943937" cy="719073"/>
          </a:xfrm>
          <a:prstGeom prst="arc">
            <a:avLst>
              <a:gd name="adj1" fmla="val 12306560"/>
              <a:gd name="adj2" fmla="val 0"/>
            </a:avLst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8EB87D-BDC9-E74D-98CB-FC96D03027C1}"/>
                  </a:ext>
                </a:extLst>
              </p:cNvPr>
              <p:cNvSpPr txBox="1"/>
              <p:nvPr/>
            </p:nvSpPr>
            <p:spPr>
              <a:xfrm>
                <a:off x="4188140" y="3261958"/>
                <a:ext cx="5770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/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8EB87D-BDC9-E74D-98CB-FC96D030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40" y="3261958"/>
                <a:ext cx="577016" cy="369332"/>
              </a:xfrm>
              <a:prstGeom prst="rect">
                <a:avLst/>
              </a:prstGeom>
              <a:blipFill>
                <a:blip r:embed="rId11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53EF427-E17B-E543-B700-B54D414DEA5C}"/>
                  </a:ext>
                </a:extLst>
              </p:cNvPr>
              <p:cNvSpPr txBox="1"/>
              <p:nvPr/>
            </p:nvSpPr>
            <p:spPr>
              <a:xfrm>
                <a:off x="3049254" y="5404428"/>
                <a:ext cx="5027946" cy="39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53EF427-E17B-E543-B700-B54D414DE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54" y="5404428"/>
                <a:ext cx="5027946" cy="393313"/>
              </a:xfrm>
              <a:prstGeom prst="rect">
                <a:avLst/>
              </a:prstGeom>
              <a:blipFill>
                <a:blip r:embed="rId12"/>
                <a:stretch>
                  <a:fillRect t="-312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3D0F16-E7E6-2948-828B-BAA162999E67}"/>
                  </a:ext>
                </a:extLst>
              </p:cNvPr>
              <p:cNvSpPr txBox="1"/>
              <p:nvPr/>
            </p:nvSpPr>
            <p:spPr>
              <a:xfrm>
                <a:off x="3062189" y="5708459"/>
                <a:ext cx="5027946" cy="39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3D0F16-E7E6-2948-828B-BAA162999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89" y="5708459"/>
                <a:ext cx="5027946" cy="3933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51D920-2E78-864A-991B-C8D6466A6F8B}"/>
                  </a:ext>
                </a:extLst>
              </p:cNvPr>
              <p:cNvSpPr txBox="1"/>
              <p:nvPr/>
            </p:nvSpPr>
            <p:spPr>
              <a:xfrm>
                <a:off x="2359269" y="6045087"/>
                <a:ext cx="7010400" cy="570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b="0" dirty="0"/>
                          <m:t> </m:t>
                        </m:r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b="0" dirty="0"/>
                  <a:t>   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𝑎𝑐𝑜𝑠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b="0" dirty="0"/>
                          <m:t> </m:t>
                        </m:r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b="0" dirty="0"/>
                  <a:t> 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51D920-2E78-864A-991B-C8D6466A6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69" y="6045087"/>
                <a:ext cx="7010400" cy="570156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12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9" grpId="0" animBg="1"/>
      <p:bldP spid="10" grpId="0" animBg="1"/>
      <p:bldP spid="25" grpId="0"/>
      <p:bldP spid="48" grpId="0" animBg="1"/>
      <p:bldP spid="55" grpId="0" animBg="1"/>
      <p:bldP spid="56" grpId="0"/>
      <p:bldP spid="61" grpId="0"/>
      <p:bldP spid="57" grpId="0"/>
      <p:bldP spid="68" grpId="1"/>
      <p:bldP spid="59" grpId="0"/>
      <p:bldP spid="81" grpId="0"/>
      <p:bldP spid="14" grpId="0"/>
      <p:bldP spid="15" grpId="0" animBg="1"/>
      <p:bldP spid="53" grpId="0"/>
      <p:bldP spid="54" grpId="0"/>
      <p:bldP spid="58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5BBC2A91-43CB-C64B-B3E0-AA675646F5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Trigonometric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To solve the end-effector inverse kinematics trigonometrically we need to find triangles in the robot structure</a:t>
                </a: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endParaRPr lang="en-US" altLang="en-US" sz="28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Results in 2 solutions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and 2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r>
                  <a:rPr lang="en-US" altLang="en-US" sz="1600" dirty="0">
                    <a:ea typeface="ＭＳ Ｐゴシック" panose="020B0600070205080204" pitchFamily="34" charset="-128"/>
                  </a:rPr>
                  <a:t>Only 2 of the 4 are valid !</a:t>
                </a:r>
              </a:p>
              <a:p>
                <a:pPr lvl="2" eaLnBrk="1" hangingPunct="1">
                  <a:lnSpc>
                    <a:spcPct val="110000"/>
                  </a:lnSpc>
                </a:pPr>
                <a:r>
                  <a:rPr lang="en-US" altLang="en-US" sz="1600" dirty="0">
                    <a:ea typeface="ＭＳ Ｐゴシック" panose="020B0600070205080204" pitchFamily="34" charset="-128"/>
                  </a:rPr>
                  <a:t>For positive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altLang="en-US" sz="1600" dirty="0">
                    <a:ea typeface="ＭＳ Ｐゴシック" panose="020B0600070205080204" pitchFamily="34" charset="-128"/>
                  </a:rPr>
                  <a:t>, for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altLang="en-US" sz="16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marL="457200" lvl="1" indent="0" eaLnBrk="1" hangingPunct="1">
                  <a:lnSpc>
                    <a:spcPct val="110000"/>
                  </a:lnSpc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  <a:blipFill>
                <a:blip r:embed="rId3"/>
                <a:stretch>
                  <a:fillRect t="-1120" b="-6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F5D2E0-C524-1343-B2B2-5814A3546BF0}"/>
              </a:ext>
            </a:extLst>
          </p:cNvPr>
          <p:cNvCxnSpPr>
            <a:cxnSpLocks/>
          </p:cNvCxnSpPr>
          <p:nvPr/>
        </p:nvCxnSpPr>
        <p:spPr bwMode="auto">
          <a:xfrm>
            <a:off x="2359270" y="4012546"/>
            <a:ext cx="1219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CB6860-6E38-914A-BE20-DAC24C4E63B1}"/>
              </a:ext>
            </a:extLst>
          </p:cNvPr>
          <p:cNvCxnSpPr/>
          <p:nvPr/>
        </p:nvCxnSpPr>
        <p:spPr bwMode="auto">
          <a:xfrm flipV="1">
            <a:off x="2359270" y="2945746"/>
            <a:ext cx="0" cy="1066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onut 8">
            <a:extLst>
              <a:ext uri="{FF2B5EF4-FFF2-40B4-BE49-F238E27FC236}">
                <a16:creationId xmlns:a16="http://schemas.microsoft.com/office/drawing/2014/main" id="{39107422-FA4E-5E49-B767-0AA5FF47C392}"/>
              </a:ext>
            </a:extLst>
          </p:cNvPr>
          <p:cNvSpPr/>
          <p:nvPr/>
        </p:nvSpPr>
        <p:spPr bwMode="auto">
          <a:xfrm>
            <a:off x="2244969" y="3898247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EB8A3230-3CCA-B648-9C75-9EB62D93DA3E}"/>
              </a:ext>
            </a:extLst>
          </p:cNvPr>
          <p:cNvSpPr/>
          <p:nvPr/>
        </p:nvSpPr>
        <p:spPr bwMode="auto">
          <a:xfrm>
            <a:off x="4352988" y="2874150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8CB1D-6BF7-834A-A10D-AC9062AAF84F}"/>
              </a:ext>
            </a:extLst>
          </p:cNvPr>
          <p:cNvCxnSpPr>
            <a:cxnSpLocks/>
          </p:cNvCxnSpPr>
          <p:nvPr/>
        </p:nvCxnSpPr>
        <p:spPr bwMode="auto">
          <a:xfrm flipV="1">
            <a:off x="2440091" y="3056712"/>
            <a:ext cx="1941409" cy="905157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D0191E-3121-D944-BA0B-9EB11B3AE7E9}"/>
              </a:ext>
            </a:extLst>
          </p:cNvPr>
          <p:cNvCxnSpPr>
            <a:cxnSpLocks/>
          </p:cNvCxnSpPr>
          <p:nvPr/>
        </p:nvCxnSpPr>
        <p:spPr bwMode="auto">
          <a:xfrm>
            <a:off x="4517460" y="3018595"/>
            <a:ext cx="1229779" cy="1198239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2F02AC-6CDF-5648-B71E-BE200EE09727}"/>
              </a:ext>
            </a:extLst>
          </p:cNvPr>
          <p:cNvCxnSpPr/>
          <p:nvPr/>
        </p:nvCxnSpPr>
        <p:spPr bwMode="auto">
          <a:xfrm>
            <a:off x="7620000" y="4648200"/>
            <a:ext cx="914400" cy="914400"/>
          </a:xfrm>
          <a:prstGeom prst="line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336020-E555-CD4C-9D57-9A362393FA11}"/>
                  </a:ext>
                </a:extLst>
              </p:cNvPr>
              <p:cNvSpPr txBox="1"/>
              <p:nvPr/>
            </p:nvSpPr>
            <p:spPr>
              <a:xfrm>
                <a:off x="5758413" y="3859139"/>
                <a:ext cx="533400" cy="71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336020-E555-CD4C-9D57-9A362393F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13" y="3859139"/>
                <a:ext cx="533400" cy="715389"/>
              </a:xfrm>
              <a:prstGeom prst="rect">
                <a:avLst/>
              </a:prstGeom>
              <a:blipFill>
                <a:blip r:embed="rId4"/>
                <a:stretch>
                  <a:fillRect r="-2326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8398F2DE-63A8-1D4C-9289-7A7A33240077}"/>
              </a:ext>
            </a:extLst>
          </p:cNvPr>
          <p:cNvSpPr/>
          <p:nvPr/>
        </p:nvSpPr>
        <p:spPr bwMode="auto">
          <a:xfrm rot="1255626">
            <a:off x="2934493" y="3506896"/>
            <a:ext cx="530470" cy="797959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86DC247F-9E94-AD45-AF54-0F0426BF78F9}"/>
              </a:ext>
            </a:extLst>
          </p:cNvPr>
          <p:cNvSpPr/>
          <p:nvPr/>
        </p:nvSpPr>
        <p:spPr bwMode="auto">
          <a:xfrm rot="3436255">
            <a:off x="4258702" y="2640474"/>
            <a:ext cx="873938" cy="720700"/>
          </a:xfrm>
          <a:prstGeom prst="arc">
            <a:avLst>
              <a:gd name="adj1" fmla="val 1562623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A9B42A-539E-9048-BD40-CA88F2C0320C}"/>
              </a:ext>
            </a:extLst>
          </p:cNvPr>
          <p:cNvCxnSpPr>
            <a:cxnSpLocks/>
          </p:cNvCxnSpPr>
          <p:nvPr/>
        </p:nvCxnSpPr>
        <p:spPr bwMode="auto">
          <a:xfrm flipV="1">
            <a:off x="4467288" y="2590104"/>
            <a:ext cx="785561" cy="39834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BCB067-2C55-FE4B-B7A0-3970F11E9081}"/>
                  </a:ext>
                </a:extLst>
              </p:cNvPr>
              <p:cNvSpPr txBox="1"/>
              <p:nvPr/>
            </p:nvSpPr>
            <p:spPr>
              <a:xfrm>
                <a:off x="3049093" y="3624796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BCB067-2C55-FE4B-B7A0-3970F11E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93" y="3624796"/>
                <a:ext cx="424732" cy="369332"/>
              </a:xfrm>
              <a:prstGeom prst="rect">
                <a:avLst/>
              </a:prstGeom>
              <a:blipFill>
                <a:blip r:embed="rId5"/>
                <a:stretch>
                  <a:fillRect l="-14706" r="-29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72B281-A06A-AB41-ADE6-EB748B2EF867}"/>
                  </a:ext>
                </a:extLst>
              </p:cNvPr>
              <p:cNvSpPr txBox="1"/>
              <p:nvPr/>
            </p:nvSpPr>
            <p:spPr>
              <a:xfrm>
                <a:off x="4644156" y="2827874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72B281-A06A-AB41-ADE6-EB748B2EF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156" y="2827874"/>
                <a:ext cx="424732" cy="369332"/>
              </a:xfrm>
              <a:prstGeom prst="rect">
                <a:avLst/>
              </a:prstGeom>
              <a:blipFill>
                <a:blip r:embed="rId6"/>
                <a:stretch>
                  <a:fillRect l="-14706" r="-29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1DA77C-B579-7442-B1AA-C7835A3BE55F}"/>
                  </a:ext>
                </a:extLst>
              </p:cNvPr>
              <p:cNvSpPr txBox="1"/>
              <p:nvPr/>
            </p:nvSpPr>
            <p:spPr>
              <a:xfrm>
                <a:off x="1295400" y="4495800"/>
                <a:ext cx="5027946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1DA77C-B579-7442-B1AA-C7835A3BE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495800"/>
                <a:ext cx="5027946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2D544A-64B6-D247-A8DE-76EFA09546CD}"/>
                  </a:ext>
                </a:extLst>
              </p:cNvPr>
              <p:cNvSpPr txBox="1"/>
              <p:nvPr/>
            </p:nvSpPr>
            <p:spPr>
              <a:xfrm>
                <a:off x="3053231" y="3207837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2D544A-64B6-D247-A8DE-76EFA0954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231" y="3207837"/>
                <a:ext cx="259623" cy="276999"/>
              </a:xfrm>
              <a:prstGeom prst="rect">
                <a:avLst/>
              </a:prstGeom>
              <a:blipFill>
                <a:blip r:embed="rId8"/>
                <a:stretch>
                  <a:fillRect l="-19048" r="-476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F25412-F7C4-934C-8FFB-38C8BE44088F}"/>
                  </a:ext>
                </a:extLst>
              </p:cNvPr>
              <p:cNvSpPr txBox="1"/>
              <p:nvPr/>
            </p:nvSpPr>
            <p:spPr>
              <a:xfrm>
                <a:off x="5409491" y="3594448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F25412-F7C4-934C-8FFB-38C8BE44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491" y="3594448"/>
                <a:ext cx="259623" cy="276999"/>
              </a:xfrm>
              <a:prstGeom prst="rect">
                <a:avLst/>
              </a:prstGeom>
              <a:blipFill>
                <a:blip r:embed="rId9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71991B-DD75-0941-B0B8-39D718E90907}"/>
              </a:ext>
            </a:extLst>
          </p:cNvPr>
          <p:cNvCxnSpPr>
            <a:stCxn id="9" idx="7"/>
            <a:endCxn id="25" idx="1"/>
          </p:cNvCxnSpPr>
          <p:nvPr/>
        </p:nvCxnSpPr>
        <p:spPr bwMode="auto">
          <a:xfrm>
            <a:off x="2440091" y="3931725"/>
            <a:ext cx="3318322" cy="285109"/>
          </a:xfrm>
          <a:prstGeom prst="line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51573A-A7B3-B149-86AA-11F6FF7BE6EC}"/>
              </a:ext>
            </a:extLst>
          </p:cNvPr>
          <p:cNvCxnSpPr>
            <a:cxnSpLocks/>
            <a:stCxn id="9" idx="6"/>
            <a:endCxn id="25" idx="1"/>
          </p:cNvCxnSpPr>
          <p:nvPr/>
        </p:nvCxnSpPr>
        <p:spPr bwMode="auto">
          <a:xfrm>
            <a:off x="2473569" y="4012547"/>
            <a:ext cx="3284844" cy="204287"/>
          </a:xfrm>
          <a:prstGeom prst="line">
            <a:avLst/>
          </a:prstGeom>
          <a:solidFill>
            <a:srgbClr val="FF7C80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36B5DD-9EE3-D441-BEFE-A283434615E0}"/>
                  </a:ext>
                </a:extLst>
              </p:cNvPr>
              <p:cNvSpPr txBox="1"/>
              <p:nvPr/>
            </p:nvSpPr>
            <p:spPr>
              <a:xfrm>
                <a:off x="3278218" y="4092680"/>
                <a:ext cx="1268734" cy="541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36B5DD-9EE3-D441-BEFE-A28343461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218" y="4092680"/>
                <a:ext cx="1268734" cy="541559"/>
              </a:xfrm>
              <a:prstGeom prst="rect">
                <a:avLst/>
              </a:prstGeom>
              <a:blipFill>
                <a:blip r:embed="rId10"/>
                <a:stretch>
                  <a:fillRect r="-990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9B4569-A5FB-1641-A133-68C1F78615B7}"/>
              </a:ext>
            </a:extLst>
          </p:cNvPr>
          <p:cNvCxnSpPr>
            <a:cxnSpLocks/>
          </p:cNvCxnSpPr>
          <p:nvPr/>
        </p:nvCxnSpPr>
        <p:spPr bwMode="auto">
          <a:xfrm flipV="1">
            <a:off x="2386509" y="3958366"/>
            <a:ext cx="3360730" cy="30912"/>
          </a:xfrm>
          <a:prstGeom prst="line">
            <a:avLst/>
          </a:prstGeom>
          <a:solidFill>
            <a:srgbClr val="FF7C80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985608-8B64-C34B-A3B2-3A2AD2E392C7}"/>
                  </a:ext>
                </a:extLst>
              </p:cNvPr>
              <p:cNvSpPr txBox="1"/>
              <p:nvPr/>
            </p:nvSpPr>
            <p:spPr>
              <a:xfrm>
                <a:off x="3405681" y="3443464"/>
                <a:ext cx="3909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985608-8B64-C34B-A3B2-3A2AD2E39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81" y="3443464"/>
                <a:ext cx="39093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CFB1CCF7-E764-0D42-80C4-D82898A67B7B}"/>
              </a:ext>
            </a:extLst>
          </p:cNvPr>
          <p:cNvSpPr/>
          <p:nvPr/>
        </p:nvSpPr>
        <p:spPr bwMode="auto">
          <a:xfrm rot="2971625">
            <a:off x="3245616" y="3236009"/>
            <a:ext cx="873938" cy="720700"/>
          </a:xfrm>
          <a:prstGeom prst="arc">
            <a:avLst>
              <a:gd name="adj1" fmla="val 15626239"/>
              <a:gd name="adj2" fmla="val 0"/>
            </a:avLst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0D7DE0-EEFD-D744-9D2C-5E0889355FD4}"/>
                  </a:ext>
                </a:extLst>
              </p:cNvPr>
              <p:cNvSpPr txBox="1"/>
              <p:nvPr/>
            </p:nvSpPr>
            <p:spPr>
              <a:xfrm>
                <a:off x="4775080" y="3792780"/>
                <a:ext cx="3909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0D7DE0-EEFD-D744-9D2C-5E0889355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080" y="3792780"/>
                <a:ext cx="390935" cy="461665"/>
              </a:xfrm>
              <a:prstGeom prst="rect">
                <a:avLst/>
              </a:prstGeom>
              <a:blipFill>
                <a:blip r:embed="rId1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1ABBB5-AFB0-4C46-B074-4370C8B11EB4}"/>
                  </a:ext>
                </a:extLst>
              </p:cNvPr>
              <p:cNvSpPr txBox="1"/>
              <p:nvPr/>
            </p:nvSpPr>
            <p:spPr>
              <a:xfrm>
                <a:off x="6718538" y="3982351"/>
                <a:ext cx="1673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fName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1ABBB5-AFB0-4C46-B074-4370C8B11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38" y="3982351"/>
                <a:ext cx="1673956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BFFB77-F468-0C48-9582-2972BE4A01C8}"/>
              </a:ext>
            </a:extLst>
          </p:cNvPr>
          <p:cNvCxnSpPr>
            <a:cxnSpLocks/>
          </p:cNvCxnSpPr>
          <p:nvPr/>
        </p:nvCxnSpPr>
        <p:spPr bwMode="auto">
          <a:xfrm>
            <a:off x="5746951" y="3958366"/>
            <a:ext cx="0" cy="224308"/>
          </a:xfrm>
          <a:prstGeom prst="line">
            <a:avLst/>
          </a:prstGeom>
          <a:solidFill>
            <a:srgbClr val="FF7C80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BA4178B-8A97-3449-9C9B-B36A6E8AC1AD}"/>
                  </a:ext>
                </a:extLst>
              </p:cNvPr>
              <p:cNvSpPr txBox="1"/>
              <p:nvPr/>
            </p:nvSpPr>
            <p:spPr>
              <a:xfrm>
                <a:off x="1295400" y="4897694"/>
                <a:ext cx="5027946" cy="654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den>
                    </m:f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/>
                  <a:t>  →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𝑎𝑐𝑜𝑠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den>
                    </m:f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BA4178B-8A97-3449-9C9B-B36A6E8AC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97694"/>
                <a:ext cx="5027946" cy="6542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AC95AA-F812-5A43-B306-F0CC72A0E452}"/>
                  </a:ext>
                </a:extLst>
              </p:cNvPr>
              <p:cNvSpPr txBox="1"/>
              <p:nvPr/>
            </p:nvSpPr>
            <p:spPr>
              <a:xfrm>
                <a:off x="6008293" y="3056712"/>
                <a:ext cx="2969417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/>
                  <a:t>   →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𝑎𝑡𝑎𝑛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800" b="0" dirty="0"/>
                  <a:t> 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AC95AA-F812-5A43-B306-F0CC72A0E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93" y="3056712"/>
                <a:ext cx="2969417" cy="462947"/>
              </a:xfrm>
              <a:prstGeom prst="rect">
                <a:avLst/>
              </a:prstGeom>
              <a:blipFill>
                <a:blip r:embed="rId15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519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9" grpId="0" animBg="1"/>
      <p:bldP spid="10" grpId="0" animBg="1"/>
      <p:bldP spid="25" grpId="0"/>
      <p:bldP spid="48" grpId="0" animBg="1"/>
      <p:bldP spid="55" grpId="0" animBg="1"/>
      <p:bldP spid="56" grpId="0"/>
      <p:bldP spid="61" grpId="0"/>
      <p:bldP spid="68" grpId="0"/>
      <p:bldP spid="59" grpId="0"/>
      <p:bldP spid="81" grpId="0"/>
      <p:bldP spid="14" grpId="0"/>
      <p:bldP spid="6" grpId="0"/>
      <p:bldP spid="36" grpId="0" animBg="1"/>
      <p:bldP spid="37" grpId="0"/>
      <p:bldP spid="38" grpId="1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5BBC2A91-43CB-C64B-B3E0-AA675646F5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Trigonometric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This can be expanded to planar manipulators with one more joint relatively easily using orientation</a:t>
                </a: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Reduce to 2-joint by computing wrist position</a:t>
                </a:r>
              </a:p>
              <a:p>
                <a:pPr lvl="1" eaLnBrk="1" hangingPunct="1">
                  <a:lnSpc>
                    <a:spcPct val="11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using simpler robot 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en-US" sz="200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  <a:blipFill>
                <a:blip r:embed="rId3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F5D2E0-C524-1343-B2B2-5814A3546BF0}"/>
              </a:ext>
            </a:extLst>
          </p:cNvPr>
          <p:cNvCxnSpPr>
            <a:cxnSpLocks/>
          </p:cNvCxnSpPr>
          <p:nvPr/>
        </p:nvCxnSpPr>
        <p:spPr bwMode="auto">
          <a:xfrm>
            <a:off x="1790701" y="3857859"/>
            <a:ext cx="1219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CB6860-6E38-914A-BE20-DAC24C4E63B1}"/>
              </a:ext>
            </a:extLst>
          </p:cNvPr>
          <p:cNvCxnSpPr>
            <a:cxnSpLocks/>
          </p:cNvCxnSpPr>
          <p:nvPr/>
        </p:nvCxnSpPr>
        <p:spPr bwMode="auto">
          <a:xfrm flipV="1">
            <a:off x="1790701" y="2791059"/>
            <a:ext cx="0" cy="1066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onut 8">
            <a:extLst>
              <a:ext uri="{FF2B5EF4-FFF2-40B4-BE49-F238E27FC236}">
                <a16:creationId xmlns:a16="http://schemas.microsoft.com/office/drawing/2014/main" id="{39107422-FA4E-5E49-B767-0AA5FF47C392}"/>
              </a:ext>
            </a:extLst>
          </p:cNvPr>
          <p:cNvSpPr/>
          <p:nvPr/>
        </p:nvSpPr>
        <p:spPr bwMode="auto">
          <a:xfrm>
            <a:off x="1676400" y="3743560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EB8A3230-3CCA-B648-9C75-9EB62D93DA3E}"/>
              </a:ext>
            </a:extLst>
          </p:cNvPr>
          <p:cNvSpPr/>
          <p:nvPr/>
        </p:nvSpPr>
        <p:spPr bwMode="auto">
          <a:xfrm>
            <a:off x="3784419" y="2719463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8CB1D-6BF7-834A-A10D-AC9062AAF84F}"/>
              </a:ext>
            </a:extLst>
          </p:cNvPr>
          <p:cNvCxnSpPr>
            <a:cxnSpLocks/>
          </p:cNvCxnSpPr>
          <p:nvPr/>
        </p:nvCxnSpPr>
        <p:spPr bwMode="auto">
          <a:xfrm flipV="1">
            <a:off x="1871522" y="2902025"/>
            <a:ext cx="1941409" cy="90515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D0191E-3121-D944-BA0B-9EB11B3AE7E9}"/>
              </a:ext>
            </a:extLst>
          </p:cNvPr>
          <p:cNvCxnSpPr>
            <a:cxnSpLocks/>
          </p:cNvCxnSpPr>
          <p:nvPr/>
        </p:nvCxnSpPr>
        <p:spPr bwMode="auto">
          <a:xfrm>
            <a:off x="3948891" y="2863908"/>
            <a:ext cx="1229779" cy="1198239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2F02AC-6CDF-5648-B71E-BE200EE09727}"/>
              </a:ext>
            </a:extLst>
          </p:cNvPr>
          <p:cNvCxnSpPr>
            <a:cxnSpLocks/>
          </p:cNvCxnSpPr>
          <p:nvPr/>
        </p:nvCxnSpPr>
        <p:spPr bwMode="auto">
          <a:xfrm>
            <a:off x="7620000" y="4186522"/>
            <a:ext cx="914400" cy="914400"/>
          </a:xfrm>
          <a:prstGeom prst="line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336020-E555-CD4C-9D57-9A362393FA11}"/>
                  </a:ext>
                </a:extLst>
              </p:cNvPr>
              <p:cNvSpPr txBox="1"/>
              <p:nvPr/>
            </p:nvSpPr>
            <p:spPr>
              <a:xfrm>
                <a:off x="6131906" y="2847175"/>
                <a:ext cx="533400" cy="71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336020-E555-CD4C-9D57-9A362393F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06" y="2847175"/>
                <a:ext cx="533400" cy="715389"/>
              </a:xfrm>
              <a:prstGeom prst="rect">
                <a:avLst/>
              </a:prstGeom>
              <a:blipFill>
                <a:blip r:embed="rId4"/>
                <a:stretch>
                  <a:fillRect r="-104651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8398F2DE-63A8-1D4C-9289-7A7A33240077}"/>
              </a:ext>
            </a:extLst>
          </p:cNvPr>
          <p:cNvSpPr/>
          <p:nvPr/>
        </p:nvSpPr>
        <p:spPr bwMode="auto">
          <a:xfrm rot="1255626">
            <a:off x="2365924" y="3352209"/>
            <a:ext cx="530470" cy="797959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86DC247F-9E94-AD45-AF54-0F0426BF78F9}"/>
              </a:ext>
            </a:extLst>
          </p:cNvPr>
          <p:cNvSpPr/>
          <p:nvPr/>
        </p:nvSpPr>
        <p:spPr bwMode="auto">
          <a:xfrm rot="3436255">
            <a:off x="3683826" y="2716674"/>
            <a:ext cx="873938" cy="720700"/>
          </a:xfrm>
          <a:prstGeom prst="arc">
            <a:avLst>
              <a:gd name="adj1" fmla="val 1562623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A9B42A-539E-9048-BD40-CA88F2C0320C}"/>
              </a:ext>
            </a:extLst>
          </p:cNvPr>
          <p:cNvCxnSpPr>
            <a:cxnSpLocks/>
          </p:cNvCxnSpPr>
          <p:nvPr/>
        </p:nvCxnSpPr>
        <p:spPr bwMode="auto">
          <a:xfrm flipV="1">
            <a:off x="3898719" y="2667000"/>
            <a:ext cx="368481" cy="16676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BCB067-2C55-FE4B-B7A0-3970F11E9081}"/>
                  </a:ext>
                </a:extLst>
              </p:cNvPr>
              <p:cNvSpPr txBox="1"/>
              <p:nvPr/>
            </p:nvSpPr>
            <p:spPr>
              <a:xfrm>
                <a:off x="2480524" y="3470109"/>
                <a:ext cx="4247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BCB067-2C55-FE4B-B7A0-3970F11E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524" y="3470109"/>
                <a:ext cx="424732" cy="369332"/>
              </a:xfrm>
              <a:prstGeom prst="rect">
                <a:avLst/>
              </a:prstGeom>
              <a:blipFill>
                <a:blip r:embed="rId5"/>
                <a:stretch>
                  <a:fillRect l="-11429" r="-285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72B281-A06A-AB41-ADE6-EB748B2EF867}"/>
                  </a:ext>
                </a:extLst>
              </p:cNvPr>
              <p:cNvSpPr txBox="1"/>
              <p:nvPr/>
            </p:nvSpPr>
            <p:spPr>
              <a:xfrm>
                <a:off x="4075587" y="2673187"/>
                <a:ext cx="4247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72B281-A06A-AB41-ADE6-EB748B2EF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87" y="2673187"/>
                <a:ext cx="424732" cy="369332"/>
              </a:xfrm>
              <a:prstGeom prst="rect">
                <a:avLst/>
              </a:prstGeom>
              <a:blipFill>
                <a:blip r:embed="rId6"/>
                <a:stretch>
                  <a:fillRect l="-11765" r="-588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1DA77C-B579-7442-B1AA-C7835A3BE55F}"/>
                  </a:ext>
                </a:extLst>
              </p:cNvPr>
              <p:cNvSpPr txBox="1"/>
              <p:nvPr/>
            </p:nvSpPr>
            <p:spPr>
              <a:xfrm>
                <a:off x="1983419" y="4991000"/>
                <a:ext cx="4812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/>
                  <a:t>x’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,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1800" b="0" dirty="0"/>
                      <m:t>’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1DA77C-B579-7442-B1AA-C7835A3BE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19" y="4991000"/>
                <a:ext cx="4812235" cy="369332"/>
              </a:xfrm>
              <a:prstGeom prst="rect">
                <a:avLst/>
              </a:prstGeom>
              <a:blipFill>
                <a:blip r:embed="rId7"/>
                <a:stretch>
                  <a:fillRect l="-1055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Donut 39">
            <a:extLst>
              <a:ext uri="{FF2B5EF4-FFF2-40B4-BE49-F238E27FC236}">
                <a16:creationId xmlns:a16="http://schemas.microsoft.com/office/drawing/2014/main" id="{0744F54A-97D1-164B-B43B-236C6B938ABF}"/>
              </a:ext>
            </a:extLst>
          </p:cNvPr>
          <p:cNvSpPr/>
          <p:nvPr/>
        </p:nvSpPr>
        <p:spPr bwMode="auto">
          <a:xfrm>
            <a:off x="5114137" y="3989973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D665E8-E40F-B642-8096-2137044039D1}"/>
              </a:ext>
            </a:extLst>
          </p:cNvPr>
          <p:cNvCxnSpPr>
            <a:cxnSpLocks/>
          </p:cNvCxnSpPr>
          <p:nvPr/>
        </p:nvCxnSpPr>
        <p:spPr bwMode="auto">
          <a:xfrm flipV="1">
            <a:off x="5299326" y="3595297"/>
            <a:ext cx="788028" cy="44949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C7F5F5-3891-D14F-86E6-EC0D345DD7E5}"/>
                  </a:ext>
                </a:extLst>
              </p:cNvPr>
              <p:cNvSpPr txBox="1"/>
              <p:nvPr/>
            </p:nvSpPr>
            <p:spPr>
              <a:xfrm>
                <a:off x="2432241" y="3106546"/>
                <a:ext cx="2596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C7F5F5-3891-D14F-86E6-EC0D345DD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41" y="3106546"/>
                <a:ext cx="259623" cy="276999"/>
              </a:xfrm>
              <a:prstGeom prst="rect">
                <a:avLst/>
              </a:prstGeom>
              <a:blipFill>
                <a:blip r:embed="rId8"/>
                <a:stretch>
                  <a:fillRect l="-25000" r="-500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BB4B9A-8567-1E4A-B67E-786D7AD73EB9}"/>
                  </a:ext>
                </a:extLst>
              </p:cNvPr>
              <p:cNvSpPr txBox="1"/>
              <p:nvPr/>
            </p:nvSpPr>
            <p:spPr>
              <a:xfrm>
                <a:off x="4802140" y="3377776"/>
                <a:ext cx="2596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BB4B9A-8567-1E4A-B67E-786D7AD73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140" y="3377776"/>
                <a:ext cx="259623" cy="276999"/>
              </a:xfrm>
              <a:prstGeom prst="rect">
                <a:avLst/>
              </a:prstGeom>
              <a:blipFill>
                <a:blip r:embed="rId9"/>
                <a:stretch>
                  <a:fillRect l="-1818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032ABB-5742-9F44-9313-BD8E5405E433}"/>
                  </a:ext>
                </a:extLst>
              </p:cNvPr>
              <p:cNvSpPr txBox="1"/>
              <p:nvPr/>
            </p:nvSpPr>
            <p:spPr>
              <a:xfrm>
                <a:off x="5644211" y="3377776"/>
                <a:ext cx="2596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032ABB-5742-9F44-9313-BD8E5405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211" y="3377776"/>
                <a:ext cx="259623" cy="276999"/>
              </a:xfrm>
              <a:prstGeom prst="rect">
                <a:avLst/>
              </a:prstGeom>
              <a:blipFill>
                <a:blip r:embed="rId10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381967-C4BD-7246-A69C-F5A26DE05703}"/>
              </a:ext>
            </a:extLst>
          </p:cNvPr>
          <p:cNvCxnSpPr>
            <a:cxnSpLocks/>
            <a:stCxn id="40" idx="5"/>
          </p:cNvCxnSpPr>
          <p:nvPr/>
        </p:nvCxnSpPr>
        <p:spPr bwMode="auto">
          <a:xfrm>
            <a:off x="5309259" y="4185095"/>
            <a:ext cx="539767" cy="56215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CFC3F34-D05E-834C-AA4C-D707082B209F}"/>
                  </a:ext>
                </a:extLst>
              </p:cNvPr>
              <p:cNvSpPr txBox="1"/>
              <p:nvPr/>
            </p:nvSpPr>
            <p:spPr>
              <a:xfrm>
                <a:off x="5375835" y="3972976"/>
                <a:ext cx="4247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CFC3F34-D05E-834C-AA4C-D707082B2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35" y="3972976"/>
                <a:ext cx="424732" cy="369332"/>
              </a:xfrm>
              <a:prstGeom prst="rect">
                <a:avLst/>
              </a:prstGeom>
              <a:blipFill>
                <a:blip r:embed="rId11"/>
                <a:stretch>
                  <a:fillRect l="-11429" r="-285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>
            <a:extLst>
              <a:ext uri="{FF2B5EF4-FFF2-40B4-BE49-F238E27FC236}">
                <a16:creationId xmlns:a16="http://schemas.microsoft.com/office/drawing/2014/main" id="{E5F12313-07C6-294A-A863-72DEF8A16959}"/>
              </a:ext>
            </a:extLst>
          </p:cNvPr>
          <p:cNvSpPr/>
          <p:nvPr/>
        </p:nvSpPr>
        <p:spPr bwMode="auto">
          <a:xfrm rot="4103421">
            <a:off x="4996548" y="3719981"/>
            <a:ext cx="873938" cy="720700"/>
          </a:xfrm>
          <a:prstGeom prst="arc">
            <a:avLst>
              <a:gd name="adj1" fmla="val 1562623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EE11FFD-639F-B34F-81CB-26EE6D75E7AB}"/>
                  </a:ext>
                </a:extLst>
              </p:cNvPr>
              <p:cNvSpPr txBox="1"/>
              <p:nvPr/>
            </p:nvSpPr>
            <p:spPr>
              <a:xfrm>
                <a:off x="1983419" y="6137361"/>
                <a:ext cx="4939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b="0" dirty="0"/>
                  <a:t>   →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EE11FFD-639F-B34F-81CB-26EE6D75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19" y="6137361"/>
                <a:ext cx="4939752" cy="369332"/>
              </a:xfrm>
              <a:prstGeom prst="rect">
                <a:avLst/>
              </a:prstGeom>
              <a:blipFill>
                <a:blip r:embed="rId12"/>
                <a:stretch>
                  <a:fillRect l="-25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ED07F5-DDCC-C643-B9BB-588725E1FCF4}"/>
                  </a:ext>
                </a:extLst>
              </p:cNvPr>
              <p:cNvSpPr txBox="1"/>
              <p:nvPr/>
            </p:nvSpPr>
            <p:spPr>
              <a:xfrm>
                <a:off x="4508022" y="3786303"/>
                <a:ext cx="533400" cy="79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ED07F5-DDCC-C643-B9BB-588725E1F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22" y="3786303"/>
                <a:ext cx="533400" cy="799514"/>
              </a:xfrm>
              <a:prstGeom prst="rect">
                <a:avLst/>
              </a:prstGeom>
              <a:blipFill>
                <a:blip r:embed="rId13"/>
                <a:stretch>
                  <a:fillRect r="-1627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319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9" grpId="0" animBg="1"/>
      <p:bldP spid="10" grpId="0" animBg="1"/>
      <p:bldP spid="25" grpId="0"/>
      <p:bldP spid="48" grpId="0" animBg="1"/>
      <p:bldP spid="55" grpId="0" animBg="1"/>
      <p:bldP spid="56" grpId="0"/>
      <p:bldP spid="61" grpId="0"/>
      <p:bldP spid="68" grpId="0"/>
      <p:bldP spid="40" grpId="0" animBg="1"/>
      <p:bldP spid="53" grpId="0"/>
      <p:bldP spid="54" grpId="0"/>
      <p:bldP spid="58" grpId="0"/>
      <p:bldP spid="60" grpId="0"/>
      <p:bldP spid="65" grpId="0" animBg="1"/>
      <p:bldP spid="67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5BBC2A91-43CB-C64B-B3E0-AA675646F5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Trigonometric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Expanding this further follows a similar pattern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Reduce robot to a simpler one by ”removing” parts of the structure from the beginning and/or end of the chain</a:t>
                </a: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Reduce to 2-joint by computing wrist position</a:t>
                </a:r>
              </a:p>
              <a:p>
                <a:pPr lvl="1" eaLnBrk="1" hangingPunct="1">
                  <a:lnSpc>
                    <a:spcPct val="110000"/>
                  </a:lnSpc>
                </a:pPr>
                <a:endParaRPr lang="en-US" altLang="en-US" sz="14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Move frame into joint 1 to eliminate initial offset</a:t>
                </a:r>
              </a:p>
              <a:p>
                <a:pPr lvl="1" eaLnBrk="1" hangingPunct="1">
                  <a:lnSpc>
                    <a:spcPct val="110000"/>
                  </a:lnSpc>
                </a:pPr>
                <a:endParaRPr lang="en-US" altLang="en-US" sz="12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using simpler (previous) robot </a:t>
                </a:r>
              </a:p>
            </p:txBody>
          </p:sp>
        </mc:Choice>
        <mc:Fallback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  <a:blipFill>
                <a:blip r:embed="rId3"/>
                <a:stretch>
                  <a:fillRect t="-1120" b="-8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F5D2E0-C524-1343-B2B2-5814A3546BF0}"/>
              </a:ext>
            </a:extLst>
          </p:cNvPr>
          <p:cNvCxnSpPr>
            <a:cxnSpLocks/>
          </p:cNvCxnSpPr>
          <p:nvPr/>
        </p:nvCxnSpPr>
        <p:spPr bwMode="auto">
          <a:xfrm>
            <a:off x="826399" y="5479855"/>
            <a:ext cx="1219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CB6860-6E38-914A-BE20-DAC24C4E63B1}"/>
              </a:ext>
            </a:extLst>
          </p:cNvPr>
          <p:cNvCxnSpPr>
            <a:cxnSpLocks/>
          </p:cNvCxnSpPr>
          <p:nvPr/>
        </p:nvCxnSpPr>
        <p:spPr bwMode="auto">
          <a:xfrm flipV="1">
            <a:off x="826399" y="4413055"/>
            <a:ext cx="0" cy="1066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onut 8">
            <a:extLst>
              <a:ext uri="{FF2B5EF4-FFF2-40B4-BE49-F238E27FC236}">
                <a16:creationId xmlns:a16="http://schemas.microsoft.com/office/drawing/2014/main" id="{39107422-FA4E-5E49-B767-0AA5FF47C392}"/>
              </a:ext>
            </a:extLst>
          </p:cNvPr>
          <p:cNvSpPr/>
          <p:nvPr/>
        </p:nvSpPr>
        <p:spPr bwMode="auto">
          <a:xfrm>
            <a:off x="712099" y="4129038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EB8A3230-3CCA-B648-9C75-9EB62D93DA3E}"/>
              </a:ext>
            </a:extLst>
          </p:cNvPr>
          <p:cNvSpPr/>
          <p:nvPr/>
        </p:nvSpPr>
        <p:spPr bwMode="auto">
          <a:xfrm>
            <a:off x="2820118" y="3104941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8CB1D-6BF7-834A-A10D-AC9062AAF84F}"/>
              </a:ext>
            </a:extLst>
          </p:cNvPr>
          <p:cNvCxnSpPr>
            <a:cxnSpLocks/>
          </p:cNvCxnSpPr>
          <p:nvPr/>
        </p:nvCxnSpPr>
        <p:spPr bwMode="auto">
          <a:xfrm flipV="1">
            <a:off x="907221" y="3287503"/>
            <a:ext cx="1941409" cy="90515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D0191E-3121-D944-BA0B-9EB11B3AE7E9}"/>
              </a:ext>
            </a:extLst>
          </p:cNvPr>
          <p:cNvCxnSpPr>
            <a:cxnSpLocks/>
          </p:cNvCxnSpPr>
          <p:nvPr/>
        </p:nvCxnSpPr>
        <p:spPr bwMode="auto">
          <a:xfrm>
            <a:off x="2984590" y="3249386"/>
            <a:ext cx="1229779" cy="1198239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2F02AC-6CDF-5648-B71E-BE200EE09727}"/>
              </a:ext>
            </a:extLst>
          </p:cNvPr>
          <p:cNvCxnSpPr>
            <a:cxnSpLocks/>
          </p:cNvCxnSpPr>
          <p:nvPr/>
        </p:nvCxnSpPr>
        <p:spPr bwMode="auto">
          <a:xfrm>
            <a:off x="6655699" y="4572000"/>
            <a:ext cx="914400" cy="914400"/>
          </a:xfrm>
          <a:prstGeom prst="line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336020-E555-CD4C-9D57-9A362393FA11}"/>
                  </a:ext>
                </a:extLst>
              </p:cNvPr>
              <p:cNvSpPr txBox="1"/>
              <p:nvPr/>
            </p:nvSpPr>
            <p:spPr>
              <a:xfrm>
                <a:off x="5167605" y="3232653"/>
                <a:ext cx="533400" cy="71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336020-E555-CD4C-9D57-9A362393F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05" y="3232653"/>
                <a:ext cx="533400" cy="715389"/>
              </a:xfrm>
              <a:prstGeom prst="rect">
                <a:avLst/>
              </a:prstGeom>
              <a:blipFill>
                <a:blip r:embed="rId4"/>
                <a:stretch>
                  <a:fillRect r="-104651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8398F2DE-63A8-1D4C-9289-7A7A33240077}"/>
              </a:ext>
            </a:extLst>
          </p:cNvPr>
          <p:cNvSpPr/>
          <p:nvPr/>
        </p:nvSpPr>
        <p:spPr bwMode="auto">
          <a:xfrm rot="1255626">
            <a:off x="1401623" y="3737687"/>
            <a:ext cx="530470" cy="797959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86DC247F-9E94-AD45-AF54-0F0426BF78F9}"/>
              </a:ext>
            </a:extLst>
          </p:cNvPr>
          <p:cNvSpPr/>
          <p:nvPr/>
        </p:nvSpPr>
        <p:spPr bwMode="auto">
          <a:xfrm rot="3436255">
            <a:off x="2719525" y="3102152"/>
            <a:ext cx="873938" cy="720700"/>
          </a:xfrm>
          <a:prstGeom prst="arc">
            <a:avLst>
              <a:gd name="adj1" fmla="val 1562623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A9B42A-539E-9048-BD40-CA88F2C0320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34418" y="3052478"/>
            <a:ext cx="368481" cy="16676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BCB067-2C55-FE4B-B7A0-3970F11E9081}"/>
                  </a:ext>
                </a:extLst>
              </p:cNvPr>
              <p:cNvSpPr txBox="1"/>
              <p:nvPr/>
            </p:nvSpPr>
            <p:spPr>
              <a:xfrm>
                <a:off x="1516223" y="3855587"/>
                <a:ext cx="4247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BCB067-2C55-FE4B-B7A0-3970F11E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23" y="3855587"/>
                <a:ext cx="424732" cy="369332"/>
              </a:xfrm>
              <a:prstGeom prst="rect">
                <a:avLst/>
              </a:prstGeom>
              <a:blipFill>
                <a:blip r:embed="rId5"/>
                <a:stretch>
                  <a:fillRect l="-11429" r="-285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72B281-A06A-AB41-ADE6-EB748B2EF867}"/>
                  </a:ext>
                </a:extLst>
              </p:cNvPr>
              <p:cNvSpPr txBox="1"/>
              <p:nvPr/>
            </p:nvSpPr>
            <p:spPr>
              <a:xfrm>
                <a:off x="3111286" y="3058665"/>
                <a:ext cx="4247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72B281-A06A-AB41-ADE6-EB748B2EF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86" y="3058665"/>
                <a:ext cx="424732" cy="369332"/>
              </a:xfrm>
              <a:prstGeom prst="rect">
                <a:avLst/>
              </a:prstGeom>
              <a:blipFill>
                <a:blip r:embed="rId6"/>
                <a:stretch>
                  <a:fillRect l="-11765" r="-58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1DA77C-B579-7442-B1AA-C7835A3BE55F}"/>
                  </a:ext>
                </a:extLst>
              </p:cNvPr>
              <p:cNvSpPr txBox="1"/>
              <p:nvPr/>
            </p:nvSpPr>
            <p:spPr>
              <a:xfrm>
                <a:off x="2217782" y="5289496"/>
                <a:ext cx="4812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/>
                  <a:t>x’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1800" b="0" dirty="0"/>
                      <m:t>’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1DA77C-B579-7442-B1AA-C7835A3BE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782" y="5289496"/>
                <a:ext cx="4812235" cy="369332"/>
              </a:xfrm>
              <a:prstGeom prst="rect">
                <a:avLst/>
              </a:prstGeom>
              <a:blipFill>
                <a:blip r:embed="rId7"/>
                <a:stretch>
                  <a:fillRect l="-1053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Donut 39">
            <a:extLst>
              <a:ext uri="{FF2B5EF4-FFF2-40B4-BE49-F238E27FC236}">
                <a16:creationId xmlns:a16="http://schemas.microsoft.com/office/drawing/2014/main" id="{0744F54A-97D1-164B-B43B-236C6B938ABF}"/>
              </a:ext>
            </a:extLst>
          </p:cNvPr>
          <p:cNvSpPr/>
          <p:nvPr/>
        </p:nvSpPr>
        <p:spPr bwMode="auto">
          <a:xfrm>
            <a:off x="4149836" y="4375451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D665E8-E40F-B642-8096-2137044039D1}"/>
              </a:ext>
            </a:extLst>
          </p:cNvPr>
          <p:cNvCxnSpPr>
            <a:cxnSpLocks/>
          </p:cNvCxnSpPr>
          <p:nvPr/>
        </p:nvCxnSpPr>
        <p:spPr bwMode="auto">
          <a:xfrm flipV="1">
            <a:off x="4335025" y="3980775"/>
            <a:ext cx="788028" cy="44949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C7F5F5-3891-D14F-86E6-EC0D345DD7E5}"/>
                  </a:ext>
                </a:extLst>
              </p:cNvPr>
              <p:cNvSpPr txBox="1"/>
              <p:nvPr/>
            </p:nvSpPr>
            <p:spPr>
              <a:xfrm>
                <a:off x="1467940" y="3492024"/>
                <a:ext cx="2596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C7F5F5-3891-D14F-86E6-EC0D345DD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940" y="3492024"/>
                <a:ext cx="259623" cy="276999"/>
              </a:xfrm>
              <a:prstGeom prst="rect">
                <a:avLst/>
              </a:prstGeom>
              <a:blipFill>
                <a:blip r:embed="rId8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BB4B9A-8567-1E4A-B67E-786D7AD73EB9}"/>
                  </a:ext>
                </a:extLst>
              </p:cNvPr>
              <p:cNvSpPr txBox="1"/>
              <p:nvPr/>
            </p:nvSpPr>
            <p:spPr>
              <a:xfrm>
                <a:off x="3837839" y="3763254"/>
                <a:ext cx="2596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BB4B9A-8567-1E4A-B67E-786D7AD73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839" y="3763254"/>
                <a:ext cx="259623" cy="276999"/>
              </a:xfrm>
              <a:prstGeom prst="rect">
                <a:avLst/>
              </a:prstGeom>
              <a:blipFill>
                <a:blip r:embed="rId9"/>
                <a:stretch>
                  <a:fillRect l="-13636" r="-45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032ABB-5742-9F44-9313-BD8E5405E433}"/>
                  </a:ext>
                </a:extLst>
              </p:cNvPr>
              <p:cNvSpPr txBox="1"/>
              <p:nvPr/>
            </p:nvSpPr>
            <p:spPr>
              <a:xfrm>
                <a:off x="4679910" y="3763254"/>
                <a:ext cx="2596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032ABB-5742-9F44-9313-BD8E5405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910" y="3763254"/>
                <a:ext cx="259623" cy="276999"/>
              </a:xfrm>
              <a:prstGeom prst="rect">
                <a:avLst/>
              </a:prstGeom>
              <a:blipFill>
                <a:blip r:embed="rId10"/>
                <a:stretch>
                  <a:fillRect l="-13636" r="-45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381967-C4BD-7246-A69C-F5A26DE05703}"/>
              </a:ext>
            </a:extLst>
          </p:cNvPr>
          <p:cNvCxnSpPr>
            <a:cxnSpLocks/>
            <a:stCxn id="40" idx="5"/>
          </p:cNvCxnSpPr>
          <p:nvPr/>
        </p:nvCxnSpPr>
        <p:spPr bwMode="auto">
          <a:xfrm>
            <a:off x="4344958" y="4570573"/>
            <a:ext cx="539767" cy="56215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CFC3F34-D05E-834C-AA4C-D707082B209F}"/>
                  </a:ext>
                </a:extLst>
              </p:cNvPr>
              <p:cNvSpPr txBox="1"/>
              <p:nvPr/>
            </p:nvSpPr>
            <p:spPr>
              <a:xfrm>
                <a:off x="4411534" y="4358454"/>
                <a:ext cx="4247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CFC3F34-D05E-834C-AA4C-D707082B2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34" y="4358454"/>
                <a:ext cx="424732" cy="369332"/>
              </a:xfrm>
              <a:prstGeom prst="rect">
                <a:avLst/>
              </a:prstGeom>
              <a:blipFill>
                <a:blip r:embed="rId11"/>
                <a:stretch>
                  <a:fillRect l="-11429" r="-285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>
            <a:extLst>
              <a:ext uri="{FF2B5EF4-FFF2-40B4-BE49-F238E27FC236}">
                <a16:creationId xmlns:a16="http://schemas.microsoft.com/office/drawing/2014/main" id="{E5F12313-07C6-294A-A863-72DEF8A16959}"/>
              </a:ext>
            </a:extLst>
          </p:cNvPr>
          <p:cNvSpPr/>
          <p:nvPr/>
        </p:nvSpPr>
        <p:spPr bwMode="auto">
          <a:xfrm rot="4103421">
            <a:off x="4032247" y="4105459"/>
            <a:ext cx="873938" cy="720700"/>
          </a:xfrm>
          <a:prstGeom prst="arc">
            <a:avLst>
              <a:gd name="adj1" fmla="val 1562623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ED07F5-DDCC-C643-B9BB-588725E1FCF4}"/>
                  </a:ext>
                </a:extLst>
              </p:cNvPr>
              <p:cNvSpPr txBox="1"/>
              <p:nvPr/>
            </p:nvSpPr>
            <p:spPr>
              <a:xfrm>
                <a:off x="3543721" y="4171781"/>
                <a:ext cx="533400" cy="79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ED07F5-DDCC-C643-B9BB-588725E1F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721" y="4171781"/>
                <a:ext cx="533400" cy="799514"/>
              </a:xfrm>
              <a:prstGeom prst="rect">
                <a:avLst/>
              </a:prstGeom>
              <a:blipFill>
                <a:blip r:embed="rId12"/>
                <a:stretch>
                  <a:fillRect r="-1627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9A8BE3-A0EA-1E46-8427-9A833AF147A0}"/>
              </a:ext>
            </a:extLst>
          </p:cNvPr>
          <p:cNvCxnSpPr>
            <a:cxnSpLocks/>
          </p:cNvCxnSpPr>
          <p:nvPr/>
        </p:nvCxnSpPr>
        <p:spPr bwMode="auto">
          <a:xfrm flipV="1">
            <a:off x="809723" y="4205524"/>
            <a:ext cx="16676" cy="1260769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561EDB-43FF-8845-8BE0-1D2ED4934E5B}"/>
                  </a:ext>
                </a:extLst>
              </p:cNvPr>
              <p:cNvSpPr txBox="1"/>
              <p:nvPr/>
            </p:nvSpPr>
            <p:spPr>
              <a:xfrm>
                <a:off x="457200" y="4773466"/>
                <a:ext cx="2596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561EDB-43FF-8845-8BE0-1D2ED4934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73466"/>
                <a:ext cx="259623" cy="276999"/>
              </a:xfrm>
              <a:prstGeom prst="rect">
                <a:avLst/>
              </a:prstGeom>
              <a:blipFill>
                <a:blip r:embed="rId13"/>
                <a:stretch>
                  <a:fillRect l="-25000" r="-5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9CAB90-888C-4545-9E06-6CABBEA3E612}"/>
              </a:ext>
            </a:extLst>
          </p:cNvPr>
          <p:cNvCxnSpPr>
            <a:cxnSpLocks/>
          </p:cNvCxnSpPr>
          <p:nvPr/>
        </p:nvCxnSpPr>
        <p:spPr bwMode="auto">
          <a:xfrm>
            <a:off x="812154" y="4277954"/>
            <a:ext cx="12192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BEC030-5141-FB48-952A-434AE5C0B777}"/>
              </a:ext>
            </a:extLst>
          </p:cNvPr>
          <p:cNvCxnSpPr>
            <a:cxnSpLocks/>
          </p:cNvCxnSpPr>
          <p:nvPr/>
        </p:nvCxnSpPr>
        <p:spPr bwMode="auto">
          <a:xfrm flipV="1">
            <a:off x="812154" y="3211154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EBDFDD-2996-9C40-9026-3A95C073051E}"/>
                  </a:ext>
                </a:extLst>
              </p:cNvPr>
              <p:cNvSpPr txBox="1"/>
              <p:nvPr/>
            </p:nvSpPr>
            <p:spPr>
              <a:xfrm>
                <a:off x="2833813" y="4170816"/>
                <a:ext cx="533400" cy="79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EBDFDD-2996-9C40-9026-3A95C073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813" y="4170816"/>
                <a:ext cx="533400" cy="799514"/>
              </a:xfrm>
              <a:prstGeom prst="rect">
                <a:avLst/>
              </a:prstGeom>
              <a:blipFill>
                <a:blip r:embed="rId14"/>
                <a:stretch>
                  <a:fillRect r="-3255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E6D914-AAAC-544B-A44F-511A0EF3C006}"/>
                  </a:ext>
                </a:extLst>
              </p:cNvPr>
              <p:cNvSpPr txBox="1"/>
              <p:nvPr/>
            </p:nvSpPr>
            <p:spPr>
              <a:xfrm>
                <a:off x="2262564" y="5943600"/>
                <a:ext cx="4812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/>
                  <a:t>x’’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  ,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’</m:t>
                    </m:r>
                    <m:r>
                      <m:rPr>
                        <m:nor/>
                      </m:rPr>
                      <a:rPr lang="en-US" sz="1800" b="0" dirty="0"/>
                      <m:t>’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′−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E6D914-AAAC-544B-A44F-511A0EF3C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564" y="5943600"/>
                <a:ext cx="4812235" cy="369332"/>
              </a:xfrm>
              <a:prstGeom prst="rect">
                <a:avLst/>
              </a:prstGeom>
              <a:blipFill>
                <a:blip r:embed="rId15"/>
                <a:stretch>
                  <a:fillRect l="-789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167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9" grpId="0" animBg="1"/>
      <p:bldP spid="10" grpId="0" animBg="1"/>
      <p:bldP spid="25" grpId="0"/>
      <p:bldP spid="48" grpId="0" animBg="1"/>
      <p:bldP spid="55" grpId="0" animBg="1"/>
      <p:bldP spid="56" grpId="0"/>
      <p:bldP spid="61" grpId="0"/>
      <p:bldP spid="68" grpId="0"/>
      <p:bldP spid="40" grpId="0" animBg="1"/>
      <p:bldP spid="53" grpId="0"/>
      <p:bldP spid="54" grpId="0"/>
      <p:bldP spid="58" grpId="0"/>
      <p:bldP spid="60" grpId="0"/>
      <p:bldP spid="65" grpId="0" animBg="1"/>
      <p:bldP spid="62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5BBC2A91-43CB-C64B-B3E0-AA675646F5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Trigonometric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  <a:solidFill>
                <a:schemeClr val="bg1"/>
              </a:solidFill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In 3 dimensions we have to look at multiple views</a:t>
                </a: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endParaRPr lang="en-US" altLang="en-US" sz="28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Reduce by computing wrist position </a:t>
                </a:r>
              </a:p>
              <a:p>
                <a:pPr lvl="1" eaLnBrk="1" hangingPunct="1">
                  <a:lnSpc>
                    <a:spcPct val="11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endParaRPr lang="en-US" altLang="en-US" sz="10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in the top view</a:t>
                </a:r>
              </a:p>
              <a:p>
                <a:pPr marL="457200" lvl="1" indent="0" eaLnBrk="1" hangingPunct="1">
                  <a:lnSpc>
                    <a:spcPct val="110000"/>
                  </a:lnSpc>
                  <a:buNone/>
                </a:pPr>
                <a:endParaRPr lang="en-US" altLang="en-US" sz="16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Move base frame to joint 1, with the x-axis aligned with link</a:t>
                </a:r>
              </a:p>
              <a:p>
                <a:pPr lvl="1" eaLnBrk="1" hangingPunct="1">
                  <a:lnSpc>
                    <a:spcPct val="11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  <a:blipFill>
                <a:blip r:embed="rId3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2F02AC-6CDF-5648-B71E-BE200EE09727}"/>
              </a:ext>
            </a:extLst>
          </p:cNvPr>
          <p:cNvCxnSpPr>
            <a:cxnSpLocks/>
          </p:cNvCxnSpPr>
          <p:nvPr/>
        </p:nvCxnSpPr>
        <p:spPr bwMode="auto">
          <a:xfrm>
            <a:off x="6655699" y="4572000"/>
            <a:ext cx="914400" cy="914400"/>
          </a:xfrm>
          <a:prstGeom prst="line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1DA77C-B579-7442-B1AA-C7835A3BE55F}"/>
                  </a:ext>
                </a:extLst>
              </p:cNvPr>
              <p:cNvSpPr txBox="1"/>
              <p:nvPr/>
            </p:nvSpPr>
            <p:spPr>
              <a:xfrm>
                <a:off x="951298" y="4074342"/>
                <a:ext cx="4812235" cy="786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b="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1DA77C-B579-7442-B1AA-C7835A3BE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98" y="4074342"/>
                <a:ext cx="4812235" cy="786306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ED07F5-DDCC-C643-B9BB-588725E1FCF4}"/>
                  </a:ext>
                </a:extLst>
              </p:cNvPr>
              <p:cNvSpPr txBox="1"/>
              <p:nvPr/>
            </p:nvSpPr>
            <p:spPr>
              <a:xfrm>
                <a:off x="7016777" y="2436309"/>
                <a:ext cx="533400" cy="113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ED07F5-DDCC-C643-B9BB-588725E1F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77" y="2436309"/>
                <a:ext cx="533400" cy="1137043"/>
              </a:xfrm>
              <a:prstGeom prst="rect">
                <a:avLst/>
              </a:prstGeom>
              <a:blipFill>
                <a:blip r:embed="rId5"/>
                <a:stretch>
                  <a:fillRect r="-30233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9CAB90-888C-4545-9E06-6CABBEA3E612}"/>
              </a:ext>
            </a:extLst>
          </p:cNvPr>
          <p:cNvCxnSpPr>
            <a:cxnSpLocks/>
          </p:cNvCxnSpPr>
          <p:nvPr/>
        </p:nvCxnSpPr>
        <p:spPr bwMode="auto">
          <a:xfrm>
            <a:off x="1201598" y="2996268"/>
            <a:ext cx="12192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BEC030-5141-FB48-952A-434AE5C0B777}"/>
              </a:ext>
            </a:extLst>
          </p:cNvPr>
          <p:cNvCxnSpPr>
            <a:cxnSpLocks/>
          </p:cNvCxnSpPr>
          <p:nvPr/>
        </p:nvCxnSpPr>
        <p:spPr bwMode="auto">
          <a:xfrm flipV="1">
            <a:off x="1201598" y="1929468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E6D914-AAAC-544B-A44F-511A0EF3C006}"/>
                  </a:ext>
                </a:extLst>
              </p:cNvPr>
              <p:cNvSpPr txBox="1"/>
              <p:nvPr/>
            </p:nvSpPr>
            <p:spPr>
              <a:xfrm>
                <a:off x="2230447" y="5096447"/>
                <a:ext cx="4812235" cy="46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𝑡𝑎𝑛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sz="1800" b="0" dirty="0"/>
                  <a:t>    →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𝑎𝑡𝑎𝑛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sz="1800" b="0" dirty="0"/>
                  <a:t> 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E6D914-AAAC-544B-A44F-511A0EF3C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447" y="5096447"/>
                <a:ext cx="4812235" cy="466153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D63514C-4F01-AC45-877B-FCF3D0D112A3}"/>
              </a:ext>
            </a:extLst>
          </p:cNvPr>
          <p:cNvGrpSpPr/>
          <p:nvPr/>
        </p:nvGrpSpPr>
        <p:grpSpPr>
          <a:xfrm>
            <a:off x="990600" y="2223037"/>
            <a:ext cx="7051027" cy="2120363"/>
            <a:chOff x="990600" y="2435678"/>
            <a:chExt cx="7051027" cy="21203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E705319-D765-EA4D-A5DA-2CC5F1793C66}"/>
                </a:ext>
              </a:extLst>
            </p:cNvPr>
            <p:cNvGrpSpPr/>
            <p:nvPr/>
          </p:nvGrpSpPr>
          <p:grpSpPr>
            <a:xfrm>
              <a:off x="990600" y="2435678"/>
              <a:ext cx="3138613" cy="1558344"/>
              <a:chOff x="518987" y="2152022"/>
              <a:chExt cx="5243805" cy="245432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7F5D2E0-C524-1343-B2B2-5814A3546B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8186" y="4606344"/>
                <a:ext cx="1219200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7CB6860-6E38-914A-BE20-DAC24C4E63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88186" y="3539544"/>
                <a:ext cx="0" cy="106680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Donut 8">
                <a:extLst>
                  <a:ext uri="{FF2B5EF4-FFF2-40B4-BE49-F238E27FC236}">
                    <a16:creationId xmlns:a16="http://schemas.microsoft.com/office/drawing/2014/main" id="{39107422-FA4E-5E49-B767-0AA5FF47C392}"/>
                  </a:ext>
                </a:extLst>
              </p:cNvPr>
              <p:cNvSpPr/>
              <p:nvPr/>
            </p:nvSpPr>
            <p:spPr bwMode="auto">
              <a:xfrm>
                <a:off x="773886" y="3255527"/>
                <a:ext cx="228600" cy="228600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0" name="Donut 9">
                <a:extLst>
                  <a:ext uri="{FF2B5EF4-FFF2-40B4-BE49-F238E27FC236}">
                    <a16:creationId xmlns:a16="http://schemas.microsoft.com/office/drawing/2014/main" id="{EB8A3230-3CCA-B648-9C75-9EB62D93DA3E}"/>
                  </a:ext>
                </a:extLst>
              </p:cNvPr>
              <p:cNvSpPr/>
              <p:nvPr/>
            </p:nvSpPr>
            <p:spPr bwMode="auto">
              <a:xfrm>
                <a:off x="2881905" y="2231430"/>
                <a:ext cx="228600" cy="228600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668CB1D-6BF7-834A-A10D-AC9062AAF8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969008" y="2413992"/>
                <a:ext cx="1941409" cy="905158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4D0191E-3121-D944-BA0B-9EB11B3AE7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46377" y="2375875"/>
                <a:ext cx="1229779" cy="1198239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E336020-E555-CD4C-9D57-9A362393FA1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9392" y="2359143"/>
                    <a:ext cx="533400" cy="15915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E336020-E555-CD4C-9D57-9A362393FA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9392" y="2359143"/>
                    <a:ext cx="533400" cy="15915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44000"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398F2DE-63A8-1D4C-9289-7A7A33240077}"/>
                  </a:ext>
                </a:extLst>
              </p:cNvPr>
              <p:cNvSpPr/>
              <p:nvPr/>
            </p:nvSpPr>
            <p:spPr bwMode="auto">
              <a:xfrm rot="1255626">
                <a:off x="1463410" y="2864176"/>
                <a:ext cx="530470" cy="797959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86DC247F-9E94-AD45-AF54-0F0426BF78F9}"/>
                  </a:ext>
                </a:extLst>
              </p:cNvPr>
              <p:cNvSpPr/>
              <p:nvPr/>
            </p:nvSpPr>
            <p:spPr bwMode="auto">
              <a:xfrm rot="3436255">
                <a:off x="2781312" y="2228641"/>
                <a:ext cx="873938" cy="720700"/>
              </a:xfrm>
              <a:prstGeom prst="arc">
                <a:avLst>
                  <a:gd name="adj1" fmla="val 15626239"/>
                  <a:gd name="adj2" fmla="val 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4A9B42A-539E-9048-BD40-CA88F2C0320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996205" y="2178967"/>
                <a:ext cx="368481" cy="166763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3BCB067-2C55-FE4B-B7A0-3970F11E9081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010" y="2982076"/>
                    <a:ext cx="424732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3BCB067-2C55-FE4B-B7A0-3970F11E90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8010" y="2982076"/>
                    <a:ext cx="4247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8095" r="-52381" b="-7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172B281-A06A-AB41-ADE6-EB748B2EF867}"/>
                      </a:ext>
                    </a:extLst>
                  </p:cNvPr>
                  <p:cNvSpPr txBox="1"/>
                  <p:nvPr/>
                </p:nvSpPr>
                <p:spPr>
                  <a:xfrm>
                    <a:off x="3173073" y="2185154"/>
                    <a:ext cx="424732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172B281-A06A-AB41-ADE6-EB748B2EF8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3073" y="2185154"/>
                    <a:ext cx="42473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8095" r="-52381" b="-7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Donut 39">
                <a:extLst>
                  <a:ext uri="{FF2B5EF4-FFF2-40B4-BE49-F238E27FC236}">
                    <a16:creationId xmlns:a16="http://schemas.microsoft.com/office/drawing/2014/main" id="{0744F54A-97D1-164B-B43B-236C6B938ABF}"/>
                  </a:ext>
                </a:extLst>
              </p:cNvPr>
              <p:cNvSpPr/>
              <p:nvPr/>
            </p:nvSpPr>
            <p:spPr bwMode="auto">
              <a:xfrm>
                <a:off x="4211623" y="3501940"/>
                <a:ext cx="228600" cy="228600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CD665E8-E40F-B642-8096-2137044039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396812" y="3107264"/>
                <a:ext cx="788028" cy="449498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C9C7F5F5-3891-D14F-86E6-EC0D345DD7E5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727" y="2618513"/>
                    <a:ext cx="2596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C9C7F5F5-3891-D14F-86E6-EC0D345DD7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9727" y="2618513"/>
                    <a:ext cx="25962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154" r="-46154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7BB4B9A-8567-1E4A-B67E-786D7AD73EB9}"/>
                      </a:ext>
                    </a:extLst>
                  </p:cNvPr>
                  <p:cNvSpPr txBox="1"/>
                  <p:nvPr/>
                </p:nvSpPr>
                <p:spPr>
                  <a:xfrm>
                    <a:off x="3899626" y="2889743"/>
                    <a:ext cx="2596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7BB4B9A-8567-1E4A-B67E-786D7AD73E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626" y="2889743"/>
                    <a:ext cx="25962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2857" r="-42857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79032ABB-5742-9F44-9313-BD8E5405E433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697" y="2889743"/>
                    <a:ext cx="2596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79032ABB-5742-9F44-9313-BD8E5405E4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1697" y="2889743"/>
                    <a:ext cx="25962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6154" r="-53846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3381967-C4BD-7246-A69C-F5A26DE05703}"/>
                  </a:ext>
                </a:extLst>
              </p:cNvPr>
              <p:cNvCxnSpPr>
                <a:cxnSpLocks/>
                <a:stCxn id="40" idx="5"/>
              </p:cNvCxnSpPr>
              <p:nvPr/>
            </p:nvCxnSpPr>
            <p:spPr bwMode="auto">
              <a:xfrm>
                <a:off x="4406745" y="3697062"/>
                <a:ext cx="539767" cy="562157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9CFC3F34-D05E-834C-AA4C-D707082B209F}"/>
                      </a:ext>
                    </a:extLst>
                  </p:cNvPr>
                  <p:cNvSpPr txBox="1"/>
                  <p:nvPr/>
                </p:nvSpPr>
                <p:spPr>
                  <a:xfrm>
                    <a:off x="4473321" y="3484943"/>
                    <a:ext cx="424732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9CFC3F34-D05E-834C-AA4C-D707082B20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3321" y="3484943"/>
                    <a:ext cx="42473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0000" r="-60000" b="-8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E5F12313-07C6-294A-A863-72DEF8A16959}"/>
                  </a:ext>
                </a:extLst>
              </p:cNvPr>
              <p:cNvSpPr/>
              <p:nvPr/>
            </p:nvSpPr>
            <p:spPr bwMode="auto">
              <a:xfrm rot="4103421">
                <a:off x="4094034" y="3231948"/>
                <a:ext cx="873938" cy="720700"/>
              </a:xfrm>
              <a:prstGeom prst="arc">
                <a:avLst>
                  <a:gd name="adj1" fmla="val 15626239"/>
                  <a:gd name="adj2" fmla="val 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29A8BE3-A0EA-1E46-8427-9A833AF147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71510" y="3332013"/>
                <a:ext cx="16676" cy="1260769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D561EDB-43FF-8845-8BE0-1D2ED4934E5B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87" y="3899955"/>
                    <a:ext cx="2596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D561EDB-43FF-8845-8BE0-1D2ED4934E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87" y="3899955"/>
                    <a:ext cx="2596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6154" r="-53846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E3AA0A9-37F9-CE42-AC82-98305977D7E3}"/>
                </a:ext>
              </a:extLst>
            </p:cNvPr>
            <p:cNvGrpSpPr/>
            <p:nvPr/>
          </p:nvGrpSpPr>
          <p:grpSpPr>
            <a:xfrm>
              <a:off x="5524385" y="2450194"/>
              <a:ext cx="1682243" cy="1359808"/>
              <a:chOff x="773886" y="2963972"/>
              <a:chExt cx="2810590" cy="2141635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7C67117-D116-2941-845F-466F77A94C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8186" y="3351407"/>
                <a:ext cx="1219201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1D9BF7B-68A5-CF47-A5AE-88056BDB18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8185" y="3351409"/>
                <a:ext cx="0" cy="1031161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Donut 42">
                <a:extLst>
                  <a:ext uri="{FF2B5EF4-FFF2-40B4-BE49-F238E27FC236}">
                    <a16:creationId xmlns:a16="http://schemas.microsoft.com/office/drawing/2014/main" id="{D4D77E46-42B4-574B-BF8E-1FA9021CB4B0}"/>
                  </a:ext>
                </a:extLst>
              </p:cNvPr>
              <p:cNvSpPr/>
              <p:nvPr/>
            </p:nvSpPr>
            <p:spPr bwMode="auto">
              <a:xfrm>
                <a:off x="773886" y="3255527"/>
                <a:ext cx="228600" cy="228600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ECE3AF-B458-1A4A-8836-3FE1C59E72C1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 bwMode="auto">
              <a:xfrm>
                <a:off x="969008" y="3450650"/>
                <a:ext cx="1441447" cy="903837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296F4B-AB46-3742-B9C3-70E32282204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492768" y="4413728"/>
                <a:ext cx="1091708" cy="691879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F539F468-F9F8-BA4C-93AF-2DB47DD3B72E}"/>
                  </a:ext>
                </a:extLst>
              </p:cNvPr>
              <p:cNvSpPr/>
              <p:nvPr/>
            </p:nvSpPr>
            <p:spPr bwMode="auto">
              <a:xfrm rot="4112592">
                <a:off x="1398816" y="3058238"/>
                <a:ext cx="1297783" cy="1109251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089F9BA-D16A-764C-BF7D-B2FC75822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0315" y="3370761"/>
                    <a:ext cx="424732" cy="5816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089F9BA-D16A-764C-BF7D-B2FC75822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0315" y="3370761"/>
                    <a:ext cx="424732" cy="58168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57143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EAAD1A6-CD54-D840-98CD-FEEB190996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47955" y="3841535"/>
              <a:ext cx="445002" cy="2877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88C48E8-F070-A54F-AF16-056FA4380B75}"/>
                    </a:ext>
                  </a:extLst>
                </p:cNvPr>
                <p:cNvSpPr txBox="1"/>
                <p:nvPr/>
              </p:nvSpPr>
              <p:spPr>
                <a:xfrm>
                  <a:off x="7722367" y="3545508"/>
                  <a:ext cx="319260" cy="1010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88C48E8-F070-A54F-AF16-056FA4380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367" y="3545508"/>
                  <a:ext cx="319260" cy="1010533"/>
                </a:xfrm>
                <a:prstGeom prst="rect">
                  <a:avLst/>
                </a:prstGeom>
                <a:blipFill>
                  <a:blip r:embed="rId16"/>
                  <a:stretch>
                    <a:fillRect r="-238462" b="-1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AB3FFE8-75AF-C745-90CD-006CBD95C3E7}"/>
                </a:ext>
              </a:extLst>
            </p:cNvPr>
            <p:cNvCxnSpPr/>
            <p:nvPr/>
          </p:nvCxnSpPr>
          <p:spPr bwMode="auto">
            <a:xfrm>
              <a:off x="6355296" y="3314536"/>
              <a:ext cx="242551" cy="15645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A168275-6CC8-014A-9079-19532D9B4B6B}"/>
                </a:ext>
              </a:extLst>
            </p:cNvPr>
            <p:cNvCxnSpPr/>
            <p:nvPr/>
          </p:nvCxnSpPr>
          <p:spPr bwMode="auto">
            <a:xfrm>
              <a:off x="6419351" y="3195486"/>
              <a:ext cx="242551" cy="15645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387B30E-F06E-1149-8800-1D221DD5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078222" y="3677160"/>
              <a:ext cx="330200" cy="292100"/>
            </a:xfrm>
            <a:prstGeom prst="rect">
              <a:avLst/>
            </a:prstGeom>
          </p:spPr>
        </p:pic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DAFAFDC-A3FC-1B47-BB01-2F8490DEE17F}"/>
                </a:ext>
              </a:extLst>
            </p:cNvPr>
            <p:cNvCxnSpPr/>
            <p:nvPr/>
          </p:nvCxnSpPr>
          <p:spPr bwMode="auto">
            <a:xfrm>
              <a:off x="6571751" y="3347886"/>
              <a:ext cx="242551" cy="15645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5F43EBF-3F4B-3E4E-9616-496173AD8718}"/>
                  </a:ext>
                </a:extLst>
              </p:cNvPr>
              <p:cNvSpPr txBox="1"/>
              <p:nvPr/>
            </p:nvSpPr>
            <p:spPr>
              <a:xfrm flipH="1">
                <a:off x="2497532" y="2741043"/>
                <a:ext cx="345915" cy="1133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5F43EBF-3F4B-3E4E-9616-496173AD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97532" y="2741043"/>
                <a:ext cx="345915" cy="1133259"/>
              </a:xfrm>
              <a:prstGeom prst="rect">
                <a:avLst/>
              </a:prstGeom>
              <a:blipFill>
                <a:blip r:embed="rId18"/>
                <a:stretch>
                  <a:fillRect r="-100000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C59AA31-E182-3E4B-87A4-FC339048060C}"/>
              </a:ext>
            </a:extLst>
          </p:cNvPr>
          <p:cNvGrpSpPr/>
          <p:nvPr/>
        </p:nvGrpSpPr>
        <p:grpSpPr>
          <a:xfrm rot="7444243">
            <a:off x="5070259" y="2757745"/>
            <a:ext cx="1219200" cy="1066800"/>
            <a:chOff x="5527565" y="3630113"/>
            <a:chExt cx="1219200" cy="106680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FAC8454-3BEC-6C4C-818A-B24EEC297E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27565" y="4696913"/>
              <a:ext cx="12192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CC5867-4068-3348-8C5C-94961E08B7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27565" y="3630113"/>
              <a:ext cx="0" cy="10668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27B8A24-9ABD-DB4D-AED0-99F5C49E662A}"/>
                  </a:ext>
                </a:extLst>
              </p:cNvPr>
              <p:cNvSpPr txBox="1"/>
              <p:nvPr/>
            </p:nvSpPr>
            <p:spPr>
              <a:xfrm flipH="1">
                <a:off x="3512285" y="2749875"/>
                <a:ext cx="345915" cy="1133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27B8A24-9ABD-DB4D-AED0-99F5C49E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12285" y="2749875"/>
                <a:ext cx="345915" cy="1133259"/>
              </a:xfrm>
              <a:prstGeom prst="rect">
                <a:avLst/>
              </a:prstGeom>
              <a:blipFill>
                <a:blip r:embed="rId19"/>
                <a:stretch>
                  <a:fillRect r="-12142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89D6029-0DC0-3F45-BF52-67FF9BBF2A49}"/>
                  </a:ext>
                </a:extLst>
              </p:cNvPr>
              <p:cNvSpPr txBox="1"/>
              <p:nvPr/>
            </p:nvSpPr>
            <p:spPr>
              <a:xfrm flipH="1">
                <a:off x="6669645" y="3641614"/>
                <a:ext cx="345915" cy="1133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89D6029-0DC0-3F45-BF52-67FF9BBF2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69645" y="3641614"/>
                <a:ext cx="345915" cy="1133259"/>
              </a:xfrm>
              <a:prstGeom prst="rect">
                <a:avLst/>
              </a:prstGeom>
              <a:blipFill>
                <a:blip r:embed="rId20"/>
                <a:stretch>
                  <a:fillRect r="-125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E449D1D-F4A1-E743-8CE2-F7A954B05753}"/>
                  </a:ext>
                </a:extLst>
              </p:cNvPr>
              <p:cNvSpPr txBox="1"/>
              <p:nvPr/>
            </p:nvSpPr>
            <p:spPr>
              <a:xfrm>
                <a:off x="767290" y="5820550"/>
                <a:ext cx="4812235" cy="885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E449D1D-F4A1-E743-8CE2-F7A954B05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90" y="5820550"/>
                <a:ext cx="4812235" cy="8850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872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68" grpId="0"/>
      <p:bldP spid="62" grpId="0"/>
      <p:bldP spid="37" grpId="0"/>
      <p:bldP spid="90" grpId="0"/>
      <p:bldP spid="93" grpId="0"/>
      <p:bldP spid="94" grpId="0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5BBC2A91-43CB-C64B-B3E0-AA675646F5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Trigonometric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  <a:solidFill>
                <a:schemeClr val="bg1"/>
              </a:solidFill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endParaRPr lang="en-US" altLang="en-US" sz="28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marL="457200" lvl="1" indent="0" eaLnBrk="1" hangingPunct="1">
                  <a:lnSpc>
                    <a:spcPct val="110000"/>
                  </a:lnSpc>
                  <a:buNone/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This reduces it to our previous, planar robot and we can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as previously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To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we have to compute the orientation of the tool frame in the rotated frame</a:t>
                </a:r>
              </a:p>
            </p:txBody>
          </p:sp>
        </mc:Choice>
        <mc:Fallback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2F02AC-6CDF-5648-B71E-BE200EE09727}"/>
              </a:ext>
            </a:extLst>
          </p:cNvPr>
          <p:cNvCxnSpPr>
            <a:cxnSpLocks/>
          </p:cNvCxnSpPr>
          <p:nvPr/>
        </p:nvCxnSpPr>
        <p:spPr bwMode="auto">
          <a:xfrm>
            <a:off x="6655699" y="4572000"/>
            <a:ext cx="914400" cy="914400"/>
          </a:xfrm>
          <a:prstGeom prst="line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ED07F5-DDCC-C643-B9BB-588725E1FCF4}"/>
                  </a:ext>
                </a:extLst>
              </p:cNvPr>
              <p:cNvSpPr txBox="1"/>
              <p:nvPr/>
            </p:nvSpPr>
            <p:spPr>
              <a:xfrm>
                <a:off x="7016777" y="2436309"/>
                <a:ext cx="533400" cy="113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ED07F5-DDCC-C643-B9BB-588725E1F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77" y="2436309"/>
                <a:ext cx="533400" cy="1137043"/>
              </a:xfrm>
              <a:prstGeom prst="rect">
                <a:avLst/>
              </a:prstGeom>
              <a:blipFill>
                <a:blip r:embed="rId4"/>
                <a:stretch>
                  <a:fillRect r="-30233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9CAB90-888C-4545-9E06-6CABBEA3E612}"/>
              </a:ext>
            </a:extLst>
          </p:cNvPr>
          <p:cNvCxnSpPr>
            <a:cxnSpLocks/>
          </p:cNvCxnSpPr>
          <p:nvPr/>
        </p:nvCxnSpPr>
        <p:spPr bwMode="auto">
          <a:xfrm>
            <a:off x="1201598" y="2996268"/>
            <a:ext cx="12192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BEC030-5141-FB48-952A-434AE5C0B777}"/>
              </a:ext>
            </a:extLst>
          </p:cNvPr>
          <p:cNvCxnSpPr>
            <a:cxnSpLocks/>
          </p:cNvCxnSpPr>
          <p:nvPr/>
        </p:nvCxnSpPr>
        <p:spPr bwMode="auto">
          <a:xfrm flipV="1">
            <a:off x="1201598" y="1929468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63514C-4F01-AC45-877B-FCF3D0D112A3}"/>
              </a:ext>
            </a:extLst>
          </p:cNvPr>
          <p:cNvGrpSpPr/>
          <p:nvPr/>
        </p:nvGrpSpPr>
        <p:grpSpPr>
          <a:xfrm>
            <a:off x="990600" y="2223037"/>
            <a:ext cx="7051027" cy="2120363"/>
            <a:chOff x="990600" y="2435678"/>
            <a:chExt cx="7051027" cy="21203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E705319-D765-EA4D-A5DA-2CC5F1793C66}"/>
                </a:ext>
              </a:extLst>
            </p:cNvPr>
            <p:cNvGrpSpPr/>
            <p:nvPr/>
          </p:nvGrpSpPr>
          <p:grpSpPr>
            <a:xfrm>
              <a:off x="990600" y="2435678"/>
              <a:ext cx="3138613" cy="1558344"/>
              <a:chOff x="518987" y="2152022"/>
              <a:chExt cx="5243805" cy="245432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7F5D2E0-C524-1343-B2B2-5814A3546B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8186" y="4606344"/>
                <a:ext cx="1219200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7CB6860-6E38-914A-BE20-DAC24C4E63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88186" y="3539544"/>
                <a:ext cx="0" cy="106680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Donut 8">
                <a:extLst>
                  <a:ext uri="{FF2B5EF4-FFF2-40B4-BE49-F238E27FC236}">
                    <a16:creationId xmlns:a16="http://schemas.microsoft.com/office/drawing/2014/main" id="{39107422-FA4E-5E49-B767-0AA5FF47C392}"/>
                  </a:ext>
                </a:extLst>
              </p:cNvPr>
              <p:cNvSpPr/>
              <p:nvPr/>
            </p:nvSpPr>
            <p:spPr bwMode="auto">
              <a:xfrm>
                <a:off x="773886" y="3255527"/>
                <a:ext cx="228600" cy="228600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0" name="Donut 9">
                <a:extLst>
                  <a:ext uri="{FF2B5EF4-FFF2-40B4-BE49-F238E27FC236}">
                    <a16:creationId xmlns:a16="http://schemas.microsoft.com/office/drawing/2014/main" id="{EB8A3230-3CCA-B648-9C75-9EB62D93DA3E}"/>
                  </a:ext>
                </a:extLst>
              </p:cNvPr>
              <p:cNvSpPr/>
              <p:nvPr/>
            </p:nvSpPr>
            <p:spPr bwMode="auto">
              <a:xfrm>
                <a:off x="2881905" y="2231430"/>
                <a:ext cx="228600" cy="228600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668CB1D-6BF7-834A-A10D-AC9062AAF8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969008" y="2413992"/>
                <a:ext cx="1941409" cy="905158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4D0191E-3121-D944-BA0B-9EB11B3AE7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46377" y="2375875"/>
                <a:ext cx="1229779" cy="1198239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E336020-E555-CD4C-9D57-9A362393FA1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9392" y="2359143"/>
                    <a:ext cx="533400" cy="15915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E336020-E555-CD4C-9D57-9A362393FA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9392" y="2359143"/>
                    <a:ext cx="533400" cy="15915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44000"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398F2DE-63A8-1D4C-9289-7A7A33240077}"/>
                  </a:ext>
                </a:extLst>
              </p:cNvPr>
              <p:cNvSpPr/>
              <p:nvPr/>
            </p:nvSpPr>
            <p:spPr bwMode="auto">
              <a:xfrm rot="1255626">
                <a:off x="1463410" y="2864176"/>
                <a:ext cx="530470" cy="797959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86DC247F-9E94-AD45-AF54-0F0426BF78F9}"/>
                  </a:ext>
                </a:extLst>
              </p:cNvPr>
              <p:cNvSpPr/>
              <p:nvPr/>
            </p:nvSpPr>
            <p:spPr bwMode="auto">
              <a:xfrm rot="3436255">
                <a:off x="2781312" y="2228641"/>
                <a:ext cx="873938" cy="720700"/>
              </a:xfrm>
              <a:prstGeom prst="arc">
                <a:avLst>
                  <a:gd name="adj1" fmla="val 15626239"/>
                  <a:gd name="adj2" fmla="val 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4A9B42A-539E-9048-BD40-CA88F2C0320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996205" y="2178967"/>
                <a:ext cx="368481" cy="166763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3BCB067-2C55-FE4B-B7A0-3970F11E9081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010" y="2982076"/>
                    <a:ext cx="424732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3BCB067-2C55-FE4B-B7A0-3970F11E90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8010" y="2982076"/>
                    <a:ext cx="4247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8095" r="-52381" b="-7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172B281-A06A-AB41-ADE6-EB748B2EF867}"/>
                      </a:ext>
                    </a:extLst>
                  </p:cNvPr>
                  <p:cNvSpPr txBox="1"/>
                  <p:nvPr/>
                </p:nvSpPr>
                <p:spPr>
                  <a:xfrm>
                    <a:off x="3173073" y="2185154"/>
                    <a:ext cx="424732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172B281-A06A-AB41-ADE6-EB748B2EF8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3073" y="2185154"/>
                    <a:ext cx="42473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8095" r="-52381" b="-7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Donut 39">
                <a:extLst>
                  <a:ext uri="{FF2B5EF4-FFF2-40B4-BE49-F238E27FC236}">
                    <a16:creationId xmlns:a16="http://schemas.microsoft.com/office/drawing/2014/main" id="{0744F54A-97D1-164B-B43B-236C6B938ABF}"/>
                  </a:ext>
                </a:extLst>
              </p:cNvPr>
              <p:cNvSpPr/>
              <p:nvPr/>
            </p:nvSpPr>
            <p:spPr bwMode="auto">
              <a:xfrm>
                <a:off x="4211623" y="3501940"/>
                <a:ext cx="228600" cy="228600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CD665E8-E40F-B642-8096-2137044039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396812" y="3107264"/>
                <a:ext cx="788028" cy="449498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C9C7F5F5-3891-D14F-86E6-EC0D345DD7E5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727" y="2618513"/>
                    <a:ext cx="2596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C9C7F5F5-3891-D14F-86E6-EC0D345DD7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9727" y="2618513"/>
                    <a:ext cx="25962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6154" r="-46154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7BB4B9A-8567-1E4A-B67E-786D7AD73EB9}"/>
                      </a:ext>
                    </a:extLst>
                  </p:cNvPr>
                  <p:cNvSpPr txBox="1"/>
                  <p:nvPr/>
                </p:nvSpPr>
                <p:spPr>
                  <a:xfrm>
                    <a:off x="3899626" y="2889743"/>
                    <a:ext cx="2596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7BB4B9A-8567-1E4A-B67E-786D7AD73E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626" y="2889743"/>
                    <a:ext cx="25962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2857" r="-42857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79032ABB-5742-9F44-9313-BD8E5405E433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697" y="2889743"/>
                    <a:ext cx="2596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79032ABB-5742-9F44-9313-BD8E5405E4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1697" y="2889743"/>
                    <a:ext cx="25962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154" r="-53846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3381967-C4BD-7246-A69C-F5A26DE05703}"/>
                  </a:ext>
                </a:extLst>
              </p:cNvPr>
              <p:cNvCxnSpPr>
                <a:cxnSpLocks/>
                <a:stCxn id="40" idx="5"/>
              </p:cNvCxnSpPr>
              <p:nvPr/>
            </p:nvCxnSpPr>
            <p:spPr bwMode="auto">
              <a:xfrm>
                <a:off x="4406745" y="3697062"/>
                <a:ext cx="539767" cy="562157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9CFC3F34-D05E-834C-AA4C-D707082B209F}"/>
                      </a:ext>
                    </a:extLst>
                  </p:cNvPr>
                  <p:cNvSpPr txBox="1"/>
                  <p:nvPr/>
                </p:nvSpPr>
                <p:spPr>
                  <a:xfrm>
                    <a:off x="4473321" y="3484943"/>
                    <a:ext cx="424732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9CFC3F34-D05E-834C-AA4C-D707082B20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3321" y="3484943"/>
                    <a:ext cx="42473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0000" r="-60000" b="-8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E5F12313-07C6-294A-A863-72DEF8A16959}"/>
                  </a:ext>
                </a:extLst>
              </p:cNvPr>
              <p:cNvSpPr/>
              <p:nvPr/>
            </p:nvSpPr>
            <p:spPr bwMode="auto">
              <a:xfrm rot="4103421">
                <a:off x="4094034" y="3231948"/>
                <a:ext cx="873938" cy="720700"/>
              </a:xfrm>
              <a:prstGeom prst="arc">
                <a:avLst>
                  <a:gd name="adj1" fmla="val 15626239"/>
                  <a:gd name="adj2" fmla="val 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29A8BE3-A0EA-1E46-8427-9A833AF147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71510" y="3332013"/>
                <a:ext cx="16676" cy="1260769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D561EDB-43FF-8845-8BE0-1D2ED4934E5B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87" y="3899955"/>
                    <a:ext cx="2596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D561EDB-43FF-8845-8BE0-1D2ED4934E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87" y="3899955"/>
                    <a:ext cx="25962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6154" r="-53846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E3AA0A9-37F9-CE42-AC82-98305977D7E3}"/>
                </a:ext>
              </a:extLst>
            </p:cNvPr>
            <p:cNvGrpSpPr/>
            <p:nvPr/>
          </p:nvGrpSpPr>
          <p:grpSpPr>
            <a:xfrm>
              <a:off x="5524385" y="2450194"/>
              <a:ext cx="1682243" cy="1359808"/>
              <a:chOff x="773886" y="2963972"/>
              <a:chExt cx="2810590" cy="2141635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7C67117-D116-2941-845F-466F77A94C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8186" y="3351407"/>
                <a:ext cx="1219201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1D9BF7B-68A5-CF47-A5AE-88056BDB18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8185" y="3351409"/>
                <a:ext cx="0" cy="1031161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Donut 42">
                <a:extLst>
                  <a:ext uri="{FF2B5EF4-FFF2-40B4-BE49-F238E27FC236}">
                    <a16:creationId xmlns:a16="http://schemas.microsoft.com/office/drawing/2014/main" id="{D4D77E46-42B4-574B-BF8E-1FA9021CB4B0}"/>
                  </a:ext>
                </a:extLst>
              </p:cNvPr>
              <p:cNvSpPr/>
              <p:nvPr/>
            </p:nvSpPr>
            <p:spPr bwMode="auto">
              <a:xfrm>
                <a:off x="773886" y="3255527"/>
                <a:ext cx="228600" cy="228600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ECE3AF-B458-1A4A-8836-3FE1C59E72C1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 bwMode="auto">
              <a:xfrm>
                <a:off x="969008" y="3450650"/>
                <a:ext cx="1441447" cy="903837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296F4B-AB46-3742-B9C3-70E32282204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492768" y="4413728"/>
                <a:ext cx="1091708" cy="691879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F539F468-F9F8-BA4C-93AF-2DB47DD3B72E}"/>
                  </a:ext>
                </a:extLst>
              </p:cNvPr>
              <p:cNvSpPr/>
              <p:nvPr/>
            </p:nvSpPr>
            <p:spPr bwMode="auto">
              <a:xfrm rot="4112592">
                <a:off x="1398816" y="3058238"/>
                <a:ext cx="1297783" cy="1109251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089F9BA-D16A-764C-BF7D-B2FC75822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0315" y="3370761"/>
                    <a:ext cx="424732" cy="5816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089F9BA-D16A-764C-BF7D-B2FC75822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0315" y="3370761"/>
                    <a:ext cx="424732" cy="58168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3333" r="-57143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EAAD1A6-CD54-D840-98CD-FEEB190996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47955" y="3841535"/>
              <a:ext cx="445002" cy="2877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88C48E8-F070-A54F-AF16-056FA4380B75}"/>
                    </a:ext>
                  </a:extLst>
                </p:cNvPr>
                <p:cNvSpPr txBox="1"/>
                <p:nvPr/>
              </p:nvSpPr>
              <p:spPr>
                <a:xfrm>
                  <a:off x="7722367" y="3545508"/>
                  <a:ext cx="319260" cy="1010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88C48E8-F070-A54F-AF16-056FA4380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367" y="3545508"/>
                  <a:ext cx="319260" cy="1010533"/>
                </a:xfrm>
                <a:prstGeom prst="rect">
                  <a:avLst/>
                </a:prstGeom>
                <a:blipFill>
                  <a:blip r:embed="rId14"/>
                  <a:stretch>
                    <a:fillRect r="-238462" b="-1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AB3FFE8-75AF-C745-90CD-006CBD95C3E7}"/>
                </a:ext>
              </a:extLst>
            </p:cNvPr>
            <p:cNvCxnSpPr/>
            <p:nvPr/>
          </p:nvCxnSpPr>
          <p:spPr bwMode="auto">
            <a:xfrm>
              <a:off x="6355296" y="3314536"/>
              <a:ext cx="242551" cy="15645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A168275-6CC8-014A-9079-19532D9B4B6B}"/>
                </a:ext>
              </a:extLst>
            </p:cNvPr>
            <p:cNvCxnSpPr/>
            <p:nvPr/>
          </p:nvCxnSpPr>
          <p:spPr bwMode="auto">
            <a:xfrm>
              <a:off x="6419351" y="3195486"/>
              <a:ext cx="242551" cy="15645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387B30E-F06E-1149-8800-1D221DD5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078222" y="3677160"/>
              <a:ext cx="330200" cy="292100"/>
            </a:xfrm>
            <a:prstGeom prst="rect">
              <a:avLst/>
            </a:prstGeom>
          </p:spPr>
        </p:pic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DAFAFDC-A3FC-1B47-BB01-2F8490DEE17F}"/>
                </a:ext>
              </a:extLst>
            </p:cNvPr>
            <p:cNvCxnSpPr/>
            <p:nvPr/>
          </p:nvCxnSpPr>
          <p:spPr bwMode="auto">
            <a:xfrm>
              <a:off x="6571751" y="3347886"/>
              <a:ext cx="242551" cy="15645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5F43EBF-3F4B-3E4E-9616-496173AD8718}"/>
                  </a:ext>
                </a:extLst>
              </p:cNvPr>
              <p:cNvSpPr txBox="1"/>
              <p:nvPr/>
            </p:nvSpPr>
            <p:spPr>
              <a:xfrm flipH="1">
                <a:off x="2497532" y="2741043"/>
                <a:ext cx="345915" cy="1133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5F43EBF-3F4B-3E4E-9616-496173AD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97532" y="2741043"/>
                <a:ext cx="345915" cy="1133259"/>
              </a:xfrm>
              <a:prstGeom prst="rect">
                <a:avLst/>
              </a:prstGeom>
              <a:blipFill>
                <a:blip r:embed="rId16"/>
                <a:stretch>
                  <a:fillRect r="-100000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C59AA31-E182-3E4B-87A4-FC339048060C}"/>
              </a:ext>
            </a:extLst>
          </p:cNvPr>
          <p:cNvGrpSpPr/>
          <p:nvPr/>
        </p:nvGrpSpPr>
        <p:grpSpPr>
          <a:xfrm rot="7444243">
            <a:off x="5070259" y="2757745"/>
            <a:ext cx="1219200" cy="1066800"/>
            <a:chOff x="5527565" y="3630113"/>
            <a:chExt cx="1219200" cy="106680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FAC8454-3BEC-6C4C-818A-B24EEC297E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27565" y="4696913"/>
              <a:ext cx="12192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CC5867-4068-3348-8C5C-94961E08B7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27565" y="3630113"/>
              <a:ext cx="0" cy="10668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27B8A24-9ABD-DB4D-AED0-99F5C49E662A}"/>
                  </a:ext>
                </a:extLst>
              </p:cNvPr>
              <p:cNvSpPr txBox="1"/>
              <p:nvPr/>
            </p:nvSpPr>
            <p:spPr>
              <a:xfrm flipH="1">
                <a:off x="3512285" y="2749875"/>
                <a:ext cx="345915" cy="1133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27B8A24-9ABD-DB4D-AED0-99F5C49E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12285" y="2749875"/>
                <a:ext cx="345915" cy="1133259"/>
              </a:xfrm>
              <a:prstGeom prst="rect">
                <a:avLst/>
              </a:prstGeom>
              <a:blipFill>
                <a:blip r:embed="rId17"/>
                <a:stretch>
                  <a:fillRect r="-12142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89D6029-0DC0-3F45-BF52-67FF9BBF2A49}"/>
                  </a:ext>
                </a:extLst>
              </p:cNvPr>
              <p:cNvSpPr txBox="1"/>
              <p:nvPr/>
            </p:nvSpPr>
            <p:spPr>
              <a:xfrm flipH="1">
                <a:off x="6233202" y="3240126"/>
                <a:ext cx="345915" cy="1133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89D6029-0DC0-3F45-BF52-67FF9BBF2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33202" y="3240126"/>
                <a:ext cx="345915" cy="1133259"/>
              </a:xfrm>
              <a:prstGeom prst="rect">
                <a:avLst/>
              </a:prstGeom>
              <a:blipFill>
                <a:blip r:embed="rId18"/>
                <a:stretch>
                  <a:fillRect r="-12142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A0805A-87D1-4340-9D33-866FC56265DB}"/>
                  </a:ext>
                </a:extLst>
              </p:cNvPr>
              <p:cNvSpPr txBox="1"/>
              <p:nvPr/>
            </p:nvSpPr>
            <p:spPr>
              <a:xfrm>
                <a:off x="2288431" y="5644764"/>
                <a:ext cx="3669235" cy="686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sSub>
                                      <m:sSubPr>
                                        <m:ctrlP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𝑠𝑖𝑛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A0805A-87D1-4340-9D33-866FC5626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431" y="5644764"/>
                <a:ext cx="3669235" cy="68647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BEE88-1FFD-FB4B-AA54-8B2D94033501}"/>
                  </a:ext>
                </a:extLst>
              </p:cNvPr>
              <p:cNvSpPr txBox="1"/>
              <p:nvPr/>
            </p:nvSpPr>
            <p:spPr>
              <a:xfrm>
                <a:off x="2246494" y="6292417"/>
                <a:ext cx="2471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BEE88-1FFD-FB4B-AA54-8B2D94033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94" y="6292417"/>
                <a:ext cx="2471859" cy="369332"/>
              </a:xfrm>
              <a:prstGeom prst="rect">
                <a:avLst/>
              </a:prstGeom>
              <a:blipFill>
                <a:blip r:embed="rId2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108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0" grpId="0"/>
      <p:bldP spid="93" grpId="0"/>
      <p:bldP spid="94" grpId="0"/>
      <p:bldP spid="64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5BBC2A91-43CB-C64B-B3E0-AA675646F5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Trigonometric Solution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C70C91B-EC08-C044-8878-4EA80AD2A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53548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This can be further expanded to 6 Degrees of Freedom by adding two additional degrees of freedom with axes that intersect the wrist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This forms a 3-DOF wrist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Having all 3 axes intersect in the wrist means that after computing the wrist location, all 3 joints can be ignored as they do not move the wrist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other 3 axes can be solved in exactly the same way presented previously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3 wrist joints achieve the final orientation of the wrist frame and can be computed using the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toolframe</a:t>
            </a:r>
            <a:r>
              <a:rPr lang="en-US" altLang="en-US" sz="1600" dirty="0">
                <a:ea typeface="ＭＳ Ｐゴシック" panose="020B0600070205080204" pitchFamily="34" charset="-128"/>
              </a:rPr>
              <a:t> orientation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2F02AC-6CDF-5648-B71E-BE200EE09727}"/>
              </a:ext>
            </a:extLst>
          </p:cNvPr>
          <p:cNvCxnSpPr>
            <a:cxnSpLocks/>
          </p:cNvCxnSpPr>
          <p:nvPr/>
        </p:nvCxnSpPr>
        <p:spPr bwMode="auto">
          <a:xfrm>
            <a:off x="6655699" y="4572000"/>
            <a:ext cx="914400" cy="914400"/>
          </a:xfrm>
          <a:prstGeom prst="line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42226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5BBC2A91-43CB-C64B-B3E0-AA675646F5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Iterative Approximation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C70C91B-EC08-C044-8878-4EA80AD2A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53548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If the joints are arranged differently, the solution becomes harder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If the robot is redundant (i.e. has more than 6 Degrees of Freedom), there are an infinite number of solutions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can select one to have a specific value and hope that for that configuration there is a solution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Iterative approximation of the Inverse Kinematics can be used to address this more generally,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Iteratively move the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toolframe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closer to the goal frame until it is close enough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2F02AC-6CDF-5648-B71E-BE200EE09727}"/>
              </a:ext>
            </a:extLst>
          </p:cNvPr>
          <p:cNvCxnSpPr>
            <a:cxnSpLocks/>
          </p:cNvCxnSpPr>
          <p:nvPr/>
        </p:nvCxnSpPr>
        <p:spPr bwMode="auto">
          <a:xfrm>
            <a:off x="6655699" y="4572000"/>
            <a:ext cx="914400" cy="914400"/>
          </a:xfrm>
          <a:prstGeom prst="line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73152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5BBC2A91-43CB-C64B-B3E0-AA675646F5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Iterative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  <a:solidFill>
                <a:schemeClr val="bg1"/>
              </a:solidFill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en-US" altLang="en-US" sz="2200" dirty="0">
                    <a:ea typeface="ＭＳ Ｐゴシック" panose="020B0600070205080204" pitchFamily="34" charset="-128"/>
                  </a:rPr>
                  <a:t>The iterative approximation starts with an arbitrary manipulator configuration,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en-US" sz="22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accPr>
                          <m:e>
                            <m:r>
                              <a:rPr lang="en-US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  <m:r>
                          <a:rPr lang="en-US" altLang="en-US" sz="2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=0</m:t>
                        </m:r>
                      </m:sub>
                    </m:sSub>
                  </m:oMath>
                </a14:m>
                <a:endParaRPr lang="en-US" altLang="en-US" sz="22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1800" dirty="0">
                    <a:ea typeface="ＭＳ Ｐゴシック" panose="020B0600070205080204" pitchFamily="34" charset="-128"/>
                  </a:rPr>
                  <a:t>Compute corresponding tool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altLang="en-US" sz="1800" dirty="0">
                    <a:ea typeface="ＭＳ Ｐゴシック" panose="020B0600070205080204" pitchFamily="34" charset="-128"/>
                  </a:rPr>
                  <a:t> using forward kinematics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1800" dirty="0">
                    <a:ea typeface="ＭＳ Ｐゴシック" panose="020B0600070205080204" pitchFamily="34" charset="-128"/>
                  </a:rPr>
                  <a:t>Compute direction for the manipulator to move: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𝑉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𝐺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−</m:t>
                    </m:r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</m:sub>
                    </m:sSub>
                  </m:oMath>
                </a14:m>
                <a:endParaRPr lang="en-US" altLang="en-US" sz="1800" b="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1800" dirty="0">
                    <a:ea typeface="ＭＳ Ｐゴシック" panose="020B0600070205080204" pitchFamily="34" charset="-128"/>
                  </a:rPr>
                  <a:t>Using this as desired endpoint velocity, the Manipulator Jacobian determines the corresponding Joint Angle Velocities: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en-US" sz="180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en-US" sz="180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𝐽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𝑉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</m:sub>
                    </m:sSub>
                  </m:oMath>
                </a14:m>
                <a:endParaRPr lang="en-US" altLang="en-US" sz="1800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r>
                  <a:rPr lang="en-US" altLang="en-US" sz="1600" dirty="0">
                    <a:ea typeface="ＭＳ Ｐゴシック" panose="020B0600070205080204" pitchFamily="34" charset="-128"/>
                  </a:rPr>
                  <a:t>Note that strictly the mapping would require the inverse rather than the transposed of the Jacobian but the Jacobian is not a square matrix</a:t>
                </a:r>
              </a:p>
              <a:p>
                <a:pPr lvl="2" eaLnBrk="1" hangingPunct="1">
                  <a:lnSpc>
                    <a:spcPct val="110000"/>
                  </a:lnSpc>
                </a:pPr>
                <a:r>
                  <a:rPr lang="en-US" altLang="en-US" sz="1600" dirty="0">
                    <a:ea typeface="ＭＳ Ｐゴシック" panose="020B0600070205080204" pitchFamily="34" charset="-128"/>
                  </a:rPr>
                  <a:t>The transposed transformation preserves the correct direction on the individual joint velocities (but not their relative magnitudes)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1800" dirty="0">
                    <a:ea typeface="ＭＳ Ｐゴシック" panose="020B0600070205080204" pitchFamily="34" charset="-128"/>
                  </a:rPr>
                  <a:t>Move the manipulator configuration a small step in that direction: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acc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+1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acc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+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sz="18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</m:sub>
                    </m:sSub>
                  </m:oMath>
                </a14:m>
                <a:endParaRPr lang="en-US" altLang="en-US" sz="18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1800" dirty="0">
                    <a:ea typeface="ＭＳ Ｐゴシック" panose="020B0600070205080204" pitchFamily="34" charset="-128"/>
                  </a:rPr>
                  <a:t>Repeat the procedure 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𝐺</m:t>
                            </m:r>
                          </m:sub>
                        </m:s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dirty="0">
                    <a:ea typeface="ＭＳ Ｐゴシック" panose="020B0600070205080204" pitchFamily="34" charset="-128"/>
                  </a:rPr>
                  <a:t>is acceptably small</a:t>
                </a:r>
              </a:p>
            </p:txBody>
          </p:sp>
        </mc:Choice>
        <mc:Fallback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  <a:blipFill>
                <a:blip r:embed="rId3"/>
                <a:stretch>
                  <a:fillRect t="-1120" r="-979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2F02AC-6CDF-5648-B71E-BE200EE09727}"/>
              </a:ext>
            </a:extLst>
          </p:cNvPr>
          <p:cNvCxnSpPr>
            <a:cxnSpLocks/>
          </p:cNvCxnSpPr>
          <p:nvPr/>
        </p:nvCxnSpPr>
        <p:spPr bwMode="auto">
          <a:xfrm>
            <a:off x="6655699" y="4572000"/>
            <a:ext cx="914400" cy="914400"/>
          </a:xfrm>
          <a:prstGeom prst="line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3250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5BBC2A91-43CB-C64B-B3E0-AA675646F5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Iterative Approximation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C70C91B-EC08-C044-8878-4EA80AD2A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53548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The iterative approximation is always applicable and only requires knowledge of the Forward Kinematics and the Jacobian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Can be used with manipulators with arbitrary numbers of Degrees of Freedom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The iterative approximation also has a few drawbacks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It does not yield a precise solution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It takes significant amounts of time and processing power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 closed-form solution is preferable when it can be computed</a:t>
            </a:r>
          </a:p>
          <a:p>
            <a:pPr eaLnBrk="1" hangingPunct="1">
              <a:lnSpc>
                <a:spcPct val="11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2F02AC-6CDF-5648-B71E-BE200EE09727}"/>
              </a:ext>
            </a:extLst>
          </p:cNvPr>
          <p:cNvCxnSpPr>
            <a:cxnSpLocks/>
          </p:cNvCxnSpPr>
          <p:nvPr/>
        </p:nvCxnSpPr>
        <p:spPr bwMode="auto">
          <a:xfrm>
            <a:off x="6655699" y="4572000"/>
            <a:ext cx="914400" cy="914400"/>
          </a:xfrm>
          <a:prstGeom prst="line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296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5BBC2A91-43CB-C64B-B3E0-AA675646F5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Inverse Kinematics of Manipulators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C70C91B-EC08-C044-8878-4EA80AD2A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Forward kinematics is the function that determines the endpoint location given the joint parameters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forward kinematics is usually computed one of two ways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Using Trigonometry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Using Linear Algebra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Inverse kinematics determines the joint parameters needed to have the endpoint in a particular location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Inverse kinematics is more complicated than forward kinematics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In general it is not a function since multiple sets of joint angles can yield the same endpoint location </a:t>
            </a:r>
          </a:p>
          <a:p>
            <a:pPr lvl="2" eaLnBrk="1" hangingPunct="1">
              <a:lnSpc>
                <a:spcPct val="110000"/>
              </a:lnSpc>
            </a:pPr>
            <a:endParaRPr lang="en-US" altLang="en-US" sz="1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0045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5BBC2A91-43CB-C64B-B3E0-AA675646F5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Inverse Kinematics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C70C91B-EC08-C044-8878-4EA80AD2A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53548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inverse kinematics of a manipulator computes one or multiple configurations for the manipulator to successfully reach a specific goal location and orientation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inverse kinematics is generally not a function and thus much harder to compute than the forward kinematics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Multiple ways exist to compute the inverse kinematics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Using Algebra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Solve a system of non-linear equations – can be come very difficult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Using Trigonometry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Depending on the manipulator design this allows to reduce the manipulator to a simpler one and build on its solution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Many real-world robots are built to facilitate this (e.g. using 3-DOF wrists)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Iterative approximation using the manipulator Jacobian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Can be applied to any kinematic chain and only requires forward kinematics and Jacobian. But does not provide exact solution and takes significant processing</a:t>
            </a:r>
          </a:p>
          <a:p>
            <a:pPr eaLnBrk="1" hangingPunct="1">
              <a:lnSpc>
                <a:spcPct val="11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2F02AC-6CDF-5648-B71E-BE200EE09727}"/>
              </a:ext>
            </a:extLst>
          </p:cNvPr>
          <p:cNvCxnSpPr>
            <a:cxnSpLocks/>
          </p:cNvCxnSpPr>
          <p:nvPr/>
        </p:nvCxnSpPr>
        <p:spPr bwMode="auto">
          <a:xfrm>
            <a:off x="6655699" y="4572000"/>
            <a:ext cx="914400" cy="914400"/>
          </a:xfrm>
          <a:prstGeom prst="line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4190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5BBC2A91-43CB-C64B-B3E0-AA675646F5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Inverse Kinematics of Manipulators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C70C91B-EC08-C044-8878-4EA80AD2A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To compute the inverse kinematics we are usually given either the location or the location and orientation of the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toolframe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in the world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If we are only provided a location there are an infinite number of solutions for any point in the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dextrous</a:t>
            </a:r>
            <a:r>
              <a:rPr lang="en-US" altLang="en-US" sz="2000" dirty="0">
                <a:ea typeface="ＭＳ Ｐゴシック" panose="020B0600070205080204" pitchFamily="34" charset="-128"/>
              </a:rPr>
              <a:t> workspace of the manipulator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Solving in this situation is difficult and usually a random orientation is chosen in order to make the solution simpler.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As with the forward kinematics there are two basic methods to solve the inverse kinematics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Using Algebra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Using Trigonometry</a:t>
            </a:r>
          </a:p>
          <a:p>
            <a:pPr lvl="2" eaLnBrk="1" hangingPunct="1">
              <a:lnSpc>
                <a:spcPct val="110000"/>
              </a:lnSpc>
            </a:pPr>
            <a:endParaRPr lang="en-US" altLang="en-US" sz="1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231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Algebraic </a:t>
            </a:r>
            <a:r>
              <a:rPr lang="en-US" altLang="en-US" dirty="0">
                <a:ea typeface="ＭＳ Ｐゴシック" panose="020B0600070205080204" pitchFamily="34" charset="-128"/>
              </a:rPr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Attaching a frame to the goal of the robot {G} and aligning that with the end-effector {T} yields a way to express the inverse kinematics as a system of equations</a:t>
                </a: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n</m:t>
                    </m:r>
                    <m:r>
                      <a:rPr lang="en-US" altLang="en-US" sz="20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the</m:t>
                    </m:r>
                    <m:r>
                      <a:rPr lang="en-US" altLang="en-US" sz="20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solution</m:t>
                    </m:r>
                    <m:r>
                      <a:rPr lang="en-US" altLang="en-US" sz="20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the</m:t>
                    </m:r>
                    <m:r>
                      <a:rPr lang="en-US" altLang="en-US" sz="20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tool</m:t>
                    </m:r>
                    <m:r>
                      <a:rPr lang="en-US" altLang="en-US" sz="20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frame</m:t>
                    </m:r>
                    <m:r>
                      <a:rPr lang="en-US" altLang="en-US" sz="20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transform</m:t>
                    </m:r>
                    <m:r>
                      <a:rPr lang="en-US" altLang="en-US" sz="20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sSubSup>
                      <m:sSub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</m:t>
                        </m:r>
                      </m:sub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and the goal frame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𝐺</m:t>
                        </m:r>
                      </m:sub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have to be the same</a:t>
                </a:r>
              </a:p>
              <a:p>
                <a:pPr lvl="2" eaLnBrk="1" hangingPunct="1">
                  <a:lnSpc>
                    <a:spcPct val="110000"/>
                  </a:lnSpc>
                </a:pPr>
                <a:r>
                  <a:rPr lang="en-US" altLang="en-US" sz="1600" dirty="0">
                    <a:ea typeface="ＭＳ Ｐゴシック" panose="020B0600070205080204" pitchFamily="34" charset="-128"/>
                  </a:rPr>
                  <a:t>Setting two transforms to be equal results in a system of equations</a:t>
                </a:r>
              </a:p>
              <a:p>
                <a:pPr lvl="2" eaLnBrk="1" hangingPunct="1">
                  <a:lnSpc>
                    <a:spcPct val="110000"/>
                  </a:lnSpc>
                </a:pPr>
                <a:endParaRPr lang="en-US" altLang="en-US" sz="160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  <a:blipFill>
                <a:blip r:embed="rId3"/>
                <a:stretch>
                  <a:fillRect t="-1120" r="-163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9E3DB5-AB1F-D64B-AC24-2C4810E9A84A}"/>
              </a:ext>
            </a:extLst>
          </p:cNvPr>
          <p:cNvCxnSpPr>
            <a:cxnSpLocks/>
          </p:cNvCxnSpPr>
          <p:nvPr/>
        </p:nvCxnSpPr>
        <p:spPr bwMode="auto">
          <a:xfrm>
            <a:off x="2357579" y="4461034"/>
            <a:ext cx="1219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6A5C3-FEBE-E941-90A1-5BD1F3BB198B}"/>
              </a:ext>
            </a:extLst>
          </p:cNvPr>
          <p:cNvCxnSpPr/>
          <p:nvPr/>
        </p:nvCxnSpPr>
        <p:spPr bwMode="auto">
          <a:xfrm flipV="1">
            <a:off x="2357579" y="3394234"/>
            <a:ext cx="0" cy="1066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onut 6">
            <a:extLst>
              <a:ext uri="{FF2B5EF4-FFF2-40B4-BE49-F238E27FC236}">
                <a16:creationId xmlns:a16="http://schemas.microsoft.com/office/drawing/2014/main" id="{C7B7B276-0D82-EB4F-B59E-0A45BEF68519}"/>
              </a:ext>
            </a:extLst>
          </p:cNvPr>
          <p:cNvSpPr/>
          <p:nvPr/>
        </p:nvSpPr>
        <p:spPr bwMode="auto">
          <a:xfrm>
            <a:off x="2243278" y="4346735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42950702-26EE-774E-A14E-6EEFE5EECE0B}"/>
              </a:ext>
            </a:extLst>
          </p:cNvPr>
          <p:cNvSpPr/>
          <p:nvPr/>
        </p:nvSpPr>
        <p:spPr bwMode="auto">
          <a:xfrm>
            <a:off x="4351297" y="3322638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EE733E-E18F-4D4E-92B2-8168912C26B6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3505200"/>
            <a:ext cx="1941409" cy="905157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8AB06C-32B5-4841-9E4B-234CB7780AC7}"/>
              </a:ext>
            </a:extLst>
          </p:cNvPr>
          <p:cNvCxnSpPr>
            <a:cxnSpLocks/>
          </p:cNvCxnSpPr>
          <p:nvPr/>
        </p:nvCxnSpPr>
        <p:spPr bwMode="auto">
          <a:xfrm>
            <a:off x="4515769" y="3467083"/>
            <a:ext cx="1229779" cy="1198239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2EED8C-1168-5E44-8FA4-DDFB0519D209}"/>
                  </a:ext>
                </a:extLst>
              </p:cNvPr>
              <p:cNvSpPr txBox="1"/>
              <p:nvPr/>
            </p:nvSpPr>
            <p:spPr>
              <a:xfrm>
                <a:off x="5067197" y="4518587"/>
                <a:ext cx="533400" cy="71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2EED8C-1168-5E44-8FA4-DDFB0519D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197" y="4518587"/>
                <a:ext cx="533400" cy="715389"/>
              </a:xfrm>
              <a:prstGeom prst="rect">
                <a:avLst/>
              </a:prstGeom>
              <a:blipFill>
                <a:blip r:embed="rId4"/>
                <a:stretch>
                  <a:fillRect r="-2326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5B1E1205-CA3A-2547-952A-63CD5C71A7E8}"/>
              </a:ext>
            </a:extLst>
          </p:cNvPr>
          <p:cNvSpPr/>
          <p:nvPr/>
        </p:nvSpPr>
        <p:spPr bwMode="auto">
          <a:xfrm rot="1255626">
            <a:off x="2932802" y="3955384"/>
            <a:ext cx="530470" cy="797959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37501C9-4205-A041-9A40-928740D37602}"/>
              </a:ext>
            </a:extLst>
          </p:cNvPr>
          <p:cNvSpPr/>
          <p:nvPr/>
        </p:nvSpPr>
        <p:spPr bwMode="auto">
          <a:xfrm rot="3436255">
            <a:off x="4257011" y="3088962"/>
            <a:ext cx="873938" cy="720700"/>
          </a:xfrm>
          <a:prstGeom prst="arc">
            <a:avLst>
              <a:gd name="adj1" fmla="val 1562623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B85E1A-ADDB-FC45-B2BF-A30BA643B649}"/>
              </a:ext>
            </a:extLst>
          </p:cNvPr>
          <p:cNvCxnSpPr>
            <a:cxnSpLocks/>
          </p:cNvCxnSpPr>
          <p:nvPr/>
        </p:nvCxnSpPr>
        <p:spPr bwMode="auto">
          <a:xfrm flipV="1">
            <a:off x="4465597" y="3038592"/>
            <a:ext cx="785561" cy="39834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4FEE6-B625-3841-B737-6B4136775DB9}"/>
                  </a:ext>
                </a:extLst>
              </p:cNvPr>
              <p:cNvSpPr txBox="1"/>
              <p:nvPr/>
            </p:nvSpPr>
            <p:spPr>
              <a:xfrm>
                <a:off x="3047402" y="4073284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4FEE6-B625-3841-B737-6B4136775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02" y="4073284"/>
                <a:ext cx="424732" cy="369332"/>
              </a:xfrm>
              <a:prstGeom prst="rect">
                <a:avLst/>
              </a:prstGeom>
              <a:blipFill>
                <a:blip r:embed="rId5"/>
                <a:stretch>
                  <a:fillRect l="-15152" r="-606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081ECE-17CE-3B4D-B204-487992A88C9F}"/>
                  </a:ext>
                </a:extLst>
              </p:cNvPr>
              <p:cNvSpPr txBox="1"/>
              <p:nvPr/>
            </p:nvSpPr>
            <p:spPr>
              <a:xfrm>
                <a:off x="4642465" y="3276362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081ECE-17CE-3B4D-B204-487992A88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65" y="3276362"/>
                <a:ext cx="424732" cy="369332"/>
              </a:xfrm>
              <a:prstGeom prst="rect">
                <a:avLst/>
              </a:prstGeom>
              <a:blipFill>
                <a:blip r:embed="rId6"/>
                <a:stretch>
                  <a:fillRect l="-14706" r="-29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D8E1E-9461-6243-B341-DF709F5431D1}"/>
                  </a:ext>
                </a:extLst>
              </p:cNvPr>
              <p:cNvSpPr txBox="1"/>
              <p:nvPr/>
            </p:nvSpPr>
            <p:spPr>
              <a:xfrm>
                <a:off x="3051540" y="3656325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D8E1E-9461-6243-B341-DF709F543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40" y="3656325"/>
                <a:ext cx="259623" cy="276999"/>
              </a:xfrm>
              <a:prstGeom prst="rect">
                <a:avLst/>
              </a:prstGeom>
              <a:blipFill>
                <a:blip r:embed="rId7"/>
                <a:stretch>
                  <a:fillRect l="-19048" r="-476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888AF7-E73D-6549-A683-EDC1E25042B7}"/>
                  </a:ext>
                </a:extLst>
              </p:cNvPr>
              <p:cNvSpPr txBox="1"/>
              <p:nvPr/>
            </p:nvSpPr>
            <p:spPr>
              <a:xfrm>
                <a:off x="5407800" y="4042936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888AF7-E73D-6549-A683-EDC1E250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800" y="4042936"/>
                <a:ext cx="259623" cy="276999"/>
              </a:xfrm>
              <a:prstGeom prst="rect">
                <a:avLst/>
              </a:prstGeom>
              <a:blipFill>
                <a:blip r:embed="rId8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14C0D31-001D-9D43-BC77-40057BCBF4A4}"/>
              </a:ext>
            </a:extLst>
          </p:cNvPr>
          <p:cNvSpPr txBox="1"/>
          <p:nvPr/>
        </p:nvSpPr>
        <p:spPr>
          <a:xfrm>
            <a:off x="1876413" y="398503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{B}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70EA97-4C7B-E24C-AC8A-71327A620CE0}"/>
              </a:ext>
            </a:extLst>
          </p:cNvPr>
          <p:cNvCxnSpPr>
            <a:cxnSpLocks/>
          </p:cNvCxnSpPr>
          <p:nvPr/>
        </p:nvCxnSpPr>
        <p:spPr bwMode="auto">
          <a:xfrm>
            <a:off x="5725779" y="4686006"/>
            <a:ext cx="426246" cy="4585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87282-8DD0-BB47-A144-E45BACF31CF8}"/>
              </a:ext>
            </a:extLst>
          </p:cNvPr>
          <p:cNvCxnSpPr>
            <a:cxnSpLocks/>
            <a:endCxn id="36" idx="0"/>
          </p:cNvCxnSpPr>
          <p:nvPr/>
        </p:nvCxnSpPr>
        <p:spPr bwMode="auto">
          <a:xfrm flipV="1">
            <a:off x="5725780" y="4305174"/>
            <a:ext cx="421032" cy="3815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2FA25B-C1DF-C24C-BD03-493BA60B6C3C}"/>
              </a:ext>
            </a:extLst>
          </p:cNvPr>
          <p:cNvSpPr txBox="1"/>
          <p:nvPr/>
        </p:nvSpPr>
        <p:spPr>
          <a:xfrm rot="2844770">
            <a:off x="5523412" y="4245474"/>
            <a:ext cx="97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{T}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2C5C2BB2-45E1-CB4F-8249-78C4DC446C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04800" y="6324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8A1AD3-0F55-9846-A620-94C03BA0A773}"/>
              </a:ext>
            </a:extLst>
          </p:cNvPr>
          <p:cNvGrpSpPr/>
          <p:nvPr/>
        </p:nvGrpSpPr>
        <p:grpSpPr>
          <a:xfrm rot="19398623">
            <a:off x="6234921" y="3410818"/>
            <a:ext cx="469739" cy="1201836"/>
            <a:chOff x="6297927" y="3883367"/>
            <a:chExt cx="469739" cy="120183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DD0CDE8-E3BE-D143-AE2C-B9F0C05BAE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97927" y="4626673"/>
              <a:ext cx="426246" cy="45853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1F5C8EA-84AB-7D4C-8177-0600158828BA}"/>
                </a:ext>
              </a:extLst>
            </p:cNvPr>
            <p:cNvCxnSpPr>
              <a:cxnSpLocks/>
              <a:endCxn id="26" idx="0"/>
            </p:cNvCxnSpPr>
            <p:nvPr/>
          </p:nvCxnSpPr>
          <p:spPr bwMode="auto">
            <a:xfrm flipV="1">
              <a:off x="6297928" y="4245841"/>
              <a:ext cx="421032" cy="38156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96DEB9-E9EB-CF41-945D-83674ADA6D22}"/>
                </a:ext>
              </a:extLst>
            </p:cNvPr>
            <p:cNvSpPr txBox="1"/>
            <p:nvPr/>
          </p:nvSpPr>
          <p:spPr>
            <a:xfrm rot="2844770">
              <a:off x="6095560" y="4186141"/>
              <a:ext cx="97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/>
                <a:t>{G}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333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7" grpId="0" animBg="1"/>
      <p:bldP spid="8" grpId="0" animBg="1"/>
      <p:bldP spid="11" grpId="0"/>
      <p:bldP spid="18" grpId="0" animBg="1"/>
      <p:bldP spid="19" grpId="0" animBg="1"/>
      <p:bldP spid="21" grpId="0"/>
      <p:bldP spid="22" grpId="0"/>
      <p:bldP spid="31" grpId="0"/>
      <p:bldP spid="32" grpId="0"/>
      <p:bldP spid="2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Algebraic </a:t>
            </a:r>
            <a:r>
              <a:rPr lang="en-US" altLang="en-US" dirty="0">
                <a:ea typeface="ＭＳ Ｐゴシック" panose="020B0600070205080204" pitchFamily="34" charset="-128"/>
              </a:rPr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𝐺</m:t>
                        </m:r>
                      </m:sub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p>
                    </m:sSubSup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en-US" sz="2000" b="0" i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en-US" sz="2000" b="0" i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en-US" sz="200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2000" b="0" i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en-US" sz="200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en-US" sz="200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</m:t>
                        </m:r>
                      </m:sub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p>
                    </m:sSubSup>
                    <m:r>
                      <a:rPr lang="en-US" altLang="en-US" sz="20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en-US" sz="200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en-US" sz="200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en-US" sz="200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en-US" sz="200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US" alt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200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en-US" sz="200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en-US" sz="200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endParaRPr lang="en-US" altLang="en-US" sz="160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9E3DB5-AB1F-D64B-AC24-2C4810E9A84A}"/>
              </a:ext>
            </a:extLst>
          </p:cNvPr>
          <p:cNvCxnSpPr>
            <a:cxnSpLocks/>
          </p:cNvCxnSpPr>
          <p:nvPr/>
        </p:nvCxnSpPr>
        <p:spPr bwMode="auto">
          <a:xfrm>
            <a:off x="2357579" y="3113258"/>
            <a:ext cx="1219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6A5C3-FEBE-E941-90A1-5BD1F3BB198B}"/>
              </a:ext>
            </a:extLst>
          </p:cNvPr>
          <p:cNvCxnSpPr/>
          <p:nvPr/>
        </p:nvCxnSpPr>
        <p:spPr bwMode="auto">
          <a:xfrm flipV="1">
            <a:off x="2357579" y="2046458"/>
            <a:ext cx="0" cy="1066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onut 6">
            <a:extLst>
              <a:ext uri="{FF2B5EF4-FFF2-40B4-BE49-F238E27FC236}">
                <a16:creationId xmlns:a16="http://schemas.microsoft.com/office/drawing/2014/main" id="{C7B7B276-0D82-EB4F-B59E-0A45BEF68519}"/>
              </a:ext>
            </a:extLst>
          </p:cNvPr>
          <p:cNvSpPr/>
          <p:nvPr/>
        </p:nvSpPr>
        <p:spPr bwMode="auto">
          <a:xfrm>
            <a:off x="2243278" y="2998959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42950702-26EE-774E-A14E-6EEFE5EECE0B}"/>
              </a:ext>
            </a:extLst>
          </p:cNvPr>
          <p:cNvSpPr/>
          <p:nvPr/>
        </p:nvSpPr>
        <p:spPr bwMode="auto">
          <a:xfrm>
            <a:off x="4351297" y="1974862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EE733E-E18F-4D4E-92B2-8168912C26B6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2157424"/>
            <a:ext cx="1941409" cy="905157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8AB06C-32B5-4841-9E4B-234CB7780AC7}"/>
              </a:ext>
            </a:extLst>
          </p:cNvPr>
          <p:cNvCxnSpPr>
            <a:cxnSpLocks/>
          </p:cNvCxnSpPr>
          <p:nvPr/>
        </p:nvCxnSpPr>
        <p:spPr bwMode="auto">
          <a:xfrm>
            <a:off x="4515769" y="2119307"/>
            <a:ext cx="1229779" cy="1198239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5B1E1205-CA3A-2547-952A-63CD5C71A7E8}"/>
              </a:ext>
            </a:extLst>
          </p:cNvPr>
          <p:cNvSpPr/>
          <p:nvPr/>
        </p:nvSpPr>
        <p:spPr bwMode="auto">
          <a:xfrm rot="1255626">
            <a:off x="2932802" y="2607608"/>
            <a:ext cx="530470" cy="797959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37501C9-4205-A041-9A40-928740D37602}"/>
              </a:ext>
            </a:extLst>
          </p:cNvPr>
          <p:cNvSpPr/>
          <p:nvPr/>
        </p:nvSpPr>
        <p:spPr bwMode="auto">
          <a:xfrm rot="3436255">
            <a:off x="4348386" y="1772387"/>
            <a:ext cx="873938" cy="720700"/>
          </a:xfrm>
          <a:prstGeom prst="arc">
            <a:avLst>
              <a:gd name="adj1" fmla="val 1562623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B85E1A-ADDB-FC45-B2BF-A30BA643B649}"/>
              </a:ext>
            </a:extLst>
          </p:cNvPr>
          <p:cNvCxnSpPr>
            <a:cxnSpLocks/>
          </p:cNvCxnSpPr>
          <p:nvPr/>
        </p:nvCxnSpPr>
        <p:spPr bwMode="auto">
          <a:xfrm flipV="1">
            <a:off x="4465597" y="1690816"/>
            <a:ext cx="785561" cy="39834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4FEE6-B625-3841-B737-6B4136775DB9}"/>
                  </a:ext>
                </a:extLst>
              </p:cNvPr>
              <p:cNvSpPr txBox="1"/>
              <p:nvPr/>
            </p:nvSpPr>
            <p:spPr>
              <a:xfrm>
                <a:off x="3047402" y="2725508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4FEE6-B625-3841-B737-6B4136775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02" y="2725508"/>
                <a:ext cx="424732" cy="369332"/>
              </a:xfrm>
              <a:prstGeom prst="rect">
                <a:avLst/>
              </a:prstGeom>
              <a:blipFill>
                <a:blip r:embed="rId4"/>
                <a:stretch>
                  <a:fillRect l="-15152" r="-606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081ECE-17CE-3B4D-B204-487992A88C9F}"/>
                  </a:ext>
                </a:extLst>
              </p:cNvPr>
              <p:cNvSpPr txBox="1"/>
              <p:nvPr/>
            </p:nvSpPr>
            <p:spPr>
              <a:xfrm>
                <a:off x="4642465" y="1928586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081ECE-17CE-3B4D-B204-487992A88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65" y="1928586"/>
                <a:ext cx="424732" cy="369332"/>
              </a:xfrm>
              <a:prstGeom prst="rect">
                <a:avLst/>
              </a:prstGeom>
              <a:blipFill>
                <a:blip r:embed="rId5"/>
                <a:stretch>
                  <a:fillRect l="-14706" r="-29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D8E1E-9461-6243-B341-DF709F5431D1}"/>
                  </a:ext>
                </a:extLst>
              </p:cNvPr>
              <p:cNvSpPr txBox="1"/>
              <p:nvPr/>
            </p:nvSpPr>
            <p:spPr>
              <a:xfrm>
                <a:off x="3051540" y="2308549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D8E1E-9461-6243-B341-DF709F543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40" y="2308549"/>
                <a:ext cx="259623" cy="276999"/>
              </a:xfrm>
              <a:prstGeom prst="rect">
                <a:avLst/>
              </a:prstGeom>
              <a:blipFill>
                <a:blip r:embed="rId6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888AF7-E73D-6549-A683-EDC1E25042B7}"/>
                  </a:ext>
                </a:extLst>
              </p:cNvPr>
              <p:cNvSpPr txBox="1"/>
              <p:nvPr/>
            </p:nvSpPr>
            <p:spPr>
              <a:xfrm>
                <a:off x="5407800" y="2695160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888AF7-E73D-6549-A683-EDC1E250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800" y="2695160"/>
                <a:ext cx="259623" cy="276999"/>
              </a:xfrm>
              <a:prstGeom prst="rect">
                <a:avLst/>
              </a:prstGeom>
              <a:blipFill>
                <a:blip r:embed="rId7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14C0D31-001D-9D43-BC77-40057BCBF4A4}"/>
              </a:ext>
            </a:extLst>
          </p:cNvPr>
          <p:cNvSpPr txBox="1"/>
          <p:nvPr/>
        </p:nvSpPr>
        <p:spPr>
          <a:xfrm>
            <a:off x="1876413" y="263725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{B}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70EA97-4C7B-E24C-AC8A-71327A620CE0}"/>
              </a:ext>
            </a:extLst>
          </p:cNvPr>
          <p:cNvCxnSpPr>
            <a:cxnSpLocks/>
          </p:cNvCxnSpPr>
          <p:nvPr/>
        </p:nvCxnSpPr>
        <p:spPr bwMode="auto">
          <a:xfrm>
            <a:off x="5725779" y="3338230"/>
            <a:ext cx="426246" cy="4585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87282-8DD0-BB47-A144-E45BACF31CF8}"/>
              </a:ext>
            </a:extLst>
          </p:cNvPr>
          <p:cNvCxnSpPr>
            <a:cxnSpLocks/>
            <a:endCxn id="36" idx="0"/>
          </p:cNvCxnSpPr>
          <p:nvPr/>
        </p:nvCxnSpPr>
        <p:spPr bwMode="auto">
          <a:xfrm flipV="1">
            <a:off x="5725780" y="2957398"/>
            <a:ext cx="421032" cy="3815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2FA25B-C1DF-C24C-BD03-493BA60B6C3C}"/>
              </a:ext>
            </a:extLst>
          </p:cNvPr>
          <p:cNvSpPr txBox="1"/>
          <p:nvPr/>
        </p:nvSpPr>
        <p:spPr>
          <a:xfrm rot="2844770">
            <a:off x="5523412" y="2897698"/>
            <a:ext cx="97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{T}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2C5C2BB2-45E1-CB4F-8249-78C4DC446C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04800" y="6324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8A1AD3-0F55-9846-A620-94C03BA0A773}"/>
              </a:ext>
            </a:extLst>
          </p:cNvPr>
          <p:cNvGrpSpPr/>
          <p:nvPr/>
        </p:nvGrpSpPr>
        <p:grpSpPr>
          <a:xfrm rot="19398623">
            <a:off x="6234921" y="2063042"/>
            <a:ext cx="469739" cy="1201836"/>
            <a:chOff x="6297927" y="3883367"/>
            <a:chExt cx="469739" cy="120183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DD0CDE8-E3BE-D143-AE2C-B9F0C05BAE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97927" y="4626673"/>
              <a:ext cx="426246" cy="45853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1F5C8EA-84AB-7D4C-8177-0600158828BA}"/>
                </a:ext>
              </a:extLst>
            </p:cNvPr>
            <p:cNvCxnSpPr>
              <a:cxnSpLocks/>
              <a:endCxn id="26" idx="0"/>
            </p:cNvCxnSpPr>
            <p:nvPr/>
          </p:nvCxnSpPr>
          <p:spPr bwMode="auto">
            <a:xfrm flipV="1">
              <a:off x="6297928" y="4245841"/>
              <a:ext cx="421032" cy="38156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96DEB9-E9EB-CF41-945D-83674ADA6D22}"/>
                </a:ext>
              </a:extLst>
            </p:cNvPr>
            <p:cNvSpPr txBox="1"/>
            <p:nvPr/>
          </p:nvSpPr>
          <p:spPr>
            <a:xfrm rot="2844770">
              <a:off x="6095560" y="4186141"/>
              <a:ext cx="97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/>
                <a:t>{G}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890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 animBg="1"/>
      <p:bldP spid="19" grpId="0" animBg="1"/>
      <p:bldP spid="21" grpId="0"/>
      <p:bldP spid="22" grpId="0"/>
      <p:bldP spid="31" grpId="0"/>
      <p:bldP spid="32" grpId="0"/>
      <p:bldP spid="2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Algebraic </a:t>
            </a:r>
            <a:r>
              <a:rPr lang="en-US" altLang="en-US" dirty="0">
                <a:ea typeface="ＭＳ Ｐゴシック" panose="020B0600070205080204" pitchFamily="34" charset="-128"/>
              </a:rPr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  <m:brk m:alnAt="7"/>
                          </m:rPr>
                          <a:rPr lang="en-US" alt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os</m:t>
                        </m:r>
                      </m:fName>
                      <m:e>
                        <m:d>
                          <m:d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en-US" sz="2000" i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=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  <m:brk m:alnAt="7"/>
                          </m:rPr>
                          <a:rPr lang="en-US" alt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os</m:t>
                        </m:r>
                      </m:fName>
                      <m:e>
                        <m:d>
                          <m:d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en-US" sz="20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en-US" sz="2000" i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=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en-US" sz="20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𝑥</m:t>
                    </m:r>
                  </m:oMath>
                </a14:m>
                <a:r>
                  <a:rPr lang="en-US" altLang="en-US" sz="2000" i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=</a:t>
                </a:r>
                <a:r>
                  <a:rPr lang="en-US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en-US" sz="20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r>
                  <a:rPr lang="en-US" altLang="en-US" sz="2000" i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=</a:t>
                </a:r>
                <a:r>
                  <a:rPr lang="en-US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en-US" sz="20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+</m:t>
                    </m:r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𝑦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𝑐𝑜𝑠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i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altLang="en-US" sz="2000" i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+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𝑐𝑜𝑠</m:t>
                        </m:r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000" i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            	+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𝑠𝑖𝑛</m:t>
                        </m:r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i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altLang="en-US" sz="2000" i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+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𝑠𝑖𝑛</m:t>
                        </m:r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r>
                  <a:rPr lang="en-US" altLang="en-US" sz="20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+ </m:t>
                    </m:r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sz="20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9E3DB5-AB1F-D64B-AC24-2C4810E9A84A}"/>
              </a:ext>
            </a:extLst>
          </p:cNvPr>
          <p:cNvCxnSpPr>
            <a:cxnSpLocks/>
          </p:cNvCxnSpPr>
          <p:nvPr/>
        </p:nvCxnSpPr>
        <p:spPr bwMode="auto">
          <a:xfrm>
            <a:off x="2357579" y="3113258"/>
            <a:ext cx="1219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6A5C3-FEBE-E941-90A1-5BD1F3BB198B}"/>
              </a:ext>
            </a:extLst>
          </p:cNvPr>
          <p:cNvCxnSpPr/>
          <p:nvPr/>
        </p:nvCxnSpPr>
        <p:spPr bwMode="auto">
          <a:xfrm flipV="1">
            <a:off x="2357579" y="2046458"/>
            <a:ext cx="0" cy="1066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onut 6">
            <a:extLst>
              <a:ext uri="{FF2B5EF4-FFF2-40B4-BE49-F238E27FC236}">
                <a16:creationId xmlns:a16="http://schemas.microsoft.com/office/drawing/2014/main" id="{C7B7B276-0D82-EB4F-B59E-0A45BEF68519}"/>
              </a:ext>
            </a:extLst>
          </p:cNvPr>
          <p:cNvSpPr/>
          <p:nvPr/>
        </p:nvSpPr>
        <p:spPr bwMode="auto">
          <a:xfrm>
            <a:off x="2243278" y="2998959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42950702-26EE-774E-A14E-6EEFE5EECE0B}"/>
              </a:ext>
            </a:extLst>
          </p:cNvPr>
          <p:cNvSpPr/>
          <p:nvPr/>
        </p:nvSpPr>
        <p:spPr bwMode="auto">
          <a:xfrm>
            <a:off x="4351297" y="1974862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EE733E-E18F-4D4E-92B2-8168912C26B6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2157424"/>
            <a:ext cx="1941409" cy="905157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8AB06C-32B5-4841-9E4B-234CB7780AC7}"/>
              </a:ext>
            </a:extLst>
          </p:cNvPr>
          <p:cNvCxnSpPr>
            <a:cxnSpLocks/>
          </p:cNvCxnSpPr>
          <p:nvPr/>
        </p:nvCxnSpPr>
        <p:spPr bwMode="auto">
          <a:xfrm>
            <a:off x="4515769" y="2119307"/>
            <a:ext cx="1229779" cy="1198239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5B1E1205-CA3A-2547-952A-63CD5C71A7E8}"/>
              </a:ext>
            </a:extLst>
          </p:cNvPr>
          <p:cNvSpPr/>
          <p:nvPr/>
        </p:nvSpPr>
        <p:spPr bwMode="auto">
          <a:xfrm rot="1255626">
            <a:off x="2932802" y="2607608"/>
            <a:ext cx="530470" cy="797959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37501C9-4205-A041-9A40-928740D37602}"/>
              </a:ext>
            </a:extLst>
          </p:cNvPr>
          <p:cNvSpPr/>
          <p:nvPr/>
        </p:nvSpPr>
        <p:spPr bwMode="auto">
          <a:xfrm rot="3436255">
            <a:off x="4348386" y="1772387"/>
            <a:ext cx="873938" cy="720700"/>
          </a:xfrm>
          <a:prstGeom prst="arc">
            <a:avLst>
              <a:gd name="adj1" fmla="val 1562623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B85E1A-ADDB-FC45-B2BF-A30BA643B649}"/>
              </a:ext>
            </a:extLst>
          </p:cNvPr>
          <p:cNvCxnSpPr>
            <a:cxnSpLocks/>
          </p:cNvCxnSpPr>
          <p:nvPr/>
        </p:nvCxnSpPr>
        <p:spPr bwMode="auto">
          <a:xfrm flipV="1">
            <a:off x="4465597" y="1690816"/>
            <a:ext cx="785561" cy="39834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4FEE6-B625-3841-B737-6B4136775DB9}"/>
                  </a:ext>
                </a:extLst>
              </p:cNvPr>
              <p:cNvSpPr txBox="1"/>
              <p:nvPr/>
            </p:nvSpPr>
            <p:spPr>
              <a:xfrm>
                <a:off x="3047402" y="2725508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4FEE6-B625-3841-B737-6B4136775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02" y="2725508"/>
                <a:ext cx="424732" cy="369332"/>
              </a:xfrm>
              <a:prstGeom prst="rect">
                <a:avLst/>
              </a:prstGeom>
              <a:blipFill>
                <a:blip r:embed="rId4"/>
                <a:stretch>
                  <a:fillRect l="-15152" r="-606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081ECE-17CE-3B4D-B204-487992A88C9F}"/>
                  </a:ext>
                </a:extLst>
              </p:cNvPr>
              <p:cNvSpPr txBox="1"/>
              <p:nvPr/>
            </p:nvSpPr>
            <p:spPr>
              <a:xfrm>
                <a:off x="4642465" y="1928586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081ECE-17CE-3B4D-B204-487992A88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65" y="1928586"/>
                <a:ext cx="424732" cy="369332"/>
              </a:xfrm>
              <a:prstGeom prst="rect">
                <a:avLst/>
              </a:prstGeom>
              <a:blipFill>
                <a:blip r:embed="rId5"/>
                <a:stretch>
                  <a:fillRect l="-14706" r="-29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D8E1E-9461-6243-B341-DF709F5431D1}"/>
                  </a:ext>
                </a:extLst>
              </p:cNvPr>
              <p:cNvSpPr txBox="1"/>
              <p:nvPr/>
            </p:nvSpPr>
            <p:spPr>
              <a:xfrm>
                <a:off x="3051540" y="2308549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D8E1E-9461-6243-B341-DF709F543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40" y="2308549"/>
                <a:ext cx="259623" cy="276999"/>
              </a:xfrm>
              <a:prstGeom prst="rect">
                <a:avLst/>
              </a:prstGeom>
              <a:blipFill>
                <a:blip r:embed="rId6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888AF7-E73D-6549-A683-EDC1E25042B7}"/>
                  </a:ext>
                </a:extLst>
              </p:cNvPr>
              <p:cNvSpPr txBox="1"/>
              <p:nvPr/>
            </p:nvSpPr>
            <p:spPr>
              <a:xfrm>
                <a:off x="5407800" y="2695160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888AF7-E73D-6549-A683-EDC1E250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800" y="2695160"/>
                <a:ext cx="259623" cy="276999"/>
              </a:xfrm>
              <a:prstGeom prst="rect">
                <a:avLst/>
              </a:prstGeom>
              <a:blipFill>
                <a:blip r:embed="rId7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14C0D31-001D-9D43-BC77-40057BCBF4A4}"/>
              </a:ext>
            </a:extLst>
          </p:cNvPr>
          <p:cNvSpPr txBox="1"/>
          <p:nvPr/>
        </p:nvSpPr>
        <p:spPr>
          <a:xfrm>
            <a:off x="1876413" y="263725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{B}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70EA97-4C7B-E24C-AC8A-71327A620CE0}"/>
              </a:ext>
            </a:extLst>
          </p:cNvPr>
          <p:cNvCxnSpPr>
            <a:cxnSpLocks/>
          </p:cNvCxnSpPr>
          <p:nvPr/>
        </p:nvCxnSpPr>
        <p:spPr bwMode="auto">
          <a:xfrm>
            <a:off x="5725779" y="3338230"/>
            <a:ext cx="426246" cy="4585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87282-8DD0-BB47-A144-E45BACF31CF8}"/>
              </a:ext>
            </a:extLst>
          </p:cNvPr>
          <p:cNvCxnSpPr>
            <a:cxnSpLocks/>
            <a:endCxn id="36" idx="0"/>
          </p:cNvCxnSpPr>
          <p:nvPr/>
        </p:nvCxnSpPr>
        <p:spPr bwMode="auto">
          <a:xfrm flipV="1">
            <a:off x="5725780" y="2957398"/>
            <a:ext cx="421032" cy="3815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2FA25B-C1DF-C24C-BD03-493BA60B6C3C}"/>
              </a:ext>
            </a:extLst>
          </p:cNvPr>
          <p:cNvSpPr txBox="1"/>
          <p:nvPr/>
        </p:nvSpPr>
        <p:spPr>
          <a:xfrm rot="2844770">
            <a:off x="5523412" y="2897698"/>
            <a:ext cx="97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{T}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2C5C2BB2-45E1-CB4F-8249-78C4DC446C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04800" y="6324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8A1AD3-0F55-9846-A620-94C03BA0A773}"/>
              </a:ext>
            </a:extLst>
          </p:cNvPr>
          <p:cNvGrpSpPr/>
          <p:nvPr/>
        </p:nvGrpSpPr>
        <p:grpSpPr>
          <a:xfrm rot="19398623">
            <a:off x="6234921" y="2063042"/>
            <a:ext cx="469739" cy="1201836"/>
            <a:chOff x="6297927" y="3883367"/>
            <a:chExt cx="469739" cy="120183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DD0CDE8-E3BE-D143-AE2C-B9F0C05BAE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97927" y="4626673"/>
              <a:ext cx="426246" cy="45853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1F5C8EA-84AB-7D4C-8177-0600158828BA}"/>
                </a:ext>
              </a:extLst>
            </p:cNvPr>
            <p:cNvCxnSpPr>
              <a:cxnSpLocks/>
              <a:endCxn id="26" idx="0"/>
            </p:cNvCxnSpPr>
            <p:nvPr/>
          </p:nvCxnSpPr>
          <p:spPr bwMode="auto">
            <a:xfrm flipV="1">
              <a:off x="6297928" y="4245841"/>
              <a:ext cx="421032" cy="38156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96DEB9-E9EB-CF41-945D-83674ADA6D22}"/>
                </a:ext>
              </a:extLst>
            </p:cNvPr>
            <p:cNvSpPr txBox="1"/>
            <p:nvPr/>
          </p:nvSpPr>
          <p:spPr>
            <a:xfrm rot="2844770">
              <a:off x="6095560" y="4186141"/>
              <a:ext cx="97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/>
                <a:t>{G}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18047E2-EDDD-9842-963D-FC44F5D75908}"/>
              </a:ext>
            </a:extLst>
          </p:cNvPr>
          <p:cNvSpPr/>
          <p:nvPr/>
        </p:nvSpPr>
        <p:spPr bwMode="auto">
          <a:xfrm>
            <a:off x="2357579" y="5029200"/>
            <a:ext cx="1219200" cy="762000"/>
          </a:xfrm>
          <a:prstGeom prst="rect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0F77B8-91CE-C645-A209-2C4E60667EB2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 flipH="1">
            <a:off x="2743200" y="5791200"/>
            <a:ext cx="223979" cy="152400"/>
          </a:xfrm>
          <a:prstGeom prst="straightConnector1">
            <a:avLst/>
          </a:prstGeom>
          <a:solidFill>
            <a:srgbClr val="FF7C8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8EA984-C2DB-5C45-A373-9499422239B5}"/>
              </a:ext>
            </a:extLst>
          </p:cNvPr>
          <p:cNvSpPr/>
          <p:nvPr/>
        </p:nvSpPr>
        <p:spPr bwMode="auto">
          <a:xfrm>
            <a:off x="6553200" y="5020906"/>
            <a:ext cx="2099295" cy="762000"/>
          </a:xfrm>
          <a:prstGeom prst="rect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ECFD65-80D9-9F4E-9BEE-604781FB857E}"/>
              </a:ext>
            </a:extLst>
          </p:cNvPr>
          <p:cNvCxnSpPr>
            <a:cxnSpLocks/>
            <a:stCxn id="37" idx="2"/>
          </p:cNvCxnSpPr>
          <p:nvPr/>
        </p:nvCxnSpPr>
        <p:spPr bwMode="auto">
          <a:xfrm>
            <a:off x="7602848" y="5782906"/>
            <a:ext cx="897248" cy="160694"/>
          </a:xfrm>
          <a:prstGeom prst="straightConnector1">
            <a:avLst/>
          </a:prstGeom>
          <a:solidFill>
            <a:srgbClr val="FF7C8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7AA8DC3-B354-9245-8D47-6029F3FC7697}"/>
              </a:ext>
            </a:extLst>
          </p:cNvPr>
          <p:cNvSpPr/>
          <p:nvPr/>
        </p:nvSpPr>
        <p:spPr bwMode="auto">
          <a:xfrm>
            <a:off x="3735707" y="5029200"/>
            <a:ext cx="2740962" cy="762000"/>
          </a:xfrm>
          <a:prstGeom prst="rect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50D934-8E0C-9A48-A412-0EA42C5AE20C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>
            <a:off x="5106188" y="5791200"/>
            <a:ext cx="417568" cy="92788"/>
          </a:xfrm>
          <a:prstGeom prst="straightConnector1">
            <a:avLst/>
          </a:prstGeom>
          <a:solidFill>
            <a:srgbClr val="FF7C8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4432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 animBg="1"/>
      <p:bldP spid="19" grpId="0" animBg="1"/>
      <p:bldP spid="21" grpId="0"/>
      <p:bldP spid="22" grpId="0"/>
      <p:bldP spid="31" grpId="0"/>
      <p:bldP spid="32" grpId="0"/>
      <p:bldP spid="2" grpId="0"/>
      <p:bldP spid="36" grpId="0"/>
      <p:bldP spid="4" grpId="0" animBg="1"/>
      <p:bldP spid="37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Algebraic </a:t>
            </a:r>
            <a:r>
              <a:rPr lang="en-US" altLang="en-US" dirty="0">
                <a:ea typeface="ＭＳ Ｐゴシック" panose="020B0600070205080204" pitchFamily="34" charset="-128"/>
              </a:rPr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endParaRPr lang="en-US" altLang="en-US" sz="4000" dirty="0"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</m:t>
                      </m:r>
                      <m:sSup>
                        <m:sSup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𝑦</m:t>
                          </m:r>
                        </m:e>
                        <m:sup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sz="2000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en-US" sz="2000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2</m:t>
                      </m:r>
                      <m:sSub>
                        <m:sSub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 </m:t>
                      </m:r>
                      <m:sSup>
                        <m:sSup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sz="20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sz="20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+</m:t>
                    </m:r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𝑦</m:t>
                        </m:r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sz="20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−</m:t>
                    </m:r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−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sz="20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</m:oMath>
                </a14:m>
                <a:r>
                  <a:rPr lang="en-US" altLang="en-US" sz="2000" i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=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altLang="en-US" sz="20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r>
                  <a:rPr lang="en-US" altLang="en-US" sz="2000" i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	=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−</m:t>
                                </m:r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altLang="en-US" sz="20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r>
                  <a:rPr lang="en-US" altLang="en-US" sz="2000" i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	=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e>
                    </m:func>
                    <m:r>
                      <m:rPr>
                        <m:nor/>
                      </m:rPr>
                      <a:rPr lang="en-US" altLang="en-US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2000" dirty="0" smtClean="0"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en-US" sz="20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 </m:t>
                              </m:r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dirty="0">
                                  <a:ea typeface="ＭＳ Ｐゴシック" panose="020B0600070205080204" pitchFamily="34" charset="-128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en-US" sz="2000" i="1" dirty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en-US" sz="20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acos</m:t>
                      </m:r>
                      <m:f>
                        <m:f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en-US" sz="2000" dirty="0">
                              <a:ea typeface="ＭＳ Ｐゴシック" panose="020B0600070205080204" pitchFamily="34" charset="-128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nor/>
                            </m:rPr>
                            <a:rPr lang="en-US" altLang="en-US" sz="2000" i="1" dirty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altLang="en-US" sz="20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  <a:blipFill>
                <a:blip r:embed="rId3"/>
                <a:stretch>
                  <a:fillRect b="-7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9E3DB5-AB1F-D64B-AC24-2C4810E9A84A}"/>
              </a:ext>
            </a:extLst>
          </p:cNvPr>
          <p:cNvCxnSpPr>
            <a:cxnSpLocks/>
          </p:cNvCxnSpPr>
          <p:nvPr/>
        </p:nvCxnSpPr>
        <p:spPr bwMode="auto">
          <a:xfrm>
            <a:off x="2357579" y="3113258"/>
            <a:ext cx="1219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6A5C3-FEBE-E941-90A1-5BD1F3BB198B}"/>
              </a:ext>
            </a:extLst>
          </p:cNvPr>
          <p:cNvCxnSpPr/>
          <p:nvPr/>
        </p:nvCxnSpPr>
        <p:spPr bwMode="auto">
          <a:xfrm flipV="1">
            <a:off x="2357579" y="2046458"/>
            <a:ext cx="0" cy="1066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onut 6">
            <a:extLst>
              <a:ext uri="{FF2B5EF4-FFF2-40B4-BE49-F238E27FC236}">
                <a16:creationId xmlns:a16="http://schemas.microsoft.com/office/drawing/2014/main" id="{C7B7B276-0D82-EB4F-B59E-0A45BEF68519}"/>
              </a:ext>
            </a:extLst>
          </p:cNvPr>
          <p:cNvSpPr/>
          <p:nvPr/>
        </p:nvSpPr>
        <p:spPr bwMode="auto">
          <a:xfrm>
            <a:off x="2243278" y="2998959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42950702-26EE-774E-A14E-6EEFE5EECE0B}"/>
              </a:ext>
            </a:extLst>
          </p:cNvPr>
          <p:cNvSpPr/>
          <p:nvPr/>
        </p:nvSpPr>
        <p:spPr bwMode="auto">
          <a:xfrm>
            <a:off x="4351297" y="1974862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EE733E-E18F-4D4E-92B2-8168912C26B6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2157424"/>
            <a:ext cx="1941409" cy="905157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8AB06C-32B5-4841-9E4B-234CB7780AC7}"/>
              </a:ext>
            </a:extLst>
          </p:cNvPr>
          <p:cNvCxnSpPr>
            <a:cxnSpLocks/>
          </p:cNvCxnSpPr>
          <p:nvPr/>
        </p:nvCxnSpPr>
        <p:spPr bwMode="auto">
          <a:xfrm>
            <a:off x="4515769" y="2119307"/>
            <a:ext cx="1229779" cy="1198239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5B1E1205-CA3A-2547-952A-63CD5C71A7E8}"/>
              </a:ext>
            </a:extLst>
          </p:cNvPr>
          <p:cNvSpPr/>
          <p:nvPr/>
        </p:nvSpPr>
        <p:spPr bwMode="auto">
          <a:xfrm rot="1255626">
            <a:off x="2932802" y="2607608"/>
            <a:ext cx="530470" cy="797959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37501C9-4205-A041-9A40-928740D37602}"/>
              </a:ext>
            </a:extLst>
          </p:cNvPr>
          <p:cNvSpPr/>
          <p:nvPr/>
        </p:nvSpPr>
        <p:spPr bwMode="auto">
          <a:xfrm rot="3436255">
            <a:off x="4348386" y="1772387"/>
            <a:ext cx="873938" cy="720700"/>
          </a:xfrm>
          <a:prstGeom prst="arc">
            <a:avLst>
              <a:gd name="adj1" fmla="val 1562623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B85E1A-ADDB-FC45-B2BF-A30BA643B649}"/>
              </a:ext>
            </a:extLst>
          </p:cNvPr>
          <p:cNvCxnSpPr>
            <a:cxnSpLocks/>
          </p:cNvCxnSpPr>
          <p:nvPr/>
        </p:nvCxnSpPr>
        <p:spPr bwMode="auto">
          <a:xfrm flipV="1">
            <a:off x="4465597" y="1690816"/>
            <a:ext cx="785561" cy="39834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4FEE6-B625-3841-B737-6B4136775DB9}"/>
                  </a:ext>
                </a:extLst>
              </p:cNvPr>
              <p:cNvSpPr txBox="1"/>
              <p:nvPr/>
            </p:nvSpPr>
            <p:spPr>
              <a:xfrm>
                <a:off x="3047402" y="2725508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4FEE6-B625-3841-B737-6B4136775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02" y="2725508"/>
                <a:ext cx="424732" cy="369332"/>
              </a:xfrm>
              <a:prstGeom prst="rect">
                <a:avLst/>
              </a:prstGeom>
              <a:blipFill>
                <a:blip r:embed="rId4"/>
                <a:stretch>
                  <a:fillRect l="-15152" r="-606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081ECE-17CE-3B4D-B204-487992A88C9F}"/>
                  </a:ext>
                </a:extLst>
              </p:cNvPr>
              <p:cNvSpPr txBox="1"/>
              <p:nvPr/>
            </p:nvSpPr>
            <p:spPr>
              <a:xfrm>
                <a:off x="4642465" y="1928586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081ECE-17CE-3B4D-B204-487992A88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65" y="1928586"/>
                <a:ext cx="424732" cy="369332"/>
              </a:xfrm>
              <a:prstGeom prst="rect">
                <a:avLst/>
              </a:prstGeom>
              <a:blipFill>
                <a:blip r:embed="rId5"/>
                <a:stretch>
                  <a:fillRect l="-14706" r="-29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D8E1E-9461-6243-B341-DF709F5431D1}"/>
                  </a:ext>
                </a:extLst>
              </p:cNvPr>
              <p:cNvSpPr txBox="1"/>
              <p:nvPr/>
            </p:nvSpPr>
            <p:spPr>
              <a:xfrm>
                <a:off x="3051540" y="2308549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D8E1E-9461-6243-B341-DF709F543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40" y="2308549"/>
                <a:ext cx="259623" cy="276999"/>
              </a:xfrm>
              <a:prstGeom prst="rect">
                <a:avLst/>
              </a:prstGeom>
              <a:blipFill>
                <a:blip r:embed="rId6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888AF7-E73D-6549-A683-EDC1E25042B7}"/>
                  </a:ext>
                </a:extLst>
              </p:cNvPr>
              <p:cNvSpPr txBox="1"/>
              <p:nvPr/>
            </p:nvSpPr>
            <p:spPr>
              <a:xfrm>
                <a:off x="5407800" y="2695160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888AF7-E73D-6549-A683-EDC1E250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800" y="2695160"/>
                <a:ext cx="259623" cy="276999"/>
              </a:xfrm>
              <a:prstGeom prst="rect">
                <a:avLst/>
              </a:prstGeom>
              <a:blipFill>
                <a:blip r:embed="rId7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14C0D31-001D-9D43-BC77-40057BCBF4A4}"/>
              </a:ext>
            </a:extLst>
          </p:cNvPr>
          <p:cNvSpPr txBox="1"/>
          <p:nvPr/>
        </p:nvSpPr>
        <p:spPr>
          <a:xfrm>
            <a:off x="1876413" y="263725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{B}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70EA97-4C7B-E24C-AC8A-71327A620CE0}"/>
              </a:ext>
            </a:extLst>
          </p:cNvPr>
          <p:cNvCxnSpPr>
            <a:cxnSpLocks/>
          </p:cNvCxnSpPr>
          <p:nvPr/>
        </p:nvCxnSpPr>
        <p:spPr bwMode="auto">
          <a:xfrm>
            <a:off x="5725779" y="3338230"/>
            <a:ext cx="426246" cy="4585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87282-8DD0-BB47-A144-E45BACF31CF8}"/>
              </a:ext>
            </a:extLst>
          </p:cNvPr>
          <p:cNvCxnSpPr>
            <a:cxnSpLocks/>
            <a:endCxn id="36" idx="0"/>
          </p:cNvCxnSpPr>
          <p:nvPr/>
        </p:nvCxnSpPr>
        <p:spPr bwMode="auto">
          <a:xfrm flipV="1">
            <a:off x="5725780" y="2957398"/>
            <a:ext cx="421032" cy="3815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2FA25B-C1DF-C24C-BD03-493BA60B6C3C}"/>
              </a:ext>
            </a:extLst>
          </p:cNvPr>
          <p:cNvSpPr txBox="1"/>
          <p:nvPr/>
        </p:nvSpPr>
        <p:spPr>
          <a:xfrm rot="2844770">
            <a:off x="5523412" y="2897698"/>
            <a:ext cx="97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{T}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2C5C2BB2-45E1-CB4F-8249-78C4DC446C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04800" y="6324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8A1AD3-0F55-9846-A620-94C03BA0A773}"/>
              </a:ext>
            </a:extLst>
          </p:cNvPr>
          <p:cNvGrpSpPr/>
          <p:nvPr/>
        </p:nvGrpSpPr>
        <p:grpSpPr>
          <a:xfrm rot="19398623">
            <a:off x="6234921" y="2063042"/>
            <a:ext cx="469739" cy="1201836"/>
            <a:chOff x="6297927" y="3883367"/>
            <a:chExt cx="469739" cy="120183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DD0CDE8-E3BE-D143-AE2C-B9F0C05BAE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97927" y="4626673"/>
              <a:ext cx="426246" cy="45853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1F5C8EA-84AB-7D4C-8177-0600158828BA}"/>
                </a:ext>
              </a:extLst>
            </p:cNvPr>
            <p:cNvCxnSpPr>
              <a:cxnSpLocks/>
              <a:endCxn id="26" idx="0"/>
            </p:cNvCxnSpPr>
            <p:nvPr/>
          </p:nvCxnSpPr>
          <p:spPr bwMode="auto">
            <a:xfrm flipV="1">
              <a:off x="6297928" y="4245841"/>
              <a:ext cx="421032" cy="38156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96DEB9-E9EB-CF41-945D-83674ADA6D22}"/>
                </a:ext>
              </a:extLst>
            </p:cNvPr>
            <p:cNvSpPr txBox="1"/>
            <p:nvPr/>
          </p:nvSpPr>
          <p:spPr>
            <a:xfrm rot="2844770">
              <a:off x="6095560" y="4186141"/>
              <a:ext cx="97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/>
                <a:t>{G}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389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 animBg="1"/>
      <p:bldP spid="19" grpId="0" animBg="1"/>
      <p:bldP spid="21" grpId="0"/>
      <p:bldP spid="22" grpId="0"/>
      <p:bldP spid="31" grpId="0"/>
      <p:bldP spid="32" grpId="0"/>
      <p:bldP spid="2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Algebraic </a:t>
            </a:r>
            <a:r>
              <a:rPr lang="en-US" altLang="en-US" dirty="0">
                <a:ea typeface="ＭＳ Ｐゴシック" panose="020B0600070205080204" pitchFamily="34" charset="-128"/>
              </a:rPr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endParaRPr lang="en-US" altLang="en-US" sz="40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Results in two potential solutions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en-US" sz="2400" i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=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</m:e>
                    </m:func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en-US" sz="2400" i="1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=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r>
                  <a:rPr lang="en-US" altLang="en-US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en-US" sz="20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+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sz="20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sz="20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We have two inverse kinematic solution</a:t>
                </a: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000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07523" name="Rectangle 3">
                <a:extLst>
                  <a:ext uri="{FF2B5EF4-FFF2-40B4-BE49-F238E27FC236}">
                    <a16:creationId xmlns:a16="http://schemas.microsoft.com/office/drawing/2014/main" id="{7C70C91B-EC08-C044-8878-4EA80AD2A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535488"/>
              </a:xfrm>
              <a:blipFill>
                <a:blip r:embed="rId3"/>
                <a:stretch>
                  <a:fillRect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9E3DB5-AB1F-D64B-AC24-2C4810E9A84A}"/>
              </a:ext>
            </a:extLst>
          </p:cNvPr>
          <p:cNvCxnSpPr>
            <a:cxnSpLocks/>
          </p:cNvCxnSpPr>
          <p:nvPr/>
        </p:nvCxnSpPr>
        <p:spPr bwMode="auto">
          <a:xfrm>
            <a:off x="2357579" y="3113258"/>
            <a:ext cx="1219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6A5C3-FEBE-E941-90A1-5BD1F3BB198B}"/>
              </a:ext>
            </a:extLst>
          </p:cNvPr>
          <p:cNvCxnSpPr/>
          <p:nvPr/>
        </p:nvCxnSpPr>
        <p:spPr bwMode="auto">
          <a:xfrm flipV="1">
            <a:off x="2357579" y="2046458"/>
            <a:ext cx="0" cy="1066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onut 6">
            <a:extLst>
              <a:ext uri="{FF2B5EF4-FFF2-40B4-BE49-F238E27FC236}">
                <a16:creationId xmlns:a16="http://schemas.microsoft.com/office/drawing/2014/main" id="{C7B7B276-0D82-EB4F-B59E-0A45BEF68519}"/>
              </a:ext>
            </a:extLst>
          </p:cNvPr>
          <p:cNvSpPr/>
          <p:nvPr/>
        </p:nvSpPr>
        <p:spPr bwMode="auto">
          <a:xfrm>
            <a:off x="2243278" y="2998959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42950702-26EE-774E-A14E-6EEFE5EECE0B}"/>
              </a:ext>
            </a:extLst>
          </p:cNvPr>
          <p:cNvSpPr/>
          <p:nvPr/>
        </p:nvSpPr>
        <p:spPr bwMode="auto">
          <a:xfrm>
            <a:off x="4351297" y="1974862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EE733E-E18F-4D4E-92B2-8168912C26B6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2157424"/>
            <a:ext cx="1941409" cy="905157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8AB06C-32B5-4841-9E4B-234CB7780AC7}"/>
              </a:ext>
            </a:extLst>
          </p:cNvPr>
          <p:cNvCxnSpPr>
            <a:cxnSpLocks/>
          </p:cNvCxnSpPr>
          <p:nvPr/>
        </p:nvCxnSpPr>
        <p:spPr bwMode="auto">
          <a:xfrm>
            <a:off x="4515769" y="2119307"/>
            <a:ext cx="1229779" cy="1198239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5B1E1205-CA3A-2547-952A-63CD5C71A7E8}"/>
              </a:ext>
            </a:extLst>
          </p:cNvPr>
          <p:cNvSpPr/>
          <p:nvPr/>
        </p:nvSpPr>
        <p:spPr bwMode="auto">
          <a:xfrm rot="1255626">
            <a:off x="2932802" y="2607608"/>
            <a:ext cx="530470" cy="797959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37501C9-4205-A041-9A40-928740D37602}"/>
              </a:ext>
            </a:extLst>
          </p:cNvPr>
          <p:cNvSpPr/>
          <p:nvPr/>
        </p:nvSpPr>
        <p:spPr bwMode="auto">
          <a:xfrm rot="3436255">
            <a:off x="4348386" y="1772387"/>
            <a:ext cx="873938" cy="720700"/>
          </a:xfrm>
          <a:prstGeom prst="arc">
            <a:avLst>
              <a:gd name="adj1" fmla="val 1562623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B85E1A-ADDB-FC45-B2BF-A30BA643B649}"/>
              </a:ext>
            </a:extLst>
          </p:cNvPr>
          <p:cNvCxnSpPr>
            <a:cxnSpLocks/>
          </p:cNvCxnSpPr>
          <p:nvPr/>
        </p:nvCxnSpPr>
        <p:spPr bwMode="auto">
          <a:xfrm flipV="1">
            <a:off x="4465597" y="1690816"/>
            <a:ext cx="785561" cy="39834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4FEE6-B625-3841-B737-6B4136775DB9}"/>
                  </a:ext>
                </a:extLst>
              </p:cNvPr>
              <p:cNvSpPr txBox="1"/>
              <p:nvPr/>
            </p:nvSpPr>
            <p:spPr>
              <a:xfrm>
                <a:off x="3047402" y="2725508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4FEE6-B625-3841-B737-6B4136775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02" y="2725508"/>
                <a:ext cx="424732" cy="369332"/>
              </a:xfrm>
              <a:prstGeom prst="rect">
                <a:avLst/>
              </a:prstGeom>
              <a:blipFill>
                <a:blip r:embed="rId4"/>
                <a:stretch>
                  <a:fillRect l="-15152" r="-606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081ECE-17CE-3B4D-B204-487992A88C9F}"/>
                  </a:ext>
                </a:extLst>
              </p:cNvPr>
              <p:cNvSpPr txBox="1"/>
              <p:nvPr/>
            </p:nvSpPr>
            <p:spPr>
              <a:xfrm>
                <a:off x="4642465" y="1928586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081ECE-17CE-3B4D-B204-487992A88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65" y="1928586"/>
                <a:ext cx="424732" cy="369332"/>
              </a:xfrm>
              <a:prstGeom prst="rect">
                <a:avLst/>
              </a:prstGeom>
              <a:blipFill>
                <a:blip r:embed="rId5"/>
                <a:stretch>
                  <a:fillRect l="-14706" r="-29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D8E1E-9461-6243-B341-DF709F5431D1}"/>
                  </a:ext>
                </a:extLst>
              </p:cNvPr>
              <p:cNvSpPr txBox="1"/>
              <p:nvPr/>
            </p:nvSpPr>
            <p:spPr>
              <a:xfrm>
                <a:off x="3051540" y="2308549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D8E1E-9461-6243-B341-DF709F543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40" y="2308549"/>
                <a:ext cx="259623" cy="276999"/>
              </a:xfrm>
              <a:prstGeom prst="rect">
                <a:avLst/>
              </a:prstGeom>
              <a:blipFill>
                <a:blip r:embed="rId6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888AF7-E73D-6549-A683-EDC1E25042B7}"/>
                  </a:ext>
                </a:extLst>
              </p:cNvPr>
              <p:cNvSpPr txBox="1"/>
              <p:nvPr/>
            </p:nvSpPr>
            <p:spPr>
              <a:xfrm>
                <a:off x="5407800" y="2695160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888AF7-E73D-6549-A683-EDC1E250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800" y="2695160"/>
                <a:ext cx="259623" cy="276999"/>
              </a:xfrm>
              <a:prstGeom prst="rect">
                <a:avLst/>
              </a:prstGeom>
              <a:blipFill>
                <a:blip r:embed="rId7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14C0D31-001D-9D43-BC77-40057BCBF4A4}"/>
              </a:ext>
            </a:extLst>
          </p:cNvPr>
          <p:cNvSpPr txBox="1"/>
          <p:nvPr/>
        </p:nvSpPr>
        <p:spPr>
          <a:xfrm>
            <a:off x="1876413" y="263725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{B}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70EA97-4C7B-E24C-AC8A-71327A620CE0}"/>
              </a:ext>
            </a:extLst>
          </p:cNvPr>
          <p:cNvCxnSpPr>
            <a:cxnSpLocks/>
          </p:cNvCxnSpPr>
          <p:nvPr/>
        </p:nvCxnSpPr>
        <p:spPr bwMode="auto">
          <a:xfrm>
            <a:off x="5725779" y="3338230"/>
            <a:ext cx="426246" cy="4585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87282-8DD0-BB47-A144-E45BACF31CF8}"/>
              </a:ext>
            </a:extLst>
          </p:cNvPr>
          <p:cNvCxnSpPr>
            <a:cxnSpLocks/>
            <a:endCxn id="36" idx="0"/>
          </p:cNvCxnSpPr>
          <p:nvPr/>
        </p:nvCxnSpPr>
        <p:spPr bwMode="auto">
          <a:xfrm flipV="1">
            <a:off x="5725780" y="2957398"/>
            <a:ext cx="421032" cy="3815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2FA25B-C1DF-C24C-BD03-493BA60B6C3C}"/>
              </a:ext>
            </a:extLst>
          </p:cNvPr>
          <p:cNvSpPr txBox="1"/>
          <p:nvPr/>
        </p:nvSpPr>
        <p:spPr>
          <a:xfrm rot="2844770">
            <a:off x="5523412" y="2897698"/>
            <a:ext cx="97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{T}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2C5C2BB2-45E1-CB4F-8249-78C4DC446C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04800" y="6324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8A1AD3-0F55-9846-A620-94C03BA0A773}"/>
              </a:ext>
            </a:extLst>
          </p:cNvPr>
          <p:cNvGrpSpPr/>
          <p:nvPr/>
        </p:nvGrpSpPr>
        <p:grpSpPr>
          <a:xfrm rot="19398623">
            <a:off x="6234921" y="2063042"/>
            <a:ext cx="469739" cy="1201836"/>
            <a:chOff x="6297927" y="3883367"/>
            <a:chExt cx="469739" cy="120183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DD0CDE8-E3BE-D143-AE2C-B9F0C05BAE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97927" y="4626673"/>
              <a:ext cx="426246" cy="45853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1F5C8EA-84AB-7D4C-8177-0600158828BA}"/>
                </a:ext>
              </a:extLst>
            </p:cNvPr>
            <p:cNvCxnSpPr>
              <a:cxnSpLocks/>
              <a:endCxn id="26" idx="0"/>
            </p:cNvCxnSpPr>
            <p:nvPr/>
          </p:nvCxnSpPr>
          <p:spPr bwMode="auto">
            <a:xfrm flipV="1">
              <a:off x="6297928" y="4245841"/>
              <a:ext cx="421032" cy="38156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96DEB9-E9EB-CF41-945D-83674ADA6D22}"/>
                </a:ext>
              </a:extLst>
            </p:cNvPr>
            <p:cNvSpPr txBox="1"/>
            <p:nvPr/>
          </p:nvSpPr>
          <p:spPr>
            <a:xfrm rot="2844770">
              <a:off x="6095560" y="4186141"/>
              <a:ext cx="97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/>
                <a:t>{G}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766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7" grpId="0" animBg="1"/>
      <p:bldP spid="8" grpId="0" animBg="1"/>
      <p:bldP spid="18" grpId="0" animBg="1"/>
      <p:bldP spid="19" grpId="0" animBg="1"/>
      <p:bldP spid="21" grpId="0"/>
      <p:bldP spid="22" grpId="0"/>
      <p:bldP spid="31" grpId="0"/>
      <p:bldP spid="32" grpId="0"/>
      <p:bldP spid="2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A28DFB-BA75-9E4A-91CD-9F49AA0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92628-1D0E-F94F-B4CC-7681A190A3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C1CD4A-6E19-FB4A-85BD-F6EF3D4A0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Trigonometric Solution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C70C91B-EC08-C044-8878-4EA80AD2A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sz="4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For complex robot manipulators, the solution of the system of equations becomes very complex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If the robot is designed carefully the Trigonometric solution can be simpler	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Often the manipulator can be reduced to a simpler version, solver for that, and then expanded again to give the full solution 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 dirty="0">
              <a:latin typeface="Cambria Math" panose="02040503050406030204" pitchFamily="18" charset="0"/>
              <a:ea typeface="ＭＳ Ｐゴシック" panose="020B0600070205080204" pitchFamily="34" charset="-128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9E3DB5-AB1F-D64B-AC24-2C4810E9A84A}"/>
              </a:ext>
            </a:extLst>
          </p:cNvPr>
          <p:cNvCxnSpPr>
            <a:cxnSpLocks/>
          </p:cNvCxnSpPr>
          <p:nvPr/>
        </p:nvCxnSpPr>
        <p:spPr bwMode="auto">
          <a:xfrm>
            <a:off x="2357579" y="3113258"/>
            <a:ext cx="1219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6A5C3-FEBE-E941-90A1-5BD1F3BB198B}"/>
              </a:ext>
            </a:extLst>
          </p:cNvPr>
          <p:cNvCxnSpPr/>
          <p:nvPr/>
        </p:nvCxnSpPr>
        <p:spPr bwMode="auto">
          <a:xfrm flipV="1">
            <a:off x="2357579" y="2046458"/>
            <a:ext cx="0" cy="1066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onut 6">
            <a:extLst>
              <a:ext uri="{FF2B5EF4-FFF2-40B4-BE49-F238E27FC236}">
                <a16:creationId xmlns:a16="http://schemas.microsoft.com/office/drawing/2014/main" id="{C7B7B276-0D82-EB4F-B59E-0A45BEF68519}"/>
              </a:ext>
            </a:extLst>
          </p:cNvPr>
          <p:cNvSpPr/>
          <p:nvPr/>
        </p:nvSpPr>
        <p:spPr bwMode="auto">
          <a:xfrm>
            <a:off x="2243278" y="2998959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42950702-26EE-774E-A14E-6EEFE5EECE0B}"/>
              </a:ext>
            </a:extLst>
          </p:cNvPr>
          <p:cNvSpPr/>
          <p:nvPr/>
        </p:nvSpPr>
        <p:spPr bwMode="auto">
          <a:xfrm>
            <a:off x="4351297" y="1974862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EE733E-E18F-4D4E-92B2-8168912C26B6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2157424"/>
            <a:ext cx="1941409" cy="905157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8AB06C-32B5-4841-9E4B-234CB7780AC7}"/>
              </a:ext>
            </a:extLst>
          </p:cNvPr>
          <p:cNvCxnSpPr>
            <a:cxnSpLocks/>
          </p:cNvCxnSpPr>
          <p:nvPr/>
        </p:nvCxnSpPr>
        <p:spPr bwMode="auto">
          <a:xfrm>
            <a:off x="4515769" y="2119307"/>
            <a:ext cx="1229779" cy="1198239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5B1E1205-CA3A-2547-952A-63CD5C71A7E8}"/>
              </a:ext>
            </a:extLst>
          </p:cNvPr>
          <p:cNvSpPr/>
          <p:nvPr/>
        </p:nvSpPr>
        <p:spPr bwMode="auto">
          <a:xfrm rot="1255626">
            <a:off x="2932802" y="2607608"/>
            <a:ext cx="530470" cy="797959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37501C9-4205-A041-9A40-928740D37602}"/>
              </a:ext>
            </a:extLst>
          </p:cNvPr>
          <p:cNvSpPr/>
          <p:nvPr/>
        </p:nvSpPr>
        <p:spPr bwMode="auto">
          <a:xfrm rot="3436255">
            <a:off x="4348386" y="1772387"/>
            <a:ext cx="873938" cy="720700"/>
          </a:xfrm>
          <a:prstGeom prst="arc">
            <a:avLst>
              <a:gd name="adj1" fmla="val 1562623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B85E1A-ADDB-FC45-B2BF-A30BA643B649}"/>
              </a:ext>
            </a:extLst>
          </p:cNvPr>
          <p:cNvCxnSpPr>
            <a:cxnSpLocks/>
          </p:cNvCxnSpPr>
          <p:nvPr/>
        </p:nvCxnSpPr>
        <p:spPr bwMode="auto">
          <a:xfrm flipV="1">
            <a:off x="4465597" y="1690816"/>
            <a:ext cx="785561" cy="39834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4FEE6-B625-3841-B737-6B4136775DB9}"/>
                  </a:ext>
                </a:extLst>
              </p:cNvPr>
              <p:cNvSpPr txBox="1"/>
              <p:nvPr/>
            </p:nvSpPr>
            <p:spPr>
              <a:xfrm>
                <a:off x="3047402" y="2725508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4FEE6-B625-3841-B737-6B4136775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02" y="2725508"/>
                <a:ext cx="424732" cy="369332"/>
              </a:xfrm>
              <a:prstGeom prst="rect">
                <a:avLst/>
              </a:prstGeom>
              <a:blipFill>
                <a:blip r:embed="rId3"/>
                <a:stretch>
                  <a:fillRect l="-15152" r="-606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081ECE-17CE-3B4D-B204-487992A88C9F}"/>
                  </a:ext>
                </a:extLst>
              </p:cNvPr>
              <p:cNvSpPr txBox="1"/>
              <p:nvPr/>
            </p:nvSpPr>
            <p:spPr>
              <a:xfrm>
                <a:off x="4642465" y="1928586"/>
                <a:ext cx="42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081ECE-17CE-3B4D-B204-487992A88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65" y="1928586"/>
                <a:ext cx="424732" cy="369332"/>
              </a:xfrm>
              <a:prstGeom prst="rect">
                <a:avLst/>
              </a:prstGeom>
              <a:blipFill>
                <a:blip r:embed="rId4"/>
                <a:stretch>
                  <a:fillRect l="-14706" r="-29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D8E1E-9461-6243-B341-DF709F5431D1}"/>
                  </a:ext>
                </a:extLst>
              </p:cNvPr>
              <p:cNvSpPr txBox="1"/>
              <p:nvPr/>
            </p:nvSpPr>
            <p:spPr>
              <a:xfrm>
                <a:off x="3051540" y="2308549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D8E1E-9461-6243-B341-DF709F543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40" y="2308549"/>
                <a:ext cx="259623" cy="276999"/>
              </a:xfrm>
              <a:prstGeom prst="rect">
                <a:avLst/>
              </a:prstGeom>
              <a:blipFill>
                <a:blip r:embed="rId5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888AF7-E73D-6549-A683-EDC1E25042B7}"/>
                  </a:ext>
                </a:extLst>
              </p:cNvPr>
              <p:cNvSpPr txBox="1"/>
              <p:nvPr/>
            </p:nvSpPr>
            <p:spPr>
              <a:xfrm>
                <a:off x="5407800" y="2695160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888AF7-E73D-6549-A683-EDC1E250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800" y="2695160"/>
                <a:ext cx="259623" cy="276999"/>
              </a:xfrm>
              <a:prstGeom prst="rect">
                <a:avLst/>
              </a:prstGeom>
              <a:blipFill>
                <a:blip r:embed="rId6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14C0D31-001D-9D43-BC77-40057BCBF4A4}"/>
              </a:ext>
            </a:extLst>
          </p:cNvPr>
          <p:cNvSpPr txBox="1"/>
          <p:nvPr/>
        </p:nvSpPr>
        <p:spPr>
          <a:xfrm>
            <a:off x="1876413" y="263725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{B}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70EA97-4C7B-E24C-AC8A-71327A620CE0}"/>
              </a:ext>
            </a:extLst>
          </p:cNvPr>
          <p:cNvCxnSpPr>
            <a:cxnSpLocks/>
          </p:cNvCxnSpPr>
          <p:nvPr/>
        </p:nvCxnSpPr>
        <p:spPr bwMode="auto">
          <a:xfrm>
            <a:off x="5725779" y="3338230"/>
            <a:ext cx="426246" cy="4585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87282-8DD0-BB47-A144-E45BACF31CF8}"/>
              </a:ext>
            </a:extLst>
          </p:cNvPr>
          <p:cNvCxnSpPr>
            <a:cxnSpLocks/>
            <a:endCxn id="36" idx="0"/>
          </p:cNvCxnSpPr>
          <p:nvPr/>
        </p:nvCxnSpPr>
        <p:spPr bwMode="auto">
          <a:xfrm flipV="1">
            <a:off x="5725780" y="2957398"/>
            <a:ext cx="421032" cy="3815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2FA25B-C1DF-C24C-BD03-493BA60B6C3C}"/>
              </a:ext>
            </a:extLst>
          </p:cNvPr>
          <p:cNvSpPr txBox="1"/>
          <p:nvPr/>
        </p:nvSpPr>
        <p:spPr>
          <a:xfrm rot="2844770">
            <a:off x="5523412" y="2897698"/>
            <a:ext cx="97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{T}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2C5C2BB2-45E1-CB4F-8249-78C4DC446C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04800" y="6324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2019</a:t>
            </a:r>
            <a:endParaRPr lang="en-US" alt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8A1AD3-0F55-9846-A620-94C03BA0A773}"/>
              </a:ext>
            </a:extLst>
          </p:cNvPr>
          <p:cNvGrpSpPr/>
          <p:nvPr/>
        </p:nvGrpSpPr>
        <p:grpSpPr>
          <a:xfrm rot="19398623">
            <a:off x="6234921" y="2063042"/>
            <a:ext cx="469739" cy="1201836"/>
            <a:chOff x="6297927" y="3883367"/>
            <a:chExt cx="469739" cy="120183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DD0CDE8-E3BE-D143-AE2C-B9F0C05BAE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97927" y="4626673"/>
              <a:ext cx="426246" cy="45853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1F5C8EA-84AB-7D4C-8177-0600158828BA}"/>
                </a:ext>
              </a:extLst>
            </p:cNvPr>
            <p:cNvCxnSpPr>
              <a:cxnSpLocks/>
              <a:endCxn id="26" idx="0"/>
            </p:cNvCxnSpPr>
            <p:nvPr/>
          </p:nvCxnSpPr>
          <p:spPr bwMode="auto">
            <a:xfrm flipV="1">
              <a:off x="6297928" y="4245841"/>
              <a:ext cx="421032" cy="38156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96DEB9-E9EB-CF41-945D-83674ADA6D22}"/>
                </a:ext>
              </a:extLst>
            </p:cNvPr>
            <p:cNvSpPr txBox="1"/>
            <p:nvPr/>
          </p:nvSpPr>
          <p:spPr>
            <a:xfrm rot="2844770">
              <a:off x="6095560" y="4186141"/>
              <a:ext cx="97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/>
                <a:t>{G}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8075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7" grpId="0" animBg="1"/>
      <p:bldP spid="8" grpId="0" animBg="1"/>
      <p:bldP spid="18" grpId="0" animBg="1"/>
      <p:bldP spid="19" grpId="0" animBg="1"/>
      <p:bldP spid="21" grpId="0"/>
      <p:bldP spid="22" grpId="0"/>
      <p:bldP spid="31" grpId="0"/>
      <p:bldP spid="32" grpId="0"/>
      <p:bldP spid="2" grpId="0"/>
      <p:bldP spid="36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7C8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7C8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9423</TotalTime>
  <Words>1508</Words>
  <Application>Microsoft Macintosh PowerPoint</Application>
  <PresentationFormat>On-screen Show (4:3)</PresentationFormat>
  <Paragraphs>350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Cambria Math</vt:lpstr>
      <vt:lpstr>Tahoma</vt:lpstr>
      <vt:lpstr>Times New Roman</vt:lpstr>
      <vt:lpstr>Wingdings</vt:lpstr>
      <vt:lpstr>Blends</vt:lpstr>
      <vt:lpstr>Autonomous Robots</vt:lpstr>
      <vt:lpstr>Inverse Kinematics of Manipulators</vt:lpstr>
      <vt:lpstr>Inverse Kinematics of Manipulators</vt:lpstr>
      <vt:lpstr>Algebraic Solution</vt:lpstr>
      <vt:lpstr>Algebraic Solution</vt:lpstr>
      <vt:lpstr>Algebraic Solution</vt:lpstr>
      <vt:lpstr>Algebraic Solution</vt:lpstr>
      <vt:lpstr>Algebraic Solution</vt:lpstr>
      <vt:lpstr>Trigonometric Solution</vt:lpstr>
      <vt:lpstr>Trigonometric Solution</vt:lpstr>
      <vt:lpstr>Trigonometric Solution</vt:lpstr>
      <vt:lpstr>Trigonometric Solution</vt:lpstr>
      <vt:lpstr>Trigonometric Solution</vt:lpstr>
      <vt:lpstr>Trigonometric Solution</vt:lpstr>
      <vt:lpstr>Trigonometric Solution</vt:lpstr>
      <vt:lpstr>Trigonometric Solution</vt:lpstr>
      <vt:lpstr>Iterative Approximation</vt:lpstr>
      <vt:lpstr>Iterative Approximation</vt:lpstr>
      <vt:lpstr>Iterative Approximation</vt:lpstr>
      <vt:lpstr>Inverse Kinematics</vt:lpstr>
    </vt:vector>
  </TitlesOfParts>
  <Company>UTA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</dc:title>
  <dc:creator>Manfred Huber</dc:creator>
  <cp:lastModifiedBy>Huber, Manfred</cp:lastModifiedBy>
  <cp:revision>334</cp:revision>
  <dcterms:created xsi:type="dcterms:W3CDTF">2010-03-01T16:06:23Z</dcterms:created>
  <dcterms:modified xsi:type="dcterms:W3CDTF">2019-10-10T22:38:23Z</dcterms:modified>
</cp:coreProperties>
</file>