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ECF8-0E3A-9F06-C6E3-6B6FE463C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9D3BB-0FC4-CC5B-8764-A54C9FB0C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88C92-BCCB-22BB-C74D-99F97C6B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B670-4A28-EA11-C662-971C8B8E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3E70-4833-6C90-D087-CAA552D0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3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3645-FF19-9DBC-9EB0-A7287E3A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EC02-C2B2-06D2-641C-2679E322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2246-64F1-2D12-7846-C91284CB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7528-9279-60EE-9EBA-D577D4D3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9332-FDE2-C7A3-F454-AB44B07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8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65238-BE23-6886-678B-DCD5D54BD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F6F6D-93DA-0E5C-2192-D4E823737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D464-ADDD-E78A-CFB7-60354644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3F23-2601-B795-0B8F-085371B5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CC1E-BFD7-F7AB-E98B-454AF3DA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7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54FE-D25F-8EDA-5DE2-09D26EAE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1A7E-1ACD-B7C8-6BAC-BC5C5D1B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5186-A44D-B8B2-F8BC-90068A1E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8B50-4063-379B-2806-C955F071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F6BF-1BCF-23DB-CB4B-10177FD5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6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908A-4A27-633B-456A-707D8401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3311-16E4-1506-2BC9-3DF0B476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22E9-4D48-F895-F35A-6A3BDAEA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0F2E-F9B5-FEC2-04EA-D64531EE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CE66-A782-6072-B5C5-3CCC0DFE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9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4AA3-0623-1666-3344-25B17F1A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AFBD-CA08-EA11-7036-99A3AB5E1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1767-A0D4-E7FA-93C5-C8332E80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F6C7C-D59F-C7C1-5EFE-F9471EB0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022A7-E1E2-3176-BEA4-69B8ED11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215C8-42AA-842A-885D-9649C5E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B5A6-6BF1-A4C0-1E31-3638A66D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E2F0-3E45-AE3E-4C70-7581652E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F7552-1A12-2483-6754-F22C32EE7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4C8C1-B4A6-ABE4-3525-E3E000D29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46263-00A3-E573-D692-3985D7833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A68F4-43B2-D3A8-173B-ADC566ED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0A7FF-84A6-C55C-F98E-84130587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DF64B-5119-BC00-66A3-0D228F6C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0F8-1758-7578-7807-C7663B16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F5E6D-9CFA-531A-402F-8D58372B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D3999-0D1C-1B6E-F25A-95952288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0C637-9E7A-1529-01E4-013988FE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CB458-FC62-BD8D-B22C-6117AA9E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43CCF-2485-F473-07FF-07643F31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75A16-D541-CF2E-7F98-C797D43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AB62-6E12-FED6-0034-3FE3D102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AB89-7D92-6A8A-70BE-DC0B2020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D3EF-A63B-2FF3-9A43-9F57691C7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07D70-2652-055B-C055-BD4AE716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78292-2315-539E-B6C2-7474E3EA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DBBB-8326-0DA7-54E6-2F875FE7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4200-9E8B-8AE1-BCC5-9C5C470D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C4BCF-3DDF-786E-2718-4743761A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F80C4-D35B-5F96-56A1-D420CDDD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AE3C-AF37-A389-C590-756096CD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6ACCB-A48F-B00E-5C82-472ACFDD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F69BF-D04D-9C1A-E192-444671B5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6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1F850-182C-7FAC-50E0-66D228C3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8EE28-2DA9-5959-4317-4DF02080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838B-37D2-82CD-228B-82923B1A5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3455D-73F8-409C-8D82-B50CB1341699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3B1F-0582-0B02-0D9E-D2E37FB44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4D08-0CEC-36E1-D17B-35CCB63F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9B2D-9C4A-4688-A6BC-8C84C2627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82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9049"/>
            <a:ext cx="2228850" cy="219075"/>
          </a:xfrm>
          <a:custGeom>
            <a:avLst/>
            <a:gdLst/>
            <a:ahLst/>
            <a:cxnLst/>
            <a:rect l="l" t="t" r="r" b="b"/>
            <a:pathLst>
              <a:path w="2228850" h="219075">
                <a:moveTo>
                  <a:pt x="2228850" y="127762"/>
                </a:moveTo>
                <a:lnTo>
                  <a:pt x="0" y="127762"/>
                </a:lnTo>
                <a:lnTo>
                  <a:pt x="0" y="218973"/>
                </a:lnTo>
                <a:lnTo>
                  <a:pt x="2228850" y="218973"/>
                </a:lnTo>
                <a:lnTo>
                  <a:pt x="2228850" y="127762"/>
                </a:lnTo>
                <a:close/>
              </a:path>
              <a:path w="2228850" h="219075">
                <a:moveTo>
                  <a:pt x="2228850" y="0"/>
                </a:moveTo>
                <a:lnTo>
                  <a:pt x="0" y="0"/>
                </a:lnTo>
                <a:lnTo>
                  <a:pt x="0" y="91211"/>
                </a:lnTo>
                <a:lnTo>
                  <a:pt x="2228850" y="91211"/>
                </a:lnTo>
                <a:lnTo>
                  <a:pt x="22288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34575" y="219049"/>
            <a:ext cx="2257425" cy="219075"/>
          </a:xfrm>
          <a:custGeom>
            <a:avLst/>
            <a:gdLst/>
            <a:ahLst/>
            <a:cxnLst/>
            <a:rect l="l" t="t" r="r" b="b"/>
            <a:pathLst>
              <a:path w="2257425" h="219075">
                <a:moveTo>
                  <a:pt x="2257425" y="127762"/>
                </a:moveTo>
                <a:lnTo>
                  <a:pt x="0" y="127762"/>
                </a:lnTo>
                <a:lnTo>
                  <a:pt x="0" y="218973"/>
                </a:lnTo>
                <a:lnTo>
                  <a:pt x="2257425" y="218973"/>
                </a:lnTo>
                <a:lnTo>
                  <a:pt x="2257425" y="127762"/>
                </a:lnTo>
                <a:close/>
              </a:path>
              <a:path w="2257425" h="219075">
                <a:moveTo>
                  <a:pt x="2257425" y="0"/>
                </a:moveTo>
                <a:lnTo>
                  <a:pt x="0" y="0"/>
                </a:lnTo>
                <a:lnTo>
                  <a:pt x="0" y="91211"/>
                </a:lnTo>
                <a:lnTo>
                  <a:pt x="2257425" y="91211"/>
                </a:lnTo>
                <a:lnTo>
                  <a:pt x="22574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533525"/>
            <a:ext cx="12172950" cy="657225"/>
          </a:xfrm>
          <a:custGeom>
            <a:avLst/>
            <a:gdLst/>
            <a:ahLst/>
            <a:cxnLst/>
            <a:rect l="l" t="t" r="r" b="b"/>
            <a:pathLst>
              <a:path w="12172950" h="657225">
                <a:moveTo>
                  <a:pt x="12172950" y="0"/>
                </a:moveTo>
                <a:lnTo>
                  <a:pt x="0" y="0"/>
                </a:lnTo>
                <a:lnTo>
                  <a:pt x="0" y="657225"/>
                </a:lnTo>
                <a:lnTo>
                  <a:pt x="12172950" y="657225"/>
                </a:lnTo>
                <a:lnTo>
                  <a:pt x="121729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832" y="1493233"/>
            <a:ext cx="1051560" cy="5137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500"/>
              </a:spcBef>
            </a:pPr>
            <a:r>
              <a:rPr sz="1400" b="1" i="1" dirty="0">
                <a:solidFill>
                  <a:srgbClr val="001F5F"/>
                </a:solidFill>
                <a:latin typeface="Calibri"/>
                <a:cs typeface="Calibri"/>
              </a:rPr>
              <a:t>THREAT</a:t>
            </a:r>
            <a:r>
              <a:rPr sz="1400" b="1" i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400" b="1" i="1" spc="-25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b="1" i="1" dirty="0">
                <a:solidFill>
                  <a:srgbClr val="001F5F"/>
                </a:solidFill>
                <a:latin typeface="Calibri"/>
                <a:cs typeface="Calibri"/>
              </a:rPr>
              <a:t>NEW</a:t>
            </a:r>
            <a:r>
              <a:rPr sz="1200" b="1" i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1F5F"/>
                </a:solidFill>
                <a:latin typeface="Calibri"/>
                <a:cs typeface="Calibri"/>
              </a:rPr>
              <a:t>ENTRANTS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8485" y="1523555"/>
            <a:ext cx="13773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marR="5080" indent="-129539">
              <a:lnSpc>
                <a:spcPct val="125099"/>
              </a:lnSpc>
              <a:spcBef>
                <a:spcPts val="100"/>
              </a:spcBef>
            </a:pPr>
            <a:r>
              <a:rPr sz="1200" b="1" i="1" dirty="0">
                <a:solidFill>
                  <a:srgbClr val="001F5F"/>
                </a:solidFill>
                <a:latin typeface="Calibri"/>
                <a:cs typeface="Calibri"/>
              </a:rPr>
              <a:t>BARGAINING</a:t>
            </a:r>
            <a:r>
              <a:rPr sz="1200" b="1" i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1F5F"/>
                </a:solidFill>
                <a:latin typeface="Calibri"/>
                <a:cs typeface="Calibri"/>
              </a:rPr>
              <a:t>POWER </a:t>
            </a:r>
            <a:r>
              <a:rPr sz="1200" b="1" i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200" b="1" i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1F5F"/>
                </a:solidFill>
                <a:latin typeface="Calibri"/>
                <a:cs typeface="Calibri"/>
              </a:rPr>
              <a:t>SUPPLIERS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2044" y="1523555"/>
            <a:ext cx="13677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25099"/>
              </a:lnSpc>
              <a:spcBef>
                <a:spcPts val="100"/>
              </a:spcBef>
            </a:pPr>
            <a:r>
              <a:rPr sz="1200" b="1" i="1" dirty="0">
                <a:solidFill>
                  <a:srgbClr val="001F5F"/>
                </a:solidFill>
                <a:latin typeface="Calibri"/>
                <a:cs typeface="Calibri"/>
              </a:rPr>
              <a:t>BARGAINING</a:t>
            </a:r>
            <a:r>
              <a:rPr sz="1200" b="1" i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i="1" spc="-20" dirty="0">
                <a:solidFill>
                  <a:srgbClr val="001F5F"/>
                </a:solidFill>
                <a:latin typeface="Calibri"/>
                <a:cs typeface="Calibri"/>
              </a:rPr>
              <a:t>POWER </a:t>
            </a:r>
            <a:r>
              <a:rPr sz="1200" b="1" i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1200" b="1" i="1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001F5F"/>
                </a:solidFill>
                <a:latin typeface="Calibri"/>
                <a:cs typeface="Calibri"/>
              </a:rPr>
              <a:t>BUYERS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5508" y="1523555"/>
            <a:ext cx="867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25099"/>
              </a:lnSpc>
              <a:spcBef>
                <a:spcPts val="100"/>
              </a:spcBef>
            </a:pPr>
            <a:r>
              <a:rPr sz="1200" b="1" i="1" dirty="0">
                <a:solidFill>
                  <a:srgbClr val="001F5F"/>
                </a:solidFill>
                <a:latin typeface="Calibri"/>
                <a:cs typeface="Calibri"/>
              </a:rPr>
              <a:t>THREAT</a:t>
            </a:r>
            <a:r>
              <a:rPr sz="1200" b="1" i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200" b="1" i="1" spc="-3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1200" b="1" i="1" spc="-10" dirty="0">
                <a:solidFill>
                  <a:srgbClr val="001F5F"/>
                </a:solidFill>
                <a:latin typeface="Calibri"/>
                <a:cs typeface="Calibri"/>
              </a:rPr>
              <a:t>SUBSTITUTES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3139" y="1523555"/>
            <a:ext cx="877569" cy="48323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i="1" spc="-10" dirty="0">
                <a:solidFill>
                  <a:srgbClr val="001F5F"/>
                </a:solidFill>
                <a:latin typeface="Calibri"/>
                <a:cs typeface="Calibri"/>
              </a:rPr>
              <a:t>INDUSTRY</a:t>
            </a:r>
            <a:endParaRPr sz="1200">
              <a:latin typeface="Calibri"/>
              <a:cs typeface="Calibri"/>
            </a:endParaRPr>
          </a:p>
          <a:p>
            <a:pPr marL="299720">
              <a:lnSpc>
                <a:spcPct val="100000"/>
              </a:lnSpc>
              <a:spcBef>
                <a:spcPts val="360"/>
              </a:spcBef>
            </a:pPr>
            <a:r>
              <a:rPr sz="1200" b="1" i="1" spc="-10" dirty="0">
                <a:solidFill>
                  <a:srgbClr val="001F5F"/>
                </a:solidFill>
                <a:latin typeface="Calibri"/>
                <a:cs typeface="Calibri"/>
              </a:rPr>
              <a:t>RIVALRY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2700" y="758253"/>
            <a:ext cx="1156589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10"/>
              </a:spcBef>
            </a:pPr>
            <a:r>
              <a:rPr sz="1550" dirty="0">
                <a:latin typeface="Arial MT"/>
                <a:cs typeface="Arial MT"/>
              </a:rPr>
              <a:t>MRF</a:t>
            </a:r>
            <a:r>
              <a:rPr sz="1550" spc="-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Ltd.,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India’s</a:t>
            </a:r>
            <a:r>
              <a:rPr sz="1550" spc="-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largest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tyre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maker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global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top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20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player,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operates</a:t>
            </a:r>
            <a:r>
              <a:rPr sz="1550" spc="-9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competitive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market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driven</a:t>
            </a:r>
            <a:r>
              <a:rPr sz="1550" spc="-5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by</a:t>
            </a:r>
            <a:r>
              <a:rPr sz="1550" spc="-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rising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demand,</a:t>
            </a:r>
            <a:r>
              <a:rPr sz="1550" spc="-7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imports,</a:t>
            </a:r>
            <a:r>
              <a:rPr sz="1550" spc="-6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and </a:t>
            </a:r>
            <a:r>
              <a:rPr sz="1550" spc="-20" dirty="0">
                <a:latin typeface="Arial MT"/>
                <a:cs typeface="Arial MT"/>
              </a:rPr>
              <a:t>changing</a:t>
            </a:r>
            <a:r>
              <a:rPr sz="1550" spc="-1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consumer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preferences.</a:t>
            </a:r>
            <a:endParaRPr sz="155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575" y="1485963"/>
            <a:ext cx="10182225" cy="790575"/>
            <a:chOff x="38100" y="1485963"/>
            <a:chExt cx="10182225" cy="790575"/>
          </a:xfrm>
        </p:grpSpPr>
        <p:sp>
          <p:nvSpPr>
            <p:cNvPr id="12" name="object 12"/>
            <p:cNvSpPr/>
            <p:nvPr/>
          </p:nvSpPr>
          <p:spPr>
            <a:xfrm>
              <a:off x="123825" y="2047919"/>
              <a:ext cx="285750" cy="38100"/>
            </a:xfrm>
            <a:custGeom>
              <a:avLst/>
              <a:gdLst/>
              <a:ahLst/>
              <a:cxnLst/>
              <a:rect l="l" t="t" r="r" b="b"/>
              <a:pathLst>
                <a:path w="285750" h="38100">
                  <a:moveTo>
                    <a:pt x="285305" y="0"/>
                  </a:moveTo>
                  <a:lnTo>
                    <a:pt x="0" y="0"/>
                  </a:lnTo>
                  <a:lnTo>
                    <a:pt x="0" y="37547"/>
                  </a:lnTo>
                  <a:lnTo>
                    <a:pt x="285305" y="37547"/>
                  </a:lnTo>
                  <a:lnTo>
                    <a:pt x="285305" y="0"/>
                  </a:lnTo>
                  <a:close/>
                </a:path>
              </a:pathLst>
            </a:custGeom>
            <a:solidFill>
              <a:srgbClr val="949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075" y="2000237"/>
              <a:ext cx="95250" cy="47625"/>
            </a:xfrm>
            <a:custGeom>
              <a:avLst/>
              <a:gdLst/>
              <a:ahLst/>
              <a:cxnLst/>
              <a:rect l="l" t="t" r="r" b="b"/>
              <a:pathLst>
                <a:path w="95250" h="47625">
                  <a:moveTo>
                    <a:pt x="95103" y="0"/>
                  </a:moveTo>
                  <a:lnTo>
                    <a:pt x="0" y="0"/>
                  </a:lnTo>
                  <a:lnTo>
                    <a:pt x="0" y="47256"/>
                  </a:lnTo>
                  <a:lnTo>
                    <a:pt x="95103" y="47256"/>
                  </a:lnTo>
                  <a:lnTo>
                    <a:pt x="95103" y="0"/>
                  </a:lnTo>
                  <a:close/>
                </a:path>
              </a:pathLst>
            </a:custGeom>
            <a:solidFill>
              <a:srgbClr val="AAB0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25" y="1638299"/>
              <a:ext cx="428625" cy="361315"/>
            </a:xfrm>
            <a:custGeom>
              <a:avLst/>
              <a:gdLst/>
              <a:ahLst/>
              <a:cxnLst/>
              <a:rect l="l" t="t" r="r" b="b"/>
              <a:pathLst>
                <a:path w="428625" h="361314">
                  <a:moveTo>
                    <a:pt x="226288" y="0"/>
                  </a:moveTo>
                  <a:lnTo>
                    <a:pt x="31747" y="0"/>
                  </a:lnTo>
                  <a:lnTo>
                    <a:pt x="19387" y="2666"/>
                  </a:lnTo>
                  <a:lnTo>
                    <a:pt x="9295" y="10033"/>
                  </a:lnTo>
                  <a:lnTo>
                    <a:pt x="2494" y="20954"/>
                  </a:lnTo>
                  <a:lnTo>
                    <a:pt x="0" y="34416"/>
                  </a:lnTo>
                  <a:lnTo>
                    <a:pt x="0" y="326898"/>
                  </a:lnTo>
                  <a:lnTo>
                    <a:pt x="2494" y="340233"/>
                  </a:lnTo>
                  <a:lnTo>
                    <a:pt x="9295" y="351154"/>
                  </a:lnTo>
                  <a:lnTo>
                    <a:pt x="19387" y="358521"/>
                  </a:lnTo>
                  <a:lnTo>
                    <a:pt x="31747" y="361314"/>
                  </a:lnTo>
                  <a:lnTo>
                    <a:pt x="309549" y="361314"/>
                  </a:lnTo>
                  <a:lnTo>
                    <a:pt x="309549" y="326898"/>
                  </a:lnTo>
                  <a:lnTo>
                    <a:pt x="341299" y="326898"/>
                  </a:lnTo>
                  <a:lnTo>
                    <a:pt x="341299" y="361314"/>
                  </a:lnTo>
                  <a:lnTo>
                    <a:pt x="373049" y="361314"/>
                  </a:lnTo>
                  <a:lnTo>
                    <a:pt x="373049" y="326898"/>
                  </a:lnTo>
                  <a:lnTo>
                    <a:pt x="404799" y="326898"/>
                  </a:lnTo>
                  <a:lnTo>
                    <a:pt x="404799" y="360172"/>
                  </a:lnTo>
                  <a:lnTo>
                    <a:pt x="414312" y="355600"/>
                  </a:lnTo>
                  <a:lnTo>
                    <a:pt x="421855" y="348107"/>
                  </a:lnTo>
                  <a:lnTo>
                    <a:pt x="426821" y="338327"/>
                  </a:lnTo>
                  <a:lnTo>
                    <a:pt x="428612" y="326898"/>
                  </a:lnTo>
                  <a:lnTo>
                    <a:pt x="428612" y="201802"/>
                  </a:lnTo>
                  <a:lnTo>
                    <a:pt x="423138" y="207645"/>
                  </a:lnTo>
                  <a:lnTo>
                    <a:pt x="406311" y="198500"/>
                  </a:lnTo>
                  <a:lnTo>
                    <a:pt x="403288" y="200913"/>
                  </a:lnTo>
                  <a:lnTo>
                    <a:pt x="396862" y="205104"/>
                  </a:lnTo>
                  <a:lnTo>
                    <a:pt x="396862" y="288544"/>
                  </a:lnTo>
                  <a:lnTo>
                    <a:pt x="393293" y="292480"/>
                  </a:lnTo>
                  <a:lnTo>
                    <a:pt x="35319" y="292480"/>
                  </a:lnTo>
                  <a:lnTo>
                    <a:pt x="31747" y="288544"/>
                  </a:lnTo>
                  <a:lnTo>
                    <a:pt x="31747" y="38226"/>
                  </a:lnTo>
                  <a:lnTo>
                    <a:pt x="35319" y="34416"/>
                  </a:lnTo>
                  <a:lnTo>
                    <a:pt x="215734" y="34416"/>
                  </a:lnTo>
                  <a:lnTo>
                    <a:pt x="218643" y="27177"/>
                  </a:lnTo>
                  <a:lnTo>
                    <a:pt x="221919" y="20192"/>
                  </a:lnTo>
                  <a:lnTo>
                    <a:pt x="225552" y="13462"/>
                  </a:lnTo>
                  <a:lnTo>
                    <a:pt x="229552" y="6985"/>
                  </a:lnTo>
                  <a:lnTo>
                    <a:pt x="226288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25" y="1666874"/>
              <a:ext cx="361950" cy="256540"/>
            </a:xfrm>
            <a:custGeom>
              <a:avLst/>
              <a:gdLst/>
              <a:ahLst/>
              <a:cxnLst/>
              <a:rect l="l" t="t" r="r" b="b"/>
              <a:pathLst>
                <a:path w="361950" h="256539">
                  <a:moveTo>
                    <a:pt x="182219" y="0"/>
                  </a:moveTo>
                  <a:lnTo>
                    <a:pt x="3538" y="0"/>
                  </a:lnTo>
                  <a:lnTo>
                    <a:pt x="0" y="3810"/>
                  </a:lnTo>
                  <a:lnTo>
                    <a:pt x="0" y="252729"/>
                  </a:lnTo>
                  <a:lnTo>
                    <a:pt x="3538" y="256539"/>
                  </a:lnTo>
                  <a:lnTo>
                    <a:pt x="358063" y="256539"/>
                  </a:lnTo>
                  <a:lnTo>
                    <a:pt x="361607" y="252729"/>
                  </a:lnTo>
                  <a:lnTo>
                    <a:pt x="361607" y="169672"/>
                  </a:lnTo>
                  <a:lnTo>
                    <a:pt x="351980" y="175260"/>
                  </a:lnTo>
                  <a:lnTo>
                    <a:pt x="341858" y="179832"/>
                  </a:lnTo>
                  <a:lnTo>
                    <a:pt x="331292" y="183387"/>
                  </a:lnTo>
                  <a:lnTo>
                    <a:pt x="320332" y="186054"/>
                  </a:lnTo>
                  <a:lnTo>
                    <a:pt x="314439" y="205232"/>
                  </a:lnTo>
                  <a:lnTo>
                    <a:pt x="282994" y="205232"/>
                  </a:lnTo>
                  <a:lnTo>
                    <a:pt x="277101" y="186054"/>
                  </a:lnTo>
                  <a:lnTo>
                    <a:pt x="263410" y="182625"/>
                  </a:lnTo>
                  <a:lnTo>
                    <a:pt x="250342" y="177546"/>
                  </a:lnTo>
                  <a:lnTo>
                    <a:pt x="237997" y="171069"/>
                  </a:lnTo>
                  <a:lnTo>
                    <a:pt x="226479" y="163195"/>
                  </a:lnTo>
                  <a:lnTo>
                    <a:pt x="209804" y="172212"/>
                  </a:lnTo>
                  <a:lnTo>
                    <a:pt x="187566" y="148082"/>
                  </a:lnTo>
                  <a:lnTo>
                    <a:pt x="195897" y="129921"/>
                  </a:lnTo>
                  <a:lnTo>
                    <a:pt x="188658" y="117348"/>
                  </a:lnTo>
                  <a:lnTo>
                    <a:pt x="182689" y="104012"/>
                  </a:lnTo>
                  <a:lnTo>
                    <a:pt x="178079" y="89788"/>
                  </a:lnTo>
                  <a:lnTo>
                    <a:pt x="174904" y="74802"/>
                  </a:lnTo>
                  <a:lnTo>
                    <a:pt x="157226" y="68452"/>
                  </a:lnTo>
                  <a:lnTo>
                    <a:pt x="157226" y="34162"/>
                  </a:lnTo>
                  <a:lnTo>
                    <a:pt x="174904" y="27812"/>
                  </a:lnTo>
                  <a:lnTo>
                    <a:pt x="176250" y="20574"/>
                  </a:lnTo>
                  <a:lnTo>
                    <a:pt x="177914" y="13588"/>
                  </a:lnTo>
                  <a:lnTo>
                    <a:pt x="179908" y="6730"/>
                  </a:lnTo>
                  <a:lnTo>
                    <a:pt x="182219" y="0"/>
                  </a:lnTo>
                  <a:close/>
                </a:path>
              </a:pathLst>
            </a:custGeom>
            <a:solidFill>
              <a:srgbClr val="69D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1950" y="1962149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1699" y="63"/>
                  </a:moveTo>
                  <a:lnTo>
                    <a:pt x="0" y="63"/>
                  </a:lnTo>
                  <a:lnTo>
                    <a:pt x="0" y="37592"/>
                  </a:lnTo>
                  <a:lnTo>
                    <a:pt x="31699" y="37592"/>
                  </a:lnTo>
                  <a:lnTo>
                    <a:pt x="31699" y="63"/>
                  </a:lnTo>
                  <a:close/>
                </a:path>
                <a:path w="95250" h="38100">
                  <a:moveTo>
                    <a:pt x="95097" y="0"/>
                  </a:moveTo>
                  <a:lnTo>
                    <a:pt x="63411" y="0"/>
                  </a:lnTo>
                  <a:lnTo>
                    <a:pt x="63411" y="37592"/>
                  </a:lnTo>
                  <a:lnTo>
                    <a:pt x="89954" y="37592"/>
                  </a:lnTo>
                  <a:lnTo>
                    <a:pt x="92557" y="37211"/>
                  </a:lnTo>
                  <a:lnTo>
                    <a:pt x="95097" y="36322"/>
                  </a:lnTo>
                  <a:lnTo>
                    <a:pt x="95097" y="0"/>
                  </a:lnTo>
                  <a:close/>
                </a:path>
              </a:pathLst>
            </a:custGeom>
            <a:solidFill>
              <a:srgbClr val="FF8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300" y="1705000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95250" h="104775">
                  <a:moveTo>
                    <a:pt x="95097" y="69723"/>
                  </a:moveTo>
                  <a:lnTo>
                    <a:pt x="0" y="69723"/>
                  </a:lnTo>
                  <a:lnTo>
                    <a:pt x="0" y="104622"/>
                  </a:lnTo>
                  <a:lnTo>
                    <a:pt x="95097" y="104622"/>
                  </a:lnTo>
                  <a:lnTo>
                    <a:pt x="95097" y="69723"/>
                  </a:lnTo>
                  <a:close/>
                </a:path>
                <a:path w="95250" h="104775">
                  <a:moveTo>
                    <a:pt x="95097" y="0"/>
                  </a:moveTo>
                  <a:lnTo>
                    <a:pt x="0" y="0"/>
                  </a:lnTo>
                  <a:lnTo>
                    <a:pt x="0" y="34899"/>
                  </a:lnTo>
                  <a:lnTo>
                    <a:pt x="95097" y="34899"/>
                  </a:lnTo>
                  <a:lnTo>
                    <a:pt x="95097" y="0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300" y="1838324"/>
              <a:ext cx="46355" cy="57150"/>
            </a:xfrm>
            <a:custGeom>
              <a:avLst/>
              <a:gdLst/>
              <a:ahLst/>
              <a:cxnLst/>
              <a:rect l="l" t="t" r="r" b="b"/>
              <a:pathLst>
                <a:path w="46355" h="57150">
                  <a:moveTo>
                    <a:pt x="23114" y="0"/>
                  </a:moveTo>
                  <a:lnTo>
                    <a:pt x="14122" y="2286"/>
                  </a:lnTo>
                  <a:lnTo>
                    <a:pt x="6766" y="8254"/>
                  </a:lnTo>
                  <a:lnTo>
                    <a:pt x="1826" y="17272"/>
                  </a:lnTo>
                  <a:lnTo>
                    <a:pt x="0" y="28321"/>
                  </a:lnTo>
                  <a:lnTo>
                    <a:pt x="1826" y="39370"/>
                  </a:lnTo>
                  <a:lnTo>
                    <a:pt x="6766" y="48387"/>
                  </a:lnTo>
                  <a:lnTo>
                    <a:pt x="14122" y="54483"/>
                  </a:lnTo>
                  <a:lnTo>
                    <a:pt x="23114" y="56769"/>
                  </a:lnTo>
                  <a:lnTo>
                    <a:pt x="32105" y="54483"/>
                  </a:lnTo>
                  <a:lnTo>
                    <a:pt x="39446" y="48387"/>
                  </a:lnTo>
                  <a:lnTo>
                    <a:pt x="44399" y="39370"/>
                  </a:lnTo>
                  <a:lnTo>
                    <a:pt x="46215" y="28321"/>
                  </a:lnTo>
                  <a:lnTo>
                    <a:pt x="44399" y="17272"/>
                  </a:lnTo>
                  <a:lnTo>
                    <a:pt x="39446" y="8254"/>
                  </a:lnTo>
                  <a:lnTo>
                    <a:pt x="32105" y="2286"/>
                  </a:lnTo>
                  <a:lnTo>
                    <a:pt x="23114" y="0"/>
                  </a:lnTo>
                  <a:close/>
                </a:path>
              </a:pathLst>
            </a:custGeom>
            <a:solidFill>
              <a:srgbClr val="FF8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12" y="1562099"/>
              <a:ext cx="332117" cy="3329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225" y="1609724"/>
              <a:ext cx="209550" cy="2190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00" y="1584451"/>
              <a:ext cx="438784" cy="511175"/>
            </a:xfrm>
            <a:custGeom>
              <a:avLst/>
              <a:gdLst/>
              <a:ahLst/>
              <a:cxnLst/>
              <a:rect l="l" t="t" r="r" b="b"/>
              <a:pathLst>
                <a:path w="438784" h="511175">
                  <a:moveTo>
                    <a:pt x="375196" y="457708"/>
                  </a:moveTo>
                  <a:lnTo>
                    <a:pt x="279412" y="457708"/>
                  </a:lnTo>
                  <a:lnTo>
                    <a:pt x="279412" y="423214"/>
                  </a:lnTo>
                  <a:lnTo>
                    <a:pt x="263448" y="423214"/>
                  </a:lnTo>
                  <a:lnTo>
                    <a:pt x="263448" y="457708"/>
                  </a:lnTo>
                  <a:lnTo>
                    <a:pt x="183616" y="457708"/>
                  </a:lnTo>
                  <a:lnTo>
                    <a:pt x="183616" y="423214"/>
                  </a:lnTo>
                  <a:lnTo>
                    <a:pt x="167652" y="423214"/>
                  </a:lnTo>
                  <a:lnTo>
                    <a:pt x="167652" y="457708"/>
                  </a:lnTo>
                  <a:lnTo>
                    <a:pt x="71843" y="457708"/>
                  </a:lnTo>
                  <a:lnTo>
                    <a:pt x="71843" y="475488"/>
                  </a:lnTo>
                  <a:lnTo>
                    <a:pt x="71843" y="493268"/>
                  </a:lnTo>
                  <a:lnTo>
                    <a:pt x="71843" y="511048"/>
                  </a:lnTo>
                  <a:lnTo>
                    <a:pt x="375196" y="511048"/>
                  </a:lnTo>
                  <a:lnTo>
                    <a:pt x="375196" y="493268"/>
                  </a:lnTo>
                  <a:lnTo>
                    <a:pt x="87807" y="493268"/>
                  </a:lnTo>
                  <a:lnTo>
                    <a:pt x="87807" y="475488"/>
                  </a:lnTo>
                  <a:lnTo>
                    <a:pt x="375196" y="475488"/>
                  </a:lnTo>
                  <a:lnTo>
                    <a:pt x="375196" y="457708"/>
                  </a:lnTo>
                  <a:close/>
                </a:path>
                <a:path w="438784" h="511175">
                  <a:moveTo>
                    <a:pt x="375208" y="475640"/>
                  </a:moveTo>
                  <a:lnTo>
                    <a:pt x="359257" y="475640"/>
                  </a:lnTo>
                  <a:lnTo>
                    <a:pt x="359257" y="493141"/>
                  </a:lnTo>
                  <a:lnTo>
                    <a:pt x="375208" y="493141"/>
                  </a:lnTo>
                  <a:lnTo>
                    <a:pt x="375208" y="475640"/>
                  </a:lnTo>
                  <a:close/>
                </a:path>
                <a:path w="438784" h="511175">
                  <a:moveTo>
                    <a:pt x="438238" y="405638"/>
                  </a:moveTo>
                  <a:lnTo>
                    <a:pt x="39916" y="405638"/>
                  </a:lnTo>
                  <a:lnTo>
                    <a:pt x="30594" y="403606"/>
                  </a:lnTo>
                  <a:lnTo>
                    <a:pt x="22987" y="398018"/>
                  </a:lnTo>
                  <a:lnTo>
                    <a:pt x="17843" y="389636"/>
                  </a:lnTo>
                  <a:lnTo>
                    <a:pt x="15963" y="379476"/>
                  </a:lnTo>
                  <a:lnTo>
                    <a:pt x="15963" y="81915"/>
                  </a:lnTo>
                  <a:lnTo>
                    <a:pt x="17843" y="71628"/>
                  </a:lnTo>
                  <a:lnTo>
                    <a:pt x="22987" y="63373"/>
                  </a:lnTo>
                  <a:lnTo>
                    <a:pt x="30594" y="57658"/>
                  </a:lnTo>
                  <a:lnTo>
                    <a:pt x="39916" y="55626"/>
                  </a:lnTo>
                  <a:lnTo>
                    <a:pt x="247535" y="55626"/>
                  </a:lnTo>
                  <a:lnTo>
                    <a:pt x="248132" y="54737"/>
                  </a:lnTo>
                  <a:lnTo>
                    <a:pt x="240106" y="37084"/>
                  </a:lnTo>
                  <a:lnTo>
                    <a:pt x="254558" y="21336"/>
                  </a:lnTo>
                  <a:lnTo>
                    <a:pt x="282943" y="21336"/>
                  </a:lnTo>
                  <a:lnTo>
                    <a:pt x="285661" y="19431"/>
                  </a:lnTo>
                  <a:lnTo>
                    <a:pt x="297446" y="13208"/>
                  </a:lnTo>
                  <a:lnTo>
                    <a:pt x="306349" y="9779"/>
                  </a:lnTo>
                  <a:lnTo>
                    <a:pt x="269290" y="9779"/>
                  </a:lnTo>
                  <a:lnTo>
                    <a:pt x="251421" y="0"/>
                  </a:lnTo>
                  <a:lnTo>
                    <a:pt x="220662" y="33655"/>
                  </a:lnTo>
                  <a:lnTo>
                    <a:pt x="222707" y="38100"/>
                  </a:lnTo>
                  <a:lnTo>
                    <a:pt x="39916" y="38100"/>
                  </a:lnTo>
                  <a:lnTo>
                    <a:pt x="24384" y="41529"/>
                  </a:lnTo>
                  <a:lnTo>
                    <a:pt x="11696" y="50927"/>
                  </a:lnTo>
                  <a:lnTo>
                    <a:pt x="3136" y="64897"/>
                  </a:lnTo>
                  <a:lnTo>
                    <a:pt x="0" y="81915"/>
                  </a:lnTo>
                  <a:lnTo>
                    <a:pt x="0" y="379476"/>
                  </a:lnTo>
                  <a:lnTo>
                    <a:pt x="3136" y="396494"/>
                  </a:lnTo>
                  <a:lnTo>
                    <a:pt x="11696" y="410337"/>
                  </a:lnTo>
                  <a:lnTo>
                    <a:pt x="24384" y="419735"/>
                  </a:lnTo>
                  <a:lnTo>
                    <a:pt x="39916" y="423164"/>
                  </a:lnTo>
                  <a:lnTo>
                    <a:pt x="407149" y="423164"/>
                  </a:lnTo>
                  <a:lnTo>
                    <a:pt x="422681" y="419735"/>
                  </a:lnTo>
                  <a:lnTo>
                    <a:pt x="435368" y="410337"/>
                  </a:lnTo>
                  <a:lnTo>
                    <a:pt x="438238" y="405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53" y="1843404"/>
              <a:ext cx="135724" cy="14668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032" y="1640077"/>
              <a:ext cx="383540" cy="297815"/>
            </a:xfrm>
            <a:custGeom>
              <a:avLst/>
              <a:gdLst/>
              <a:ahLst/>
              <a:cxnLst/>
              <a:rect l="l" t="t" r="r" b="b"/>
              <a:pathLst>
                <a:path w="383540" h="297814">
                  <a:moveTo>
                    <a:pt x="215602" y="0"/>
                  </a:moveTo>
                  <a:lnTo>
                    <a:pt x="196413" y="0"/>
                  </a:lnTo>
                  <a:lnTo>
                    <a:pt x="193187" y="5587"/>
                  </a:lnTo>
                  <a:lnTo>
                    <a:pt x="190367" y="11557"/>
                  </a:lnTo>
                  <a:lnTo>
                    <a:pt x="187878" y="17525"/>
                  </a:lnTo>
                  <a:lnTo>
                    <a:pt x="7161" y="17525"/>
                  </a:lnTo>
                  <a:lnTo>
                    <a:pt x="0" y="25400"/>
                  </a:lnTo>
                  <a:lnTo>
                    <a:pt x="0" y="289687"/>
                  </a:lnTo>
                  <a:lnTo>
                    <a:pt x="7161" y="297561"/>
                  </a:lnTo>
                  <a:lnTo>
                    <a:pt x="376041" y="297561"/>
                  </a:lnTo>
                  <a:lnTo>
                    <a:pt x="383204" y="289687"/>
                  </a:lnTo>
                  <a:lnTo>
                    <a:pt x="383204" y="280035"/>
                  </a:lnTo>
                  <a:lnTo>
                    <a:pt x="15966" y="280035"/>
                  </a:lnTo>
                  <a:lnTo>
                    <a:pt x="15966" y="35051"/>
                  </a:lnTo>
                  <a:lnTo>
                    <a:pt x="198724" y="35051"/>
                  </a:lnTo>
                  <a:lnTo>
                    <a:pt x="200794" y="28448"/>
                  </a:lnTo>
                  <a:lnTo>
                    <a:pt x="206458" y="15621"/>
                  </a:lnTo>
                  <a:lnTo>
                    <a:pt x="213431" y="3301"/>
                  </a:lnTo>
                  <a:lnTo>
                    <a:pt x="215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692" y="1552574"/>
              <a:ext cx="303377" cy="3675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" y="1695449"/>
              <a:ext cx="142875" cy="2095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90800" y="1647824"/>
              <a:ext cx="466725" cy="361950"/>
            </a:xfrm>
            <a:custGeom>
              <a:avLst/>
              <a:gdLst/>
              <a:ahLst/>
              <a:cxnLst/>
              <a:rect l="l" t="t" r="r" b="b"/>
              <a:pathLst>
                <a:path w="466725" h="361950">
                  <a:moveTo>
                    <a:pt x="466725" y="0"/>
                  </a:moveTo>
                  <a:lnTo>
                    <a:pt x="0" y="0"/>
                  </a:lnTo>
                  <a:lnTo>
                    <a:pt x="0" y="361823"/>
                  </a:lnTo>
                  <a:lnTo>
                    <a:pt x="345694" y="361823"/>
                  </a:lnTo>
                  <a:lnTo>
                    <a:pt x="349123" y="343280"/>
                  </a:lnTo>
                  <a:lnTo>
                    <a:pt x="358394" y="328167"/>
                  </a:lnTo>
                  <a:lnTo>
                    <a:pt x="372110" y="317880"/>
                  </a:lnTo>
                  <a:lnTo>
                    <a:pt x="388874" y="314198"/>
                  </a:lnTo>
                  <a:lnTo>
                    <a:pt x="405764" y="317880"/>
                  </a:lnTo>
                  <a:lnTo>
                    <a:pt x="419481" y="328167"/>
                  </a:lnTo>
                  <a:lnTo>
                    <a:pt x="428751" y="343280"/>
                  </a:lnTo>
                  <a:lnTo>
                    <a:pt x="432181" y="361823"/>
                  </a:lnTo>
                  <a:lnTo>
                    <a:pt x="466725" y="361823"/>
                  </a:lnTo>
                  <a:lnTo>
                    <a:pt x="466725" y="0"/>
                  </a:lnTo>
                  <a:close/>
                </a:path>
              </a:pathLst>
            </a:custGeom>
            <a:solidFill>
              <a:srgbClr val="E6E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8900" y="1838261"/>
              <a:ext cx="171450" cy="133350"/>
            </a:xfrm>
            <a:custGeom>
              <a:avLst/>
              <a:gdLst/>
              <a:ahLst/>
              <a:cxnLst/>
              <a:rect l="l" t="t" r="r" b="b"/>
              <a:pathLst>
                <a:path w="171450" h="133350">
                  <a:moveTo>
                    <a:pt x="34239" y="56972"/>
                  </a:moveTo>
                  <a:lnTo>
                    <a:pt x="0" y="56972"/>
                  </a:lnTo>
                  <a:lnTo>
                    <a:pt x="0" y="132905"/>
                  </a:lnTo>
                  <a:lnTo>
                    <a:pt x="34239" y="132905"/>
                  </a:lnTo>
                  <a:lnTo>
                    <a:pt x="34239" y="56972"/>
                  </a:lnTo>
                  <a:close/>
                </a:path>
                <a:path w="171450" h="133350">
                  <a:moveTo>
                    <a:pt x="102679" y="75946"/>
                  </a:moveTo>
                  <a:lnTo>
                    <a:pt x="68453" y="75946"/>
                  </a:lnTo>
                  <a:lnTo>
                    <a:pt x="68453" y="132905"/>
                  </a:lnTo>
                  <a:lnTo>
                    <a:pt x="102679" y="132905"/>
                  </a:lnTo>
                  <a:lnTo>
                    <a:pt x="102679" y="75946"/>
                  </a:lnTo>
                  <a:close/>
                </a:path>
                <a:path w="171450" h="133350">
                  <a:moveTo>
                    <a:pt x="171284" y="0"/>
                  </a:moveTo>
                  <a:lnTo>
                    <a:pt x="137033" y="0"/>
                  </a:lnTo>
                  <a:lnTo>
                    <a:pt x="137033" y="132905"/>
                  </a:lnTo>
                  <a:lnTo>
                    <a:pt x="171284" y="132905"/>
                  </a:lnTo>
                  <a:lnTo>
                    <a:pt x="171284" y="0"/>
                  </a:lnTo>
                  <a:close/>
                </a:path>
              </a:pathLst>
            </a:custGeom>
            <a:solidFill>
              <a:srgbClr val="FAD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8925" y="1866899"/>
              <a:ext cx="276225" cy="2857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800350" y="1771649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18033" y="0"/>
                  </a:moveTo>
                  <a:lnTo>
                    <a:pt x="6350" y="0"/>
                  </a:lnTo>
                  <a:lnTo>
                    <a:pt x="0" y="8509"/>
                  </a:lnTo>
                  <a:lnTo>
                    <a:pt x="0" y="29210"/>
                  </a:lnTo>
                  <a:lnTo>
                    <a:pt x="6350" y="37719"/>
                  </a:lnTo>
                  <a:lnTo>
                    <a:pt x="21843" y="37719"/>
                  </a:lnTo>
                  <a:lnTo>
                    <a:pt x="28193" y="29210"/>
                  </a:lnTo>
                  <a:lnTo>
                    <a:pt x="28193" y="13715"/>
                  </a:lnTo>
                  <a:lnTo>
                    <a:pt x="26669" y="8889"/>
                  </a:lnTo>
                  <a:lnTo>
                    <a:pt x="24002" y="5587"/>
                  </a:lnTo>
                  <a:lnTo>
                    <a:pt x="21462" y="2032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FF82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76550" y="1685924"/>
              <a:ext cx="85725" cy="95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0375" y="1590674"/>
              <a:ext cx="104775" cy="1047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81275" y="1581149"/>
              <a:ext cx="533400" cy="580390"/>
            </a:xfrm>
            <a:custGeom>
              <a:avLst/>
              <a:gdLst/>
              <a:ahLst/>
              <a:cxnLst/>
              <a:rect l="l" t="t" r="r" b="b"/>
              <a:pathLst>
                <a:path w="533400" h="580389">
                  <a:moveTo>
                    <a:pt x="533146" y="65532"/>
                  </a:moveTo>
                  <a:lnTo>
                    <a:pt x="528447" y="40005"/>
                  </a:lnTo>
                  <a:lnTo>
                    <a:pt x="516001" y="20002"/>
                  </a:lnTo>
                  <a:lnTo>
                    <a:pt x="516001" y="65532"/>
                  </a:lnTo>
                  <a:lnTo>
                    <a:pt x="512572" y="83693"/>
                  </a:lnTo>
                  <a:lnTo>
                    <a:pt x="503428" y="98552"/>
                  </a:lnTo>
                  <a:lnTo>
                    <a:pt x="489712" y="108712"/>
                  </a:lnTo>
                  <a:lnTo>
                    <a:pt x="472948" y="112395"/>
                  </a:lnTo>
                  <a:lnTo>
                    <a:pt x="464439" y="110515"/>
                  </a:lnTo>
                  <a:lnTo>
                    <a:pt x="464439" y="130302"/>
                  </a:lnTo>
                  <a:lnTo>
                    <a:pt x="464439" y="301117"/>
                  </a:lnTo>
                  <a:lnTo>
                    <a:pt x="462407" y="299974"/>
                  </a:lnTo>
                  <a:lnTo>
                    <a:pt x="448564" y="292481"/>
                  </a:lnTo>
                  <a:lnTo>
                    <a:pt x="431800" y="286131"/>
                  </a:lnTo>
                  <a:lnTo>
                    <a:pt x="414020" y="282194"/>
                  </a:lnTo>
                  <a:lnTo>
                    <a:pt x="395605" y="280797"/>
                  </a:lnTo>
                  <a:lnTo>
                    <a:pt x="386969" y="281863"/>
                  </a:lnTo>
                  <a:lnTo>
                    <a:pt x="386969" y="299974"/>
                  </a:lnTo>
                  <a:lnTo>
                    <a:pt x="386969" y="337439"/>
                  </a:lnTo>
                  <a:lnTo>
                    <a:pt x="356616" y="347218"/>
                  </a:lnTo>
                  <a:lnTo>
                    <a:pt x="331978" y="367665"/>
                  </a:lnTo>
                  <a:lnTo>
                    <a:pt x="315595" y="396367"/>
                  </a:lnTo>
                  <a:lnTo>
                    <a:pt x="309626" y="430657"/>
                  </a:lnTo>
                  <a:lnTo>
                    <a:pt x="310134" y="440817"/>
                  </a:lnTo>
                  <a:lnTo>
                    <a:pt x="311531" y="450596"/>
                  </a:lnTo>
                  <a:lnTo>
                    <a:pt x="313944" y="459994"/>
                  </a:lnTo>
                  <a:lnTo>
                    <a:pt x="317246" y="469011"/>
                  </a:lnTo>
                  <a:lnTo>
                    <a:pt x="287401" y="487807"/>
                  </a:lnTo>
                  <a:lnTo>
                    <a:pt x="282194" y="474472"/>
                  </a:lnTo>
                  <a:lnTo>
                    <a:pt x="278384" y="460375"/>
                  </a:lnTo>
                  <a:lnTo>
                    <a:pt x="275971" y="445770"/>
                  </a:lnTo>
                  <a:lnTo>
                    <a:pt x="275209" y="430657"/>
                  </a:lnTo>
                  <a:lnTo>
                    <a:pt x="276860" y="421259"/>
                  </a:lnTo>
                  <a:lnTo>
                    <a:pt x="283845" y="381762"/>
                  </a:lnTo>
                  <a:lnTo>
                    <a:pt x="307721" y="341249"/>
                  </a:lnTo>
                  <a:lnTo>
                    <a:pt x="343154" y="312801"/>
                  </a:lnTo>
                  <a:lnTo>
                    <a:pt x="386969" y="299974"/>
                  </a:lnTo>
                  <a:lnTo>
                    <a:pt x="386969" y="281863"/>
                  </a:lnTo>
                  <a:lnTo>
                    <a:pt x="365633" y="284480"/>
                  </a:lnTo>
                  <a:lnTo>
                    <a:pt x="338074" y="294640"/>
                  </a:lnTo>
                  <a:lnTo>
                    <a:pt x="313436" y="310769"/>
                  </a:lnTo>
                  <a:lnTo>
                    <a:pt x="292354" y="331851"/>
                  </a:lnTo>
                  <a:lnTo>
                    <a:pt x="292354" y="308864"/>
                  </a:lnTo>
                  <a:lnTo>
                    <a:pt x="292354" y="290195"/>
                  </a:lnTo>
                  <a:lnTo>
                    <a:pt x="275209" y="290195"/>
                  </a:lnTo>
                  <a:lnTo>
                    <a:pt x="275209" y="308864"/>
                  </a:lnTo>
                  <a:lnTo>
                    <a:pt x="275209" y="358267"/>
                  </a:lnTo>
                  <a:lnTo>
                    <a:pt x="271018" y="366395"/>
                  </a:lnTo>
                  <a:lnTo>
                    <a:pt x="267716" y="374904"/>
                  </a:lnTo>
                  <a:lnTo>
                    <a:pt x="264922" y="383794"/>
                  </a:lnTo>
                  <a:lnTo>
                    <a:pt x="257937" y="383794"/>
                  </a:lnTo>
                  <a:lnTo>
                    <a:pt x="257937" y="308864"/>
                  </a:lnTo>
                  <a:lnTo>
                    <a:pt x="275209" y="308864"/>
                  </a:lnTo>
                  <a:lnTo>
                    <a:pt x="275209" y="290195"/>
                  </a:lnTo>
                  <a:lnTo>
                    <a:pt x="240792" y="290195"/>
                  </a:lnTo>
                  <a:lnTo>
                    <a:pt x="240792" y="402590"/>
                  </a:lnTo>
                  <a:lnTo>
                    <a:pt x="260477" y="402590"/>
                  </a:lnTo>
                  <a:lnTo>
                    <a:pt x="259461" y="408686"/>
                  </a:lnTo>
                  <a:lnTo>
                    <a:pt x="258826" y="414909"/>
                  </a:lnTo>
                  <a:lnTo>
                    <a:pt x="258445" y="421259"/>
                  </a:lnTo>
                  <a:lnTo>
                    <a:pt x="17145" y="421259"/>
                  </a:lnTo>
                  <a:lnTo>
                    <a:pt x="17145" y="84201"/>
                  </a:lnTo>
                  <a:lnTo>
                    <a:pt x="415290" y="84201"/>
                  </a:lnTo>
                  <a:lnTo>
                    <a:pt x="417322" y="91694"/>
                  </a:lnTo>
                  <a:lnTo>
                    <a:pt x="420624" y="98552"/>
                  </a:lnTo>
                  <a:lnTo>
                    <a:pt x="424815" y="104648"/>
                  </a:lnTo>
                  <a:lnTo>
                    <a:pt x="372237" y="161925"/>
                  </a:lnTo>
                  <a:lnTo>
                    <a:pt x="369824" y="160680"/>
                  </a:lnTo>
                  <a:lnTo>
                    <a:pt x="369824" y="182118"/>
                  </a:lnTo>
                  <a:lnTo>
                    <a:pt x="369824" y="192405"/>
                  </a:lnTo>
                  <a:lnTo>
                    <a:pt x="365887" y="196596"/>
                  </a:lnTo>
                  <a:lnTo>
                    <a:pt x="356489" y="196596"/>
                  </a:lnTo>
                  <a:lnTo>
                    <a:pt x="352552" y="192405"/>
                  </a:lnTo>
                  <a:lnTo>
                    <a:pt x="352552" y="182118"/>
                  </a:lnTo>
                  <a:lnTo>
                    <a:pt x="356489" y="177927"/>
                  </a:lnTo>
                  <a:lnTo>
                    <a:pt x="365887" y="177927"/>
                  </a:lnTo>
                  <a:lnTo>
                    <a:pt x="369824" y="182118"/>
                  </a:lnTo>
                  <a:lnTo>
                    <a:pt x="369824" y="160680"/>
                  </a:lnTo>
                  <a:lnTo>
                    <a:pt x="368808" y="160147"/>
                  </a:lnTo>
                  <a:lnTo>
                    <a:pt x="365125" y="159131"/>
                  </a:lnTo>
                  <a:lnTo>
                    <a:pt x="357251" y="159131"/>
                  </a:lnTo>
                  <a:lnTo>
                    <a:pt x="353441" y="160147"/>
                  </a:lnTo>
                  <a:lnTo>
                    <a:pt x="350139" y="161925"/>
                  </a:lnTo>
                  <a:lnTo>
                    <a:pt x="344932" y="156337"/>
                  </a:lnTo>
                  <a:lnTo>
                    <a:pt x="332867" y="143129"/>
                  </a:lnTo>
                  <a:lnTo>
                    <a:pt x="334010" y="140462"/>
                  </a:lnTo>
                  <a:lnTo>
                    <a:pt x="334391" y="139446"/>
                  </a:lnTo>
                  <a:lnTo>
                    <a:pt x="335407" y="135382"/>
                  </a:lnTo>
                  <a:lnTo>
                    <a:pt x="335407" y="131064"/>
                  </a:lnTo>
                  <a:lnTo>
                    <a:pt x="333629" y="121666"/>
                  </a:lnTo>
                  <a:lnTo>
                    <a:pt x="333375" y="120142"/>
                  </a:lnTo>
                  <a:lnTo>
                    <a:pt x="327787" y="111252"/>
                  </a:lnTo>
                  <a:lnTo>
                    <a:pt x="319659" y="105156"/>
                  </a:lnTo>
                  <a:lnTo>
                    <a:pt x="318135" y="104838"/>
                  </a:lnTo>
                  <a:lnTo>
                    <a:pt x="318135" y="125984"/>
                  </a:lnTo>
                  <a:lnTo>
                    <a:pt x="318135" y="136271"/>
                  </a:lnTo>
                  <a:lnTo>
                    <a:pt x="314325" y="140462"/>
                  </a:lnTo>
                  <a:lnTo>
                    <a:pt x="304800" y="140462"/>
                  </a:lnTo>
                  <a:lnTo>
                    <a:pt x="300990" y="136271"/>
                  </a:lnTo>
                  <a:lnTo>
                    <a:pt x="300990" y="125984"/>
                  </a:lnTo>
                  <a:lnTo>
                    <a:pt x="304800" y="121666"/>
                  </a:lnTo>
                  <a:lnTo>
                    <a:pt x="314325" y="121666"/>
                  </a:lnTo>
                  <a:lnTo>
                    <a:pt x="318135" y="125984"/>
                  </a:lnTo>
                  <a:lnTo>
                    <a:pt x="318135" y="104838"/>
                  </a:lnTo>
                  <a:lnTo>
                    <a:pt x="283845" y="131064"/>
                  </a:lnTo>
                  <a:lnTo>
                    <a:pt x="283845" y="135382"/>
                  </a:lnTo>
                  <a:lnTo>
                    <a:pt x="284734" y="139446"/>
                  </a:lnTo>
                  <a:lnTo>
                    <a:pt x="286385" y="143129"/>
                  </a:lnTo>
                  <a:lnTo>
                    <a:pt x="243205" y="189992"/>
                  </a:lnTo>
                  <a:lnTo>
                    <a:pt x="240792" y="188785"/>
                  </a:lnTo>
                  <a:lnTo>
                    <a:pt x="240792" y="210185"/>
                  </a:lnTo>
                  <a:lnTo>
                    <a:pt x="240792" y="220472"/>
                  </a:lnTo>
                  <a:lnTo>
                    <a:pt x="236982" y="224663"/>
                  </a:lnTo>
                  <a:lnTo>
                    <a:pt x="227457" y="224663"/>
                  </a:lnTo>
                  <a:lnTo>
                    <a:pt x="223647" y="220472"/>
                  </a:lnTo>
                  <a:lnTo>
                    <a:pt x="223647" y="210185"/>
                  </a:lnTo>
                  <a:lnTo>
                    <a:pt x="227457" y="205994"/>
                  </a:lnTo>
                  <a:lnTo>
                    <a:pt x="236982" y="205994"/>
                  </a:lnTo>
                  <a:lnTo>
                    <a:pt x="240792" y="210185"/>
                  </a:lnTo>
                  <a:lnTo>
                    <a:pt x="240792" y="188785"/>
                  </a:lnTo>
                  <a:lnTo>
                    <a:pt x="239903" y="188341"/>
                  </a:lnTo>
                  <a:lnTo>
                    <a:pt x="236220" y="187198"/>
                  </a:lnTo>
                  <a:lnTo>
                    <a:pt x="206375" y="215265"/>
                  </a:lnTo>
                  <a:lnTo>
                    <a:pt x="208407" y="226187"/>
                  </a:lnTo>
                  <a:lnTo>
                    <a:pt x="213995" y="235204"/>
                  </a:lnTo>
                  <a:lnTo>
                    <a:pt x="222123" y="241173"/>
                  </a:lnTo>
                  <a:lnTo>
                    <a:pt x="232156" y="243459"/>
                  </a:lnTo>
                  <a:lnTo>
                    <a:pt x="242189" y="241173"/>
                  </a:lnTo>
                  <a:lnTo>
                    <a:pt x="250444" y="235204"/>
                  </a:lnTo>
                  <a:lnTo>
                    <a:pt x="255905" y="226187"/>
                  </a:lnTo>
                  <a:lnTo>
                    <a:pt x="256286" y="224663"/>
                  </a:lnTo>
                  <a:lnTo>
                    <a:pt x="257937" y="215265"/>
                  </a:lnTo>
                  <a:lnTo>
                    <a:pt x="257937" y="210947"/>
                  </a:lnTo>
                  <a:lnTo>
                    <a:pt x="257048" y="207137"/>
                  </a:lnTo>
                  <a:lnTo>
                    <a:pt x="256540" y="205994"/>
                  </a:lnTo>
                  <a:lnTo>
                    <a:pt x="255397" y="203327"/>
                  </a:lnTo>
                  <a:lnTo>
                    <a:pt x="267589" y="189992"/>
                  </a:lnTo>
                  <a:lnTo>
                    <a:pt x="298577" y="156337"/>
                  </a:lnTo>
                  <a:lnTo>
                    <a:pt x="301879" y="158115"/>
                  </a:lnTo>
                  <a:lnTo>
                    <a:pt x="305562" y="159131"/>
                  </a:lnTo>
                  <a:lnTo>
                    <a:pt x="313563" y="159131"/>
                  </a:lnTo>
                  <a:lnTo>
                    <a:pt x="317246" y="158115"/>
                  </a:lnTo>
                  <a:lnTo>
                    <a:pt x="320548" y="156337"/>
                  </a:lnTo>
                  <a:lnTo>
                    <a:pt x="320675" y="156337"/>
                  </a:lnTo>
                  <a:lnTo>
                    <a:pt x="337947" y="175260"/>
                  </a:lnTo>
                  <a:lnTo>
                    <a:pt x="336296" y="178816"/>
                  </a:lnTo>
                  <a:lnTo>
                    <a:pt x="335407" y="182880"/>
                  </a:lnTo>
                  <a:lnTo>
                    <a:pt x="335407" y="187198"/>
                  </a:lnTo>
                  <a:lnTo>
                    <a:pt x="337439" y="198120"/>
                  </a:lnTo>
                  <a:lnTo>
                    <a:pt x="342900" y="207137"/>
                  </a:lnTo>
                  <a:lnTo>
                    <a:pt x="351155" y="213106"/>
                  </a:lnTo>
                  <a:lnTo>
                    <a:pt x="361188" y="215265"/>
                  </a:lnTo>
                  <a:lnTo>
                    <a:pt x="371221" y="213106"/>
                  </a:lnTo>
                  <a:lnTo>
                    <a:pt x="379476" y="207137"/>
                  </a:lnTo>
                  <a:lnTo>
                    <a:pt x="384937" y="198120"/>
                  </a:lnTo>
                  <a:lnTo>
                    <a:pt x="385191" y="196596"/>
                  </a:lnTo>
                  <a:lnTo>
                    <a:pt x="386969" y="187198"/>
                  </a:lnTo>
                  <a:lnTo>
                    <a:pt x="386969" y="182880"/>
                  </a:lnTo>
                  <a:lnTo>
                    <a:pt x="385953" y="178816"/>
                  </a:lnTo>
                  <a:lnTo>
                    <a:pt x="385572" y="177927"/>
                  </a:lnTo>
                  <a:lnTo>
                    <a:pt x="384429" y="175260"/>
                  </a:lnTo>
                  <a:lnTo>
                    <a:pt x="396621" y="161925"/>
                  </a:lnTo>
                  <a:lnTo>
                    <a:pt x="437007" y="117983"/>
                  </a:lnTo>
                  <a:lnTo>
                    <a:pt x="443103" y="122301"/>
                  </a:lnTo>
                  <a:lnTo>
                    <a:pt x="449834" y="125984"/>
                  </a:lnTo>
                  <a:lnTo>
                    <a:pt x="456946" y="128651"/>
                  </a:lnTo>
                  <a:lnTo>
                    <a:pt x="464439" y="130302"/>
                  </a:lnTo>
                  <a:lnTo>
                    <a:pt x="464439" y="110515"/>
                  </a:lnTo>
                  <a:lnTo>
                    <a:pt x="456311" y="108712"/>
                  </a:lnTo>
                  <a:lnTo>
                    <a:pt x="442595" y="98552"/>
                  </a:lnTo>
                  <a:lnTo>
                    <a:pt x="433705" y="84201"/>
                  </a:lnTo>
                  <a:lnTo>
                    <a:pt x="433324" y="83693"/>
                  </a:lnTo>
                  <a:lnTo>
                    <a:pt x="430022" y="65532"/>
                  </a:lnTo>
                  <a:lnTo>
                    <a:pt x="433324" y="47371"/>
                  </a:lnTo>
                  <a:lnTo>
                    <a:pt x="442595" y="32385"/>
                  </a:lnTo>
                  <a:lnTo>
                    <a:pt x="456311" y="22352"/>
                  </a:lnTo>
                  <a:lnTo>
                    <a:pt x="472948" y="18669"/>
                  </a:lnTo>
                  <a:lnTo>
                    <a:pt x="489712" y="22352"/>
                  </a:lnTo>
                  <a:lnTo>
                    <a:pt x="503428" y="32385"/>
                  </a:lnTo>
                  <a:lnTo>
                    <a:pt x="512572" y="47371"/>
                  </a:lnTo>
                  <a:lnTo>
                    <a:pt x="516001" y="65532"/>
                  </a:lnTo>
                  <a:lnTo>
                    <a:pt x="516001" y="20002"/>
                  </a:lnTo>
                  <a:lnTo>
                    <a:pt x="515493" y="19177"/>
                  </a:lnTo>
                  <a:lnTo>
                    <a:pt x="514858" y="18669"/>
                  </a:lnTo>
                  <a:lnTo>
                    <a:pt x="496443" y="5207"/>
                  </a:lnTo>
                  <a:lnTo>
                    <a:pt x="472948" y="0"/>
                  </a:lnTo>
                  <a:lnTo>
                    <a:pt x="449580" y="5207"/>
                  </a:lnTo>
                  <a:lnTo>
                    <a:pt x="430403" y="19177"/>
                  </a:lnTo>
                  <a:lnTo>
                    <a:pt x="417576" y="40005"/>
                  </a:lnTo>
                  <a:lnTo>
                    <a:pt x="412750" y="65532"/>
                  </a:lnTo>
                  <a:lnTo>
                    <a:pt x="0" y="65532"/>
                  </a:lnTo>
                  <a:lnTo>
                    <a:pt x="0" y="439928"/>
                  </a:lnTo>
                  <a:lnTo>
                    <a:pt x="258445" y="439928"/>
                  </a:lnTo>
                  <a:lnTo>
                    <a:pt x="271526" y="494919"/>
                  </a:lnTo>
                  <a:lnTo>
                    <a:pt x="301371" y="539496"/>
                  </a:lnTo>
                  <a:lnTo>
                    <a:pt x="344043" y="569468"/>
                  </a:lnTo>
                  <a:lnTo>
                    <a:pt x="395605" y="580390"/>
                  </a:lnTo>
                  <a:lnTo>
                    <a:pt x="439039" y="572770"/>
                  </a:lnTo>
                  <a:lnTo>
                    <a:pt x="476758" y="551434"/>
                  </a:lnTo>
                  <a:lnTo>
                    <a:pt x="506603" y="519049"/>
                  </a:lnTo>
                  <a:lnTo>
                    <a:pt x="526161" y="477901"/>
                  </a:lnTo>
                  <a:lnTo>
                    <a:pt x="533146" y="430657"/>
                  </a:lnTo>
                  <a:lnTo>
                    <a:pt x="529590" y="396367"/>
                  </a:lnTo>
                  <a:lnTo>
                    <a:pt x="519176" y="364871"/>
                  </a:lnTo>
                  <a:lnTo>
                    <a:pt x="516001" y="359448"/>
                  </a:lnTo>
                  <a:lnTo>
                    <a:pt x="516001" y="430657"/>
                  </a:lnTo>
                  <a:lnTo>
                    <a:pt x="515112" y="445770"/>
                  </a:lnTo>
                  <a:lnTo>
                    <a:pt x="512826" y="460375"/>
                  </a:lnTo>
                  <a:lnTo>
                    <a:pt x="508889" y="474472"/>
                  </a:lnTo>
                  <a:lnTo>
                    <a:pt x="503682" y="487807"/>
                  </a:lnTo>
                  <a:lnTo>
                    <a:pt x="499618" y="485267"/>
                  </a:lnTo>
                  <a:lnTo>
                    <a:pt x="495173" y="482460"/>
                  </a:lnTo>
                  <a:lnTo>
                    <a:pt x="495173" y="504063"/>
                  </a:lnTo>
                  <a:lnTo>
                    <a:pt x="476377" y="527685"/>
                  </a:lnTo>
                  <a:lnTo>
                    <a:pt x="452755" y="545846"/>
                  </a:lnTo>
                  <a:lnTo>
                    <a:pt x="425577" y="557530"/>
                  </a:lnTo>
                  <a:lnTo>
                    <a:pt x="395605" y="561721"/>
                  </a:lnTo>
                  <a:lnTo>
                    <a:pt x="365633" y="557530"/>
                  </a:lnTo>
                  <a:lnTo>
                    <a:pt x="338328" y="545846"/>
                  </a:lnTo>
                  <a:lnTo>
                    <a:pt x="314833" y="527685"/>
                  </a:lnTo>
                  <a:lnTo>
                    <a:pt x="295910" y="504063"/>
                  </a:lnTo>
                  <a:lnTo>
                    <a:pt x="321818" y="487807"/>
                  </a:lnTo>
                  <a:lnTo>
                    <a:pt x="325882" y="485267"/>
                  </a:lnTo>
                  <a:lnTo>
                    <a:pt x="339344" y="501269"/>
                  </a:lnTo>
                  <a:lnTo>
                    <a:pt x="355854" y="513588"/>
                  </a:lnTo>
                  <a:lnTo>
                    <a:pt x="374777" y="521462"/>
                  </a:lnTo>
                  <a:lnTo>
                    <a:pt x="395605" y="524256"/>
                  </a:lnTo>
                  <a:lnTo>
                    <a:pt x="416433" y="521462"/>
                  </a:lnTo>
                  <a:lnTo>
                    <a:pt x="435356" y="513588"/>
                  </a:lnTo>
                  <a:lnTo>
                    <a:pt x="446151" y="505460"/>
                  </a:lnTo>
                  <a:lnTo>
                    <a:pt x="451866" y="501269"/>
                  </a:lnTo>
                  <a:lnTo>
                    <a:pt x="465328" y="485267"/>
                  </a:lnTo>
                  <a:lnTo>
                    <a:pt x="495173" y="504063"/>
                  </a:lnTo>
                  <a:lnTo>
                    <a:pt x="495173" y="482460"/>
                  </a:lnTo>
                  <a:lnTo>
                    <a:pt x="473964" y="469011"/>
                  </a:lnTo>
                  <a:lnTo>
                    <a:pt x="477139" y="459994"/>
                  </a:lnTo>
                  <a:lnTo>
                    <a:pt x="479552" y="450596"/>
                  </a:lnTo>
                  <a:lnTo>
                    <a:pt x="481076" y="440817"/>
                  </a:lnTo>
                  <a:lnTo>
                    <a:pt x="481584" y="430657"/>
                  </a:lnTo>
                  <a:lnTo>
                    <a:pt x="475615" y="396367"/>
                  </a:lnTo>
                  <a:lnTo>
                    <a:pt x="464439" y="376948"/>
                  </a:lnTo>
                  <a:lnTo>
                    <a:pt x="464439" y="430657"/>
                  </a:lnTo>
                  <a:lnTo>
                    <a:pt x="458978" y="459740"/>
                  </a:lnTo>
                  <a:lnTo>
                    <a:pt x="444246" y="483616"/>
                  </a:lnTo>
                  <a:lnTo>
                    <a:pt x="422275" y="499618"/>
                  </a:lnTo>
                  <a:lnTo>
                    <a:pt x="395605" y="505460"/>
                  </a:lnTo>
                  <a:lnTo>
                    <a:pt x="368808" y="499618"/>
                  </a:lnTo>
                  <a:lnTo>
                    <a:pt x="349250" y="485267"/>
                  </a:lnTo>
                  <a:lnTo>
                    <a:pt x="346964" y="483616"/>
                  </a:lnTo>
                  <a:lnTo>
                    <a:pt x="332232" y="459740"/>
                  </a:lnTo>
                  <a:lnTo>
                    <a:pt x="326771" y="430657"/>
                  </a:lnTo>
                  <a:lnTo>
                    <a:pt x="332232" y="401447"/>
                  </a:lnTo>
                  <a:lnTo>
                    <a:pt x="346964" y="377698"/>
                  </a:lnTo>
                  <a:lnTo>
                    <a:pt x="368808" y="361569"/>
                  </a:lnTo>
                  <a:lnTo>
                    <a:pt x="395605" y="355727"/>
                  </a:lnTo>
                  <a:lnTo>
                    <a:pt x="422275" y="361569"/>
                  </a:lnTo>
                  <a:lnTo>
                    <a:pt x="444246" y="377698"/>
                  </a:lnTo>
                  <a:lnTo>
                    <a:pt x="458978" y="401447"/>
                  </a:lnTo>
                  <a:lnTo>
                    <a:pt x="464439" y="430657"/>
                  </a:lnTo>
                  <a:lnTo>
                    <a:pt x="464439" y="376948"/>
                  </a:lnTo>
                  <a:lnTo>
                    <a:pt x="459105" y="367665"/>
                  </a:lnTo>
                  <a:lnTo>
                    <a:pt x="444881" y="355727"/>
                  </a:lnTo>
                  <a:lnTo>
                    <a:pt x="434594" y="347218"/>
                  </a:lnTo>
                  <a:lnTo>
                    <a:pt x="404241" y="337439"/>
                  </a:lnTo>
                  <a:lnTo>
                    <a:pt x="404241" y="299974"/>
                  </a:lnTo>
                  <a:lnTo>
                    <a:pt x="447929" y="312801"/>
                  </a:lnTo>
                  <a:lnTo>
                    <a:pt x="483489" y="341249"/>
                  </a:lnTo>
                  <a:lnTo>
                    <a:pt x="507238" y="381762"/>
                  </a:lnTo>
                  <a:lnTo>
                    <a:pt x="516001" y="430657"/>
                  </a:lnTo>
                  <a:lnTo>
                    <a:pt x="516001" y="359448"/>
                  </a:lnTo>
                  <a:lnTo>
                    <a:pt x="502920" y="337058"/>
                  </a:lnTo>
                  <a:lnTo>
                    <a:pt x="481584" y="313944"/>
                  </a:lnTo>
                  <a:lnTo>
                    <a:pt x="481584" y="301117"/>
                  </a:lnTo>
                  <a:lnTo>
                    <a:pt x="481584" y="130302"/>
                  </a:lnTo>
                  <a:lnTo>
                    <a:pt x="501904" y="122936"/>
                  </a:lnTo>
                  <a:lnTo>
                    <a:pt x="507619" y="117983"/>
                  </a:lnTo>
                  <a:lnTo>
                    <a:pt x="513969" y="112395"/>
                  </a:lnTo>
                  <a:lnTo>
                    <a:pt x="518160" y="108712"/>
                  </a:lnTo>
                  <a:lnTo>
                    <a:pt x="529209" y="88900"/>
                  </a:lnTo>
                  <a:lnTo>
                    <a:pt x="533146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24175" y="1952624"/>
              <a:ext cx="104775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19375" y="1676399"/>
              <a:ext cx="190500" cy="3048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75" y="1581149"/>
              <a:ext cx="466725" cy="5048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6450" y="1562099"/>
              <a:ext cx="523875" cy="58102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09826" y="1490725"/>
              <a:ext cx="7734300" cy="781050"/>
            </a:xfrm>
            <a:custGeom>
              <a:avLst/>
              <a:gdLst/>
              <a:ahLst/>
              <a:cxnLst/>
              <a:rect l="l" t="t" r="r" b="b"/>
              <a:pathLst>
                <a:path w="7734300" h="781050">
                  <a:moveTo>
                    <a:pt x="548894" y="401066"/>
                  </a:moveTo>
                  <a:lnTo>
                    <a:pt x="274447" y="32004"/>
                  </a:lnTo>
                  <a:lnTo>
                    <a:pt x="0" y="32004"/>
                  </a:lnTo>
                  <a:lnTo>
                    <a:pt x="274447" y="401066"/>
                  </a:lnTo>
                  <a:lnTo>
                    <a:pt x="0" y="770255"/>
                  </a:lnTo>
                  <a:lnTo>
                    <a:pt x="274447" y="770255"/>
                  </a:lnTo>
                  <a:lnTo>
                    <a:pt x="548894" y="401066"/>
                  </a:lnTo>
                  <a:close/>
                </a:path>
                <a:path w="7734300" h="781050">
                  <a:moveTo>
                    <a:pt x="3149473" y="401066"/>
                  </a:moveTo>
                  <a:lnTo>
                    <a:pt x="2879852" y="32004"/>
                  </a:lnTo>
                  <a:lnTo>
                    <a:pt x="2610104" y="32004"/>
                  </a:lnTo>
                  <a:lnTo>
                    <a:pt x="2879852" y="401066"/>
                  </a:lnTo>
                  <a:lnTo>
                    <a:pt x="2610104" y="770255"/>
                  </a:lnTo>
                  <a:lnTo>
                    <a:pt x="2879852" y="770255"/>
                  </a:lnTo>
                  <a:lnTo>
                    <a:pt x="3149473" y="401066"/>
                  </a:lnTo>
                  <a:close/>
                </a:path>
                <a:path w="7734300" h="781050">
                  <a:moveTo>
                    <a:pt x="7734300" y="390398"/>
                  </a:moveTo>
                  <a:lnTo>
                    <a:pt x="7464552" y="0"/>
                  </a:lnTo>
                  <a:lnTo>
                    <a:pt x="7194804" y="0"/>
                  </a:lnTo>
                  <a:lnTo>
                    <a:pt x="7464552" y="390398"/>
                  </a:lnTo>
                  <a:lnTo>
                    <a:pt x="7194804" y="781050"/>
                  </a:lnTo>
                  <a:lnTo>
                    <a:pt x="7464552" y="781050"/>
                  </a:lnTo>
                  <a:lnTo>
                    <a:pt x="7734300" y="3903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09826" y="1490725"/>
              <a:ext cx="7734300" cy="781050"/>
            </a:xfrm>
            <a:custGeom>
              <a:avLst/>
              <a:gdLst/>
              <a:ahLst/>
              <a:cxnLst/>
              <a:rect l="l" t="t" r="r" b="b"/>
              <a:pathLst>
                <a:path w="7734300" h="781050">
                  <a:moveTo>
                    <a:pt x="548894" y="401065"/>
                  </a:moveTo>
                  <a:lnTo>
                    <a:pt x="274447" y="32003"/>
                  </a:lnTo>
                  <a:lnTo>
                    <a:pt x="0" y="32003"/>
                  </a:lnTo>
                  <a:lnTo>
                    <a:pt x="274447" y="401065"/>
                  </a:lnTo>
                  <a:lnTo>
                    <a:pt x="0" y="770254"/>
                  </a:lnTo>
                  <a:lnTo>
                    <a:pt x="274447" y="770254"/>
                  </a:lnTo>
                  <a:lnTo>
                    <a:pt x="548894" y="401065"/>
                  </a:lnTo>
                  <a:close/>
                </a:path>
                <a:path w="7734300" h="781050">
                  <a:moveTo>
                    <a:pt x="3149473" y="401065"/>
                  </a:moveTo>
                  <a:lnTo>
                    <a:pt x="2879852" y="32003"/>
                  </a:lnTo>
                  <a:lnTo>
                    <a:pt x="2610104" y="32003"/>
                  </a:lnTo>
                  <a:lnTo>
                    <a:pt x="2879852" y="401065"/>
                  </a:lnTo>
                  <a:lnTo>
                    <a:pt x="2610104" y="770254"/>
                  </a:lnTo>
                  <a:lnTo>
                    <a:pt x="2879852" y="770254"/>
                  </a:lnTo>
                  <a:lnTo>
                    <a:pt x="3149473" y="401065"/>
                  </a:lnTo>
                  <a:close/>
                </a:path>
                <a:path w="7734300" h="781050">
                  <a:moveTo>
                    <a:pt x="7734300" y="390398"/>
                  </a:moveTo>
                  <a:lnTo>
                    <a:pt x="7464552" y="0"/>
                  </a:lnTo>
                  <a:lnTo>
                    <a:pt x="7194804" y="0"/>
                  </a:lnTo>
                  <a:lnTo>
                    <a:pt x="7464552" y="390398"/>
                  </a:lnTo>
                  <a:lnTo>
                    <a:pt x="7194804" y="781050"/>
                  </a:lnTo>
                  <a:lnTo>
                    <a:pt x="7464552" y="781050"/>
                  </a:lnTo>
                  <a:lnTo>
                    <a:pt x="7734300" y="390398"/>
                  </a:lnTo>
                  <a:close/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81800" y="1495424"/>
              <a:ext cx="552450" cy="733425"/>
            </a:xfrm>
            <a:custGeom>
              <a:avLst/>
              <a:gdLst/>
              <a:ahLst/>
              <a:cxnLst/>
              <a:rect l="l" t="t" r="r" b="b"/>
              <a:pathLst>
                <a:path w="552450" h="733425">
                  <a:moveTo>
                    <a:pt x="276351" y="0"/>
                  </a:moveTo>
                  <a:lnTo>
                    <a:pt x="0" y="0"/>
                  </a:lnTo>
                  <a:lnTo>
                    <a:pt x="276351" y="366649"/>
                  </a:lnTo>
                  <a:lnTo>
                    <a:pt x="0" y="733425"/>
                  </a:lnTo>
                  <a:lnTo>
                    <a:pt x="276351" y="733425"/>
                  </a:lnTo>
                  <a:lnTo>
                    <a:pt x="552450" y="366649"/>
                  </a:lnTo>
                  <a:lnTo>
                    <a:pt x="2763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29200" y="1609724"/>
              <a:ext cx="447675" cy="504825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7067550" y="2457450"/>
            <a:ext cx="2181225" cy="2219325"/>
          </a:xfrm>
          <a:custGeom>
            <a:avLst/>
            <a:gdLst/>
            <a:ahLst/>
            <a:cxnLst/>
            <a:rect l="l" t="t" r="r" b="b"/>
            <a:pathLst>
              <a:path w="2181225" h="2219325">
                <a:moveTo>
                  <a:pt x="2181225" y="0"/>
                </a:moveTo>
                <a:lnTo>
                  <a:pt x="0" y="0"/>
                </a:lnTo>
                <a:lnTo>
                  <a:pt x="0" y="2219325"/>
                </a:lnTo>
                <a:lnTo>
                  <a:pt x="2181225" y="2219325"/>
                </a:lnTo>
                <a:lnTo>
                  <a:pt x="2181225" y="0"/>
                </a:lnTo>
                <a:close/>
              </a:path>
            </a:pathLst>
          </a:custGeom>
          <a:solidFill>
            <a:srgbClr val="FFD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67550" y="2457450"/>
            <a:ext cx="2181225" cy="22193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7790" marR="95250">
              <a:lnSpc>
                <a:spcPct val="101699"/>
              </a:lnSpc>
              <a:spcBef>
                <a:spcPts val="210"/>
              </a:spcBef>
            </a:pPr>
            <a:r>
              <a:rPr sz="1400" b="1" dirty="0">
                <a:latin typeface="Calibri"/>
                <a:cs typeface="Calibri"/>
              </a:rPr>
              <a:t>Alternatives: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Retreaded </a:t>
            </a:r>
            <a:r>
              <a:rPr sz="1400" dirty="0">
                <a:latin typeface="Calibri"/>
                <a:cs typeface="Calibri"/>
              </a:rPr>
              <a:t>tyres,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imported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Chinese </a:t>
            </a:r>
            <a:r>
              <a:rPr sz="1400" dirty="0">
                <a:latin typeface="Calibri"/>
                <a:cs typeface="Calibri"/>
              </a:rPr>
              <a:t>brands,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tubeless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variants. </a:t>
            </a:r>
            <a:r>
              <a:rPr sz="1400" b="1" dirty="0">
                <a:latin typeface="Calibri"/>
                <a:cs typeface="Calibri"/>
              </a:rPr>
              <a:t>MRF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Edge: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Superior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quality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performance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reliability.</a:t>
            </a:r>
            <a:endParaRPr sz="140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  <a:spcBef>
                <a:spcPts val="1700"/>
              </a:spcBef>
            </a:pPr>
            <a:r>
              <a:rPr sz="1400" b="1" dirty="0">
                <a:latin typeface="Calibri"/>
                <a:cs typeface="Calibri"/>
              </a:rPr>
              <a:t>Impact: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Moderate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3350" y="2428875"/>
            <a:ext cx="2057400" cy="22383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87655" marR="319405" indent="-285750">
              <a:lnSpc>
                <a:spcPct val="102899"/>
              </a:lnSpc>
              <a:spcBef>
                <a:spcPts val="170"/>
              </a:spcBef>
              <a:buFont typeface="Arial MT"/>
              <a:buChar char="•"/>
              <a:tabLst>
                <a:tab pos="287655" algn="l"/>
              </a:tabLst>
            </a:pPr>
            <a:r>
              <a:rPr sz="1400" b="1" dirty="0">
                <a:latin typeface="Arial"/>
                <a:cs typeface="Arial"/>
              </a:rPr>
              <a:t>High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capital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 MT"/>
                <a:cs typeface="Arial MT"/>
              </a:rPr>
              <a:t>&amp; </a:t>
            </a:r>
            <a:r>
              <a:rPr sz="1400" dirty="0">
                <a:latin typeface="Arial MT"/>
                <a:cs typeface="Arial MT"/>
              </a:rPr>
              <a:t>regulatory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barriers</a:t>
            </a:r>
            <a:endParaRPr sz="1400">
              <a:latin typeface="Arial MT"/>
              <a:cs typeface="Arial MT"/>
            </a:endParaRPr>
          </a:p>
          <a:p>
            <a:pPr marL="287655" marR="45085" indent="-285750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287655" algn="l"/>
              </a:tabLst>
            </a:pPr>
            <a:r>
              <a:rPr sz="1400" b="1" dirty="0">
                <a:latin typeface="Arial"/>
                <a:cs typeface="Arial"/>
              </a:rPr>
              <a:t>Brand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loyalty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dealer </a:t>
            </a:r>
            <a:r>
              <a:rPr sz="1400" dirty="0">
                <a:latin typeface="Arial MT"/>
                <a:cs typeface="Arial MT"/>
              </a:rPr>
              <a:t>reach,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economies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28765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scale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Arial MT"/>
              <a:cs typeface="Arial MT"/>
            </a:endParaRPr>
          </a:p>
          <a:p>
            <a:pPr marL="287655" indent="-285750">
              <a:lnSpc>
                <a:spcPts val="1664"/>
              </a:lnSpc>
              <a:buFont typeface="Arial MT"/>
              <a:buChar char="•"/>
              <a:tabLst>
                <a:tab pos="287655" algn="l"/>
              </a:tabLst>
            </a:pPr>
            <a:r>
              <a:rPr sz="1400" b="1" dirty="0">
                <a:latin typeface="Arial"/>
                <a:cs typeface="Arial"/>
              </a:rPr>
              <a:t>Impact: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Low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287655">
              <a:lnSpc>
                <a:spcPts val="1664"/>
              </a:lnSpc>
            </a:pPr>
            <a:r>
              <a:rPr sz="1400" spc="-10" dirty="0">
                <a:latin typeface="Arial MT"/>
                <a:cs typeface="Arial MT"/>
              </a:rPr>
              <a:t>Moderate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439275" y="2419350"/>
            <a:ext cx="2581275" cy="2257425"/>
          </a:xfrm>
          <a:custGeom>
            <a:avLst/>
            <a:gdLst/>
            <a:ahLst/>
            <a:cxnLst/>
            <a:rect l="l" t="t" r="r" b="b"/>
            <a:pathLst>
              <a:path w="2581275" h="2257425">
                <a:moveTo>
                  <a:pt x="0" y="2257425"/>
                </a:moveTo>
                <a:lnTo>
                  <a:pt x="2581275" y="2257425"/>
                </a:lnTo>
                <a:lnTo>
                  <a:pt x="2581275" y="0"/>
                </a:lnTo>
                <a:lnTo>
                  <a:pt x="0" y="0"/>
                </a:lnTo>
                <a:lnTo>
                  <a:pt x="0" y="22574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449434" y="2422777"/>
            <a:ext cx="2504441" cy="1348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2900" marR="43815" indent="-342900">
              <a:lnSpc>
                <a:spcPct val="102899"/>
              </a:lnSpc>
              <a:spcBef>
                <a:spcPts val="75"/>
              </a:spcBef>
              <a:buChar char="•"/>
              <a:tabLst>
                <a:tab pos="342900" algn="l"/>
              </a:tabLst>
            </a:pPr>
            <a:r>
              <a:rPr sz="1400" dirty="0">
                <a:latin typeface="Arial MT"/>
                <a:cs typeface="Arial MT"/>
              </a:rPr>
              <a:t>Competes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Apollo, </a:t>
            </a:r>
            <a:r>
              <a:rPr sz="1400" dirty="0">
                <a:latin typeface="Arial MT"/>
                <a:cs typeface="Arial MT"/>
              </a:rPr>
              <a:t>CEAT,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Bridgestone</a:t>
            </a:r>
            <a:endParaRPr sz="1400" dirty="0">
              <a:latin typeface="Arial MT"/>
              <a:cs typeface="Arial MT"/>
            </a:endParaRPr>
          </a:p>
          <a:p>
            <a:pPr marL="342900" marR="5080" indent="-342900">
              <a:lnSpc>
                <a:spcPts val="1650"/>
              </a:lnSpc>
              <a:spcBef>
                <a:spcPts val="50"/>
              </a:spcBef>
              <a:buChar char="•"/>
              <a:tabLst>
                <a:tab pos="342900" algn="l"/>
              </a:tabLst>
            </a:pP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brand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play, </a:t>
            </a:r>
            <a:r>
              <a:rPr sz="1400" dirty="0">
                <a:latin typeface="Arial MT"/>
                <a:cs typeface="Arial MT"/>
              </a:rPr>
              <a:t>innovation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race</a:t>
            </a:r>
            <a:endParaRPr lang="en-US" sz="1400" spc="-20" dirty="0">
              <a:latin typeface="Arial MT"/>
              <a:cs typeface="Arial MT"/>
            </a:endParaRPr>
          </a:p>
          <a:p>
            <a:pPr marL="342900" marR="5080" indent="-342900">
              <a:lnSpc>
                <a:spcPts val="1650"/>
              </a:lnSpc>
              <a:spcBef>
                <a:spcPts val="50"/>
              </a:spcBef>
              <a:buChar char="•"/>
              <a:tabLst>
                <a:tab pos="342900" algn="l"/>
              </a:tabLst>
            </a:pPr>
            <a:endParaRPr sz="1400" dirty="0">
              <a:latin typeface="Arial MT"/>
              <a:cs typeface="Arial MT"/>
            </a:endParaRPr>
          </a:p>
          <a:p>
            <a:pPr marL="34226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</a:tabLst>
            </a:pPr>
            <a:r>
              <a:rPr sz="1400" b="1" dirty="0">
                <a:latin typeface="Arial"/>
                <a:cs typeface="Arial"/>
              </a:rPr>
              <a:t>Impact: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Very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High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352675" y="2447925"/>
            <a:ext cx="2257425" cy="2247900"/>
          </a:xfrm>
          <a:custGeom>
            <a:avLst/>
            <a:gdLst/>
            <a:ahLst/>
            <a:cxnLst/>
            <a:rect l="l" t="t" r="r" b="b"/>
            <a:pathLst>
              <a:path w="2257425" h="2247900">
                <a:moveTo>
                  <a:pt x="2257425" y="0"/>
                </a:moveTo>
                <a:lnTo>
                  <a:pt x="0" y="0"/>
                </a:lnTo>
                <a:lnTo>
                  <a:pt x="0" y="2247900"/>
                </a:lnTo>
                <a:lnTo>
                  <a:pt x="2257425" y="2247900"/>
                </a:lnTo>
                <a:lnTo>
                  <a:pt x="2257425" y="0"/>
                </a:lnTo>
                <a:close/>
              </a:path>
            </a:pathLst>
          </a:custGeom>
          <a:solidFill>
            <a:srgbClr val="FFD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352675" y="2447925"/>
            <a:ext cx="2257425" cy="22479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3810" marR="60960" algn="just">
              <a:lnSpc>
                <a:spcPct val="102800"/>
              </a:lnSpc>
              <a:spcBef>
                <a:spcPts val="185"/>
              </a:spcBef>
            </a:pP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Inputs: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Arial MT"/>
                <a:cs typeface="Arial MT"/>
              </a:rPr>
              <a:t>Natural/synthetic </a:t>
            </a:r>
            <a:r>
              <a:rPr sz="1400" dirty="0">
                <a:latin typeface="Arial MT"/>
                <a:cs typeface="Arial MT"/>
              </a:rPr>
              <a:t>rubber,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chemicals</a:t>
            </a:r>
            <a:endParaRPr sz="1400">
              <a:latin typeface="Arial MT"/>
              <a:cs typeface="Arial MT"/>
            </a:endParaRPr>
          </a:p>
          <a:p>
            <a:pPr marL="3810" algn="just">
              <a:lnSpc>
                <a:spcPts val="1575"/>
              </a:lnSpc>
            </a:pPr>
            <a:r>
              <a:rPr sz="1400" b="1" dirty="0">
                <a:latin typeface="Calibri"/>
                <a:cs typeface="Calibri"/>
              </a:rPr>
              <a:t>Volatility: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price</a:t>
            </a:r>
            <a:endParaRPr sz="1400">
              <a:latin typeface="Calibri"/>
              <a:cs typeface="Calibri"/>
            </a:endParaRPr>
          </a:p>
          <a:p>
            <a:pPr marL="3810" marR="12700" algn="just">
              <a:lnSpc>
                <a:spcPct val="100600"/>
              </a:lnSpc>
              <a:spcBef>
                <a:spcPts val="35"/>
              </a:spcBef>
            </a:pPr>
            <a:r>
              <a:rPr sz="1400" dirty="0">
                <a:latin typeface="Calibri"/>
                <a:cs typeface="Calibri"/>
              </a:rPr>
              <a:t>fluctuations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markets. </a:t>
            </a:r>
            <a:r>
              <a:rPr sz="1400" b="1" dirty="0">
                <a:latin typeface="Calibri"/>
                <a:cs typeface="Calibri"/>
              </a:rPr>
              <a:t>Control: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dirty="0">
                <a:latin typeface="Arial MT"/>
                <a:cs typeface="Arial MT"/>
              </a:rPr>
              <a:t>Price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volatility;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MRF </a:t>
            </a:r>
            <a:r>
              <a:rPr sz="1400" dirty="0">
                <a:latin typeface="Arial MT"/>
                <a:cs typeface="Arial MT"/>
              </a:rPr>
              <a:t>owns</a:t>
            </a:r>
            <a:r>
              <a:rPr sz="1400" spc="-10" dirty="0">
                <a:latin typeface="Arial MT"/>
                <a:cs typeface="Arial MT"/>
              </a:rPr>
              <a:t> plantations.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Arial MT"/>
              <a:cs typeface="Arial MT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Impact: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Moderate</a:t>
            </a:r>
            <a:endParaRPr sz="1400">
              <a:latin typeface="Calibri"/>
              <a:cs typeface="Calibri"/>
            </a:endParaRPr>
          </a:p>
          <a:p>
            <a:pPr marL="3810">
              <a:lnSpc>
                <a:spcPct val="100000"/>
              </a:lnSpc>
              <a:spcBef>
                <a:spcPts val="1625"/>
              </a:spcBef>
            </a:pPr>
            <a:r>
              <a:rPr sz="1400" spc="-5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57750" y="2371725"/>
            <a:ext cx="2047875" cy="2343150"/>
          </a:xfrm>
          <a:custGeom>
            <a:avLst/>
            <a:gdLst/>
            <a:ahLst/>
            <a:cxnLst/>
            <a:rect l="l" t="t" r="r" b="b"/>
            <a:pathLst>
              <a:path w="2047875" h="2343150">
                <a:moveTo>
                  <a:pt x="2047875" y="0"/>
                </a:moveTo>
                <a:lnTo>
                  <a:pt x="0" y="0"/>
                </a:lnTo>
                <a:lnTo>
                  <a:pt x="0" y="2343150"/>
                </a:lnTo>
                <a:lnTo>
                  <a:pt x="2047875" y="2343150"/>
                </a:lnTo>
                <a:lnTo>
                  <a:pt x="2047875" y="0"/>
                </a:lnTo>
                <a:close/>
              </a:path>
            </a:pathLst>
          </a:custGeom>
          <a:solidFill>
            <a:srgbClr val="FFD3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57750" y="2371725"/>
            <a:ext cx="2047875" cy="23431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35255" marR="208915">
              <a:lnSpc>
                <a:spcPct val="101299"/>
              </a:lnSpc>
              <a:spcBef>
                <a:spcPts val="140"/>
              </a:spcBef>
            </a:pPr>
            <a:r>
              <a:rPr sz="1400" b="1" dirty="0">
                <a:latin typeface="Calibri"/>
                <a:cs typeface="Calibri"/>
              </a:rPr>
              <a:t>B2B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Customers: </a:t>
            </a:r>
            <a:r>
              <a:rPr sz="1400" dirty="0">
                <a:latin typeface="Calibri"/>
                <a:cs typeface="Calibri"/>
              </a:rPr>
              <a:t>Automobile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OEMs</a:t>
            </a:r>
            <a:r>
              <a:rPr sz="1400" spc="-20" dirty="0">
                <a:latin typeface="Calibri"/>
                <a:cs typeface="Calibri"/>
              </a:rPr>
              <a:t> such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Maruti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Suzuki,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Tata, </a:t>
            </a:r>
            <a:r>
              <a:rPr sz="1400" spc="-10" dirty="0">
                <a:latin typeface="Calibri"/>
                <a:cs typeface="Calibri"/>
              </a:rPr>
              <a:t>Mahindra.</a:t>
            </a:r>
            <a:endParaRPr sz="1400">
              <a:latin typeface="Calibri"/>
              <a:cs typeface="Calibri"/>
            </a:endParaRPr>
          </a:p>
          <a:p>
            <a:pPr marL="135255" marR="349885" algn="just">
              <a:lnSpc>
                <a:spcPct val="100499"/>
              </a:lnSpc>
              <a:spcBef>
                <a:spcPts val="265"/>
              </a:spcBef>
            </a:pPr>
            <a:r>
              <a:rPr sz="1400" b="1" dirty="0">
                <a:latin typeface="Calibri"/>
                <a:cs typeface="Calibri"/>
              </a:rPr>
              <a:t>Buyer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Leverage: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High </a:t>
            </a:r>
            <a:r>
              <a:rPr sz="1400" dirty="0">
                <a:latin typeface="Calibri"/>
                <a:cs typeface="Calibri"/>
              </a:rPr>
              <a:t>due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brand </a:t>
            </a:r>
            <a:r>
              <a:rPr sz="1400" spc="-10" dirty="0">
                <a:latin typeface="Calibri"/>
                <a:cs typeface="Calibri"/>
              </a:rPr>
              <a:t>choices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price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sensitivity.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400">
              <a:latin typeface="Calibri"/>
              <a:cs typeface="Calibri"/>
            </a:endParaRPr>
          </a:p>
          <a:p>
            <a:pPr marL="135255" algn="just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libri"/>
                <a:cs typeface="Calibri"/>
              </a:rPr>
              <a:t>Impact: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2840763" y="-42473"/>
            <a:ext cx="6510474" cy="590290"/>
          </a:xfrm>
          <a:prstGeom prst="rect">
            <a:avLst/>
          </a:prstGeom>
        </p:spPr>
        <p:txBody>
          <a:bodyPr vert="horz" wrap="square" lIns="0" tIns="66421" rIns="0" bIns="0" rtlCol="0">
            <a:spAutoFit/>
          </a:bodyPr>
          <a:lstStyle/>
          <a:p>
            <a:pPr marL="31750" algn="ctr">
              <a:lnSpc>
                <a:spcPct val="100000"/>
              </a:lnSpc>
              <a:spcBef>
                <a:spcPts val="105"/>
              </a:spcBef>
            </a:pPr>
            <a:r>
              <a:rPr sz="3400" b="1" dirty="0"/>
              <a:t>FIVE FORCES</a:t>
            </a:r>
            <a:r>
              <a:rPr sz="3400" b="1" spc="-35" dirty="0"/>
              <a:t> </a:t>
            </a:r>
            <a:r>
              <a:rPr sz="3400" b="1" dirty="0"/>
              <a:t>ANALYSIS</a:t>
            </a:r>
            <a:r>
              <a:rPr sz="3400" b="1" spc="-40" dirty="0"/>
              <a:t> </a:t>
            </a:r>
            <a:r>
              <a:rPr sz="3400" b="1" dirty="0"/>
              <a:t>OF</a:t>
            </a:r>
            <a:r>
              <a:rPr sz="3400" b="1" spc="-100" dirty="0"/>
              <a:t> </a:t>
            </a:r>
            <a:r>
              <a:rPr sz="3400" b="1" dirty="0"/>
              <a:t>MRF</a:t>
            </a:r>
            <a:r>
              <a:rPr sz="3400" b="1" spc="-35" dirty="0"/>
              <a:t> </a:t>
            </a:r>
            <a:r>
              <a:rPr sz="3400" b="1" spc="-10" dirty="0"/>
              <a:t>TYRES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8100" y="5419725"/>
            <a:ext cx="9334500" cy="5238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46075" marR="174625" indent="-147955">
              <a:lnSpc>
                <a:spcPct val="101000"/>
              </a:lnSpc>
              <a:spcBef>
                <a:spcPts val="210"/>
              </a:spcBef>
            </a:pPr>
            <a:r>
              <a:rPr sz="1550" b="1" dirty="0">
                <a:latin typeface="Calibri"/>
                <a:cs typeface="Calibri"/>
              </a:rPr>
              <a:t>STRATEGIC</a:t>
            </a:r>
            <a:r>
              <a:rPr sz="1550" b="1" spc="-5" dirty="0">
                <a:latin typeface="Calibri"/>
                <a:cs typeface="Calibri"/>
              </a:rPr>
              <a:t> </a:t>
            </a:r>
            <a:r>
              <a:rPr sz="1550" b="1" dirty="0">
                <a:latin typeface="Calibri"/>
                <a:cs typeface="Calibri"/>
              </a:rPr>
              <a:t>TAKEAWAY:</a:t>
            </a:r>
            <a:r>
              <a:rPr sz="1550" b="1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MRF’s</a:t>
            </a:r>
            <a:r>
              <a:rPr sz="1550" spc="-8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value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chain</a:t>
            </a:r>
            <a:r>
              <a:rPr sz="1550" spc="-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is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-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strategic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blend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cost-efficiency,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product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excellence,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 </a:t>
            </a:r>
            <a:r>
              <a:rPr sz="1550" spc="-10" dirty="0">
                <a:latin typeface="Calibri"/>
                <a:cs typeface="Calibri"/>
              </a:rPr>
              <a:t>service </a:t>
            </a:r>
            <a:r>
              <a:rPr sz="1550" dirty="0">
                <a:latin typeface="Calibri"/>
                <a:cs typeface="Calibri"/>
              </a:rPr>
              <a:t>depth,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enabling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sustained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leadership</a:t>
            </a:r>
            <a:r>
              <a:rPr sz="1550" spc="-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Indian</a:t>
            </a:r>
            <a:r>
              <a:rPr sz="1550" spc="-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tyre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industry</a:t>
            </a:r>
            <a:r>
              <a:rPr sz="1550" spc="-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rising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presence</a:t>
            </a:r>
            <a:r>
              <a:rPr sz="1550" spc="-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international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markets.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114692" y="4921090"/>
            <a:ext cx="1744789" cy="1825941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1571625" y="4038600"/>
            <a:ext cx="552450" cy="485775"/>
            <a:chOff x="1571625" y="4038600"/>
            <a:chExt cx="552450" cy="485775"/>
          </a:xfrm>
        </p:grpSpPr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71625" y="4038600"/>
              <a:ext cx="552450" cy="4857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62125" y="4095750"/>
              <a:ext cx="171450" cy="28575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000500" y="4057650"/>
            <a:ext cx="552450" cy="485775"/>
            <a:chOff x="4000500" y="4057650"/>
            <a:chExt cx="552450" cy="485775"/>
          </a:xfrm>
        </p:grpSpPr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00500" y="4057650"/>
              <a:ext cx="552450" cy="4857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91000" y="4114800"/>
              <a:ext cx="180975" cy="28575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6334125" y="4067175"/>
            <a:ext cx="504825" cy="466725"/>
            <a:chOff x="6334125" y="4067175"/>
            <a:chExt cx="504825" cy="466725"/>
          </a:xfrm>
        </p:grpSpPr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34125" y="4067175"/>
              <a:ext cx="504825" cy="46672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05575" y="4210050"/>
              <a:ext cx="276225" cy="20955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1372850" y="4038600"/>
            <a:ext cx="581025" cy="495300"/>
            <a:chOff x="11372850" y="4038600"/>
            <a:chExt cx="581025" cy="495300"/>
          </a:xfrm>
        </p:grpSpPr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372850" y="4038600"/>
              <a:ext cx="581025" cy="4953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72875" y="4191000"/>
              <a:ext cx="314325" cy="219075"/>
            </a:xfrm>
            <a:prstGeom prst="rect">
              <a:avLst/>
            </a:prstGeom>
          </p:spPr>
        </p:pic>
      </p:grpSp>
      <p:grpSp>
        <p:nvGrpSpPr>
          <p:cNvPr id="65" name="object 65"/>
          <p:cNvGrpSpPr/>
          <p:nvPr/>
        </p:nvGrpSpPr>
        <p:grpSpPr>
          <a:xfrm>
            <a:off x="8639175" y="4019550"/>
            <a:ext cx="552450" cy="485775"/>
            <a:chOff x="8639175" y="4019550"/>
            <a:chExt cx="552450" cy="485775"/>
          </a:xfrm>
        </p:grpSpPr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39175" y="4019550"/>
              <a:ext cx="552450" cy="48577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29675" y="4086225"/>
              <a:ext cx="171450" cy="276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Calibri Light</vt:lpstr>
      <vt:lpstr>Office Theme</vt:lpstr>
      <vt:lpstr>FIVE FORCES ANALYSIS OF MRF TYRES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Lalit Patil</dc:creator>
  <cp:lastModifiedBy>Lalit Patil</cp:lastModifiedBy>
  <cp:revision>1</cp:revision>
  <dcterms:created xsi:type="dcterms:W3CDTF">2025-07-26T17:04:37Z</dcterms:created>
  <dcterms:modified xsi:type="dcterms:W3CDTF">2025-07-26T17:06:12Z</dcterms:modified>
</cp:coreProperties>
</file>