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253C-D1EB-B4CC-B50C-C8E44F56C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5E8D9-86E0-3960-0818-7A8A12667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372ED-C15B-5DA8-9028-B06AD958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BB-F8D8-4425-A4B6-8D2E5033109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7C74C-DBFC-4819-FDF2-6D7B97B1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C819-BE39-7341-D9DE-314152F2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4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3FC5-2071-342D-FCFC-4AEF1EED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9E992-EE2D-5808-E7B4-B81E8D788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3954-3E3D-1BC9-8663-AB4ADDCF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BB-F8D8-4425-A4B6-8D2E5033109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3FD8A-483D-E5A6-8275-83F0C3CF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145DA-CD7C-6743-4D33-12A401D2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3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42F9C-BB6B-1DCA-BFED-1E4C508F9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11DD-098B-21D8-61D3-67DF413BA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8F653-116C-72AE-78A7-7C205D63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BB-F8D8-4425-A4B6-8D2E5033109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21129-0BFD-F6B7-BA4B-5E531461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D9C98-354D-AA88-18AF-5092E008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CF8E-3A24-999D-3F75-97BAFBE4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8AFB-59A0-9516-B62C-14FC5819D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DAF05-6D13-2EC0-AF55-66A83BCA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BB-F8D8-4425-A4B6-8D2E5033109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FB66-7BEA-9FEB-CBB1-0CB9DF57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A86B4-AF31-71BB-C388-ED2D6C4C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C27B-0C23-CF77-F237-3BEB30E6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7750-E306-E959-F4F2-DD417D124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C6C5E-B06A-9EF4-18CB-345FCEBC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BB-F8D8-4425-A4B6-8D2E5033109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F9181-AAB8-F933-2E1F-E092A5A8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4815-3DCE-790B-A52E-F56ED472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1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76BC-976E-62E0-5865-82FBDB55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EE35-D39E-2FFD-BCE6-DB5E8C90E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07FE4-35BC-AEF2-9ED1-B62C0A05B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655B6-BC38-B853-D014-2F498DE4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BB-F8D8-4425-A4B6-8D2E5033109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CDE9-E0A8-84C2-627E-181C6893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A506F-043C-7FDA-57F2-E929A3EE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8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CFEF-2BA9-C003-CCA9-8107266A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C3669-5274-4B6C-652B-C649B3FCF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CC3B1-D6D1-73C7-78C7-D8C9E75D2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48754-9BD0-6686-FA2B-3F0EF4C4C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7CBF5-38F6-E52C-3C04-887CBC84B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91427-46C2-B057-8843-C4FBBAB6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BB-F8D8-4425-A4B6-8D2E5033109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8E5B2-ECF9-8C6F-3633-D6762983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2FECC-A038-1BC7-DBA6-B45A04A0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3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285B-B656-9A4C-7827-1164CC8D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68FDC-F2C6-4BD1-69B9-81E22240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BB-F8D8-4425-A4B6-8D2E5033109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01B46-1BF4-723D-EE29-50185F8E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8C545-26F7-C480-853F-173CFB4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645D-5723-3499-33DE-71D4B351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BB-F8D8-4425-A4B6-8D2E5033109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F953A-DE0E-B819-38E4-F6D2F955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AD68F-EC1C-E148-BAF2-872EEDAA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3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C933-A605-3356-7173-5C1AE1F8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18DE-A763-8FA4-6CD3-5542D9339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DBAE8-D286-E603-FE7B-BB9C374B3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D4FC1-B98F-4F5A-45D4-E280D40F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BB-F8D8-4425-A4B6-8D2E5033109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9B444-AEB3-03D0-51CF-C7A73CFD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D76EB-F25A-2DB2-A2F2-917EC727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8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DFF2-FFBE-2424-2FD8-34AFBDD5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611C1-C1F6-273F-7CF1-4D0179426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68827-61C9-7576-02C5-586D414CF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894D-1F10-7C10-8035-3AEC9DB7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BB-F8D8-4425-A4B6-8D2E5033109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4C714-8F08-8E91-3F31-33201157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7941D-9CD0-75BC-0C16-652B4CAF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1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28498-E395-E734-8F93-A6B4FF2C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00A59-0AD7-B50C-EB4C-F039CEFA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BF4A6-3A3D-0419-0817-A2684C6C7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12BB-F8D8-4425-A4B6-8D2E5033109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5831B-05EC-170C-D76A-78F2E1C87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CA2DC-9A0C-7892-2D90-A4A8A3A81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3BBB4-08C8-480A-A4A8-B5FAE3BD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7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D449-1560-8947-0D23-DDB63AE37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228600"/>
            <a:ext cx="11393424" cy="420624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Story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FF2C7-4193-6ED7-F021-C2C2D4BAF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749110"/>
            <a:ext cx="3221736" cy="1024826"/>
          </a:xfr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l"/>
            <a:r>
              <a:rPr lang="en-US" sz="1400" b="1" i="0" dirty="0">
                <a:solidFill>
                  <a:srgbClr val="24292F"/>
                </a:solidFill>
                <a:effectLst/>
                <a:latin typeface="-apple-system"/>
              </a:rPr>
              <a:t>Impact of Funding on Students Pursuing Higher Education</a:t>
            </a:r>
          </a:p>
          <a:p>
            <a:pPr algn="l"/>
            <a:r>
              <a:rPr lang="en-US" sz="1400" dirty="0">
                <a:solidFill>
                  <a:srgbClr val="24292F"/>
                </a:solidFill>
                <a:latin typeface="-apple-system"/>
              </a:rPr>
              <a:t>Team</a:t>
            </a:r>
          </a:p>
          <a:p>
            <a:pPr algn="l"/>
            <a:r>
              <a:rPr lang="en-US" sz="1400" dirty="0">
                <a:solidFill>
                  <a:srgbClr val="24292F"/>
                </a:solidFill>
                <a:latin typeface="-apple-system"/>
              </a:rPr>
              <a:t>Brenda Johansen, Bryon Hobbs, Lalita </a:t>
            </a:r>
            <a:r>
              <a:rPr lang="en-US" sz="1400" dirty="0" err="1">
                <a:solidFill>
                  <a:srgbClr val="24292F"/>
                </a:solidFill>
                <a:latin typeface="-apple-system"/>
              </a:rPr>
              <a:t>Ponnapali</a:t>
            </a:r>
            <a:r>
              <a:rPr lang="en-US" sz="1400" dirty="0">
                <a:solidFill>
                  <a:srgbClr val="24292F"/>
                </a:solidFill>
                <a:latin typeface="-apple-system"/>
              </a:rPr>
              <a:t>, Staci Stapleton</a:t>
            </a:r>
          </a:p>
          <a:p>
            <a:pPr algn="l"/>
            <a:endParaRPr lang="en-US" sz="1400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en-US" sz="140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6F3E16-6BA6-B0FE-8EC1-5D386E51DFDC}"/>
              </a:ext>
            </a:extLst>
          </p:cNvPr>
          <p:cNvSpPr/>
          <p:nvPr/>
        </p:nvSpPr>
        <p:spPr>
          <a:xfrm>
            <a:off x="475488" y="1892808"/>
            <a:ext cx="3221736" cy="2468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Plan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313E16-0B00-A16D-259D-054B4018634A}"/>
              </a:ext>
            </a:extLst>
          </p:cNvPr>
          <p:cNvSpPr txBox="1">
            <a:spLocks/>
          </p:cNvSpPr>
          <p:nvPr/>
        </p:nvSpPr>
        <p:spPr>
          <a:xfrm>
            <a:off x="475488" y="2432304"/>
            <a:ext cx="3221736" cy="1024826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>
                <a:solidFill>
                  <a:srgbClr val="24292F"/>
                </a:solidFill>
                <a:effectLst/>
                <a:latin typeface="-apple-system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1200" b="0" dirty="0">
                <a:highlight>
                  <a:srgbClr val="FFFF00"/>
                </a:highlight>
              </a:rPr>
              <a:t>What are the Factors Driving the need for this project???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14C00-18F6-B137-A3BD-AD2EF72BACB5}"/>
              </a:ext>
            </a:extLst>
          </p:cNvPr>
          <p:cNvSpPr/>
          <p:nvPr/>
        </p:nvSpPr>
        <p:spPr>
          <a:xfrm>
            <a:off x="475488" y="2162556"/>
            <a:ext cx="3221736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Problem Statement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553E296-AACF-7522-9853-7C48C5323EF5}"/>
              </a:ext>
            </a:extLst>
          </p:cNvPr>
          <p:cNvSpPr txBox="1">
            <a:spLocks/>
          </p:cNvSpPr>
          <p:nvPr/>
        </p:nvSpPr>
        <p:spPr>
          <a:xfrm>
            <a:off x="472440" y="3755136"/>
            <a:ext cx="3221736" cy="1024826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>
                <a:solidFill>
                  <a:srgbClr val="24292F"/>
                </a:solidFill>
                <a:effectLst/>
                <a:latin typeface="-apple-system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dirty="0"/>
              <a:t>The purpose of this project is to analyze if the amount of  budgetary funding for high school extracurricular activities have an impact on whether students attend post secondary educational programs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818DCC-9FB8-2216-ADB4-693571434115}"/>
              </a:ext>
            </a:extLst>
          </p:cNvPr>
          <p:cNvSpPr/>
          <p:nvPr/>
        </p:nvSpPr>
        <p:spPr>
          <a:xfrm>
            <a:off x="472440" y="3485388"/>
            <a:ext cx="3221736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Purpose of the Project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392A816-7E62-0FF2-827D-3A7C9161E19D}"/>
              </a:ext>
            </a:extLst>
          </p:cNvPr>
          <p:cNvSpPr txBox="1">
            <a:spLocks/>
          </p:cNvSpPr>
          <p:nvPr/>
        </p:nvSpPr>
        <p:spPr>
          <a:xfrm>
            <a:off x="478536" y="5096256"/>
            <a:ext cx="3221736" cy="140430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>
                <a:solidFill>
                  <a:srgbClr val="24292F"/>
                </a:solidFill>
                <a:effectLst/>
                <a:latin typeface="-apple-system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en-US" b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74D9E3-1216-EB26-66D4-00B9B45986B9}"/>
              </a:ext>
            </a:extLst>
          </p:cNvPr>
          <p:cNvSpPr/>
          <p:nvPr/>
        </p:nvSpPr>
        <p:spPr>
          <a:xfrm>
            <a:off x="478536" y="4817364"/>
            <a:ext cx="3221736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Project Deliverables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C86EF26-B998-0055-7BBB-060050FB9FF0}"/>
              </a:ext>
            </a:extLst>
          </p:cNvPr>
          <p:cNvSpPr txBox="1">
            <a:spLocks/>
          </p:cNvSpPr>
          <p:nvPr/>
        </p:nvSpPr>
        <p:spPr>
          <a:xfrm>
            <a:off x="4160520" y="1014984"/>
            <a:ext cx="3803904" cy="2377440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>
                <a:solidFill>
                  <a:srgbClr val="24292F"/>
                </a:solidFill>
                <a:effectLst/>
                <a:latin typeface="-apple-system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marL="171450" lvl="0" indent="-171450" algn="just">
              <a:lnSpc>
                <a:spcPct val="100000"/>
              </a:lnSpc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1200" b="0" dirty="0"/>
              <a:t>Extract data from Wisconsin Department of Public Instruction needed for analysis</a:t>
            </a:r>
          </a:p>
          <a:p>
            <a:pPr marL="171450" lvl="0" indent="-171450" algn="just">
              <a:lnSpc>
                <a:spcPct val="100000"/>
              </a:lnSpc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1200" b="0" dirty="0"/>
              <a:t>Transform/clean data by </a:t>
            </a:r>
            <a:r>
              <a:rPr lang="en-US" sz="1300" b="0" dirty="0"/>
              <a:t>removing</a:t>
            </a:r>
            <a:r>
              <a:rPr lang="en-US" sz="1200" b="0" dirty="0"/>
              <a:t> null values, converting column data types, remove information that does not impact or does not pertain to analysis, join data frames, etc.</a:t>
            </a:r>
          </a:p>
          <a:p>
            <a:pPr marL="171450" lvl="0" indent="-171450" algn="just">
              <a:lnSpc>
                <a:spcPct val="100000"/>
              </a:lnSpc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1200" b="0" dirty="0"/>
              <a:t>Build dashboards based on functions, time, Cost and Revenue.</a:t>
            </a:r>
          </a:p>
          <a:p>
            <a:pPr marL="171450" lvl="0" indent="-171450" algn="just">
              <a:lnSpc>
                <a:spcPct val="100000"/>
              </a:lnSpc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1200" b="0" dirty="0"/>
              <a:t>Build Machine learning model to derive the sweet-spot of budget requirements for student’s Post secondary success.     </a:t>
            </a:r>
          </a:p>
          <a:p>
            <a:pPr lvl="0" algn="just">
              <a:lnSpc>
                <a:spcPct val="100000"/>
              </a:lnSpc>
              <a:spcAft>
                <a:spcPts val="0"/>
              </a:spcAft>
              <a:buSzPts val="1300"/>
            </a:pPr>
            <a:endParaRPr lang="en-US" sz="1200" b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A9D005-C656-120A-3360-0590C50FCC35}"/>
              </a:ext>
            </a:extLst>
          </p:cNvPr>
          <p:cNvSpPr/>
          <p:nvPr/>
        </p:nvSpPr>
        <p:spPr>
          <a:xfrm>
            <a:off x="4160520" y="745236"/>
            <a:ext cx="3803904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Potential Solution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3DF43F1-C701-A73E-7071-1F1F83831652}"/>
              </a:ext>
            </a:extLst>
          </p:cNvPr>
          <p:cNvSpPr txBox="1">
            <a:spLocks/>
          </p:cNvSpPr>
          <p:nvPr/>
        </p:nvSpPr>
        <p:spPr>
          <a:xfrm>
            <a:off x="4160520" y="3685032"/>
            <a:ext cx="3803904" cy="113233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>
                <a:solidFill>
                  <a:srgbClr val="24292F"/>
                </a:solidFill>
                <a:effectLst/>
                <a:latin typeface="-apple-system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/>
              <a:t>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/>
              <a:t>SQL Postgres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/>
              <a:t>Google Collab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/>
              <a:t>AWS, Machine Learning</a:t>
            </a:r>
          </a:p>
          <a:p>
            <a:endParaRPr lang="en-US" sz="12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/>
          </a:p>
          <a:p>
            <a:endParaRPr lang="en-US" sz="12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7154BC-510B-09CC-6123-08886A56AA01}"/>
              </a:ext>
            </a:extLst>
          </p:cNvPr>
          <p:cNvSpPr/>
          <p:nvPr/>
        </p:nvSpPr>
        <p:spPr>
          <a:xfrm>
            <a:off x="4160520" y="3415284"/>
            <a:ext cx="3803904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Tools and Technologies Used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171F47-E7B0-600D-0B65-367DE378944D}"/>
              </a:ext>
            </a:extLst>
          </p:cNvPr>
          <p:cNvSpPr txBox="1">
            <a:spLocks/>
          </p:cNvSpPr>
          <p:nvPr/>
        </p:nvSpPr>
        <p:spPr>
          <a:xfrm>
            <a:off x="4160520" y="5117592"/>
            <a:ext cx="3803904" cy="138379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>
                <a:solidFill>
                  <a:srgbClr val="24292F"/>
                </a:solidFill>
                <a:effectLst/>
                <a:latin typeface="-apple-system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0" dirty="0"/>
              <a:t>By utilizing the reporting data from the Department of Public Instruction, use a deep neural network to determine the factors most relevant to a student’s success in post-secondary education. 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0" dirty="0"/>
              <a:t>Analyze and find the “sweet spot” of what percentage, per student, of a school district’s budget is the right amount for a student’s post-secondary success.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B8C7DB-5024-95D6-D2A1-75DC25B7D264}"/>
              </a:ext>
            </a:extLst>
          </p:cNvPr>
          <p:cNvSpPr/>
          <p:nvPr/>
        </p:nvSpPr>
        <p:spPr>
          <a:xfrm>
            <a:off x="4160520" y="4847844"/>
            <a:ext cx="3803904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ML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693335-FC1A-0C7A-04E7-6AED533460F9}"/>
              </a:ext>
            </a:extLst>
          </p:cNvPr>
          <p:cNvSpPr txBox="1"/>
          <p:nvPr/>
        </p:nvSpPr>
        <p:spPr>
          <a:xfrm>
            <a:off x="8574024" y="1088136"/>
            <a:ext cx="3243072" cy="541242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>
                <a:solidFill>
                  <a:srgbClr val="24292F"/>
                </a:solidFill>
                <a:effectLst/>
                <a:latin typeface="-apple-system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dk1"/>
                </a:solidFill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dk1"/>
                </a:solidFill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/>
              <a:t>Funds by functional area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Numbers and percentages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Amounts</a:t>
            </a: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rgbClr val="FF0000"/>
                </a:solidFill>
              </a:rPr>
              <a:t>Percentages can be shown as Pie chart and Numbers and amounts can be bar Graphs</a:t>
            </a:r>
          </a:p>
          <a:p>
            <a:pPr marL="285750" lvl="1" indent="-285750" algn="l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24292F"/>
                </a:solidFill>
                <a:latin typeface="-apple-system"/>
              </a:rPr>
              <a:t>KPIs and trends based on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Funds raised by district 	(Amounts and Percentages)</a:t>
            </a: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r>
              <a:rPr lang="en-US" sz="1200" dirty="0">
                <a:latin typeface="-apple-system"/>
              </a:rPr>
              <a:t>Drill down by schools</a:t>
            </a: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r>
              <a:rPr lang="en-US" sz="1200" dirty="0">
                <a:latin typeface="-apple-system"/>
              </a:rPr>
              <a:t>Drill down by years</a:t>
            </a:r>
            <a:endParaRPr lang="en-US" sz="1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Top 10 highest and least Performing districts and schools</a:t>
            </a:r>
            <a:endParaRPr lang="en-US" sz="1200" dirty="0"/>
          </a:p>
          <a:p>
            <a:pPr marL="285750" lvl="1" indent="-285750" algn="l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24292F"/>
                </a:solidFill>
                <a:latin typeface="-apple-system"/>
              </a:rPr>
              <a:t>District wise Cost and Revenue Comparison by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District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School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Functional Area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Year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48B47D-8EBC-A9F0-11B2-8D41DF514AD0}"/>
              </a:ext>
            </a:extLst>
          </p:cNvPr>
          <p:cNvSpPr/>
          <p:nvPr/>
        </p:nvSpPr>
        <p:spPr>
          <a:xfrm>
            <a:off x="8595360" y="745236"/>
            <a:ext cx="3221736" cy="2468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131493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7C3E912-5756-0D19-DF40-0A5FBF1F7A29}"/>
              </a:ext>
            </a:extLst>
          </p:cNvPr>
          <p:cNvSpPr txBox="1">
            <a:spLocks/>
          </p:cNvSpPr>
          <p:nvPr/>
        </p:nvSpPr>
        <p:spPr>
          <a:xfrm>
            <a:off x="4160520" y="3767328"/>
            <a:ext cx="3803904" cy="1024826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>
                <a:solidFill>
                  <a:srgbClr val="24292F"/>
                </a:solidFill>
                <a:effectLst/>
                <a:latin typeface="-apple-system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8F47F9-A82A-C1BB-B753-54D865DFFF15}"/>
              </a:ext>
            </a:extLst>
          </p:cNvPr>
          <p:cNvSpPr/>
          <p:nvPr/>
        </p:nvSpPr>
        <p:spPr>
          <a:xfrm>
            <a:off x="4160520" y="3497580"/>
            <a:ext cx="3803904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Visualizations and Analysis</a:t>
            </a:r>
          </a:p>
        </p:txBody>
      </p:sp>
    </p:spTree>
    <p:extLst>
      <p:ext uri="{BB962C8B-B14F-4D97-AF65-F5344CB8AC3E}">
        <p14:creationId xmlns:p14="http://schemas.microsoft.com/office/powerpoint/2010/main" val="171013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297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Courier New</vt:lpstr>
      <vt:lpstr>Wingdings</vt:lpstr>
      <vt:lpstr>Office Theme</vt:lpstr>
      <vt:lpstr>Story 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Board</dc:title>
  <dc:creator>Ramakrishna Ponnapalli</dc:creator>
  <cp:lastModifiedBy>Ramakrishna Ponnapalli</cp:lastModifiedBy>
  <cp:revision>16</cp:revision>
  <dcterms:created xsi:type="dcterms:W3CDTF">2022-07-24T19:58:29Z</dcterms:created>
  <dcterms:modified xsi:type="dcterms:W3CDTF">2022-07-25T03:32:57Z</dcterms:modified>
</cp:coreProperties>
</file>