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C0BBA4-5324-4FA2-9DEC-12BF73646559}" v="71" dt="2024-02-07T11:30:44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230808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4660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31995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81141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66446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065051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046724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3774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09701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505048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79088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95440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38803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745890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117765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85883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4984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82A9526-F316-4968-A7C2-9AD5CC9EA5B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693A6BB-5E3E-409C-9117-C1920B36B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randomBar dir="vert"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80DB-C757-092B-86F3-8BD14F155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361440"/>
            <a:ext cx="9144000" cy="3200400"/>
          </a:xfrm>
        </p:spPr>
        <p:txBody>
          <a:bodyPr>
            <a:normAutofit fontScale="90000"/>
          </a:bodyPr>
          <a:lstStyle/>
          <a:p>
            <a:pPr algn="ctr"/>
            <a:r>
              <a:rPr lang="en" sz="6700" dirty="0">
                <a:solidFill>
                  <a:schemeClr val="tx1"/>
                </a:solidFill>
                <a:latin typeface="Arial Black" panose="020B0A04020102020204" pitchFamily="34" charset="0"/>
              </a:rPr>
              <a:t>Hotel Booking Analysis</a:t>
            </a:r>
            <a:br>
              <a:rPr lang="en" sz="67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br>
              <a:rPr lang="en" sz="44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" sz="4400" dirty="0">
                <a:latin typeface="Arial Black" panose="020B0A04020102020204" pitchFamily="34" charset="0"/>
              </a:rPr>
              <a:t>PYTHON </a:t>
            </a:r>
            <a:r>
              <a:rPr lang="en" sz="4400" b="1" dirty="0">
                <a:latin typeface="Arial Black" panose="020B0A04020102020204" pitchFamily="34" charset="0"/>
              </a:rPr>
              <a:t>EDA</a:t>
            </a:r>
            <a:r>
              <a:rPr lang="en" sz="4400" dirty="0">
                <a:latin typeface="Arial Black" panose="020B0A04020102020204" pitchFamily="34" charset="0"/>
              </a:rPr>
              <a:t> PROJECT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2CEFC-8F19-28A9-956C-9ED2B80B4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8902" y="5163460"/>
            <a:ext cx="8825658" cy="861420"/>
          </a:xfrm>
        </p:spPr>
        <p:txBody>
          <a:bodyPr/>
          <a:lstStyle/>
          <a:p>
            <a:pPr algn="r"/>
            <a:r>
              <a:rPr lang="en-US" dirty="0"/>
              <a:t>By  - lalita Rautela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31644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0D18-FDCE-B1D7-8736-8B821947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07532"/>
          </a:xfrm>
        </p:spPr>
        <p:txBody>
          <a:bodyPr/>
          <a:lstStyle/>
          <a:p>
            <a:r>
              <a:rPr lang="en" b="1" dirty="0"/>
              <a:t>Average </a:t>
            </a:r>
            <a:r>
              <a:rPr lang="en" b="1" dirty="0">
                <a:solidFill>
                  <a:schemeClr val="lt1"/>
                </a:solidFill>
              </a:rPr>
              <a:t>Daily Rate</a:t>
            </a:r>
            <a:endParaRPr lang="en-IN" b="1" dirty="0"/>
          </a:p>
        </p:txBody>
      </p:sp>
      <p:sp>
        <p:nvSpPr>
          <p:cNvPr id="6" name="Google Shape;981;p45">
            <a:extLst>
              <a:ext uri="{FF2B5EF4-FFF2-40B4-BE49-F238E27FC236}">
                <a16:creationId xmlns:a16="http://schemas.microsoft.com/office/drawing/2014/main" id="{C14784DA-421E-3353-467D-279D08E4DA31}"/>
              </a:ext>
            </a:extLst>
          </p:cNvPr>
          <p:cNvSpPr txBox="1"/>
          <p:nvPr/>
        </p:nvSpPr>
        <p:spPr>
          <a:xfrm>
            <a:off x="687765" y="2399400"/>
            <a:ext cx="31089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Char char="➢"/>
            </a:pPr>
            <a:r>
              <a:rPr lang="en" sz="2400" dirty="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ADR across months</a:t>
            </a:r>
            <a:endParaRPr sz="24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" name="Google Shape;983;p45">
            <a:extLst>
              <a:ext uri="{FF2B5EF4-FFF2-40B4-BE49-F238E27FC236}">
                <a16:creationId xmlns:a16="http://schemas.microsoft.com/office/drawing/2014/main" id="{7890F391-BE2C-2F67-DF0D-00F5C0A9136E}"/>
              </a:ext>
            </a:extLst>
          </p:cNvPr>
          <p:cNvSpPr txBox="1"/>
          <p:nvPr/>
        </p:nvSpPr>
        <p:spPr>
          <a:xfrm>
            <a:off x="1424955" y="2724127"/>
            <a:ext cx="8221410" cy="121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latin typeface="Arimo"/>
                <a:ea typeface="Arimo"/>
                <a:cs typeface="Arimo"/>
                <a:sym typeface="Arimo"/>
              </a:rPr>
              <a:t>For Resort Hotel, ADR is high in the months of June, July, August as compared to City Hotels. The reason may be that customers/people want to spent their summer vacation in Resort Hotels.</a:t>
            </a:r>
            <a:endParaRPr dirty="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8" name="Google Shape;982;p45">
            <a:extLst>
              <a:ext uri="{FF2B5EF4-FFF2-40B4-BE49-F238E27FC236}">
                <a16:creationId xmlns:a16="http://schemas.microsoft.com/office/drawing/2014/main" id="{C0D84127-D133-32BC-334A-6EBA8405561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66240" y="3861765"/>
            <a:ext cx="7782559" cy="2996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29439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AF3D-4786-343E-22E6-BB595CCC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200572"/>
          </a:xfrm>
        </p:spPr>
        <p:txBody>
          <a:bodyPr/>
          <a:lstStyle/>
          <a:p>
            <a:r>
              <a:rPr lang="en" b="1" dirty="0"/>
              <a:t>Repeated Vs </a:t>
            </a:r>
            <a:r>
              <a:rPr lang="en" b="1" dirty="0">
                <a:solidFill>
                  <a:schemeClr val="lt1"/>
                </a:solidFill>
              </a:rPr>
              <a:t>Non-Repeated Guests</a:t>
            </a:r>
            <a:endParaRPr lang="en-IN" b="1" dirty="0"/>
          </a:p>
        </p:txBody>
      </p:sp>
      <p:sp>
        <p:nvSpPr>
          <p:cNvPr id="4" name="Google Shape;988;p46">
            <a:extLst>
              <a:ext uri="{FF2B5EF4-FFF2-40B4-BE49-F238E27FC236}">
                <a16:creationId xmlns:a16="http://schemas.microsoft.com/office/drawing/2014/main" id="{F2A46CC6-F95A-A13A-5381-46B69DD8A1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71220" y="2451100"/>
            <a:ext cx="5072379" cy="4122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   Insights found</a:t>
            </a:r>
            <a:endParaRPr sz="24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pie chart show the </a:t>
            </a:r>
            <a:r>
              <a:rPr lang="en" b="1" dirty="0"/>
              <a:t>percentage</a:t>
            </a:r>
            <a:r>
              <a:rPr lang="en" dirty="0"/>
              <a:t> of </a:t>
            </a:r>
            <a:r>
              <a:rPr lang="en" b="1" dirty="0"/>
              <a:t>repeated guests</a:t>
            </a:r>
            <a:r>
              <a:rPr lang="en" dirty="0"/>
              <a:t> or </a:t>
            </a:r>
            <a:r>
              <a:rPr lang="en" b="1" dirty="0"/>
              <a:t>not </a:t>
            </a:r>
            <a:r>
              <a:rPr lang="en" dirty="0"/>
              <a:t>(where </a:t>
            </a:r>
            <a:r>
              <a:rPr lang="en" b="1" dirty="0"/>
              <a:t>0 </a:t>
            </a:r>
            <a:r>
              <a:rPr lang="en" dirty="0"/>
              <a:t>is </a:t>
            </a:r>
            <a:r>
              <a:rPr lang="en" b="1" dirty="0"/>
              <a:t>not repeated</a:t>
            </a:r>
            <a:r>
              <a:rPr lang="en" dirty="0"/>
              <a:t> </a:t>
            </a:r>
            <a:r>
              <a:rPr lang="en" b="1" dirty="0"/>
              <a:t>guest </a:t>
            </a:r>
            <a:r>
              <a:rPr lang="en" dirty="0"/>
              <a:t>and </a:t>
            </a:r>
            <a:r>
              <a:rPr lang="en" b="1" dirty="0"/>
              <a:t>1 </a:t>
            </a:r>
            <a:r>
              <a:rPr lang="en" dirty="0"/>
              <a:t>is </a:t>
            </a:r>
            <a:r>
              <a:rPr lang="en" b="1" dirty="0"/>
              <a:t>repeated guest</a:t>
            </a:r>
            <a:r>
              <a:rPr lang="en" dirty="0"/>
              <a:t>)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Repeated guests</a:t>
            </a:r>
            <a:r>
              <a:rPr lang="en" dirty="0"/>
              <a:t> are very few which is only</a:t>
            </a:r>
            <a:r>
              <a:rPr lang="en" b="1" dirty="0"/>
              <a:t> 3.9%</a:t>
            </a:r>
            <a:r>
              <a:rPr lang="en" dirty="0"/>
              <a:t> while </a:t>
            </a:r>
            <a:r>
              <a:rPr lang="en" b="1" dirty="0"/>
              <a:t>96.1%</a:t>
            </a:r>
            <a:r>
              <a:rPr lang="en" dirty="0"/>
              <a:t> guests are </a:t>
            </a:r>
            <a:r>
              <a:rPr lang="en" b="1" dirty="0"/>
              <a:t>not returning</a:t>
            </a:r>
            <a:r>
              <a:rPr lang="en" dirty="0"/>
              <a:t> to the same hotel.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</a:t>
            </a:r>
            <a:r>
              <a:rPr lang="en" b="1" dirty="0"/>
              <a:t>guests management </a:t>
            </a:r>
            <a:r>
              <a:rPr lang="en" dirty="0"/>
              <a:t>should take </a:t>
            </a:r>
            <a:r>
              <a:rPr lang="en" b="1" dirty="0"/>
              <a:t>feedbacks</a:t>
            </a:r>
            <a:r>
              <a:rPr lang="en" dirty="0"/>
              <a:t> from guests and try to </a:t>
            </a:r>
            <a:r>
              <a:rPr lang="en" b="1" dirty="0"/>
              <a:t>improve </a:t>
            </a:r>
            <a:r>
              <a:rPr lang="en" dirty="0"/>
              <a:t>the </a:t>
            </a:r>
            <a:r>
              <a:rPr lang="en" b="1" dirty="0"/>
              <a:t>services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Google Shape;994;p46">
            <a:extLst>
              <a:ext uri="{FF2B5EF4-FFF2-40B4-BE49-F238E27FC236}">
                <a16:creationId xmlns:a16="http://schemas.microsoft.com/office/drawing/2014/main" id="{BDB50204-F2BE-8540-7D58-7610AFE5E1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48094" y="2661920"/>
            <a:ext cx="4041825" cy="4122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246786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69C8-ED08-300A-D861-83AEE8E2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109132"/>
          </a:xfrm>
        </p:spPr>
        <p:txBody>
          <a:bodyPr/>
          <a:lstStyle/>
          <a:p>
            <a:r>
              <a:rPr lang="en" b="1" dirty="0"/>
              <a:t>Most Preferred </a:t>
            </a:r>
            <a:r>
              <a:rPr lang="en" b="1" dirty="0">
                <a:solidFill>
                  <a:schemeClr val="lt1"/>
                </a:solidFill>
              </a:rPr>
              <a:t>Meal</a:t>
            </a:r>
            <a:endParaRPr lang="en-IN" b="1" dirty="0"/>
          </a:p>
        </p:txBody>
      </p:sp>
      <p:sp>
        <p:nvSpPr>
          <p:cNvPr id="7" name="Google Shape;1008;p48">
            <a:extLst>
              <a:ext uri="{FF2B5EF4-FFF2-40B4-BE49-F238E27FC236}">
                <a16:creationId xmlns:a16="http://schemas.microsoft.com/office/drawing/2014/main" id="{E1BC3D48-9632-753F-65D1-7351D782C3A5}"/>
              </a:ext>
            </a:extLst>
          </p:cNvPr>
          <p:cNvSpPr txBox="1"/>
          <p:nvPr/>
        </p:nvSpPr>
        <p:spPr>
          <a:xfrm>
            <a:off x="934720" y="2913525"/>
            <a:ext cx="2224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  <a:endParaRPr sz="24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" name="Google Shape;1010;p48">
            <a:extLst>
              <a:ext uri="{FF2B5EF4-FFF2-40B4-BE49-F238E27FC236}">
                <a16:creationId xmlns:a16="http://schemas.microsoft.com/office/drawing/2014/main" id="{FA6E3806-9881-2016-27A3-A6DEEA71BB84}"/>
              </a:ext>
            </a:extLst>
          </p:cNvPr>
          <p:cNvSpPr txBox="1"/>
          <p:nvPr/>
        </p:nvSpPr>
        <p:spPr>
          <a:xfrm>
            <a:off x="934720" y="3429000"/>
            <a:ext cx="3677920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most preferred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meal 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type by the guests is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BB 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Bed and Breakfast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) while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HB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Half Board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) and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SC</a:t>
            </a:r>
            <a:r>
              <a:rPr lang="en" sz="1600" b="1" dirty="0"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sz="1600" dirty="0"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Self Catering) 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are equally preferred..</a:t>
            </a:r>
            <a:endParaRPr sz="2000" dirty="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Google Shape;1009;p48">
            <a:extLst>
              <a:ext uri="{FF2B5EF4-FFF2-40B4-BE49-F238E27FC236}">
                <a16:creationId xmlns:a16="http://schemas.microsoft.com/office/drawing/2014/main" id="{6B2BCD97-2462-5AEF-0E28-7617075F52C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5660" y="2749267"/>
            <a:ext cx="5417573" cy="3667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66020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EF19-602B-8021-A08A-2AC8C016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Maximum used</a:t>
            </a:r>
            <a:r>
              <a:rPr lang="en" b="1" dirty="0">
                <a:solidFill>
                  <a:schemeClr val="lt1"/>
                </a:solidFill>
              </a:rPr>
              <a:t> Distribution Channel</a:t>
            </a:r>
            <a:endParaRPr lang="en-IN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7B133F6-EB7C-BAC1-91DB-2C4BFEFA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9" y="2235201"/>
            <a:ext cx="5590221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16;p49">
            <a:extLst>
              <a:ext uri="{FF2B5EF4-FFF2-40B4-BE49-F238E27FC236}">
                <a16:creationId xmlns:a16="http://schemas.microsoft.com/office/drawing/2014/main" id="{DBCA7AB0-D65B-6D65-3362-D7562DBE26CE}"/>
              </a:ext>
            </a:extLst>
          </p:cNvPr>
          <p:cNvSpPr txBox="1">
            <a:spLocks/>
          </p:cNvSpPr>
          <p:nvPr/>
        </p:nvSpPr>
        <p:spPr>
          <a:xfrm>
            <a:off x="6768220" y="2384954"/>
            <a:ext cx="2589140" cy="706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Wingdings 3" charset="2"/>
              <a:buNone/>
            </a:pPr>
            <a:r>
              <a:rPr lang="en-IN" sz="2800" dirty="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Wingdings 3" charset="2"/>
              <a:buNone/>
            </a:pPr>
            <a:endParaRPr lang="en-IN" sz="1400" dirty="0"/>
          </a:p>
        </p:txBody>
      </p:sp>
      <p:sp>
        <p:nvSpPr>
          <p:cNvPr id="5" name="Google Shape;1017;p49">
            <a:extLst>
              <a:ext uri="{FF2B5EF4-FFF2-40B4-BE49-F238E27FC236}">
                <a16:creationId xmlns:a16="http://schemas.microsoft.com/office/drawing/2014/main" id="{5FF6847E-EC87-AFEE-66E5-A050D240EBB0}"/>
              </a:ext>
            </a:extLst>
          </p:cNvPr>
          <p:cNvSpPr txBox="1"/>
          <p:nvPr/>
        </p:nvSpPr>
        <p:spPr>
          <a:xfrm>
            <a:off x="6768220" y="3276025"/>
            <a:ext cx="33081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mo"/>
                <a:ea typeface="Arimo"/>
                <a:cs typeface="Arimo"/>
                <a:sym typeface="Arimo"/>
              </a:rPr>
              <a:t>'TA/TO' 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has been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mostly 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used 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booking hotels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. </a:t>
            </a:r>
            <a:r>
              <a:rPr lang="en-IN" b="1" dirty="0">
                <a:latin typeface="Arimo"/>
                <a:ea typeface="Arimo"/>
                <a:cs typeface="Arimo"/>
                <a:sym typeface="Arimo"/>
              </a:rPr>
              <a:t>F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ollowing by Direct and corporate.</a:t>
            </a:r>
            <a:endParaRPr dirty="0"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608445880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1679-CEAD-2905-7D8A-0D5A5396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595" y="973668"/>
            <a:ext cx="6993366" cy="1088812"/>
          </a:xfrm>
        </p:spPr>
        <p:txBody>
          <a:bodyPr/>
          <a:lstStyle/>
          <a:p>
            <a:r>
              <a:rPr lang="en" b="1" dirty="0"/>
              <a:t>Distribution</a:t>
            </a:r>
            <a:r>
              <a:rPr lang="en" b="1" dirty="0">
                <a:solidFill>
                  <a:schemeClr val="lt1"/>
                </a:solidFill>
              </a:rPr>
              <a:t> </a:t>
            </a:r>
            <a:r>
              <a:rPr lang="en" b="1" dirty="0"/>
              <a:t>Channel </a:t>
            </a:r>
            <a:r>
              <a:rPr lang="en" b="1" dirty="0">
                <a:solidFill>
                  <a:schemeClr val="lt1"/>
                </a:solidFill>
              </a:rPr>
              <a:t>Vs ADR</a:t>
            </a:r>
            <a:endParaRPr lang="en-IN" b="1" dirty="0"/>
          </a:p>
        </p:txBody>
      </p:sp>
      <p:sp>
        <p:nvSpPr>
          <p:cNvPr id="4" name="Google Shape;1025;p50">
            <a:extLst>
              <a:ext uri="{FF2B5EF4-FFF2-40B4-BE49-F238E27FC236}">
                <a16:creationId xmlns:a16="http://schemas.microsoft.com/office/drawing/2014/main" id="{7B57662C-1270-F6B6-1035-F4C6C1CCB677}"/>
              </a:ext>
            </a:extLst>
          </p:cNvPr>
          <p:cNvSpPr txBox="1"/>
          <p:nvPr/>
        </p:nvSpPr>
        <p:spPr>
          <a:xfrm>
            <a:off x="465717" y="2451920"/>
            <a:ext cx="11260566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 b="1" dirty="0">
                <a:latin typeface="Arimo"/>
                <a:ea typeface="Arimo"/>
                <a:cs typeface="Arimo"/>
                <a:sym typeface="Arimo"/>
              </a:rPr>
              <a:t>'Direct' 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'TA/TO'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 have almost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equally contribution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 in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in both type of hotels. While,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GDS 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has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highly contributed 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'City Hotel'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 type.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GDS 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needs to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increase Resort Hotel 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bookings.</a:t>
            </a:r>
            <a:endParaRPr dirty="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" name="Google Shape;1024;p50">
            <a:extLst>
              <a:ext uri="{FF2B5EF4-FFF2-40B4-BE49-F238E27FC236}">
                <a16:creationId xmlns:a16="http://schemas.microsoft.com/office/drawing/2014/main" id="{AE575C58-0B47-D80F-853E-3DD3683C37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4000" y="3429000"/>
            <a:ext cx="5953760" cy="3257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9798933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4AD38-C257-CA65-1C2B-E46DE64F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1" y="973138"/>
            <a:ext cx="5976620" cy="967422"/>
          </a:xfrm>
        </p:spPr>
        <p:txBody>
          <a:bodyPr/>
          <a:lstStyle/>
          <a:p>
            <a:r>
              <a:rPr lang="en" sz="4400" b="1" dirty="0"/>
              <a:t>Top Booking </a:t>
            </a:r>
            <a:r>
              <a:rPr lang="en" sz="4400" b="1" dirty="0">
                <a:solidFill>
                  <a:schemeClr val="lt1"/>
                </a:solidFill>
              </a:rPr>
              <a:t>Months </a:t>
            </a:r>
            <a:endParaRPr lang="en-IN" sz="4400" b="1" dirty="0"/>
          </a:p>
        </p:txBody>
      </p:sp>
      <p:sp>
        <p:nvSpPr>
          <p:cNvPr id="6" name="Google Shape;1031;p51">
            <a:extLst>
              <a:ext uri="{FF2B5EF4-FFF2-40B4-BE49-F238E27FC236}">
                <a16:creationId xmlns:a16="http://schemas.microsoft.com/office/drawing/2014/main" id="{5F148E31-11CF-205B-89CA-70C681E02643}"/>
              </a:ext>
            </a:extLst>
          </p:cNvPr>
          <p:cNvSpPr txBox="1">
            <a:spLocks/>
          </p:cNvSpPr>
          <p:nvPr/>
        </p:nvSpPr>
        <p:spPr>
          <a:xfrm>
            <a:off x="958930" y="2338620"/>
            <a:ext cx="10166270" cy="141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spcBef>
                <a:spcPts val="0"/>
              </a:spcBef>
              <a:buSzPts val="1400"/>
              <a:buFont typeface="Wingdings 3" charset="2"/>
              <a:buChar char="●"/>
            </a:pPr>
            <a:r>
              <a:rPr lang="en-US" dirty="0"/>
              <a:t>From this graph, we can say that </a:t>
            </a:r>
            <a:r>
              <a:rPr lang="en-US" b="1" dirty="0"/>
              <a:t>July </a:t>
            </a:r>
            <a:r>
              <a:rPr lang="en-US" dirty="0"/>
              <a:t>and </a:t>
            </a:r>
            <a:r>
              <a:rPr lang="en-US" b="1" dirty="0"/>
              <a:t>August </a:t>
            </a:r>
            <a:r>
              <a:rPr lang="en-US" dirty="0"/>
              <a:t>months had the </a:t>
            </a:r>
            <a:r>
              <a:rPr lang="en-US" b="1" dirty="0"/>
              <a:t>most Bookings</a:t>
            </a:r>
            <a:r>
              <a:rPr lang="en-US" dirty="0"/>
              <a:t>. As, </a:t>
            </a:r>
            <a:r>
              <a:rPr lang="en-US" b="1" dirty="0"/>
              <a:t>July </a:t>
            </a:r>
            <a:r>
              <a:rPr lang="en-US" dirty="0"/>
              <a:t>and </a:t>
            </a:r>
            <a:r>
              <a:rPr lang="en-US" b="1" dirty="0"/>
              <a:t>August </a:t>
            </a:r>
            <a:r>
              <a:rPr lang="en-US" dirty="0"/>
              <a:t>generally surrounds in and near the </a:t>
            </a:r>
            <a:r>
              <a:rPr lang="en-US" b="1" dirty="0"/>
              <a:t>summer vacation</a:t>
            </a:r>
            <a:r>
              <a:rPr lang="en-US" dirty="0"/>
              <a:t>.</a:t>
            </a:r>
          </a:p>
          <a:p>
            <a:pPr marL="457200" indent="-317500">
              <a:spcBef>
                <a:spcPts val="0"/>
              </a:spcBef>
              <a:buSzPts val="1400"/>
              <a:buFont typeface="Wingdings 3" charset="2"/>
              <a:buChar char="●"/>
            </a:pPr>
            <a:r>
              <a:rPr lang="en-US" dirty="0"/>
              <a:t>Hotels should be </a:t>
            </a:r>
            <a:r>
              <a:rPr lang="en-US" b="1" dirty="0"/>
              <a:t>well prepared</a:t>
            </a:r>
            <a:r>
              <a:rPr lang="en-US" dirty="0"/>
              <a:t> for the month of </a:t>
            </a:r>
            <a:r>
              <a:rPr lang="en-US" b="1" dirty="0"/>
              <a:t>July </a:t>
            </a:r>
            <a:r>
              <a:rPr lang="en-US" dirty="0"/>
              <a:t>and </a:t>
            </a:r>
            <a:r>
              <a:rPr lang="en-US" b="1" dirty="0"/>
              <a:t>August </a:t>
            </a:r>
            <a:r>
              <a:rPr lang="en-US" dirty="0"/>
              <a:t>as </a:t>
            </a:r>
            <a:r>
              <a:rPr lang="en-US" b="1" dirty="0"/>
              <a:t>maximum bookings </a:t>
            </a:r>
            <a:r>
              <a:rPr lang="en-US" dirty="0"/>
              <a:t>takes place for this </a:t>
            </a:r>
            <a:r>
              <a:rPr lang="en-US" b="1" dirty="0"/>
              <a:t>month</a:t>
            </a:r>
            <a:r>
              <a:rPr lang="en-US" dirty="0"/>
              <a:t>.</a:t>
            </a:r>
          </a:p>
        </p:txBody>
      </p:sp>
      <p:pic>
        <p:nvPicPr>
          <p:cNvPr id="7" name="Google Shape;1032;p51">
            <a:extLst>
              <a:ext uri="{FF2B5EF4-FFF2-40B4-BE49-F238E27FC236}">
                <a16:creationId xmlns:a16="http://schemas.microsoft.com/office/drawing/2014/main" id="{B9E9D01F-00BD-9A48-5DC9-30911C6DE1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9520" y="3606800"/>
            <a:ext cx="6573520" cy="3322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608686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0B8F-0F53-EFAD-E217-9129911C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234" y="983828"/>
            <a:ext cx="8761413" cy="977052"/>
          </a:xfrm>
        </p:spPr>
        <p:txBody>
          <a:bodyPr/>
          <a:lstStyle/>
          <a:p>
            <a:r>
              <a:rPr lang="en" sz="4400" b="1" dirty="0"/>
              <a:t>Confirmation Vs </a:t>
            </a:r>
            <a:r>
              <a:rPr lang="en" sz="4400" b="1" dirty="0">
                <a:solidFill>
                  <a:schemeClr val="lt1"/>
                </a:solidFill>
              </a:rPr>
              <a:t>Cancellation</a:t>
            </a:r>
            <a:endParaRPr lang="en-IN" sz="4400" b="1" dirty="0"/>
          </a:p>
        </p:txBody>
      </p:sp>
      <p:sp>
        <p:nvSpPr>
          <p:cNvPr id="4" name="Google Shape;1060;p55">
            <a:extLst>
              <a:ext uri="{FF2B5EF4-FFF2-40B4-BE49-F238E27FC236}">
                <a16:creationId xmlns:a16="http://schemas.microsoft.com/office/drawing/2014/main" id="{F41FB507-1608-B251-368F-9F3B9E0734FB}"/>
              </a:ext>
            </a:extLst>
          </p:cNvPr>
          <p:cNvSpPr txBox="1">
            <a:spLocks/>
          </p:cNvSpPr>
          <p:nvPr/>
        </p:nvSpPr>
        <p:spPr>
          <a:xfrm>
            <a:off x="934830" y="2203480"/>
            <a:ext cx="10281810" cy="15252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spcBef>
                <a:spcPts val="0"/>
              </a:spcBef>
              <a:buSzPts val="1400"/>
              <a:buFont typeface="Wingdings 3" charset="2"/>
              <a:buChar char="●"/>
            </a:pPr>
            <a:r>
              <a:rPr lang="en-US" dirty="0"/>
              <a:t>More than</a:t>
            </a:r>
            <a:r>
              <a:rPr lang="en-US" b="1" dirty="0"/>
              <a:t> 1/4th</a:t>
            </a:r>
            <a:r>
              <a:rPr lang="en-US" dirty="0"/>
              <a:t> of the </a:t>
            </a:r>
            <a:r>
              <a:rPr lang="en-US" b="1" dirty="0"/>
              <a:t>overall bookings</a:t>
            </a:r>
            <a:r>
              <a:rPr lang="en-US" dirty="0"/>
              <a:t> i.e. </a:t>
            </a:r>
            <a:r>
              <a:rPr lang="en-US" dirty="0" err="1"/>
              <a:t>approx</a:t>
            </a:r>
            <a:r>
              <a:rPr lang="en-US" dirty="0"/>
              <a:t> </a:t>
            </a:r>
            <a:r>
              <a:rPr lang="en-US" b="1" dirty="0"/>
              <a:t>27.5%</a:t>
            </a:r>
            <a:r>
              <a:rPr lang="en-US" dirty="0"/>
              <a:t> of the tickets was got </a:t>
            </a:r>
            <a:r>
              <a:rPr lang="en-US" b="1" dirty="0"/>
              <a:t>canceled</a:t>
            </a:r>
            <a:r>
              <a:rPr lang="en-US" dirty="0"/>
              <a:t>.</a:t>
            </a:r>
          </a:p>
          <a:p>
            <a:pPr marL="457200" indent="-317500">
              <a:spcBef>
                <a:spcPts val="0"/>
              </a:spcBef>
              <a:buSzPts val="1400"/>
              <a:buFont typeface="Wingdings 3" charset="2"/>
              <a:buChar char="●"/>
            </a:pPr>
            <a:r>
              <a:rPr lang="en-US" dirty="0"/>
              <a:t>We can clearly deduce from the 2nd graph that the </a:t>
            </a:r>
            <a:r>
              <a:rPr lang="en-US" b="1" dirty="0"/>
              <a:t>City hotel</a:t>
            </a:r>
            <a:r>
              <a:rPr lang="en-US" dirty="0"/>
              <a:t> is having </a:t>
            </a:r>
            <a:r>
              <a:rPr lang="en-US" b="1" dirty="0"/>
              <a:t>greater</a:t>
            </a:r>
            <a:r>
              <a:rPr lang="en-US" dirty="0"/>
              <a:t> number of </a:t>
            </a:r>
            <a:r>
              <a:rPr lang="en-US" b="1" dirty="0"/>
              <a:t>bookings </a:t>
            </a:r>
            <a:r>
              <a:rPr lang="en-US" dirty="0"/>
              <a:t>as compared to </a:t>
            </a:r>
            <a:r>
              <a:rPr lang="en-US" b="1" dirty="0"/>
              <a:t>Resort hotel</a:t>
            </a:r>
            <a:r>
              <a:rPr lang="en-US" dirty="0"/>
              <a:t>. But, the</a:t>
            </a:r>
            <a:r>
              <a:rPr lang="en-US" b="1" dirty="0"/>
              <a:t> cancelation percentage</a:t>
            </a:r>
            <a:r>
              <a:rPr lang="en-US" dirty="0"/>
              <a:t> is also </a:t>
            </a:r>
            <a:r>
              <a:rPr lang="en-US" b="1" dirty="0"/>
              <a:t>high</a:t>
            </a:r>
            <a:r>
              <a:rPr lang="en-US" dirty="0"/>
              <a:t> of the </a:t>
            </a:r>
            <a:r>
              <a:rPr lang="en-US" b="1" dirty="0"/>
              <a:t>City Hotel</a:t>
            </a:r>
            <a:r>
              <a:rPr lang="en-US" dirty="0"/>
              <a:t>.</a:t>
            </a:r>
          </a:p>
        </p:txBody>
      </p:sp>
      <p:pic>
        <p:nvPicPr>
          <p:cNvPr id="5" name="Google Shape;1061;p55">
            <a:extLst>
              <a:ext uri="{FF2B5EF4-FFF2-40B4-BE49-F238E27FC236}">
                <a16:creationId xmlns:a16="http://schemas.microsoft.com/office/drawing/2014/main" id="{D9DC3627-3B9A-121D-837E-5FAE5D04EB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4320" y="3870960"/>
            <a:ext cx="3403600" cy="282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62;p55">
            <a:extLst>
              <a:ext uri="{FF2B5EF4-FFF2-40B4-BE49-F238E27FC236}">
                <a16:creationId xmlns:a16="http://schemas.microsoft.com/office/drawing/2014/main" id="{C6F676D0-731D-B03B-1277-23AA69F808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560" y="3870960"/>
            <a:ext cx="5120640" cy="2827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951769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6DA-3E39-AAE8-7767-2A07717B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3457686" cy="972257"/>
          </a:xfrm>
        </p:spPr>
        <p:txBody>
          <a:bodyPr/>
          <a:lstStyle/>
          <a:p>
            <a:r>
              <a:rPr lang="en" b="1" dirty="0"/>
              <a:t>Overall</a:t>
            </a:r>
            <a:r>
              <a:rPr lang="en" b="1" dirty="0">
                <a:solidFill>
                  <a:schemeClr val="lt1"/>
                </a:solidFill>
              </a:rPr>
              <a:t> Stats</a:t>
            </a:r>
            <a:endParaRPr lang="en-IN" b="1" dirty="0"/>
          </a:p>
        </p:txBody>
      </p:sp>
      <p:sp>
        <p:nvSpPr>
          <p:cNvPr id="4" name="Google Shape;1084;p58">
            <a:extLst>
              <a:ext uri="{FF2B5EF4-FFF2-40B4-BE49-F238E27FC236}">
                <a16:creationId xmlns:a16="http://schemas.microsoft.com/office/drawing/2014/main" id="{7EC2B833-6EE1-5E69-6C91-F426DC5204F7}"/>
              </a:ext>
            </a:extLst>
          </p:cNvPr>
          <p:cNvSpPr txBox="1"/>
          <p:nvPr/>
        </p:nvSpPr>
        <p:spPr>
          <a:xfrm>
            <a:off x="172256" y="1945925"/>
            <a:ext cx="2202755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Char char="➢"/>
            </a:pPr>
            <a:r>
              <a:rPr lang="en" sz="2800" dirty="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Correlation Heatmap</a:t>
            </a:r>
            <a:endParaRPr sz="2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F6C232-39D4-9E5E-4B29-010B8F13A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11" y="2286000"/>
            <a:ext cx="866203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92751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99A2-E719-B9DA-4F4C-0E5DBEFE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4372086" cy="946572"/>
          </a:xfrm>
        </p:spPr>
        <p:txBody>
          <a:bodyPr/>
          <a:lstStyle/>
          <a:p>
            <a:r>
              <a:rPr lang="en" b="1" dirty="0"/>
              <a:t>Overall</a:t>
            </a:r>
            <a:r>
              <a:rPr lang="en" b="1" dirty="0">
                <a:solidFill>
                  <a:schemeClr val="lt1"/>
                </a:solidFill>
              </a:rPr>
              <a:t> Stats</a:t>
            </a:r>
            <a:endParaRPr lang="en-IN" b="1" dirty="0"/>
          </a:p>
        </p:txBody>
      </p:sp>
      <p:sp>
        <p:nvSpPr>
          <p:cNvPr id="5" name="Google Shape;1090;p59">
            <a:extLst>
              <a:ext uri="{FF2B5EF4-FFF2-40B4-BE49-F238E27FC236}">
                <a16:creationId xmlns:a16="http://schemas.microsoft.com/office/drawing/2014/main" id="{58E786A3-2738-6724-E659-81B9BE313748}"/>
              </a:ext>
            </a:extLst>
          </p:cNvPr>
          <p:cNvSpPr txBox="1"/>
          <p:nvPr/>
        </p:nvSpPr>
        <p:spPr>
          <a:xfrm>
            <a:off x="184795" y="2212485"/>
            <a:ext cx="2224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  <a:endParaRPr sz="24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" name="Google Shape;1092;p59">
            <a:extLst>
              <a:ext uri="{FF2B5EF4-FFF2-40B4-BE49-F238E27FC236}">
                <a16:creationId xmlns:a16="http://schemas.microsoft.com/office/drawing/2014/main" id="{4BD7021C-B427-7266-CACF-BD8F72D4B216}"/>
              </a:ext>
            </a:extLst>
          </p:cNvPr>
          <p:cNvSpPr txBox="1"/>
          <p:nvPr/>
        </p:nvSpPr>
        <p:spPr>
          <a:xfrm>
            <a:off x="687765" y="2707080"/>
            <a:ext cx="24360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Char char="➢"/>
            </a:pPr>
            <a:r>
              <a:rPr lang="en" sz="2400" dirty="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From Heatmap</a:t>
            </a:r>
            <a:endParaRPr sz="24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" name="Google Shape;1091;p59">
            <a:extLst>
              <a:ext uri="{FF2B5EF4-FFF2-40B4-BE49-F238E27FC236}">
                <a16:creationId xmlns:a16="http://schemas.microsoft.com/office/drawing/2014/main" id="{3156C1A8-EADD-85C5-15FB-7E11D975632C}"/>
              </a:ext>
            </a:extLst>
          </p:cNvPr>
          <p:cNvSpPr txBox="1"/>
          <p:nvPr/>
        </p:nvSpPr>
        <p:spPr>
          <a:xfrm>
            <a:off x="1483360" y="3075180"/>
            <a:ext cx="8981440" cy="373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is_canceled 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total_stay 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are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negatively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correlated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. This means customers are unlikely to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cancel 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their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bookings 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if they don't get the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same room 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as per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reserved room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.</a:t>
            </a:r>
            <a:endParaRPr sz="2000" dirty="0">
              <a:latin typeface="Arimo"/>
              <a:ea typeface="Arimo"/>
              <a:cs typeface="Arimo"/>
              <a:sym typeface="Arimo"/>
            </a:endParaRP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lead_time 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total_stay 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is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positively correlated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. This means more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the stay 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of customer is, more will be the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lead time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.</a:t>
            </a:r>
            <a:endParaRPr sz="2000" dirty="0">
              <a:latin typeface="Arimo"/>
              <a:ea typeface="Arimo"/>
              <a:cs typeface="Arimo"/>
              <a:sym typeface="Arimo"/>
            </a:endParaRP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adults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childrens 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babies 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are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correlated 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to each other. This indicates more the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people</a:t>
            </a:r>
            <a:r>
              <a:rPr lang="en" sz="2000" dirty="0">
                <a:latin typeface="Arimo"/>
                <a:ea typeface="Arimo"/>
                <a:cs typeface="Arimo"/>
                <a:sym typeface="Arimo"/>
              </a:rPr>
              <a:t>, more will be </a:t>
            </a:r>
            <a:r>
              <a:rPr lang="en" sz="2000" b="1" dirty="0">
                <a:latin typeface="Arimo"/>
                <a:ea typeface="Arimo"/>
                <a:cs typeface="Arimo"/>
                <a:sym typeface="Arimo"/>
              </a:rPr>
              <a:t>ADR</a:t>
            </a:r>
            <a:r>
              <a:rPr lang="en" sz="2000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sz="2000" dirty="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 sz="2000" b="1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is_repeated </a:t>
            </a:r>
            <a:r>
              <a:rPr lang="en" sz="2000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guest and previous bookings </a:t>
            </a:r>
            <a:r>
              <a:rPr lang="en" sz="2000" b="1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not canceled</a:t>
            </a:r>
            <a:r>
              <a:rPr lang="en" sz="2000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have a</a:t>
            </a:r>
            <a:r>
              <a:rPr lang="en" b="1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strong correlation</a:t>
            </a:r>
            <a:r>
              <a:rPr lang="en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This may be due to the reason that </a:t>
            </a:r>
            <a:r>
              <a:rPr lang="en" b="1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repeated guests</a:t>
            </a:r>
            <a:r>
              <a:rPr lang="en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are not more interested to </a:t>
            </a:r>
            <a:r>
              <a:rPr lang="en" b="1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cancel </a:t>
            </a:r>
            <a:r>
              <a:rPr lang="en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their </a:t>
            </a:r>
            <a:r>
              <a:rPr lang="en" b="1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bookings</a:t>
            </a:r>
            <a:r>
              <a:rPr lang="en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b="1" dirty="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985654716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49C6-2352-4C1C-90C8-9BEBD6D5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305286" cy="1038012"/>
          </a:xfrm>
        </p:spPr>
        <p:txBody>
          <a:bodyPr/>
          <a:lstStyle/>
          <a:p>
            <a:r>
              <a:rPr lang="en" sz="4400" b="1" dirty="0"/>
              <a:t>Conclusion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219F-77C2-01C4-2225-8A6FD62D3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716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City hotels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are the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most preferred hotel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type by the guests. So, we can say that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City hotels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are the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busiest hotel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in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comparison 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to the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resort hotel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The average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of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city hotels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is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higher 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as compared to the resort hotels. So, it can be said that these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City hotels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are generating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more revenue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than the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resort hotels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total stay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of guests is directly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proportional 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to the </a:t>
            </a:r>
            <a:r>
              <a:rPr lang="en-US" b="1" dirty="0" err="1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adr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. So,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higher 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days of stay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, the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higher 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will be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revenue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as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percentage 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of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repeated guests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is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very low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. Only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3.9%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people had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revisited 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the hotels. Rest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96.1%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were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new guests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. So,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retention rate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is much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low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Among different types of meals,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BB (Bed &amp; Breakfast)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is the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most preferred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type of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meal 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by the guests. So, guests love to opt for this meal type.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5635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E0D2-C35A-71AA-3755-94786E05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 Black" panose="020B0A04020102020204" pitchFamily="34" charset="0"/>
              </a:rPr>
              <a:t>Table of </a:t>
            </a:r>
            <a:r>
              <a:rPr lang="en" dirty="0">
                <a:solidFill>
                  <a:schemeClr val="lt1"/>
                </a:solidFill>
                <a:latin typeface="Arial Black" panose="020B0A04020102020204" pitchFamily="34" charset="0"/>
              </a:rPr>
              <a:t>contents</a:t>
            </a:r>
            <a:endParaRPr lang="en-IN" dirty="0"/>
          </a:p>
        </p:txBody>
      </p:sp>
      <p:sp>
        <p:nvSpPr>
          <p:cNvPr id="4" name="Google Shape;869;p33">
            <a:extLst>
              <a:ext uri="{FF2B5EF4-FFF2-40B4-BE49-F238E27FC236}">
                <a16:creationId xmlns:a16="http://schemas.microsoft.com/office/drawing/2014/main" id="{85CC3BA3-5B4B-0C7A-453E-51A2D62A8F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4954" y="2276759"/>
            <a:ext cx="8824913" cy="3783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sp>
        <p:nvSpPr>
          <p:cNvPr id="5" name="Google Shape;869;p33">
            <a:extLst>
              <a:ext uri="{FF2B5EF4-FFF2-40B4-BE49-F238E27FC236}">
                <a16:creationId xmlns:a16="http://schemas.microsoft.com/office/drawing/2014/main" id="{933A1228-9A6F-891C-E590-E232E8CE3524}"/>
              </a:ext>
            </a:extLst>
          </p:cNvPr>
          <p:cNvSpPr txBox="1">
            <a:spLocks/>
          </p:cNvSpPr>
          <p:nvPr/>
        </p:nvSpPr>
        <p:spPr bwMode="gray">
          <a:xfrm>
            <a:off x="802640" y="2374764"/>
            <a:ext cx="721360" cy="88659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6" name="Google Shape;867;p33">
            <a:extLst>
              <a:ext uri="{FF2B5EF4-FFF2-40B4-BE49-F238E27FC236}">
                <a16:creationId xmlns:a16="http://schemas.microsoft.com/office/drawing/2014/main" id="{1FD6C771-CF3E-B395-F875-A2DF8421AE69}"/>
              </a:ext>
            </a:extLst>
          </p:cNvPr>
          <p:cNvSpPr txBox="1">
            <a:spLocks/>
          </p:cNvSpPr>
          <p:nvPr/>
        </p:nvSpPr>
        <p:spPr>
          <a:xfrm>
            <a:off x="1735700" y="2276758"/>
            <a:ext cx="2472000" cy="8596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IN" sz="2000" dirty="0">
                <a:latin typeface="Arial Black" panose="020B0A04020102020204" pitchFamily="34" charset="0"/>
              </a:rPr>
              <a:t>Agenda of Data Analysis</a:t>
            </a:r>
          </a:p>
        </p:txBody>
      </p:sp>
      <p:sp>
        <p:nvSpPr>
          <p:cNvPr id="7" name="Google Shape;868;p33">
            <a:extLst>
              <a:ext uri="{FF2B5EF4-FFF2-40B4-BE49-F238E27FC236}">
                <a16:creationId xmlns:a16="http://schemas.microsoft.com/office/drawing/2014/main" id="{B25B43D6-7FB2-A291-FAF8-7AE1A6DD0E73}"/>
              </a:ext>
            </a:extLst>
          </p:cNvPr>
          <p:cNvSpPr txBox="1">
            <a:spLocks/>
          </p:cNvSpPr>
          <p:nvPr/>
        </p:nvSpPr>
        <p:spPr>
          <a:xfrm>
            <a:off x="1735700" y="3046112"/>
            <a:ext cx="328334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for doing this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Hotel Booking Analysis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</a:p>
        </p:txBody>
      </p:sp>
      <p:sp>
        <p:nvSpPr>
          <p:cNvPr id="8" name="Google Shape;872;p33">
            <a:extLst>
              <a:ext uri="{FF2B5EF4-FFF2-40B4-BE49-F238E27FC236}">
                <a16:creationId xmlns:a16="http://schemas.microsoft.com/office/drawing/2014/main" id="{2384710F-9125-537A-5AD2-BF5906E7310E}"/>
              </a:ext>
            </a:extLst>
          </p:cNvPr>
          <p:cNvSpPr txBox="1">
            <a:spLocks/>
          </p:cNvSpPr>
          <p:nvPr/>
        </p:nvSpPr>
        <p:spPr>
          <a:xfrm>
            <a:off x="6096000" y="2460359"/>
            <a:ext cx="7002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9" name="Google Shape;870;p33">
            <a:extLst>
              <a:ext uri="{FF2B5EF4-FFF2-40B4-BE49-F238E27FC236}">
                <a16:creationId xmlns:a16="http://schemas.microsoft.com/office/drawing/2014/main" id="{6AB0EA27-6100-5730-43BE-60B87F5075CA}"/>
              </a:ext>
            </a:extLst>
          </p:cNvPr>
          <p:cNvSpPr txBox="1">
            <a:spLocks/>
          </p:cNvSpPr>
          <p:nvPr/>
        </p:nvSpPr>
        <p:spPr>
          <a:xfrm>
            <a:off x="7102373" y="2276759"/>
            <a:ext cx="2806905" cy="9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IN" sz="2000" dirty="0">
                <a:latin typeface="Arial Black" panose="020B0A04020102020204" pitchFamily="34" charset="0"/>
              </a:rPr>
              <a:t>Hotel Booking Data-Introduction</a:t>
            </a:r>
          </a:p>
        </p:txBody>
      </p:sp>
      <p:sp>
        <p:nvSpPr>
          <p:cNvPr id="10" name="Google Shape;871;p33">
            <a:extLst>
              <a:ext uri="{FF2B5EF4-FFF2-40B4-BE49-F238E27FC236}">
                <a16:creationId xmlns:a16="http://schemas.microsoft.com/office/drawing/2014/main" id="{EEA8E462-7365-E60D-6656-9DCDD091BC0D}"/>
              </a:ext>
            </a:extLst>
          </p:cNvPr>
          <p:cNvSpPr txBox="1">
            <a:spLocks/>
          </p:cNvSpPr>
          <p:nvPr/>
        </p:nvSpPr>
        <p:spPr>
          <a:xfrm>
            <a:off x="7172961" y="3250235"/>
            <a:ext cx="2806905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introduction of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11" name="Google Shape;875;p33">
            <a:extLst>
              <a:ext uri="{FF2B5EF4-FFF2-40B4-BE49-F238E27FC236}">
                <a16:creationId xmlns:a16="http://schemas.microsoft.com/office/drawing/2014/main" id="{01B126E5-7629-6D28-4FFE-5F094F23E863}"/>
              </a:ext>
            </a:extLst>
          </p:cNvPr>
          <p:cNvSpPr txBox="1">
            <a:spLocks/>
          </p:cNvSpPr>
          <p:nvPr/>
        </p:nvSpPr>
        <p:spPr>
          <a:xfrm>
            <a:off x="880066" y="4312864"/>
            <a:ext cx="7002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2" name="Google Shape;873;p33">
            <a:extLst>
              <a:ext uri="{FF2B5EF4-FFF2-40B4-BE49-F238E27FC236}">
                <a16:creationId xmlns:a16="http://schemas.microsoft.com/office/drawing/2014/main" id="{03955096-F82E-24BE-BC1F-7325128C0003}"/>
              </a:ext>
            </a:extLst>
          </p:cNvPr>
          <p:cNvSpPr txBox="1">
            <a:spLocks/>
          </p:cNvSpPr>
          <p:nvPr/>
        </p:nvSpPr>
        <p:spPr>
          <a:xfrm>
            <a:off x="1656664" y="4221064"/>
            <a:ext cx="2610586" cy="9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IN" sz="2000" dirty="0">
                <a:latin typeface="Arial Black" panose="020B0A04020102020204" pitchFamily="34" charset="0"/>
              </a:rPr>
              <a:t>Data Description &amp; Summary</a:t>
            </a:r>
          </a:p>
        </p:txBody>
      </p:sp>
      <p:sp>
        <p:nvSpPr>
          <p:cNvPr id="13" name="Google Shape;874;p33">
            <a:extLst>
              <a:ext uri="{FF2B5EF4-FFF2-40B4-BE49-F238E27FC236}">
                <a16:creationId xmlns:a16="http://schemas.microsoft.com/office/drawing/2014/main" id="{4CE01341-BCD0-801D-DE12-412A7BF081C9}"/>
              </a:ext>
            </a:extLst>
          </p:cNvPr>
          <p:cNvSpPr txBox="1">
            <a:spLocks/>
          </p:cNvSpPr>
          <p:nvPr/>
        </p:nvSpPr>
        <p:spPr>
          <a:xfrm>
            <a:off x="1624101" y="5148088"/>
            <a:ext cx="306998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all the data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oogle Shape;878;p33">
            <a:extLst>
              <a:ext uri="{FF2B5EF4-FFF2-40B4-BE49-F238E27FC236}">
                <a16:creationId xmlns:a16="http://schemas.microsoft.com/office/drawing/2014/main" id="{289AE71C-3181-2C5A-515E-2777A0579D90}"/>
              </a:ext>
            </a:extLst>
          </p:cNvPr>
          <p:cNvSpPr txBox="1">
            <a:spLocks/>
          </p:cNvSpPr>
          <p:nvPr/>
        </p:nvSpPr>
        <p:spPr>
          <a:xfrm>
            <a:off x="6096000" y="4404664"/>
            <a:ext cx="7002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" b="1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16" name="Google Shape;876;p33">
            <a:extLst>
              <a:ext uri="{FF2B5EF4-FFF2-40B4-BE49-F238E27FC236}">
                <a16:creationId xmlns:a16="http://schemas.microsoft.com/office/drawing/2014/main" id="{1E829258-3037-D387-328B-C8D4219358EF}"/>
              </a:ext>
            </a:extLst>
          </p:cNvPr>
          <p:cNvSpPr txBox="1">
            <a:spLocks/>
          </p:cNvSpPr>
          <p:nvPr/>
        </p:nvSpPr>
        <p:spPr>
          <a:xfrm>
            <a:off x="7071088" y="4312864"/>
            <a:ext cx="2610586" cy="9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IN" sz="2000" dirty="0">
                <a:latin typeface="Arial Black" panose="020B0A04020102020204" pitchFamily="34" charset="0"/>
              </a:rPr>
              <a:t>EDA (Exploratory Data </a:t>
            </a:r>
            <a:r>
              <a:rPr lang="en-IN" sz="1600" dirty="0">
                <a:latin typeface="Arial Black" panose="020B0A04020102020204" pitchFamily="34" charset="0"/>
              </a:rPr>
              <a:t>Analysis</a:t>
            </a:r>
            <a:r>
              <a:rPr lang="en-IN" sz="2000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17" name="Google Shape;877;p33">
            <a:extLst>
              <a:ext uri="{FF2B5EF4-FFF2-40B4-BE49-F238E27FC236}">
                <a16:creationId xmlns:a16="http://schemas.microsoft.com/office/drawing/2014/main" id="{7456FD63-70DE-4FA5-96DA-8B44E12F2044}"/>
              </a:ext>
            </a:extLst>
          </p:cNvPr>
          <p:cNvSpPr txBox="1">
            <a:spLocks/>
          </p:cNvSpPr>
          <p:nvPr/>
        </p:nvSpPr>
        <p:spPr>
          <a:xfrm>
            <a:off x="7071088" y="5232037"/>
            <a:ext cx="306998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Overall Stats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62978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4740-38F1-1E85-D07F-F9E3A6D5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3493886" cy="1062601"/>
          </a:xfrm>
        </p:spPr>
        <p:txBody>
          <a:bodyPr/>
          <a:lstStyle/>
          <a:p>
            <a:r>
              <a:rPr lang="en" sz="3600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C61B-D684-C5C0-B637-415C5863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'Direct'</a:t>
            </a: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 and </a:t>
            </a:r>
            <a:r>
              <a:rPr lang="en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'TA/TO'</a:t>
            </a: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 have almost </a:t>
            </a:r>
            <a:r>
              <a:rPr lang="en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equally contribution</a:t>
            </a: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 in </a:t>
            </a:r>
            <a:r>
              <a:rPr lang="en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ADR </a:t>
            </a: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in both type of hotels. While, </a:t>
            </a:r>
            <a:r>
              <a:rPr lang="en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GDS</a:t>
            </a: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 has </a:t>
            </a:r>
            <a:r>
              <a:rPr lang="en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highly contributed</a:t>
            </a: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 in </a:t>
            </a:r>
            <a:r>
              <a:rPr lang="en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ADR </a:t>
            </a: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in </a:t>
            </a:r>
            <a:r>
              <a:rPr lang="en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'City Hotel'</a:t>
            </a: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 type.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ea typeface="Arimo"/>
              <a:cs typeface="Arial" panose="020B0604020202020204" pitchFamily="34" charset="0"/>
              <a:sym typeface="Arim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Most number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of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bookings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have taken place in the month of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July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August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. July and August are the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favorite months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 of guests to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visit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different places.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The</a:t>
            </a:r>
            <a:r>
              <a:rPr lang="en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mostly </a:t>
            </a:r>
            <a:r>
              <a:rPr lang="en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used</a:t>
            </a:r>
            <a:r>
              <a:rPr lang="en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distribution channel is TA/TO</a:t>
            </a:r>
            <a:r>
              <a:rPr lang="en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(Travel agents/tour operators).</a:t>
            </a:r>
            <a:endParaRPr lang="en" b="1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While calculating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ADR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across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different month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, it is found that for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Resort hotel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is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high 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in the months of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June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July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August 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as compared to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City Hotels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Almost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1/4th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of the total bookings is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canceled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. Approx,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27.5%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bookings 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have got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canceled 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out of all the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bookings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Majority of the guests have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shown interest 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in the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room type 'A'</a:t>
            </a:r>
            <a:r>
              <a:rPr lang="en-US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. Room type 'A' is the </a:t>
            </a:r>
            <a:r>
              <a:rPr lang="en-US" b="1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most preferred </a:t>
            </a:r>
            <a:r>
              <a:rPr lang="en-US" b="1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room</a:t>
            </a:r>
            <a:r>
              <a:rPr lang="en-US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 type. </a:t>
            </a:r>
            <a:endParaRPr lang="en-US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603845933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BFF8-6DE2-732D-A358-A373934C9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537" y="3641000"/>
            <a:ext cx="5093595" cy="1457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Thank You</a:t>
            </a:r>
            <a:endParaRPr lang="en-IN" sz="5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1750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33E3-1277-37F0-E119-E12DDA70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Agenda of </a:t>
            </a:r>
            <a:r>
              <a:rPr lang="en" b="1" dirty="0">
                <a:solidFill>
                  <a:schemeClr val="lt1"/>
                </a:solidFill>
              </a:rPr>
              <a:t>Data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C655-4762-10F4-B620-5B012705F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09520"/>
            <a:ext cx="8825659" cy="3190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Have you ever wondered  when the best time to book a hotel room is?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 the optimal stay length of stay to get the best daily rate?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if you wanted to predict which hotel likely to receive a disproportionately high number of special requests?</a:t>
            </a:r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endParaRPr lang="en-US" b="1" dirty="0"/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endParaRPr lang="en-US" sz="1800" b="1" dirty="0"/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endParaRPr lang="en-US" b="1" dirty="0"/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endParaRPr lang="en-US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47B48-FE62-2D64-DBE5-7016E1E8BFBD}"/>
              </a:ext>
            </a:extLst>
          </p:cNvPr>
          <p:cNvSpPr/>
          <p:nvPr/>
        </p:nvSpPr>
        <p:spPr>
          <a:xfrm>
            <a:off x="1320800" y="5984240"/>
            <a:ext cx="9804400" cy="5444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           So, this hotel booking dataset can help us to explore all of this questions!</a:t>
            </a:r>
            <a:endParaRPr lang="en-US" dirty="0">
              <a:latin typeface="Arial" panose="020B0604020202020204" pitchFamily="34" charset="0"/>
              <a:ea typeface="Arimo"/>
              <a:cs typeface="Arial" panose="020B0604020202020204" pitchFamily="34" charset="0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83639503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552A-E5C3-CDEE-D4B5-744148D8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874" y="955040"/>
            <a:ext cx="8761413" cy="1091352"/>
          </a:xfrm>
        </p:spPr>
        <p:txBody>
          <a:bodyPr/>
          <a:lstStyle/>
          <a:p>
            <a:pPr algn="ctr"/>
            <a:br>
              <a:rPr lang="en-IN" sz="32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</a:br>
            <a:r>
              <a:rPr lang="en-IN" sz="4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Hotel Booking Data Introduction</a:t>
            </a:r>
            <a:br>
              <a:rPr lang="en-IN" sz="3200" dirty="0">
                <a:solidFill>
                  <a:schemeClr val="bg1"/>
                </a:solidFill>
              </a:rPr>
            </a:b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60F1-B0BC-4B27-ED70-8613FD28C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14" y="2976880"/>
            <a:ext cx="8825659" cy="3032760"/>
          </a:xfrm>
        </p:spPr>
        <p:txBody>
          <a:bodyPr/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This Dataset contains data that compares various booking information between two hotels, City Hotel and Resort Hotel. So, here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 will be using the data to analyze the factors affecting the hotel bookings. These factors can be used for reporting trends and predict the future bookings.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Arimo"/>
              <a:cs typeface="Arial" panose="020B0604020202020204" pitchFamily="34" charset="0"/>
              <a:sym typeface="Arim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This Dataset contains the booking data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of hotels from year 2015-2017.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Arimo"/>
              <a:cs typeface="Arial" panose="020B0604020202020204" pitchFamily="34" charset="0"/>
              <a:sym typeface="Arimo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79511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7594-4E01-1341-C079-0D6F8123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46572"/>
          </a:xfrm>
        </p:spPr>
        <p:txBody>
          <a:bodyPr/>
          <a:lstStyle/>
          <a:p>
            <a:r>
              <a:rPr lang="en" sz="4000" b="1" dirty="0"/>
              <a:t>Data </a:t>
            </a:r>
            <a:r>
              <a:rPr lang="en" sz="4000" b="1" dirty="0">
                <a:solidFill>
                  <a:schemeClr val="lt1"/>
                </a:solidFill>
              </a:rPr>
              <a:t>Summary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001C-8490-AE03-D76E-CA3D9705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2603500"/>
            <a:ext cx="9987280" cy="3858260"/>
          </a:xfrm>
        </p:spPr>
        <p:txBody>
          <a:bodyPr>
            <a:normAutofit fontScale="92500" lnSpcReduction="10000"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contains a single file which compares various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booking information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between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two hotels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City Hotel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Resort Hotel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Includes information such as when the booking was made,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length of stay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the number of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adults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and/or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babies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and the number of available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parking spaces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among other things.</a:t>
            </a:r>
          </a:p>
          <a:p>
            <a:pPr marL="457200" lvl="0" indent="-3175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dataset contains a total of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119390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rows and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columns.</a:t>
            </a:r>
          </a:p>
          <a:p>
            <a:pPr marL="457200" lvl="0" indent="-3175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 the columns are divided into three </a:t>
            </a:r>
            <a:r>
              <a:rPr lang="en-US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dtypes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float64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int64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3175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This dataset does have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duplicated values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as well as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null values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There are total of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32025 duplicate values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four columns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have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null values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3175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number of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are from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'Company' 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column then followed by 'Agent', 'Country' and 'Children' columns. The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'Children' 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column consists of only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 null values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while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'Company' 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column consists of </a:t>
            </a:r>
            <a:r>
              <a:rPr lang="en-U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112593 null values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CEC77B-7F58-E34D-2821-FE17ED57A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32025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9582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2688-059D-FC01-38D1-1EF0DAF0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98972"/>
          </a:xfrm>
        </p:spPr>
        <p:txBody>
          <a:bodyPr/>
          <a:lstStyle/>
          <a:p>
            <a:r>
              <a:rPr lang="en" sz="4000" b="1" dirty="0"/>
              <a:t>Points for </a:t>
            </a:r>
            <a:r>
              <a:rPr lang="en" sz="4000" b="1" dirty="0">
                <a:solidFill>
                  <a:schemeClr val="lt1"/>
                </a:solidFill>
              </a:rPr>
              <a:t>Discussion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1B69-E862-68B2-BB7E-276885F56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29840"/>
            <a:ext cx="8825659" cy="4033520"/>
          </a:xfrm>
        </p:spPr>
        <p:txBody>
          <a:bodyPr>
            <a:normAutofit fontScale="25000" lnSpcReduction="20000"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    Top Most Preferred Hotel &amp; Hotel Rooms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ADR (Average Daily Rate)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Repeated Vs Non-Repeated Guests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Most Preferred Meal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Distribution Channel Vs ADR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Top Booking Months &amp; Year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Confirmation Vs Cancellation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Mostly Arrived Customers/ Visitors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Overall Stats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5924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2244-89F7-D23D-F5A4-455B8714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Top Most</a:t>
            </a:r>
            <a:r>
              <a:rPr lang="en" b="1" dirty="0">
                <a:solidFill>
                  <a:schemeClr val="lt1"/>
                </a:solidFill>
              </a:rPr>
              <a:t> Preferred Hotel </a:t>
            </a:r>
            <a:endParaRPr lang="en-IN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0817C9-83F1-6C59-B4B6-608D9BEF31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68" y="2773680"/>
            <a:ext cx="4016252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958;p42">
            <a:extLst>
              <a:ext uri="{FF2B5EF4-FFF2-40B4-BE49-F238E27FC236}">
                <a16:creationId xmlns:a16="http://schemas.microsoft.com/office/drawing/2014/main" id="{A7DB9B1F-3783-E184-AA06-B759DE354188}"/>
              </a:ext>
            </a:extLst>
          </p:cNvPr>
          <p:cNvSpPr txBox="1"/>
          <p:nvPr/>
        </p:nvSpPr>
        <p:spPr>
          <a:xfrm>
            <a:off x="6429740" y="2911964"/>
            <a:ext cx="2754985" cy="70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  <a:endParaRPr sz="2800" dirty="0">
              <a:solidFill>
                <a:schemeClr val="accen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" name="Google Shape;959;p42">
            <a:extLst>
              <a:ext uri="{FF2B5EF4-FFF2-40B4-BE49-F238E27FC236}">
                <a16:creationId xmlns:a16="http://schemas.microsoft.com/office/drawing/2014/main" id="{CD85DA6D-31C6-350B-A846-C80C1A70103D}"/>
              </a:ext>
            </a:extLst>
          </p:cNvPr>
          <p:cNvSpPr txBox="1"/>
          <p:nvPr/>
        </p:nvSpPr>
        <p:spPr>
          <a:xfrm>
            <a:off x="6511020" y="3784779"/>
            <a:ext cx="4898660" cy="20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mo"/>
                <a:ea typeface="Arimo"/>
                <a:cs typeface="Arimo"/>
                <a:sym typeface="Arimo"/>
              </a:rPr>
              <a:t>From the chart, we got to know that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City Hotel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 is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most preferred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hotel 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by the guests. Thus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City Hotel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 has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maximum bookings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.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61.1% guests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 are preferred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City Hotel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, while only </a:t>
            </a:r>
            <a:r>
              <a:rPr lang="en" b="1" dirty="0">
                <a:latin typeface="Arimo"/>
                <a:ea typeface="Arimo"/>
                <a:cs typeface="Arimo"/>
                <a:sym typeface="Arimo"/>
              </a:rPr>
              <a:t>38.9% guests</a:t>
            </a:r>
            <a:r>
              <a:rPr lang="en" dirty="0">
                <a:latin typeface="Arimo"/>
                <a:ea typeface="Arimo"/>
                <a:cs typeface="Arimo"/>
                <a:sym typeface="Arimo"/>
              </a:rPr>
              <a:t> have shown </a:t>
            </a:r>
            <a:r>
              <a:rPr lang="en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interest in </a:t>
            </a:r>
            <a:r>
              <a:rPr lang="en" b="1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Resort Hotel.</a:t>
            </a:r>
            <a:endParaRPr dirty="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82804070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1934-59C2-C1A0-364B-3D50EF54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97372"/>
          </a:xfrm>
        </p:spPr>
        <p:txBody>
          <a:bodyPr/>
          <a:lstStyle/>
          <a:p>
            <a:r>
              <a:rPr lang="en" b="1" dirty="0"/>
              <a:t>Most Preferred </a:t>
            </a:r>
            <a:r>
              <a:rPr lang="en" b="1" dirty="0">
                <a:solidFill>
                  <a:schemeClr val="lt1"/>
                </a:solidFill>
              </a:rPr>
              <a:t>Hotel Rooms</a:t>
            </a:r>
            <a:endParaRPr lang="en-IN" b="1" dirty="0"/>
          </a:p>
        </p:txBody>
      </p:sp>
      <p:sp>
        <p:nvSpPr>
          <p:cNvPr id="4" name="Google Shape;966;p43">
            <a:extLst>
              <a:ext uri="{FF2B5EF4-FFF2-40B4-BE49-F238E27FC236}">
                <a16:creationId xmlns:a16="http://schemas.microsoft.com/office/drawing/2014/main" id="{F73ECEEE-DF65-3B79-3243-457EA80B52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5700" y="2265680"/>
            <a:ext cx="8824913" cy="1163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It is found that the </a:t>
            </a:r>
            <a:r>
              <a:rPr lang="en" b="1" dirty="0"/>
              <a:t>most preferred Room</a:t>
            </a:r>
            <a:r>
              <a:rPr lang="en" dirty="0"/>
              <a:t> type is </a:t>
            </a:r>
            <a:r>
              <a:rPr lang="en" b="1" dirty="0"/>
              <a:t>'A'</a:t>
            </a:r>
            <a:r>
              <a:rPr lang="en" dirty="0"/>
              <a:t>. So, majority of the guests have </a:t>
            </a:r>
            <a:r>
              <a:rPr lang="en" b="1" dirty="0"/>
              <a:t>shown interest</a:t>
            </a:r>
            <a:r>
              <a:rPr lang="en" dirty="0"/>
              <a:t> in this </a:t>
            </a:r>
            <a:r>
              <a:rPr lang="en" b="1" dirty="0"/>
              <a:t>room type</a:t>
            </a:r>
            <a:r>
              <a:rPr lang="en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There are </a:t>
            </a:r>
            <a:r>
              <a:rPr lang="en" b="1" dirty="0"/>
              <a:t>positive impacts</a:t>
            </a:r>
            <a:r>
              <a:rPr lang="en" dirty="0"/>
              <a:t> because </a:t>
            </a:r>
            <a:r>
              <a:rPr lang="en" b="1" dirty="0"/>
              <a:t>'A'</a:t>
            </a:r>
            <a:r>
              <a:rPr lang="en" dirty="0"/>
              <a:t>, </a:t>
            </a:r>
            <a:r>
              <a:rPr lang="en" b="1" dirty="0"/>
              <a:t>'D'</a:t>
            </a:r>
            <a:r>
              <a:rPr lang="en" dirty="0"/>
              <a:t>, </a:t>
            </a:r>
            <a:r>
              <a:rPr lang="en" b="1" dirty="0"/>
              <a:t>'E' </a:t>
            </a:r>
            <a:r>
              <a:rPr lang="en" dirty="0"/>
              <a:t>is </a:t>
            </a:r>
            <a:r>
              <a:rPr lang="en" b="1" dirty="0"/>
              <a:t>more preferred</a:t>
            </a:r>
            <a:r>
              <a:rPr lang="en" dirty="0"/>
              <a:t> by </a:t>
            </a:r>
            <a:r>
              <a:rPr lang="en" b="1" dirty="0"/>
              <a:t>guest </a:t>
            </a:r>
            <a:r>
              <a:rPr lang="en" dirty="0"/>
              <a:t>due to </a:t>
            </a:r>
            <a:r>
              <a:rPr lang="en" b="1" dirty="0"/>
              <a:t>better services</a:t>
            </a:r>
            <a:r>
              <a:rPr lang="en" dirty="0"/>
              <a:t> offered in room type.</a:t>
            </a:r>
            <a:endParaRPr dirty="0"/>
          </a:p>
        </p:txBody>
      </p:sp>
      <p:pic>
        <p:nvPicPr>
          <p:cNvPr id="5" name="Google Shape;967;p43">
            <a:extLst>
              <a:ext uri="{FF2B5EF4-FFF2-40B4-BE49-F238E27FC236}">
                <a16:creationId xmlns:a16="http://schemas.microsoft.com/office/drawing/2014/main" id="{FC02B7BB-077F-82C8-A840-686430A2A9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7840" y="3535681"/>
            <a:ext cx="8473439" cy="3322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19947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BFE6-AA04-F415-58E0-D65B079E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895772"/>
          </a:xfrm>
        </p:spPr>
        <p:txBody>
          <a:bodyPr/>
          <a:lstStyle/>
          <a:p>
            <a:r>
              <a:rPr lang="en" sz="4000" b="1" dirty="0"/>
              <a:t>Average </a:t>
            </a:r>
            <a:r>
              <a:rPr lang="en" sz="4000" b="1" dirty="0">
                <a:solidFill>
                  <a:schemeClr val="lt1"/>
                </a:solidFill>
              </a:rPr>
              <a:t>Daily Rate</a:t>
            </a:r>
            <a:endParaRPr lang="en-IN" sz="4000" b="1" dirty="0"/>
          </a:p>
        </p:txBody>
      </p:sp>
      <p:sp>
        <p:nvSpPr>
          <p:cNvPr id="6" name="Google Shape;973;p44">
            <a:extLst>
              <a:ext uri="{FF2B5EF4-FFF2-40B4-BE49-F238E27FC236}">
                <a16:creationId xmlns:a16="http://schemas.microsoft.com/office/drawing/2014/main" id="{C1EC91BF-3BBC-9FDF-8A58-2FE278C09D49}"/>
              </a:ext>
            </a:extLst>
          </p:cNvPr>
          <p:cNvSpPr txBox="1">
            <a:spLocks/>
          </p:cNvSpPr>
          <p:nvPr/>
        </p:nvSpPr>
        <p:spPr>
          <a:xfrm>
            <a:off x="894080" y="2285320"/>
            <a:ext cx="10586720" cy="12503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b="1" dirty="0"/>
              <a:t>City Hotels</a:t>
            </a:r>
            <a:r>
              <a:rPr lang="en-US" dirty="0"/>
              <a:t> are generating </a:t>
            </a:r>
            <a:r>
              <a:rPr lang="en-US" b="1" dirty="0"/>
              <a:t>more revenues</a:t>
            </a:r>
            <a:r>
              <a:rPr lang="en-US" dirty="0"/>
              <a:t> than the </a:t>
            </a:r>
            <a:r>
              <a:rPr lang="en-US" b="1" dirty="0"/>
              <a:t>Resort Hotels</a:t>
            </a:r>
            <a:r>
              <a:rPr lang="en-US" dirty="0"/>
              <a:t>, because </a:t>
            </a:r>
            <a:r>
              <a:rPr lang="en-US" b="1" dirty="0"/>
              <a:t>City hotel</a:t>
            </a:r>
            <a:r>
              <a:rPr lang="en-US" dirty="0"/>
              <a:t> has the </a:t>
            </a:r>
            <a:r>
              <a:rPr lang="en-US" b="1" dirty="0"/>
              <a:t>highest ADR</a:t>
            </a:r>
            <a:r>
              <a:rPr lang="en-US" dirty="0"/>
              <a:t>. More the </a:t>
            </a:r>
            <a:r>
              <a:rPr lang="en-US" b="1" dirty="0"/>
              <a:t>ADR</a:t>
            </a:r>
            <a:r>
              <a:rPr lang="en-US" dirty="0"/>
              <a:t>, more will be the </a:t>
            </a:r>
            <a:r>
              <a:rPr lang="en-US" b="1" dirty="0"/>
              <a:t>revenue</a:t>
            </a:r>
            <a:r>
              <a:rPr lang="en-US" dirty="0"/>
              <a:t>.</a:t>
            </a:r>
          </a:p>
          <a:p>
            <a:pPr marL="457200" indent="-317500"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From the </a:t>
            </a:r>
            <a:r>
              <a:rPr lang="en-US" b="1" dirty="0"/>
              <a:t>line chart</a:t>
            </a:r>
            <a:r>
              <a:rPr lang="en-US" dirty="0"/>
              <a:t>, we have found that as the </a:t>
            </a:r>
            <a:r>
              <a:rPr lang="en-US" b="1" dirty="0"/>
              <a:t>total stay</a:t>
            </a:r>
            <a:r>
              <a:rPr lang="en-US" dirty="0"/>
              <a:t> increases the </a:t>
            </a:r>
            <a:r>
              <a:rPr lang="en-US" b="1" dirty="0"/>
              <a:t>ADR</a:t>
            </a:r>
            <a:r>
              <a:rPr lang="en-US" dirty="0"/>
              <a:t> is also getting </a:t>
            </a:r>
            <a:r>
              <a:rPr lang="en-US" b="1" dirty="0"/>
              <a:t>high</a:t>
            </a:r>
            <a:r>
              <a:rPr lang="en-US" dirty="0"/>
              <a:t>. So, </a:t>
            </a:r>
            <a:r>
              <a:rPr lang="en-US" b="1" dirty="0"/>
              <a:t>ADR </a:t>
            </a:r>
            <a:r>
              <a:rPr lang="en-US" dirty="0"/>
              <a:t>is directly </a:t>
            </a:r>
            <a:r>
              <a:rPr lang="en-US" b="1" dirty="0"/>
              <a:t>proportional </a:t>
            </a:r>
            <a:r>
              <a:rPr lang="en-US" dirty="0"/>
              <a:t>to </a:t>
            </a:r>
            <a:r>
              <a:rPr lang="en-US" b="1" dirty="0"/>
              <a:t>total stay</a:t>
            </a:r>
            <a:r>
              <a:rPr lang="en-US" dirty="0"/>
              <a:t>.</a:t>
            </a:r>
          </a:p>
        </p:txBody>
      </p:sp>
      <p:pic>
        <p:nvPicPr>
          <p:cNvPr id="7" name="Google Shape;974;p44">
            <a:extLst>
              <a:ext uri="{FF2B5EF4-FFF2-40B4-BE49-F238E27FC236}">
                <a16:creationId xmlns:a16="http://schemas.microsoft.com/office/drawing/2014/main" id="{6AAFBC04-55D2-C727-B963-7CCBB6465CF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6160" y="3652520"/>
            <a:ext cx="4104639" cy="316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E794151-AC73-6868-960B-C60A0ABF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688079"/>
            <a:ext cx="6085840" cy="309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217165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</TotalTime>
  <Words>1364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Anton</vt:lpstr>
      <vt:lpstr>Arial</vt:lpstr>
      <vt:lpstr>Arial Black</vt:lpstr>
      <vt:lpstr>Arimo</vt:lpstr>
      <vt:lpstr>Century Gothic</vt:lpstr>
      <vt:lpstr>Courier New</vt:lpstr>
      <vt:lpstr>Wingdings</vt:lpstr>
      <vt:lpstr>Wingdings 3</vt:lpstr>
      <vt:lpstr>Ion Boardroom</vt:lpstr>
      <vt:lpstr>Hotel Booking Analysis  PYTHON EDA PROJECT</vt:lpstr>
      <vt:lpstr>Table of contents</vt:lpstr>
      <vt:lpstr>Agenda of Data Analysis</vt:lpstr>
      <vt:lpstr> Hotel Booking Data Introduction </vt:lpstr>
      <vt:lpstr>Data Summary</vt:lpstr>
      <vt:lpstr>Points for Discussion</vt:lpstr>
      <vt:lpstr>Top Most Preferred Hotel </vt:lpstr>
      <vt:lpstr>Most Preferred Hotel Rooms</vt:lpstr>
      <vt:lpstr>Average Daily Rate</vt:lpstr>
      <vt:lpstr>Average Daily Rate</vt:lpstr>
      <vt:lpstr>Repeated Vs Non-Repeated Guests</vt:lpstr>
      <vt:lpstr>Most Preferred Meal</vt:lpstr>
      <vt:lpstr>Maximum used Distribution Channel</vt:lpstr>
      <vt:lpstr>Distribution Channel Vs ADR</vt:lpstr>
      <vt:lpstr>Top Booking Months </vt:lpstr>
      <vt:lpstr>Confirmation Vs Cancellation</vt:lpstr>
      <vt:lpstr>Overall Stats</vt:lpstr>
      <vt:lpstr>Overall Stats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Analysis PYTHON EDA PROJECT</dc:title>
  <dc:creator>Lalita Rautela</dc:creator>
  <cp:lastModifiedBy>Lalita Rautela</cp:lastModifiedBy>
  <cp:revision>2</cp:revision>
  <dcterms:created xsi:type="dcterms:W3CDTF">2024-02-07T08:55:03Z</dcterms:created>
  <dcterms:modified xsi:type="dcterms:W3CDTF">2024-02-07T12:02:57Z</dcterms:modified>
</cp:coreProperties>
</file>