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67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ADF0-0277-4E5D-A8B2-105A18ECE6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3A7D6-092F-40F4-AB79-035E2AA30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August 25, </a:t>
            </a:r>
            <a:r>
              <a:rPr lang="en-US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460249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9A87-B73A-402F-AD6F-E508D721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spread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CCEEE-B9DD-4C5E-8B1C-BE5D5B6EB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Important statistics that measure spread are:</a:t>
            </a:r>
          </a:p>
          <a:p>
            <a:r>
              <a:rPr lang="en-US" dirty="0"/>
              <a:t>Variance</a:t>
            </a:r>
          </a:p>
          <a:p>
            <a:r>
              <a:rPr lang="en-US" dirty="0"/>
              <a:t>Standard deviation</a:t>
            </a:r>
          </a:p>
          <a:p>
            <a:r>
              <a:rPr lang="en-US" dirty="0"/>
              <a:t>Z-score</a:t>
            </a:r>
          </a:p>
        </p:txBody>
      </p:sp>
    </p:spTree>
    <p:extLst>
      <p:ext uri="{BB962C8B-B14F-4D97-AF65-F5344CB8AC3E}">
        <p14:creationId xmlns:p14="http://schemas.microsoft.com/office/powerpoint/2010/main" val="2756385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C148-996D-4433-A192-3C49ECFE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70236-F1F1-4984-A974-5C11E4114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variance of a data set is a single number that describes how "far apart" its values are.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The variance is computed as the average squared deviation of each number from its mean. For example, for the numbers 1, 2, and 3, the mean is 2 and the variance is: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Dataset: [1, 2, 3]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Mean: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://davidmlane.com/hyperstat/pictures/v1.GIF">
            <a:extLst>
              <a:ext uri="{FF2B5EF4-FFF2-40B4-BE49-F238E27FC236}">
                <a16:creationId xmlns:a16="http://schemas.microsoft.com/office/drawing/2014/main" id="{D0F28CC0-C69A-444F-8488-BBB287113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665" y="4579147"/>
            <a:ext cx="4565091" cy="84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544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64F0-747E-4839-992F-41DB5749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FE68A-74C7-4FC5-8B93-618121224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dirty="0"/>
              <a:t>Dataset: [3, 4, 5, 6, 7]</a:t>
            </a:r>
          </a:p>
          <a:p>
            <a:pPr marL="0" indent="0">
              <a:buNone/>
            </a:pPr>
            <a:r>
              <a:rPr lang="en-US" dirty="0"/>
              <a:t>Variance: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Dataset: [-1525, -200, 5, 745, 1000]</a:t>
            </a:r>
          </a:p>
          <a:p>
            <a:pPr marL="0" indent="0">
              <a:buNone/>
            </a:pPr>
            <a:r>
              <a:rPr lang="en-US" dirty="0"/>
              <a:t>Variance: 784,110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4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471D-38E9-4315-AF6B-6F54E44B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AF8E6-151A-4832-8C05-2C1D747D0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standard deviation is the square root of the variance. It’s purpose is to make the variance more relatable.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dirty="0"/>
              <a:t>Dataset: [3, 4, 5, 6, 7]</a:t>
            </a:r>
          </a:p>
          <a:p>
            <a:pPr marL="0" indent="0">
              <a:buNone/>
            </a:pPr>
            <a:r>
              <a:rPr lang="en-US" dirty="0"/>
              <a:t>Variance: 2</a:t>
            </a:r>
          </a:p>
          <a:p>
            <a:pPr marL="0" indent="0">
              <a:buNone/>
            </a:pPr>
            <a:r>
              <a:rPr lang="en-US" dirty="0"/>
              <a:t>Standard Deviation: 1.414</a:t>
            </a:r>
          </a:p>
          <a:p>
            <a:pPr marL="0" indent="0">
              <a:buNone/>
            </a:pPr>
            <a:r>
              <a:rPr lang="en-US" dirty="0"/>
              <a:t>Dataset: [-1525, -200, 5, 745, 1000]</a:t>
            </a:r>
          </a:p>
          <a:p>
            <a:pPr marL="0" indent="0">
              <a:buNone/>
            </a:pPr>
            <a:r>
              <a:rPr lang="en-US" dirty="0"/>
              <a:t>Variance: 784,110</a:t>
            </a:r>
          </a:p>
          <a:p>
            <a:pPr marL="0" indent="0">
              <a:buNone/>
            </a:pPr>
            <a:r>
              <a:rPr lang="en-US" dirty="0"/>
              <a:t>Standard Deviation: 885.5</a:t>
            </a:r>
          </a:p>
        </p:txBody>
      </p:sp>
    </p:spTree>
    <p:extLst>
      <p:ext uri="{BB962C8B-B14F-4D97-AF65-F5344CB8AC3E}">
        <p14:creationId xmlns:p14="http://schemas.microsoft.com/office/powerpoint/2010/main" val="3088323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BEF3-17F2-4A21-9C69-8A9E05A8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5F724-BE63-47B4-9362-4D77BB195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Dataset: [30, 31, 31, 32, 32, 40, 41, 41, 1000]</a:t>
            </a:r>
          </a:p>
          <a:p>
            <a:pPr marL="0" indent="0">
              <a:buNone/>
            </a:pPr>
            <a:r>
              <a:rPr lang="en-US" dirty="0"/>
              <a:t>Standard Deviation of Dataset</a:t>
            </a:r>
            <a:r>
              <a:rPr lang="en-US"/>
              <a:t>: 321.78331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56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BCC4-682D-431E-AFE5-CE7D10FE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D0514-6D48-4A2F-AB7E-E93727AD2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Variance and standard deviation are </a:t>
            </a:r>
            <a:r>
              <a:rPr lang="en-US" i="1" dirty="0"/>
              <a:t>single </a:t>
            </a:r>
            <a:r>
              <a:rPr lang="en-US" dirty="0"/>
              <a:t>numbers that describe the </a:t>
            </a:r>
            <a:r>
              <a:rPr lang="en-US" i="1" dirty="0"/>
              <a:t>whole </a:t>
            </a:r>
            <a:r>
              <a:rPr lang="en-US" dirty="0"/>
              <a:t>data set</a:t>
            </a:r>
          </a:p>
          <a:p>
            <a:pPr marL="0" indent="0">
              <a:buNone/>
            </a:pPr>
            <a:r>
              <a:rPr lang="en-US" dirty="0"/>
              <a:t>The z-score is a statistic that describes how far away from the mean any </a:t>
            </a:r>
            <a:r>
              <a:rPr lang="en-US" i="1" dirty="0"/>
              <a:t>single </a:t>
            </a:r>
            <a:r>
              <a:rPr lang="en-US" dirty="0"/>
              <a:t>number in the dataset is.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Dataset: [30, 31, 31, 32, 32, 40, 41, 41, 1000]</a:t>
            </a:r>
          </a:p>
          <a:p>
            <a:pPr marL="0" indent="0">
              <a:buNone/>
            </a:pPr>
            <a:r>
              <a:rPr lang="en-US" dirty="0"/>
              <a:t>Z-Score of 1000: 2.83</a:t>
            </a:r>
          </a:p>
          <a:p>
            <a:pPr marL="0" indent="0">
              <a:buNone/>
            </a:pPr>
            <a:r>
              <a:rPr lang="en-US" dirty="0"/>
              <a:t>Z-Score of 41: -0.3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84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9CB1-48E6-45CF-BF7D-F3538605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92D66-AD33-4D31-AE7C-24A65E29A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Outliers are extreme values often do not describe the data.</a:t>
            </a:r>
          </a:p>
          <a:p>
            <a:pPr marL="0" indent="0">
              <a:buNone/>
            </a:pPr>
            <a:r>
              <a:rPr lang="en-US" dirty="0"/>
              <a:t>It is okay to remove outliers if any of the following are true:</a:t>
            </a:r>
          </a:p>
          <a:p>
            <a:r>
              <a:rPr lang="en-US" dirty="0"/>
              <a:t>The data is due to bad measurements. (If your data includes reaction time measurements, and one of the values is 1ms, you should probably remove it — human reaction times are </a:t>
            </a:r>
            <a:r>
              <a:rPr lang="en-US" i="1" dirty="0"/>
              <a:t>at least </a:t>
            </a:r>
            <a:r>
              <a:rPr lang="en-US" dirty="0"/>
              <a:t>100ms, so 1ms is clearly bad data.)</a:t>
            </a:r>
          </a:p>
          <a:p>
            <a:r>
              <a:rPr lang="en-US" dirty="0"/>
              <a:t>If the outliers </a:t>
            </a:r>
            <a:r>
              <a:rPr lang="en-US" i="1" dirty="0"/>
              <a:t>create </a:t>
            </a:r>
            <a:r>
              <a:rPr lang="en-US" dirty="0"/>
              <a:t>trends that wouldn't exist without them, you </a:t>
            </a:r>
            <a:r>
              <a:rPr lang="en-US" i="1" dirty="0"/>
              <a:t>should </a:t>
            </a:r>
            <a:r>
              <a:rPr lang="en-US" dirty="0"/>
              <a:t>drop them.</a:t>
            </a:r>
          </a:p>
        </p:txBody>
      </p:sp>
    </p:spTree>
    <p:extLst>
      <p:ext uri="{BB962C8B-B14F-4D97-AF65-F5344CB8AC3E}">
        <p14:creationId xmlns:p14="http://schemas.microsoft.com/office/powerpoint/2010/main" val="4293233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6E918B1-FA59-42EF-8A8E-B0F3D1E54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88FA1A-F73C-465F-BE56-BD7076CD6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603" y="1646192"/>
            <a:ext cx="4887354" cy="35656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126B71-1D15-4EA2-98CE-EE848B55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Should we remove the outlier?</a:t>
            </a:r>
          </a:p>
        </p:txBody>
      </p:sp>
    </p:spTree>
    <p:extLst>
      <p:ext uri="{BB962C8B-B14F-4D97-AF65-F5344CB8AC3E}">
        <p14:creationId xmlns:p14="http://schemas.microsoft.com/office/powerpoint/2010/main" val="4275610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6E918B1-FA59-42EF-8A8E-B0F3D1E54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8D0632-D1BB-412E-8E63-26C0DA65D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603" y="1645116"/>
            <a:ext cx="4887354" cy="35677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46091C-7E6C-4A0A-B00E-DF3BA05CA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Should we remove the outlier?</a:t>
            </a:r>
          </a:p>
        </p:txBody>
      </p:sp>
    </p:spTree>
    <p:extLst>
      <p:ext uri="{BB962C8B-B14F-4D97-AF65-F5344CB8AC3E}">
        <p14:creationId xmlns:p14="http://schemas.microsoft.com/office/powerpoint/2010/main" val="2095087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6E918B1-FA59-42EF-8A8E-B0F3D1E54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77676A-E03D-4847-8781-06F4AFAF9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603" y="1710281"/>
            <a:ext cx="4887354" cy="3437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232F50-2DE5-4A97-9541-D03B2C784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Should we remove the outlier?</a:t>
            </a:r>
          </a:p>
        </p:txBody>
      </p:sp>
    </p:spTree>
    <p:extLst>
      <p:ext uri="{BB962C8B-B14F-4D97-AF65-F5344CB8AC3E}">
        <p14:creationId xmlns:p14="http://schemas.microsoft.com/office/powerpoint/2010/main" val="206295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E1297-FB0C-41D3-B2BB-070F3B79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“Measures of Central Tendency”?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D582D-F8E5-489B-AF6A-A365E9B6E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summary measure that attempts to describe a whole set of data with a single value that represents the middle or </a:t>
            </a:r>
            <a:r>
              <a:rPr lang="en-US" dirty="0" err="1"/>
              <a:t>centre</a:t>
            </a:r>
            <a:r>
              <a:rPr lang="en-US" dirty="0"/>
              <a:t> of its distribution.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Laymans</a:t>
            </a:r>
            <a:r>
              <a:rPr lang="en-US" dirty="0"/>
              <a:t> terms: eyeballing it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Measures include:</a:t>
            </a:r>
          </a:p>
          <a:p>
            <a:r>
              <a:rPr lang="en-US" dirty="0"/>
              <a:t>Mode</a:t>
            </a:r>
          </a:p>
          <a:p>
            <a:r>
              <a:rPr lang="en-US" dirty="0"/>
              <a:t>Median</a:t>
            </a:r>
          </a:p>
          <a:p>
            <a:r>
              <a:rPr lang="en-US" dirty="0"/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1778925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330B-877D-4B6F-B4F3-D3C0B7A9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remove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6D6C9-ADB9-43E7-AA15-D7C602385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simplest method of removing outliers relies on removing data that is "far away" from the median.</a:t>
            </a:r>
          </a:p>
          <a:p>
            <a:pPr marL="0" indent="0">
              <a:buNone/>
            </a:pPr>
            <a:r>
              <a:rPr lang="en-US" dirty="0"/>
              <a:t>We do this by using quartiles.</a:t>
            </a:r>
          </a:p>
          <a:p>
            <a:pPr marL="0" indent="0">
              <a:buNone/>
            </a:pPr>
            <a:r>
              <a:rPr lang="en-US" dirty="0"/>
              <a:t>Quartiles are a method of dividing datasets. Using the median you divide the dataset into 2. From these 2 datasets you can create 2 more medians and divide the dataset further. The median of the upper list is called the </a:t>
            </a:r>
            <a:r>
              <a:rPr lang="en-US" b="1" dirty="0"/>
              <a:t>upper quartile</a:t>
            </a:r>
            <a:r>
              <a:rPr lang="en-US" dirty="0"/>
              <a:t>, and the median of the lower list is called the </a:t>
            </a:r>
            <a:r>
              <a:rPr lang="en-US" b="1" dirty="0"/>
              <a:t>lower quartile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4159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7A6AA-AE6A-41E2-BD92-CE2500FD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Quartiles 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DCD4D6-02E6-4D03-99AB-1E1918522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2913" y="1847272"/>
            <a:ext cx="7059455" cy="22882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38EF15-1291-4F8E-AA67-2E2615E291F6}"/>
              </a:ext>
            </a:extLst>
          </p:cNvPr>
          <p:cNvSpPr txBox="1"/>
          <p:nvPr/>
        </p:nvSpPr>
        <p:spPr>
          <a:xfrm>
            <a:off x="1163782" y="4350327"/>
            <a:ext cx="8977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simple but common way to remove outliers is to throw away anything </a:t>
            </a:r>
            <a:r>
              <a:rPr lang="en-US" i="1" dirty="0"/>
              <a:t>above</a:t>
            </a:r>
            <a:r>
              <a:rPr lang="en-US" dirty="0"/>
              <a:t> the upper quartile, and everything </a:t>
            </a:r>
            <a:r>
              <a:rPr lang="en-US" i="1" dirty="0"/>
              <a:t>below</a:t>
            </a:r>
            <a:r>
              <a:rPr lang="en-US" dirty="0"/>
              <a:t> the lower quartile.</a:t>
            </a:r>
          </a:p>
          <a:p>
            <a:endParaRPr lang="en-US" dirty="0"/>
          </a:p>
          <a:p>
            <a:r>
              <a:rPr lang="en-US" dirty="0"/>
              <a:t>Side note: Subtracting the lower quartile from the upper quartile gives us the </a:t>
            </a:r>
            <a:r>
              <a:rPr lang="en-US" b="1" dirty="0"/>
              <a:t>interquartile range</a:t>
            </a:r>
            <a:r>
              <a:rPr lang="en-US" dirty="0"/>
              <a:t>, which is another measure of how "spread out" a data set is.</a:t>
            </a:r>
          </a:p>
        </p:txBody>
      </p:sp>
    </p:spTree>
    <p:extLst>
      <p:ext uri="{BB962C8B-B14F-4D97-AF65-F5344CB8AC3E}">
        <p14:creationId xmlns:p14="http://schemas.microsoft.com/office/powerpoint/2010/main" val="2621571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33C9-37AA-423E-9682-625E0221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51381-02D7-457E-9FD1-F9861AC5D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Measures like the median, standard deviation, and interquartile range are meaningless if we cannot trust the data used to generate them.</a:t>
            </a:r>
          </a:p>
          <a:p>
            <a:pPr marL="0" indent="0">
              <a:buNone/>
            </a:pPr>
            <a:r>
              <a:rPr lang="en-US" dirty="0"/>
              <a:t>Going back to the Mexican vs Italian debate, we can’t as ALL Americans their food preferences so we only ask sample sizes. We collect several samples and create a dataset of all the sample results we receive. From there you create a list of standard deviations from each sample. Using these standard deviations, you can compare how “far away” a particular sample is from the population. This is called the standard error. Each sample's standard error describes how far its mean is from the population's "true" mean.</a:t>
            </a:r>
          </a:p>
        </p:txBody>
      </p:sp>
    </p:spTree>
    <p:extLst>
      <p:ext uri="{BB962C8B-B14F-4D97-AF65-F5344CB8AC3E}">
        <p14:creationId xmlns:p14="http://schemas.microsoft.com/office/powerpoint/2010/main" val="673473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31ED-C27C-4827-8863-DA810BB8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Student’s 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03A0F-F429-4D08-8840-8EB764575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powerful tool for determining if two sample means represent the same population is </a:t>
            </a:r>
            <a:r>
              <a:rPr lang="en-US" b="1" dirty="0"/>
              <a:t>Student's </a:t>
            </a:r>
            <a:r>
              <a:rPr lang="en-US" b="1" i="1" dirty="0"/>
              <a:t>t</a:t>
            </a:r>
            <a:r>
              <a:rPr lang="en-US" b="1" dirty="0"/>
              <a:t>-test</a:t>
            </a:r>
            <a:r>
              <a:rPr lang="en-US" dirty="0"/>
              <a:t>. Student's </a:t>
            </a:r>
            <a:r>
              <a:rPr lang="en-US" i="1" dirty="0"/>
              <a:t>t</a:t>
            </a:r>
            <a:r>
              <a:rPr lang="en-US" dirty="0"/>
              <a:t>-test can only be used to test </a:t>
            </a:r>
            <a:r>
              <a:rPr lang="en-US" i="1" dirty="0"/>
              <a:t>two</a:t>
            </a:r>
            <a:r>
              <a:rPr lang="en-US" dirty="0"/>
              <a:t> sample means against each other.</a:t>
            </a:r>
          </a:p>
          <a:p>
            <a:pPr marL="0" indent="0">
              <a:buNone/>
            </a:pPr>
            <a:r>
              <a:rPr lang="en-US" dirty="0"/>
              <a:t>For this housing data, we would have to use multiple </a:t>
            </a:r>
            <a:r>
              <a:rPr lang="en-US" i="1" dirty="0"/>
              <a:t>t</a:t>
            </a:r>
            <a:r>
              <a:rPr lang="en-US" dirty="0"/>
              <a:t>-tests — we would test high vs mid; high vs low; and mid vs low.</a:t>
            </a:r>
          </a:p>
          <a:p>
            <a:pPr marL="0" indent="0">
              <a:buNone/>
            </a:pPr>
            <a:r>
              <a:rPr lang="en-US" dirty="0"/>
              <a:t>The t-test takes two data sets and returns something called a </a:t>
            </a:r>
            <a:r>
              <a:rPr lang="en-US" i="1" dirty="0"/>
              <a:t>t</a:t>
            </a:r>
            <a:r>
              <a:rPr lang="en-US" dirty="0"/>
              <a:t> statistic, and a </a:t>
            </a:r>
            <a:r>
              <a:rPr lang="en-US" i="1" dirty="0"/>
              <a:t>p</a:t>
            </a:r>
            <a:r>
              <a:rPr lang="en-US" dirty="0"/>
              <a:t> value.</a:t>
            </a:r>
          </a:p>
          <a:p>
            <a:pPr marL="0" indent="0">
              <a:buNone/>
            </a:pPr>
            <a:r>
              <a:rPr lang="en-US" dirty="0"/>
              <a:t>t statistic - tells us how likely it is the differences are significant. The higher the </a:t>
            </a:r>
            <a:r>
              <a:rPr lang="en-US" i="1" dirty="0"/>
              <a:t>t</a:t>
            </a:r>
            <a:r>
              <a:rPr lang="en-US" dirty="0"/>
              <a:t>-statistic, the higher the chances they are significant.</a:t>
            </a:r>
          </a:p>
          <a:p>
            <a:pPr marL="0" indent="0">
              <a:buNone/>
            </a:pPr>
            <a:r>
              <a:rPr lang="en-US" dirty="0"/>
              <a:t>p value – if p &lt; 0.05, we should assume that the differences </a:t>
            </a:r>
            <a:r>
              <a:rPr lang="en-US" i="1" dirty="0"/>
              <a:t>are not</a:t>
            </a:r>
            <a:r>
              <a:rPr lang="en-US" dirty="0"/>
              <a:t> due to change.</a:t>
            </a:r>
          </a:p>
        </p:txBody>
      </p:sp>
    </p:spTree>
    <p:extLst>
      <p:ext uri="{BB962C8B-B14F-4D97-AF65-F5344CB8AC3E}">
        <p14:creationId xmlns:p14="http://schemas.microsoft.com/office/powerpoint/2010/main" val="1584226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4BB8-9C74-4CF9-BC8E-B38E1988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CF6C6-89CF-41CD-88A8-DD04A01CA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Measures like the median, variance, and IQR </a:t>
            </a:r>
            <a:r>
              <a:rPr lang="en-US" i="1" dirty="0"/>
              <a:t>describe</a:t>
            </a:r>
            <a:r>
              <a:rPr lang="en-US" dirty="0"/>
              <a:t> data sets, but do not allow us to make </a:t>
            </a:r>
            <a:r>
              <a:rPr lang="en-US" i="1" dirty="0"/>
              <a:t>predictions</a:t>
            </a:r>
            <a:r>
              <a:rPr lang="en-US" dirty="0"/>
              <a:t> with it. Regression allows us to reverse engineer the equations that describe our data. </a:t>
            </a:r>
            <a:r>
              <a:rPr lang="en-US"/>
              <a:t>It </a:t>
            </a:r>
            <a:r>
              <a:rPr lang="en-US" dirty="0"/>
              <a:t>is tools like regression that allow us to predict where data points we </a:t>
            </a:r>
            <a:r>
              <a:rPr lang="en-US" i="1" dirty="0"/>
              <a:t>did not</a:t>
            </a:r>
            <a:r>
              <a:rPr lang="en-US" dirty="0"/>
              <a:t> measure might end up if we </a:t>
            </a:r>
            <a:r>
              <a:rPr lang="en-US" i="1" dirty="0"/>
              <a:t>had</a:t>
            </a:r>
            <a:r>
              <a:rPr lang="en-US" dirty="0"/>
              <a:t> collected more data.</a:t>
            </a:r>
          </a:p>
        </p:txBody>
      </p:sp>
    </p:spTree>
    <p:extLst>
      <p:ext uri="{BB962C8B-B14F-4D97-AF65-F5344CB8AC3E}">
        <p14:creationId xmlns:p14="http://schemas.microsoft.com/office/powerpoint/2010/main" val="279843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AD0A-8A3B-4EF2-ABFD-E3FB7C50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64FA-278F-40EC-A597-C8ADF2A25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MODE of a data set is the most frequently occurring element.</a:t>
            </a:r>
          </a:p>
          <a:p>
            <a:pPr marL="0" indent="0">
              <a:buNone/>
            </a:pPr>
            <a:r>
              <a:rPr lang="en-US" sz="2400" dirty="0"/>
              <a:t>Examples:</a:t>
            </a:r>
          </a:p>
          <a:p>
            <a:pPr marL="0" indent="0">
              <a:buNone/>
            </a:pPr>
            <a:r>
              <a:rPr lang="en-US" sz="2400" dirty="0"/>
              <a:t>[1, 1, 2]: 1 is the mode</a:t>
            </a:r>
          </a:p>
          <a:p>
            <a:pPr marL="0" indent="0">
              <a:buNone/>
            </a:pPr>
            <a:r>
              <a:rPr lang="en-US" sz="2400" dirty="0"/>
              <a:t>[5, 18, 13, 42, 17]: No mode</a:t>
            </a:r>
          </a:p>
          <a:p>
            <a:pPr marL="0" indent="0">
              <a:buNone/>
            </a:pPr>
            <a:r>
              <a:rPr lang="en-US" sz="2400" dirty="0"/>
              <a:t>[3, 2, 67, 8, 3, 65, 4]: What is the mode?</a:t>
            </a:r>
          </a:p>
        </p:txBody>
      </p:sp>
    </p:spTree>
    <p:extLst>
      <p:ext uri="{BB962C8B-B14F-4D97-AF65-F5344CB8AC3E}">
        <p14:creationId xmlns:p14="http://schemas.microsoft.com/office/powerpoint/2010/main" val="1197208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199E-0A27-41AF-8A42-DACA89C4B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0570D-EFBB-4776-9AAF-EF14D563F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MEDIAN of a data set is the middle element</a:t>
            </a:r>
          </a:p>
          <a:p>
            <a:pPr marL="0" indent="0">
              <a:buNone/>
            </a:pPr>
            <a:r>
              <a:rPr lang="en-US" sz="2400" dirty="0"/>
              <a:t>Examples:</a:t>
            </a:r>
          </a:p>
          <a:p>
            <a:pPr marL="0" indent="0">
              <a:buNone/>
            </a:pPr>
            <a:r>
              <a:rPr lang="en-US" sz="2400" dirty="0"/>
              <a:t>[1, 2, 3]: 2 is the median</a:t>
            </a:r>
          </a:p>
          <a:p>
            <a:pPr marL="0" indent="0">
              <a:buNone/>
            </a:pPr>
            <a:r>
              <a:rPr lang="en-US" sz="2400" dirty="0"/>
              <a:t>[24, 43, 56, 67, 84]: 56 is the median</a:t>
            </a:r>
          </a:p>
          <a:p>
            <a:pPr marL="0" indent="0">
              <a:buNone/>
            </a:pPr>
            <a:r>
              <a:rPr lang="en-US" sz="2400" dirty="0"/>
              <a:t>[23, 13, 76, 43, 89, 42]: What is the median?</a:t>
            </a:r>
          </a:p>
        </p:txBody>
      </p:sp>
    </p:spTree>
    <p:extLst>
      <p:ext uri="{BB962C8B-B14F-4D97-AF65-F5344CB8AC3E}">
        <p14:creationId xmlns:p14="http://schemas.microsoft.com/office/powerpoint/2010/main" val="287129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9AA8-DC86-429C-A443-E6440AF5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39D41-EB99-4729-A062-DE39CAA88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MEAN of a data set is what is commonly called the </a:t>
            </a:r>
            <a:r>
              <a:rPr lang="en-US" sz="2400" i="1" dirty="0"/>
              <a:t>average </a:t>
            </a:r>
            <a:r>
              <a:rPr lang="en-US" sz="2400" dirty="0"/>
              <a:t>of a data set.</a:t>
            </a:r>
          </a:p>
          <a:p>
            <a:pPr marL="0" indent="0">
              <a:buNone/>
            </a:pPr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en-US" sz="2400" dirty="0"/>
              <a:t>[12, 34, 65, 43, 78]: The means is (12 + 34 + 65 + 43 + 78)/5 or 46.4.</a:t>
            </a:r>
          </a:p>
        </p:txBody>
      </p:sp>
    </p:spTree>
    <p:extLst>
      <p:ext uri="{BB962C8B-B14F-4D97-AF65-F5344CB8AC3E}">
        <p14:creationId xmlns:p14="http://schemas.microsoft.com/office/powerpoint/2010/main" val="226303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2181-8C96-4796-85CB-CAF10F76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which do I choose?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EC739-0FBF-4778-B4D3-C6C61DC8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median is a good choice for most scenarios.</a:t>
            </a:r>
            <a:br>
              <a:rPr lang="en-US" dirty="0"/>
            </a:br>
            <a:r>
              <a:rPr lang="en-US" dirty="0"/>
              <a:t>Dataset of prices from </a:t>
            </a:r>
            <a:r>
              <a:rPr lang="en-US" dirty="0" err="1"/>
              <a:t>dept</a:t>
            </a:r>
            <a:r>
              <a:rPr lang="en-US" dirty="0"/>
              <a:t> store: [30, 31, 31, 32, 32, 40, 41, 41, 1000]</a:t>
            </a:r>
            <a:br>
              <a:rPr lang="en-US" dirty="0"/>
            </a:br>
            <a:r>
              <a:rPr lang="en-US" dirty="0"/>
              <a:t>Mean: 154.75</a:t>
            </a:r>
          </a:p>
          <a:p>
            <a:pPr marL="0" indent="0">
              <a:buNone/>
            </a:pPr>
            <a:r>
              <a:rPr lang="en-US" dirty="0"/>
              <a:t>Mode: [31, 32, 41]</a:t>
            </a:r>
          </a:p>
          <a:p>
            <a:pPr marL="0" indent="0">
              <a:buNone/>
            </a:pPr>
            <a:r>
              <a:rPr lang="en-US" dirty="0"/>
              <a:t>Median: 32</a:t>
            </a:r>
          </a:p>
          <a:p>
            <a:pPr marL="0" indent="0">
              <a:buNone/>
            </a:pPr>
            <a:r>
              <a:rPr lang="en-US" dirty="0"/>
              <a:t>The median is resistant to fluctuation from skewed data.</a:t>
            </a:r>
          </a:p>
        </p:txBody>
      </p:sp>
    </p:spTree>
    <p:extLst>
      <p:ext uri="{BB962C8B-B14F-4D97-AF65-F5344CB8AC3E}">
        <p14:creationId xmlns:p14="http://schemas.microsoft.com/office/powerpoint/2010/main" val="1147385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A092-B100-464D-8462-5F7DEE27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this scenario?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1023E-73C1-455C-80A5-B99A7A6F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dataset of prices is far more clustered: [30, 31, 31, 32, 32, 40, 41, 41, 1000, 1210, 1210, 1567]</a:t>
            </a:r>
          </a:p>
          <a:p>
            <a:pPr marL="0" indent="0">
              <a:buNone/>
            </a:pPr>
            <a:r>
              <a:rPr lang="en-US" dirty="0"/>
              <a:t>Mean: 438.75</a:t>
            </a:r>
          </a:p>
          <a:p>
            <a:pPr marL="0" indent="0">
              <a:buNone/>
            </a:pPr>
            <a:r>
              <a:rPr lang="en-US" dirty="0"/>
              <a:t>Mode: [31, 32, 41, 1210]</a:t>
            </a:r>
          </a:p>
          <a:p>
            <a:pPr marL="0" indent="0">
              <a:buNone/>
            </a:pPr>
            <a:r>
              <a:rPr lang="en-US" dirty="0"/>
              <a:t>Median: 40.5</a:t>
            </a:r>
          </a:p>
        </p:txBody>
      </p:sp>
    </p:spTree>
    <p:extLst>
      <p:ext uri="{BB962C8B-B14F-4D97-AF65-F5344CB8AC3E}">
        <p14:creationId xmlns:p14="http://schemas.microsoft.com/office/powerpoint/2010/main" val="589816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92CC-E50B-4C9C-A554-6BEEA8801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this last scenario?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C253E-04CD-4494-863D-4788A26BF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Dataset of prices: [30, 31, 31, 32, 32, 40, 41, 41]</a:t>
            </a:r>
          </a:p>
          <a:p>
            <a:pPr marL="0" indent="0">
              <a:buNone/>
            </a:pPr>
            <a:r>
              <a:rPr lang="en-US" dirty="0"/>
              <a:t>Mean: 34.75</a:t>
            </a:r>
          </a:p>
          <a:p>
            <a:pPr marL="0" indent="0">
              <a:buNone/>
            </a:pPr>
            <a:r>
              <a:rPr lang="en-US" dirty="0"/>
              <a:t>Mode: [31, 32, 41]</a:t>
            </a:r>
          </a:p>
          <a:p>
            <a:pPr marL="0" indent="0">
              <a:buNone/>
            </a:pPr>
            <a:r>
              <a:rPr lang="en-US" dirty="0"/>
              <a:t>Median: 32</a:t>
            </a:r>
          </a:p>
        </p:txBody>
      </p:sp>
    </p:spTree>
    <p:extLst>
      <p:ext uri="{BB962C8B-B14F-4D97-AF65-F5344CB8AC3E}">
        <p14:creationId xmlns:p14="http://schemas.microsoft.com/office/powerpoint/2010/main" val="155401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26D9-F3A7-4A79-8821-9BAB3D18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something crazy!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BFD7E-2D75-4FE5-BD36-BEAFB032F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Dataset 1: [3, 4, 5, 6, 7]</a:t>
            </a:r>
          </a:p>
          <a:p>
            <a:pPr marL="0" indent="0">
              <a:buNone/>
            </a:pPr>
            <a:r>
              <a:rPr lang="en-US" dirty="0"/>
              <a:t>Mean: 5</a:t>
            </a:r>
          </a:p>
          <a:p>
            <a:pPr marL="0" indent="0">
              <a:buNone/>
            </a:pPr>
            <a:r>
              <a:rPr lang="en-US" dirty="0"/>
              <a:t>Median: 5</a:t>
            </a:r>
          </a:p>
          <a:p>
            <a:pPr marL="0" indent="0">
              <a:buNone/>
            </a:pPr>
            <a:r>
              <a:rPr lang="en-US" dirty="0"/>
              <a:t>Mode: none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Dataset 2: [-1525, -200, 5, 745, 1000]</a:t>
            </a:r>
          </a:p>
          <a:p>
            <a:pPr marL="0" indent="0">
              <a:buNone/>
            </a:pPr>
            <a:r>
              <a:rPr lang="en-US" dirty="0"/>
              <a:t>Mean: 5</a:t>
            </a:r>
          </a:p>
          <a:p>
            <a:pPr marL="0" indent="0">
              <a:buNone/>
            </a:pPr>
            <a:r>
              <a:rPr lang="en-US" dirty="0"/>
              <a:t>Median: 5</a:t>
            </a:r>
          </a:p>
          <a:p>
            <a:pPr marL="0" indent="0">
              <a:buNone/>
            </a:pPr>
            <a:r>
              <a:rPr lang="en-US" dirty="0"/>
              <a:t>Mode: none</a:t>
            </a:r>
          </a:p>
        </p:txBody>
      </p:sp>
    </p:spTree>
    <p:extLst>
      <p:ext uri="{BB962C8B-B14F-4D97-AF65-F5344CB8AC3E}">
        <p14:creationId xmlns:p14="http://schemas.microsoft.com/office/powerpoint/2010/main" val="3609828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225</TotalTime>
  <Words>993</Words>
  <Application>Microsoft Office PowerPoint</Application>
  <PresentationFormat>Widescreen</PresentationFormat>
  <Paragraphs>116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Times New Roman</vt:lpstr>
      <vt:lpstr>Trebuchet MS</vt:lpstr>
      <vt:lpstr>Wingdings 3</vt:lpstr>
      <vt:lpstr>Facet</vt:lpstr>
      <vt:lpstr>Intro to Statistics</vt:lpstr>
      <vt:lpstr>What is the “Measures of Central Tendency”?</vt:lpstr>
      <vt:lpstr>Mode</vt:lpstr>
      <vt:lpstr>Median</vt:lpstr>
      <vt:lpstr>Mean</vt:lpstr>
      <vt:lpstr>So which do I choose?</vt:lpstr>
      <vt:lpstr>What about this scenario?</vt:lpstr>
      <vt:lpstr>And this last scenario?</vt:lpstr>
      <vt:lpstr>Time for something crazy!</vt:lpstr>
      <vt:lpstr>Measuring the spread</vt:lpstr>
      <vt:lpstr>Variance</vt:lpstr>
      <vt:lpstr>Variance continued</vt:lpstr>
      <vt:lpstr>Standard Deviation</vt:lpstr>
      <vt:lpstr>Standard Deviation continued</vt:lpstr>
      <vt:lpstr>Z-Score</vt:lpstr>
      <vt:lpstr>Outliers</vt:lpstr>
      <vt:lpstr>Should we remove the outlier?</vt:lpstr>
      <vt:lpstr>Should we remove the outlier?</vt:lpstr>
      <vt:lpstr>Should we remove the outlier?</vt:lpstr>
      <vt:lpstr>How to remove outliers</vt:lpstr>
      <vt:lpstr>Quartiles Continued</vt:lpstr>
      <vt:lpstr>Data Integrity</vt:lpstr>
      <vt:lpstr>Student’s t-test</vt:lpstr>
      <vt:lpstr>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Statistics</dc:title>
  <dc:creator>Bryan Lowe</dc:creator>
  <cp:lastModifiedBy>Bryan Lowe</cp:lastModifiedBy>
  <cp:revision>25</cp:revision>
  <dcterms:created xsi:type="dcterms:W3CDTF">2018-02-17T02:08:20Z</dcterms:created>
  <dcterms:modified xsi:type="dcterms:W3CDTF">2018-08-27T03:28:52Z</dcterms:modified>
</cp:coreProperties>
</file>