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70"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9BF1-C633-4C8B-BC4D-09A131C4F0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2A31F5-28FE-4C5A-9482-E29446B825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3DA998-7C26-4C78-AABD-3597D4A0C0C0}"/>
              </a:ext>
            </a:extLst>
          </p:cNvPr>
          <p:cNvSpPr>
            <a:spLocks noGrp="1"/>
          </p:cNvSpPr>
          <p:nvPr>
            <p:ph type="dt" sz="half" idx="10"/>
          </p:nvPr>
        </p:nvSpPr>
        <p:spPr/>
        <p:txBody>
          <a:bodyPr/>
          <a:lstStyle/>
          <a:p>
            <a:fld id="{C3800970-9B29-420B-8940-60333949D5AD}" type="datetimeFigureOut">
              <a:rPr lang="en-IN" smtClean="0"/>
              <a:t>27-10-2021</a:t>
            </a:fld>
            <a:endParaRPr lang="en-IN"/>
          </a:p>
        </p:txBody>
      </p:sp>
      <p:sp>
        <p:nvSpPr>
          <p:cNvPr id="5" name="Footer Placeholder 4">
            <a:extLst>
              <a:ext uri="{FF2B5EF4-FFF2-40B4-BE49-F238E27FC236}">
                <a16:creationId xmlns:a16="http://schemas.microsoft.com/office/drawing/2014/main" id="{80160B93-DFAE-490E-B0BD-663B48AA79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A9C6F6-3F61-4BAF-AC3B-7D86A4F1CDEB}"/>
              </a:ext>
            </a:extLst>
          </p:cNvPr>
          <p:cNvSpPr>
            <a:spLocks noGrp="1"/>
          </p:cNvSpPr>
          <p:nvPr>
            <p:ph type="sldNum" sz="quarter" idx="12"/>
          </p:nvPr>
        </p:nvSpPr>
        <p:spPr/>
        <p:txBody>
          <a:bodyPr/>
          <a:lstStyle/>
          <a:p>
            <a:fld id="{0FECC740-8683-4607-9654-B643B7567AB6}" type="slidenum">
              <a:rPr lang="en-IN" smtClean="0"/>
              <a:t>‹#›</a:t>
            </a:fld>
            <a:endParaRPr lang="en-IN"/>
          </a:p>
        </p:txBody>
      </p:sp>
    </p:spTree>
    <p:extLst>
      <p:ext uri="{BB962C8B-B14F-4D97-AF65-F5344CB8AC3E}">
        <p14:creationId xmlns:p14="http://schemas.microsoft.com/office/powerpoint/2010/main" val="2560922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567B-B8CE-47DF-99F8-A725E16C45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FD8708-4CB4-433A-9E8E-55469E7FBD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2B8BFA-3162-484A-B3B1-6EA63D05A92C}"/>
              </a:ext>
            </a:extLst>
          </p:cNvPr>
          <p:cNvSpPr>
            <a:spLocks noGrp="1"/>
          </p:cNvSpPr>
          <p:nvPr>
            <p:ph type="dt" sz="half" idx="10"/>
          </p:nvPr>
        </p:nvSpPr>
        <p:spPr/>
        <p:txBody>
          <a:bodyPr/>
          <a:lstStyle/>
          <a:p>
            <a:fld id="{C3800970-9B29-420B-8940-60333949D5AD}" type="datetimeFigureOut">
              <a:rPr lang="en-IN" smtClean="0"/>
              <a:t>27-10-2021</a:t>
            </a:fld>
            <a:endParaRPr lang="en-IN"/>
          </a:p>
        </p:txBody>
      </p:sp>
      <p:sp>
        <p:nvSpPr>
          <p:cNvPr id="5" name="Footer Placeholder 4">
            <a:extLst>
              <a:ext uri="{FF2B5EF4-FFF2-40B4-BE49-F238E27FC236}">
                <a16:creationId xmlns:a16="http://schemas.microsoft.com/office/drawing/2014/main" id="{F421B92C-8DD1-4A22-A778-2FAA74E050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C08AE4-7DAE-45EE-9BBD-0C20F623BA89}"/>
              </a:ext>
            </a:extLst>
          </p:cNvPr>
          <p:cNvSpPr>
            <a:spLocks noGrp="1"/>
          </p:cNvSpPr>
          <p:nvPr>
            <p:ph type="sldNum" sz="quarter" idx="12"/>
          </p:nvPr>
        </p:nvSpPr>
        <p:spPr/>
        <p:txBody>
          <a:bodyPr/>
          <a:lstStyle/>
          <a:p>
            <a:fld id="{0FECC740-8683-4607-9654-B643B7567AB6}" type="slidenum">
              <a:rPr lang="en-IN" smtClean="0"/>
              <a:t>‹#›</a:t>
            </a:fld>
            <a:endParaRPr lang="en-IN"/>
          </a:p>
        </p:txBody>
      </p:sp>
    </p:spTree>
    <p:extLst>
      <p:ext uri="{BB962C8B-B14F-4D97-AF65-F5344CB8AC3E}">
        <p14:creationId xmlns:p14="http://schemas.microsoft.com/office/powerpoint/2010/main" val="1786388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DCFE07-7C2B-4D93-ACDA-273F3F6A0A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981906-E0DC-47EB-B513-DD84B3A9C0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E0588A-70D6-49A8-A686-A964C21E3B3C}"/>
              </a:ext>
            </a:extLst>
          </p:cNvPr>
          <p:cNvSpPr>
            <a:spLocks noGrp="1"/>
          </p:cNvSpPr>
          <p:nvPr>
            <p:ph type="dt" sz="half" idx="10"/>
          </p:nvPr>
        </p:nvSpPr>
        <p:spPr/>
        <p:txBody>
          <a:bodyPr/>
          <a:lstStyle/>
          <a:p>
            <a:fld id="{C3800970-9B29-420B-8940-60333949D5AD}" type="datetimeFigureOut">
              <a:rPr lang="en-IN" smtClean="0"/>
              <a:t>27-10-2021</a:t>
            </a:fld>
            <a:endParaRPr lang="en-IN"/>
          </a:p>
        </p:txBody>
      </p:sp>
      <p:sp>
        <p:nvSpPr>
          <p:cNvPr id="5" name="Footer Placeholder 4">
            <a:extLst>
              <a:ext uri="{FF2B5EF4-FFF2-40B4-BE49-F238E27FC236}">
                <a16:creationId xmlns:a16="http://schemas.microsoft.com/office/drawing/2014/main" id="{B716B8F5-805F-4400-84A3-963D246F29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5DEEE4-3476-409E-8DD2-17764F096D8C}"/>
              </a:ext>
            </a:extLst>
          </p:cNvPr>
          <p:cNvSpPr>
            <a:spLocks noGrp="1"/>
          </p:cNvSpPr>
          <p:nvPr>
            <p:ph type="sldNum" sz="quarter" idx="12"/>
          </p:nvPr>
        </p:nvSpPr>
        <p:spPr/>
        <p:txBody>
          <a:bodyPr/>
          <a:lstStyle/>
          <a:p>
            <a:fld id="{0FECC740-8683-4607-9654-B643B7567AB6}" type="slidenum">
              <a:rPr lang="en-IN" smtClean="0"/>
              <a:t>‹#›</a:t>
            </a:fld>
            <a:endParaRPr lang="en-IN"/>
          </a:p>
        </p:txBody>
      </p:sp>
    </p:spTree>
    <p:extLst>
      <p:ext uri="{BB962C8B-B14F-4D97-AF65-F5344CB8AC3E}">
        <p14:creationId xmlns:p14="http://schemas.microsoft.com/office/powerpoint/2010/main" val="216105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1D8E-6F95-4996-85B1-22FCBF8333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7C9526-98C9-41B5-BC11-13CF873DF1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37C9F9-CEC3-4B58-A5D0-48851424CD26}"/>
              </a:ext>
            </a:extLst>
          </p:cNvPr>
          <p:cNvSpPr>
            <a:spLocks noGrp="1"/>
          </p:cNvSpPr>
          <p:nvPr>
            <p:ph type="dt" sz="half" idx="10"/>
          </p:nvPr>
        </p:nvSpPr>
        <p:spPr/>
        <p:txBody>
          <a:bodyPr/>
          <a:lstStyle/>
          <a:p>
            <a:fld id="{C3800970-9B29-420B-8940-60333949D5AD}" type="datetimeFigureOut">
              <a:rPr lang="en-IN" smtClean="0"/>
              <a:t>27-10-2021</a:t>
            </a:fld>
            <a:endParaRPr lang="en-IN"/>
          </a:p>
        </p:txBody>
      </p:sp>
      <p:sp>
        <p:nvSpPr>
          <p:cNvPr id="5" name="Footer Placeholder 4">
            <a:extLst>
              <a:ext uri="{FF2B5EF4-FFF2-40B4-BE49-F238E27FC236}">
                <a16:creationId xmlns:a16="http://schemas.microsoft.com/office/drawing/2014/main" id="{84A99C63-CEF0-48F0-9C28-8A63A7DC88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CE9B8-18AA-4789-BE20-A1F9BAA207BB}"/>
              </a:ext>
            </a:extLst>
          </p:cNvPr>
          <p:cNvSpPr>
            <a:spLocks noGrp="1"/>
          </p:cNvSpPr>
          <p:nvPr>
            <p:ph type="sldNum" sz="quarter" idx="12"/>
          </p:nvPr>
        </p:nvSpPr>
        <p:spPr/>
        <p:txBody>
          <a:bodyPr/>
          <a:lstStyle/>
          <a:p>
            <a:fld id="{0FECC740-8683-4607-9654-B643B7567AB6}" type="slidenum">
              <a:rPr lang="en-IN" smtClean="0"/>
              <a:t>‹#›</a:t>
            </a:fld>
            <a:endParaRPr lang="en-IN"/>
          </a:p>
        </p:txBody>
      </p:sp>
    </p:spTree>
    <p:extLst>
      <p:ext uri="{BB962C8B-B14F-4D97-AF65-F5344CB8AC3E}">
        <p14:creationId xmlns:p14="http://schemas.microsoft.com/office/powerpoint/2010/main" val="275362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83DE4-F40F-4D48-8EC3-5467A34F3B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C71968-72FE-4002-883B-0780CD8E7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6BA810-8A69-431F-82EA-C412B349BEE9}"/>
              </a:ext>
            </a:extLst>
          </p:cNvPr>
          <p:cNvSpPr>
            <a:spLocks noGrp="1"/>
          </p:cNvSpPr>
          <p:nvPr>
            <p:ph type="dt" sz="half" idx="10"/>
          </p:nvPr>
        </p:nvSpPr>
        <p:spPr/>
        <p:txBody>
          <a:bodyPr/>
          <a:lstStyle/>
          <a:p>
            <a:fld id="{C3800970-9B29-420B-8940-60333949D5AD}" type="datetimeFigureOut">
              <a:rPr lang="en-IN" smtClean="0"/>
              <a:t>27-10-2021</a:t>
            </a:fld>
            <a:endParaRPr lang="en-IN"/>
          </a:p>
        </p:txBody>
      </p:sp>
      <p:sp>
        <p:nvSpPr>
          <p:cNvPr id="5" name="Footer Placeholder 4">
            <a:extLst>
              <a:ext uri="{FF2B5EF4-FFF2-40B4-BE49-F238E27FC236}">
                <a16:creationId xmlns:a16="http://schemas.microsoft.com/office/drawing/2014/main" id="{B776ED4A-E150-4451-AFC4-978A03C7F8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37B202-F63E-48C5-BADC-E8D36CC49295}"/>
              </a:ext>
            </a:extLst>
          </p:cNvPr>
          <p:cNvSpPr>
            <a:spLocks noGrp="1"/>
          </p:cNvSpPr>
          <p:nvPr>
            <p:ph type="sldNum" sz="quarter" idx="12"/>
          </p:nvPr>
        </p:nvSpPr>
        <p:spPr/>
        <p:txBody>
          <a:bodyPr/>
          <a:lstStyle/>
          <a:p>
            <a:fld id="{0FECC740-8683-4607-9654-B643B7567AB6}" type="slidenum">
              <a:rPr lang="en-IN" smtClean="0"/>
              <a:t>‹#›</a:t>
            </a:fld>
            <a:endParaRPr lang="en-IN"/>
          </a:p>
        </p:txBody>
      </p:sp>
    </p:spTree>
    <p:extLst>
      <p:ext uri="{BB962C8B-B14F-4D97-AF65-F5344CB8AC3E}">
        <p14:creationId xmlns:p14="http://schemas.microsoft.com/office/powerpoint/2010/main" val="2032893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2DC8-E8B7-4042-9992-A82341281E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AC573D-EB10-4618-AEB8-C1DD23E568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F4B45D-75FE-4790-8B7D-DA3683E39C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9C9B3E-C3FD-4E04-836E-1B8F7171DF17}"/>
              </a:ext>
            </a:extLst>
          </p:cNvPr>
          <p:cNvSpPr>
            <a:spLocks noGrp="1"/>
          </p:cNvSpPr>
          <p:nvPr>
            <p:ph type="dt" sz="half" idx="10"/>
          </p:nvPr>
        </p:nvSpPr>
        <p:spPr/>
        <p:txBody>
          <a:bodyPr/>
          <a:lstStyle/>
          <a:p>
            <a:fld id="{C3800970-9B29-420B-8940-60333949D5AD}" type="datetimeFigureOut">
              <a:rPr lang="en-IN" smtClean="0"/>
              <a:t>27-10-2021</a:t>
            </a:fld>
            <a:endParaRPr lang="en-IN"/>
          </a:p>
        </p:txBody>
      </p:sp>
      <p:sp>
        <p:nvSpPr>
          <p:cNvPr id="6" name="Footer Placeholder 5">
            <a:extLst>
              <a:ext uri="{FF2B5EF4-FFF2-40B4-BE49-F238E27FC236}">
                <a16:creationId xmlns:a16="http://schemas.microsoft.com/office/drawing/2014/main" id="{CBEBDB79-8F6B-48A7-AEFF-9935C9446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F86EC0-66EB-4FCF-8816-4BB546C75096}"/>
              </a:ext>
            </a:extLst>
          </p:cNvPr>
          <p:cNvSpPr>
            <a:spLocks noGrp="1"/>
          </p:cNvSpPr>
          <p:nvPr>
            <p:ph type="sldNum" sz="quarter" idx="12"/>
          </p:nvPr>
        </p:nvSpPr>
        <p:spPr/>
        <p:txBody>
          <a:bodyPr/>
          <a:lstStyle/>
          <a:p>
            <a:fld id="{0FECC740-8683-4607-9654-B643B7567AB6}" type="slidenum">
              <a:rPr lang="en-IN" smtClean="0"/>
              <a:t>‹#›</a:t>
            </a:fld>
            <a:endParaRPr lang="en-IN"/>
          </a:p>
        </p:txBody>
      </p:sp>
    </p:spTree>
    <p:extLst>
      <p:ext uri="{BB962C8B-B14F-4D97-AF65-F5344CB8AC3E}">
        <p14:creationId xmlns:p14="http://schemas.microsoft.com/office/powerpoint/2010/main" val="3137809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DFBD-EEEC-4769-81D7-ECB319D617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9518E9-6EC6-4FE7-8325-6ADCE045B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3094A8-D990-4BB9-81A4-6376AEF087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EB7136-0CB1-41AC-84A0-32FB4A548C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680D1F-FF71-444C-8041-1A2D5698AA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ADD3AA-C0DC-4103-B8AE-39774CD6E5FB}"/>
              </a:ext>
            </a:extLst>
          </p:cNvPr>
          <p:cNvSpPr>
            <a:spLocks noGrp="1"/>
          </p:cNvSpPr>
          <p:nvPr>
            <p:ph type="dt" sz="half" idx="10"/>
          </p:nvPr>
        </p:nvSpPr>
        <p:spPr/>
        <p:txBody>
          <a:bodyPr/>
          <a:lstStyle/>
          <a:p>
            <a:fld id="{C3800970-9B29-420B-8940-60333949D5AD}" type="datetimeFigureOut">
              <a:rPr lang="en-IN" smtClean="0"/>
              <a:t>27-10-2021</a:t>
            </a:fld>
            <a:endParaRPr lang="en-IN"/>
          </a:p>
        </p:txBody>
      </p:sp>
      <p:sp>
        <p:nvSpPr>
          <p:cNvPr id="8" name="Footer Placeholder 7">
            <a:extLst>
              <a:ext uri="{FF2B5EF4-FFF2-40B4-BE49-F238E27FC236}">
                <a16:creationId xmlns:a16="http://schemas.microsoft.com/office/drawing/2014/main" id="{E83DD76B-2357-4F3A-97B4-7BD5A8EC64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66EE23-DA22-442F-9577-BEC92ED3B507}"/>
              </a:ext>
            </a:extLst>
          </p:cNvPr>
          <p:cNvSpPr>
            <a:spLocks noGrp="1"/>
          </p:cNvSpPr>
          <p:nvPr>
            <p:ph type="sldNum" sz="quarter" idx="12"/>
          </p:nvPr>
        </p:nvSpPr>
        <p:spPr/>
        <p:txBody>
          <a:bodyPr/>
          <a:lstStyle/>
          <a:p>
            <a:fld id="{0FECC740-8683-4607-9654-B643B7567AB6}" type="slidenum">
              <a:rPr lang="en-IN" smtClean="0"/>
              <a:t>‹#›</a:t>
            </a:fld>
            <a:endParaRPr lang="en-IN"/>
          </a:p>
        </p:txBody>
      </p:sp>
    </p:spTree>
    <p:extLst>
      <p:ext uri="{BB962C8B-B14F-4D97-AF65-F5344CB8AC3E}">
        <p14:creationId xmlns:p14="http://schemas.microsoft.com/office/powerpoint/2010/main" val="345252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2803-A6D0-4E40-B642-E0397605D8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2DA900-C438-4499-8A29-6A557078985C}"/>
              </a:ext>
            </a:extLst>
          </p:cNvPr>
          <p:cNvSpPr>
            <a:spLocks noGrp="1"/>
          </p:cNvSpPr>
          <p:nvPr>
            <p:ph type="dt" sz="half" idx="10"/>
          </p:nvPr>
        </p:nvSpPr>
        <p:spPr/>
        <p:txBody>
          <a:bodyPr/>
          <a:lstStyle/>
          <a:p>
            <a:fld id="{C3800970-9B29-420B-8940-60333949D5AD}" type="datetimeFigureOut">
              <a:rPr lang="en-IN" smtClean="0"/>
              <a:t>27-10-2021</a:t>
            </a:fld>
            <a:endParaRPr lang="en-IN"/>
          </a:p>
        </p:txBody>
      </p:sp>
      <p:sp>
        <p:nvSpPr>
          <p:cNvPr id="4" name="Footer Placeholder 3">
            <a:extLst>
              <a:ext uri="{FF2B5EF4-FFF2-40B4-BE49-F238E27FC236}">
                <a16:creationId xmlns:a16="http://schemas.microsoft.com/office/drawing/2014/main" id="{7667F4B7-128D-4C8D-9502-3E9BBE760E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42DD293-580F-43AC-BC47-0B15EB466FBF}"/>
              </a:ext>
            </a:extLst>
          </p:cNvPr>
          <p:cNvSpPr>
            <a:spLocks noGrp="1"/>
          </p:cNvSpPr>
          <p:nvPr>
            <p:ph type="sldNum" sz="quarter" idx="12"/>
          </p:nvPr>
        </p:nvSpPr>
        <p:spPr/>
        <p:txBody>
          <a:bodyPr/>
          <a:lstStyle/>
          <a:p>
            <a:fld id="{0FECC740-8683-4607-9654-B643B7567AB6}" type="slidenum">
              <a:rPr lang="en-IN" smtClean="0"/>
              <a:t>‹#›</a:t>
            </a:fld>
            <a:endParaRPr lang="en-IN"/>
          </a:p>
        </p:txBody>
      </p:sp>
    </p:spTree>
    <p:extLst>
      <p:ext uri="{BB962C8B-B14F-4D97-AF65-F5344CB8AC3E}">
        <p14:creationId xmlns:p14="http://schemas.microsoft.com/office/powerpoint/2010/main" val="298960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51678A-6EE5-4C48-BDEF-141F07D22E77}"/>
              </a:ext>
            </a:extLst>
          </p:cNvPr>
          <p:cNvSpPr>
            <a:spLocks noGrp="1"/>
          </p:cNvSpPr>
          <p:nvPr>
            <p:ph type="dt" sz="half" idx="10"/>
          </p:nvPr>
        </p:nvSpPr>
        <p:spPr/>
        <p:txBody>
          <a:bodyPr/>
          <a:lstStyle/>
          <a:p>
            <a:fld id="{C3800970-9B29-420B-8940-60333949D5AD}" type="datetimeFigureOut">
              <a:rPr lang="en-IN" smtClean="0"/>
              <a:t>27-10-2021</a:t>
            </a:fld>
            <a:endParaRPr lang="en-IN"/>
          </a:p>
        </p:txBody>
      </p:sp>
      <p:sp>
        <p:nvSpPr>
          <p:cNvPr id="3" name="Footer Placeholder 2">
            <a:extLst>
              <a:ext uri="{FF2B5EF4-FFF2-40B4-BE49-F238E27FC236}">
                <a16:creationId xmlns:a16="http://schemas.microsoft.com/office/drawing/2014/main" id="{92C895D8-F30B-4A39-9043-8DD4E73039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94D7C2-256B-4984-B2A0-A171387B52B8}"/>
              </a:ext>
            </a:extLst>
          </p:cNvPr>
          <p:cNvSpPr>
            <a:spLocks noGrp="1"/>
          </p:cNvSpPr>
          <p:nvPr>
            <p:ph type="sldNum" sz="quarter" idx="12"/>
          </p:nvPr>
        </p:nvSpPr>
        <p:spPr/>
        <p:txBody>
          <a:bodyPr/>
          <a:lstStyle/>
          <a:p>
            <a:fld id="{0FECC740-8683-4607-9654-B643B7567AB6}" type="slidenum">
              <a:rPr lang="en-IN" smtClean="0"/>
              <a:t>‹#›</a:t>
            </a:fld>
            <a:endParaRPr lang="en-IN"/>
          </a:p>
        </p:txBody>
      </p:sp>
    </p:spTree>
    <p:extLst>
      <p:ext uri="{BB962C8B-B14F-4D97-AF65-F5344CB8AC3E}">
        <p14:creationId xmlns:p14="http://schemas.microsoft.com/office/powerpoint/2010/main" val="1289635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38D1-19B0-4849-B54D-B70C430884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3A7436-618B-45FF-9795-C2E3568DE3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3A2E85-192D-4107-9502-CFFA9E70D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480B78-0F9D-464A-8E16-A6B32CC28119}"/>
              </a:ext>
            </a:extLst>
          </p:cNvPr>
          <p:cNvSpPr>
            <a:spLocks noGrp="1"/>
          </p:cNvSpPr>
          <p:nvPr>
            <p:ph type="dt" sz="half" idx="10"/>
          </p:nvPr>
        </p:nvSpPr>
        <p:spPr/>
        <p:txBody>
          <a:bodyPr/>
          <a:lstStyle/>
          <a:p>
            <a:fld id="{C3800970-9B29-420B-8940-60333949D5AD}" type="datetimeFigureOut">
              <a:rPr lang="en-IN" smtClean="0"/>
              <a:t>27-10-2021</a:t>
            </a:fld>
            <a:endParaRPr lang="en-IN"/>
          </a:p>
        </p:txBody>
      </p:sp>
      <p:sp>
        <p:nvSpPr>
          <p:cNvPr id="6" name="Footer Placeholder 5">
            <a:extLst>
              <a:ext uri="{FF2B5EF4-FFF2-40B4-BE49-F238E27FC236}">
                <a16:creationId xmlns:a16="http://schemas.microsoft.com/office/drawing/2014/main" id="{582A55F1-E364-4074-BD74-AD493290EF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A06BF1-0580-4BAA-B663-6A7105B43C5E}"/>
              </a:ext>
            </a:extLst>
          </p:cNvPr>
          <p:cNvSpPr>
            <a:spLocks noGrp="1"/>
          </p:cNvSpPr>
          <p:nvPr>
            <p:ph type="sldNum" sz="quarter" idx="12"/>
          </p:nvPr>
        </p:nvSpPr>
        <p:spPr/>
        <p:txBody>
          <a:bodyPr/>
          <a:lstStyle/>
          <a:p>
            <a:fld id="{0FECC740-8683-4607-9654-B643B7567AB6}" type="slidenum">
              <a:rPr lang="en-IN" smtClean="0"/>
              <a:t>‹#›</a:t>
            </a:fld>
            <a:endParaRPr lang="en-IN"/>
          </a:p>
        </p:txBody>
      </p:sp>
    </p:spTree>
    <p:extLst>
      <p:ext uri="{BB962C8B-B14F-4D97-AF65-F5344CB8AC3E}">
        <p14:creationId xmlns:p14="http://schemas.microsoft.com/office/powerpoint/2010/main" val="34694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50ED-B918-4A4A-9330-899C411ED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6F343C-545F-416C-AD21-404B178CD1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92C269C6-5A20-4DFC-A147-6FD3F8F25F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489364-3A44-4BF0-80E3-DB997FC4A857}"/>
              </a:ext>
            </a:extLst>
          </p:cNvPr>
          <p:cNvSpPr>
            <a:spLocks noGrp="1"/>
          </p:cNvSpPr>
          <p:nvPr>
            <p:ph type="dt" sz="half" idx="10"/>
          </p:nvPr>
        </p:nvSpPr>
        <p:spPr/>
        <p:txBody>
          <a:bodyPr/>
          <a:lstStyle/>
          <a:p>
            <a:fld id="{C3800970-9B29-420B-8940-60333949D5AD}" type="datetimeFigureOut">
              <a:rPr lang="en-IN" smtClean="0"/>
              <a:t>27-10-2021</a:t>
            </a:fld>
            <a:endParaRPr lang="en-IN"/>
          </a:p>
        </p:txBody>
      </p:sp>
      <p:sp>
        <p:nvSpPr>
          <p:cNvPr id="6" name="Footer Placeholder 5">
            <a:extLst>
              <a:ext uri="{FF2B5EF4-FFF2-40B4-BE49-F238E27FC236}">
                <a16:creationId xmlns:a16="http://schemas.microsoft.com/office/drawing/2014/main" id="{5733A07C-8A5A-4119-BC30-C0028BC446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302AA7-B960-4DEB-914F-4847D8A79A13}"/>
              </a:ext>
            </a:extLst>
          </p:cNvPr>
          <p:cNvSpPr>
            <a:spLocks noGrp="1"/>
          </p:cNvSpPr>
          <p:nvPr>
            <p:ph type="sldNum" sz="quarter" idx="12"/>
          </p:nvPr>
        </p:nvSpPr>
        <p:spPr/>
        <p:txBody>
          <a:bodyPr/>
          <a:lstStyle/>
          <a:p>
            <a:fld id="{0FECC740-8683-4607-9654-B643B7567AB6}" type="slidenum">
              <a:rPr lang="en-IN" smtClean="0"/>
              <a:t>‹#›</a:t>
            </a:fld>
            <a:endParaRPr lang="en-IN"/>
          </a:p>
        </p:txBody>
      </p:sp>
    </p:spTree>
    <p:extLst>
      <p:ext uri="{BB962C8B-B14F-4D97-AF65-F5344CB8AC3E}">
        <p14:creationId xmlns:p14="http://schemas.microsoft.com/office/powerpoint/2010/main" val="2672569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sharpenSoften amount="-13000"/>
                    </a14:imgEffect>
                    <a14:imgEffect>
                      <a14:brightnessContrast contrast="-4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D27601-D0B7-402D-8CE9-DA454116BE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B3F66D-CB1B-4272-953A-FFBC55FD35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0C72B3-BE5E-4971-91A6-71101B9D7C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800970-9B29-420B-8940-60333949D5AD}" type="datetimeFigureOut">
              <a:rPr lang="en-IN" smtClean="0"/>
              <a:t>27-10-2021</a:t>
            </a:fld>
            <a:endParaRPr lang="en-IN"/>
          </a:p>
        </p:txBody>
      </p:sp>
      <p:sp>
        <p:nvSpPr>
          <p:cNvPr id="5" name="Footer Placeholder 4">
            <a:extLst>
              <a:ext uri="{FF2B5EF4-FFF2-40B4-BE49-F238E27FC236}">
                <a16:creationId xmlns:a16="http://schemas.microsoft.com/office/drawing/2014/main" id="{FE2523D1-36A2-4FE1-9B0C-7A17EB4EBB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509BFB-A183-4593-AFF2-BFBE35D805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CC740-8683-4607-9654-B643B7567AB6}" type="slidenum">
              <a:rPr lang="en-IN" smtClean="0"/>
              <a:t>‹#›</a:t>
            </a:fld>
            <a:endParaRPr lang="en-IN"/>
          </a:p>
        </p:txBody>
      </p:sp>
    </p:spTree>
    <p:extLst>
      <p:ext uri="{BB962C8B-B14F-4D97-AF65-F5344CB8AC3E}">
        <p14:creationId xmlns:p14="http://schemas.microsoft.com/office/powerpoint/2010/main" val="263522190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C442-C66D-4E03-AFE7-3377EF6B6541}"/>
              </a:ext>
            </a:extLst>
          </p:cNvPr>
          <p:cNvSpPr>
            <a:spLocks noGrp="1"/>
          </p:cNvSpPr>
          <p:nvPr>
            <p:ph type="title"/>
          </p:nvPr>
        </p:nvSpPr>
        <p:spPr/>
        <p:txBody>
          <a:bodyPr>
            <a:normAutofit/>
          </a:bodyPr>
          <a:lstStyle/>
          <a:p>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CSE443</a:t>
            </a:r>
            <a:b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b="1" dirty="0">
                <a:latin typeface="Tahoma" panose="020B0604030504040204" pitchFamily="34" charset="0"/>
                <a:ea typeface="Tahoma" panose="020B0604030504040204" pitchFamily="34" charset="0"/>
                <a:cs typeface="Tahoma" panose="020B0604030504040204" pitchFamily="34" charset="0"/>
              </a:rPr>
              <a:t>Summer Training on Machine Learning In  Board Infinity</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835E6ED2-1A85-4A9D-AEEE-81E2BEDCD137}"/>
              </a:ext>
            </a:extLst>
          </p:cNvPr>
          <p:cNvSpPr>
            <a:spLocks noGrp="1"/>
          </p:cNvSpPr>
          <p:nvPr>
            <p:ph idx="1"/>
          </p:nvPr>
        </p:nvSpPr>
        <p:spPr>
          <a:xfrm>
            <a:off x="838199" y="2006221"/>
            <a:ext cx="10748749" cy="4708478"/>
          </a:xfrm>
        </p:spPr>
        <p:txBody>
          <a:bodyPr>
            <a:normAutofit/>
          </a:bodyPr>
          <a:lstStyle/>
          <a:p>
            <a:pPr marL="0" indent="0">
              <a:lnSpc>
                <a:spcPct val="150000"/>
              </a:lnSpc>
              <a:buNone/>
            </a:pPr>
            <a:r>
              <a:rPr lang="en-US" dirty="0"/>
              <a:t> </a:t>
            </a:r>
            <a:r>
              <a:rPr lang="en-US" b="1" dirty="0">
                <a:latin typeface="Tahoma" panose="020B0604030504040204" pitchFamily="34" charset="0"/>
                <a:ea typeface="Tahoma" panose="020B0604030504040204" pitchFamily="34" charset="0"/>
                <a:cs typeface="Tahoma" panose="020B0604030504040204" pitchFamily="34" charset="0"/>
              </a:rPr>
              <a:t>Project on:</a:t>
            </a:r>
          </a:p>
          <a:p>
            <a:pPr marL="0" indent="0">
              <a:lnSpc>
                <a:spcPct val="150000"/>
              </a:lnSpc>
              <a:buNone/>
            </a:pPr>
            <a:r>
              <a:rPr lang="en-US" b="1" dirty="0">
                <a:latin typeface="Tahoma" panose="020B0604030504040204" pitchFamily="34" charset="0"/>
                <a:ea typeface="Tahoma" panose="020B0604030504040204" pitchFamily="34" charset="0"/>
                <a:cs typeface="Tahoma" panose="020B0604030504040204" pitchFamily="34" charset="0"/>
              </a:rPr>
              <a:t>      </a:t>
            </a:r>
            <a:r>
              <a:rPr lang="en-US" sz="4000" b="1" dirty="0">
                <a:solidFill>
                  <a:schemeClr val="bg1"/>
                </a:solidFill>
                <a:latin typeface="Tahoma" panose="020B0604030504040204" pitchFamily="34" charset="0"/>
                <a:ea typeface="Tahoma" panose="020B0604030504040204" pitchFamily="34" charset="0"/>
                <a:cs typeface="Tahoma" panose="020B0604030504040204" pitchFamily="34" charset="0"/>
              </a:rPr>
              <a:t>Breast Cancer Prediction</a:t>
            </a:r>
            <a:endPar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buNone/>
            </a:pP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using Python and Machine Learning.</a:t>
            </a:r>
          </a:p>
          <a:p>
            <a:pPr marL="0" indent="0">
              <a:buNone/>
            </a:pPr>
            <a:r>
              <a:rPr lang="en-US" sz="2400" b="1" dirty="0">
                <a:solidFill>
                  <a:schemeClr val="bg1"/>
                </a:solidFill>
                <a:latin typeface="Tahoma" panose="020B0604030504040204" pitchFamily="34" charset="0"/>
                <a:ea typeface="Tahoma" panose="020B0604030504040204" pitchFamily="34" charset="0"/>
                <a:cs typeface="Tahoma" panose="020B0604030504040204" pitchFamily="34" charset="0"/>
              </a:rPr>
              <a:t>                                                        </a:t>
            </a:r>
          </a:p>
          <a:p>
            <a:pPr marL="0" indent="0">
              <a:buNone/>
            </a:pPr>
            <a:r>
              <a:rPr lang="en-US" sz="2400" b="1" dirty="0">
                <a:solidFill>
                  <a:schemeClr val="bg1"/>
                </a:solidFill>
                <a:latin typeface="Tahoma" panose="020B0604030504040204" pitchFamily="34" charset="0"/>
                <a:ea typeface="Tahoma" panose="020B0604030504040204" pitchFamily="34" charset="0"/>
                <a:cs typeface="Tahoma" panose="020B0604030504040204" pitchFamily="34" charset="0"/>
              </a:rPr>
              <a:t>                                                                     </a:t>
            </a:r>
          </a:p>
          <a:p>
            <a:pPr marL="0" indent="0">
              <a:buNone/>
            </a:pP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latin typeface="Tahoma" panose="020B0604030504040204" pitchFamily="34" charset="0"/>
                <a:ea typeface="Tahoma" panose="020B0604030504040204" pitchFamily="34" charset="0"/>
                <a:cs typeface="Tahoma" panose="020B0604030504040204" pitchFamily="34" charset="0"/>
              </a:rPr>
              <a:t>By:Gundu</a:t>
            </a: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latin typeface="Tahoma" panose="020B0604030504040204" pitchFamily="34" charset="0"/>
                <a:ea typeface="Tahoma" panose="020B0604030504040204" pitchFamily="34" charset="0"/>
                <a:cs typeface="Tahoma" panose="020B0604030504040204" pitchFamily="34" charset="0"/>
              </a:rPr>
              <a:t>Lalithendranath</a:t>
            </a:r>
            <a:endPar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                                                                                            Reg.no:11904466</a:t>
            </a:r>
          </a:p>
          <a:p>
            <a:pPr marL="0" indent="0">
              <a:buNone/>
            </a:pP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                                                                                            Section:K19RD </a:t>
            </a:r>
          </a:p>
        </p:txBody>
      </p:sp>
    </p:spTree>
    <p:extLst>
      <p:ext uri="{BB962C8B-B14F-4D97-AF65-F5344CB8AC3E}">
        <p14:creationId xmlns:p14="http://schemas.microsoft.com/office/powerpoint/2010/main" val="327153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CF2F18-970B-4E27-83A6-9C6023F85ABC}"/>
              </a:ext>
            </a:extLst>
          </p:cNvPr>
          <p:cNvSpPr>
            <a:spLocks noGrp="1"/>
          </p:cNvSpPr>
          <p:nvPr>
            <p:ph idx="1"/>
          </p:nvPr>
        </p:nvSpPr>
        <p:spPr>
          <a:xfrm>
            <a:off x="838200" y="754380"/>
            <a:ext cx="10957560" cy="5943600"/>
          </a:xfrm>
        </p:spPr>
        <p:txBody>
          <a:bodyPr>
            <a:normAutofit/>
          </a:bodyPr>
          <a:lstStyle/>
          <a:p>
            <a:pPr marL="0" indent="0">
              <a:buNone/>
            </a:pPr>
            <a:r>
              <a:rPr lang="en-US" sz="2400" b="1" dirty="0">
                <a:solidFill>
                  <a:schemeClr val="bg1"/>
                </a:solidFill>
                <a:latin typeface="Tahoma" panose="020B0604030504040204" pitchFamily="34" charset="0"/>
                <a:ea typeface="Tahoma" panose="020B0604030504040204" pitchFamily="34" charset="0"/>
                <a:cs typeface="Tahoma" panose="020B0604030504040204" pitchFamily="34" charset="0"/>
              </a:rPr>
              <a:t>2. Preprocessing of the Data</a:t>
            </a:r>
          </a:p>
          <a:p>
            <a:pPr marL="0" indent="0">
              <a:buNone/>
            </a:pP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a:t>
            </a: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The data that we get will not always be clean in </a:t>
            </a: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real world we get </a:t>
            </a:r>
            <a:r>
              <a:rPr lang="en-US" sz="2000" dirty="0" err="1">
                <a:solidFill>
                  <a:schemeClr val="bg1"/>
                </a:solidFill>
                <a:latin typeface="Tahoma" panose="020B0604030504040204" pitchFamily="34" charset="0"/>
                <a:ea typeface="Tahoma" panose="020B0604030504040204" pitchFamily="34" charset="0"/>
                <a:cs typeface="Tahoma" panose="020B0604030504040204" pitchFamily="34" charset="0"/>
              </a:rPr>
              <a:t>NaN</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values, empty values etc.</a:t>
            </a: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we need to remove these values as these may hamper </a:t>
            </a: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the model to produce accurate predictions</a:t>
            </a:r>
          </a:p>
          <a:p>
            <a:pPr marL="0" indent="0">
              <a:buNone/>
            </a:pP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We also need to check the datatypes are mentioned </a:t>
            </a: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correctly or not. And also need to change them </a:t>
            </a: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accordingly as we need for manipulations.</a:t>
            </a:r>
          </a:p>
          <a:p>
            <a:pPr marL="0" indent="0">
              <a:buNone/>
            </a:pP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Here our target variable is diagnosis column</a:t>
            </a:r>
          </a:p>
          <a:p>
            <a:pPr marL="0" indent="0">
              <a:buNone/>
            </a:pP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IN"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descr="3.png">
            <a:extLst>
              <a:ext uri="{FF2B5EF4-FFF2-40B4-BE49-F238E27FC236}">
                <a16:creationId xmlns:a16="http://schemas.microsoft.com/office/drawing/2014/main" id="{50048259-3046-4BF0-88AC-83F0216713C8}"/>
              </a:ext>
            </a:extLst>
          </p:cNvPr>
          <p:cNvPicPr>
            <a:picLocks noChangeAspect="1"/>
          </p:cNvPicPr>
          <p:nvPr/>
        </p:nvPicPr>
        <p:blipFill>
          <a:blip r:embed="rId2"/>
          <a:stretch>
            <a:fillRect/>
          </a:stretch>
        </p:blipFill>
        <p:spPr>
          <a:xfrm>
            <a:off x="8077200" y="2257425"/>
            <a:ext cx="3276600" cy="2343150"/>
          </a:xfrm>
          <a:prstGeom prst="rect">
            <a:avLst/>
          </a:prstGeom>
        </p:spPr>
      </p:pic>
    </p:spTree>
    <p:extLst>
      <p:ext uri="{BB962C8B-B14F-4D97-AF65-F5344CB8AC3E}">
        <p14:creationId xmlns:p14="http://schemas.microsoft.com/office/powerpoint/2010/main" val="839332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235CEB-FF4E-4EFD-A042-5531C743F5A9}"/>
              </a:ext>
            </a:extLst>
          </p:cNvPr>
          <p:cNvSpPr>
            <a:spLocks noGrp="1"/>
          </p:cNvSpPr>
          <p:nvPr>
            <p:ph idx="1"/>
          </p:nvPr>
        </p:nvSpPr>
        <p:spPr>
          <a:xfrm>
            <a:off x="838200" y="571500"/>
            <a:ext cx="10957560" cy="6080760"/>
          </a:xfrm>
        </p:spPr>
        <p:txBody>
          <a:bodyPr>
            <a:normAutofit lnSpcReduction="10000"/>
          </a:bodyPr>
          <a:lstStyle/>
          <a:p>
            <a:pPr marL="457200" indent="-457200">
              <a:buAutoNum type="arabicPeriod" startAt="3"/>
            </a:pP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Creating the model </a:t>
            </a:r>
          </a:p>
          <a:p>
            <a:pPr marL="0" indent="0">
              <a:buNone/>
            </a:pPr>
            <a:endPar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IN" sz="2000" dirty="0">
                <a:solidFill>
                  <a:schemeClr val="bg1"/>
                </a:solidFill>
                <a:latin typeface="Tahoma" panose="020B0604030504040204" pitchFamily="34" charset="0"/>
                <a:ea typeface="Tahoma" panose="020B0604030504040204" pitchFamily="34" charset="0"/>
                <a:cs typeface="Tahoma" panose="020B0604030504040204" pitchFamily="34" charset="0"/>
              </a:rPr>
              <a:t>   I have created a Logistic Regression model of supervised learning. As we have a   </a:t>
            </a:r>
          </a:p>
          <a:p>
            <a:pPr marL="0" indent="0">
              <a:buNone/>
            </a:pPr>
            <a:r>
              <a:rPr lang="en-IN" sz="2000" dirty="0">
                <a:solidFill>
                  <a:schemeClr val="bg1"/>
                </a:solidFill>
                <a:latin typeface="Tahoma" panose="020B0604030504040204" pitchFamily="34" charset="0"/>
                <a:ea typeface="Tahoma" panose="020B0604030504040204" pitchFamily="34" charset="0"/>
                <a:cs typeface="Tahoma" panose="020B0604030504040204" pitchFamily="34" charset="0"/>
              </a:rPr>
              <a:t>   labelled data and also we give the model input as well as output to the model and predict </a:t>
            </a:r>
          </a:p>
          <a:p>
            <a:pPr marL="0" indent="0">
              <a:buNone/>
            </a:pPr>
            <a:r>
              <a:rPr lang="en-IN" sz="2000" dirty="0">
                <a:solidFill>
                  <a:schemeClr val="bg1"/>
                </a:solidFill>
                <a:latin typeface="Tahoma" panose="020B0604030504040204" pitchFamily="34" charset="0"/>
                <a:ea typeface="Tahoma" panose="020B0604030504040204" pitchFamily="34" charset="0"/>
                <a:cs typeface="Tahoma" panose="020B0604030504040204" pitchFamily="34" charset="0"/>
              </a:rPr>
              <a:t>   the target variable.</a:t>
            </a:r>
          </a:p>
          <a:p>
            <a:pPr marL="0" indent="0">
              <a:buNone/>
            </a:pPr>
            <a:r>
              <a:rPr lang="en-IN" sz="2000" dirty="0">
                <a:solidFill>
                  <a:schemeClr val="bg1"/>
                </a:solidFill>
                <a:latin typeface="Tahoma" panose="020B0604030504040204" pitchFamily="34" charset="0"/>
                <a:ea typeface="Tahoma" panose="020B0604030504040204" pitchFamily="34" charset="0"/>
                <a:cs typeface="Tahoma" panose="020B0604030504040204" pitchFamily="34" charset="0"/>
              </a:rPr>
              <a:t>  </a:t>
            </a:r>
          </a:p>
          <a:p>
            <a:pPr marL="0" indent="0">
              <a:buNone/>
            </a:pPr>
            <a:r>
              <a:rPr lang="en-IN" sz="2000" dirty="0">
                <a:solidFill>
                  <a:schemeClr val="bg1"/>
                </a:solidFill>
                <a:latin typeface="Tahoma" panose="020B0604030504040204" pitchFamily="34" charset="0"/>
                <a:ea typeface="Tahoma" panose="020B0604030504040204" pitchFamily="34" charset="0"/>
                <a:cs typeface="Tahoma" panose="020B0604030504040204" pitchFamily="34" charset="0"/>
              </a:rPr>
              <a:t>   Models learn from the training data  and makes patterns for the prediction  of testing data.</a:t>
            </a:r>
          </a:p>
          <a:p>
            <a:pPr marL="0" indent="0">
              <a:buNone/>
            </a:pPr>
            <a:r>
              <a:rPr lang="en-IN" sz="2000" dirty="0">
                <a:solidFill>
                  <a:schemeClr val="bg1"/>
                </a:solidFill>
                <a:latin typeface="Tahoma" panose="020B0604030504040204" pitchFamily="34" charset="0"/>
                <a:ea typeface="Tahoma" panose="020B0604030504040204" pitchFamily="34" charset="0"/>
                <a:cs typeface="Tahoma" panose="020B0604030504040204" pitchFamily="34" charset="0"/>
              </a:rPr>
              <a:t>   we have categorical data like in our dataset M represents Malignant and B represents </a:t>
            </a:r>
          </a:p>
          <a:p>
            <a:pPr marL="0" indent="0">
              <a:buNone/>
            </a:pPr>
            <a:r>
              <a:rPr lang="en-IN" sz="2000" dirty="0">
                <a:solidFill>
                  <a:schemeClr val="bg1"/>
                </a:solidFill>
                <a:latin typeface="Tahoma" panose="020B0604030504040204" pitchFamily="34" charset="0"/>
                <a:ea typeface="Tahoma" panose="020B0604030504040204" pitchFamily="34" charset="0"/>
                <a:cs typeface="Tahoma" panose="020B0604030504040204" pitchFamily="34" charset="0"/>
              </a:rPr>
              <a:t>   Benign. </a:t>
            </a:r>
          </a:p>
          <a:p>
            <a:pPr marL="0" indent="0">
              <a:buNone/>
            </a:pPr>
            <a:endParaRPr lang="en-IN"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IN" sz="2000" dirty="0">
                <a:solidFill>
                  <a:schemeClr val="bg1"/>
                </a:solidFill>
                <a:latin typeface="Tahoma" panose="020B0604030504040204" pitchFamily="34" charset="0"/>
                <a:ea typeface="Tahoma" panose="020B0604030504040204" pitchFamily="34" charset="0"/>
                <a:cs typeface="Tahoma" panose="020B0604030504040204" pitchFamily="34" charset="0"/>
              </a:rPr>
              <a:t>   As we have only 2 categorical data we use </a:t>
            </a:r>
            <a:r>
              <a:rPr lang="en-IN" sz="2000" dirty="0" err="1">
                <a:solidFill>
                  <a:schemeClr val="bg1"/>
                </a:solidFill>
                <a:latin typeface="Tahoma" panose="020B0604030504040204" pitchFamily="34" charset="0"/>
                <a:ea typeface="Tahoma" panose="020B0604030504040204" pitchFamily="34" charset="0"/>
                <a:cs typeface="Tahoma" panose="020B0604030504040204" pitchFamily="34" charset="0"/>
              </a:rPr>
              <a:t>LabelEncoder</a:t>
            </a:r>
            <a:r>
              <a:rPr lang="en-IN" sz="2000" dirty="0">
                <a:solidFill>
                  <a:schemeClr val="bg1"/>
                </a:solidFill>
                <a:latin typeface="Tahoma" panose="020B0604030504040204" pitchFamily="34" charset="0"/>
                <a:ea typeface="Tahoma" panose="020B0604030504040204" pitchFamily="34" charset="0"/>
                <a:cs typeface="Tahoma" panose="020B0604030504040204" pitchFamily="34" charset="0"/>
              </a:rPr>
              <a:t>()  from </a:t>
            </a:r>
            <a:r>
              <a:rPr lang="en-IN" sz="2000" dirty="0" err="1">
                <a:solidFill>
                  <a:schemeClr val="bg1"/>
                </a:solidFill>
                <a:latin typeface="Tahoma" panose="020B0604030504040204" pitchFamily="34" charset="0"/>
                <a:ea typeface="Tahoma" panose="020B0604030504040204" pitchFamily="34" charset="0"/>
                <a:cs typeface="Tahoma" panose="020B0604030504040204" pitchFamily="34" charset="0"/>
              </a:rPr>
              <a:t>sklearn.preprocessing</a:t>
            </a:r>
            <a:r>
              <a:rPr lang="en-IN" sz="2000" dirty="0">
                <a:solidFill>
                  <a:schemeClr val="bg1"/>
                </a:solidFill>
                <a:latin typeface="Tahoma" panose="020B0604030504040204" pitchFamily="34" charset="0"/>
                <a:ea typeface="Tahoma" panose="020B0604030504040204" pitchFamily="34" charset="0"/>
                <a:cs typeface="Tahoma" panose="020B0604030504040204" pitchFamily="34" charset="0"/>
              </a:rPr>
              <a:t> </a:t>
            </a:r>
          </a:p>
          <a:p>
            <a:pPr marL="0" indent="0">
              <a:buNone/>
            </a:pPr>
            <a:r>
              <a:rPr lang="en-IN" sz="2000" dirty="0">
                <a:solidFill>
                  <a:schemeClr val="bg1"/>
                </a:solidFill>
                <a:latin typeface="Tahoma" panose="020B0604030504040204" pitchFamily="34" charset="0"/>
                <a:ea typeface="Tahoma" panose="020B0604030504040204" pitchFamily="34" charset="0"/>
                <a:cs typeface="Tahoma" panose="020B0604030504040204" pitchFamily="34" charset="0"/>
              </a:rPr>
              <a:t>   library to convert the data to binary format. Here after, 1 represents Malignant and 0 </a:t>
            </a:r>
          </a:p>
          <a:p>
            <a:pPr marL="0" indent="0">
              <a:buNone/>
            </a:pPr>
            <a:r>
              <a:rPr lang="en-IN" sz="2000" dirty="0">
                <a:solidFill>
                  <a:schemeClr val="bg1"/>
                </a:solidFill>
                <a:latin typeface="Tahoma" panose="020B0604030504040204" pitchFamily="34" charset="0"/>
                <a:ea typeface="Tahoma" panose="020B0604030504040204" pitchFamily="34" charset="0"/>
                <a:cs typeface="Tahoma" panose="020B0604030504040204" pitchFamily="34" charset="0"/>
              </a:rPr>
              <a:t>   represents Benign. This is also a classification problem.</a:t>
            </a:r>
          </a:p>
          <a:p>
            <a:pPr marL="0" indent="0">
              <a:buNone/>
            </a:pPr>
            <a:endParaRPr lang="en-IN"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I have also created Decision Tress model and </a:t>
            </a:r>
            <a:r>
              <a:rPr lang="en-US" sz="2000" dirty="0" err="1">
                <a:solidFill>
                  <a:schemeClr val="bg1"/>
                </a:solidFill>
                <a:latin typeface="Tahoma" panose="020B0604030504040204" pitchFamily="34" charset="0"/>
                <a:ea typeface="Tahoma" panose="020B0604030504040204" pitchFamily="34" charset="0"/>
                <a:cs typeface="Tahoma" panose="020B0604030504040204" pitchFamily="34" charset="0"/>
              </a:rPr>
              <a:t>RandomForest</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model for comparison as they </a:t>
            </a: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are also from supervised learning.</a:t>
            </a:r>
          </a:p>
        </p:txBody>
      </p:sp>
    </p:spTree>
    <p:extLst>
      <p:ext uri="{BB962C8B-B14F-4D97-AF65-F5344CB8AC3E}">
        <p14:creationId xmlns:p14="http://schemas.microsoft.com/office/powerpoint/2010/main" val="1388065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D3890A-83A9-4E0F-AFE4-FC2CEEBEA5EC}"/>
              </a:ext>
            </a:extLst>
          </p:cNvPr>
          <p:cNvSpPr>
            <a:spLocks noGrp="1"/>
          </p:cNvSpPr>
          <p:nvPr>
            <p:ph idx="1"/>
          </p:nvPr>
        </p:nvSpPr>
        <p:spPr>
          <a:xfrm>
            <a:off x="838200" y="502920"/>
            <a:ext cx="11071860" cy="6080760"/>
          </a:xfrm>
        </p:spPr>
        <p:txBody>
          <a:bodyPr>
            <a:normAutofit/>
          </a:bodyPr>
          <a:lstStyle/>
          <a:p>
            <a:pPr marL="0" indent="0">
              <a:buNone/>
            </a:pPr>
            <a:r>
              <a:rPr lang="en-US" sz="2400" b="1" dirty="0">
                <a:solidFill>
                  <a:schemeClr val="bg1"/>
                </a:solidFill>
                <a:latin typeface="Tahoma" panose="020B0604030504040204" pitchFamily="34" charset="0"/>
                <a:ea typeface="Tahoma" panose="020B0604030504040204" pitchFamily="34" charset="0"/>
                <a:cs typeface="Tahoma" panose="020B0604030504040204" pitchFamily="34" charset="0"/>
              </a:rPr>
              <a:t>4. Training the model</a:t>
            </a:r>
          </a:p>
          <a:p>
            <a:pPr marL="0" indent="0">
              <a:buNone/>
            </a:pP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We will split the data and store the values of the target variable in Y and </a:t>
            </a: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rest of the features that are helpful in determining the target variable in X. </a:t>
            </a: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a:t>
            </a: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We import </a:t>
            </a:r>
            <a:r>
              <a:rPr lang="en-US" sz="2000" dirty="0" err="1">
                <a:solidFill>
                  <a:schemeClr val="bg1"/>
                </a:solidFill>
                <a:latin typeface="Tahoma" panose="020B0604030504040204" pitchFamily="34" charset="0"/>
                <a:ea typeface="Tahoma" panose="020B0604030504040204" pitchFamily="34" charset="0"/>
                <a:cs typeface="Tahoma" panose="020B0604030504040204" pitchFamily="34" charset="0"/>
              </a:rPr>
              <a:t>train_test_split</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from </a:t>
            </a:r>
            <a:r>
              <a:rPr lang="en-US" sz="2000" dirty="0" err="1">
                <a:solidFill>
                  <a:schemeClr val="bg1"/>
                </a:solidFill>
                <a:latin typeface="Tahoma" panose="020B0604030504040204" pitchFamily="34" charset="0"/>
                <a:ea typeface="Tahoma" panose="020B0604030504040204" pitchFamily="34" charset="0"/>
                <a:cs typeface="Tahoma" panose="020B0604030504040204" pitchFamily="34" charset="0"/>
              </a:rPr>
              <a:t>sklearn.model_selection</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library and use it </a:t>
            </a: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to  train the model in 60 40 ratio like 60% for training and 40% for testing.</a:t>
            </a: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I have used 60 40 ratio as it is giving accurate predictions.</a:t>
            </a:r>
          </a:p>
          <a:p>
            <a:pPr marL="0" indent="0">
              <a:buNone/>
            </a:pP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using </a:t>
            </a:r>
            <a:r>
              <a:rPr lang="en-US" sz="2000" dirty="0" err="1">
                <a:solidFill>
                  <a:schemeClr val="bg1"/>
                </a:solidFill>
                <a:latin typeface="Tahoma" panose="020B0604030504040204" pitchFamily="34" charset="0"/>
                <a:ea typeface="Tahoma" panose="020B0604030504040204" pitchFamily="34" charset="0"/>
                <a:cs typeface="Tahoma" panose="020B0604030504040204" pitchFamily="34" charset="0"/>
              </a:rPr>
              <a:t>StandardScale</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we transform </a:t>
            </a:r>
            <a:r>
              <a:rPr lang="en-US" sz="2000" dirty="0" err="1">
                <a:solidFill>
                  <a:schemeClr val="bg1"/>
                </a:solidFill>
                <a:latin typeface="Tahoma" panose="020B0604030504040204" pitchFamily="34" charset="0"/>
                <a:ea typeface="Tahoma" panose="020B0604030504040204" pitchFamily="34" charset="0"/>
                <a:cs typeface="Tahoma" panose="020B0604030504040204" pitchFamily="34" charset="0"/>
              </a:rPr>
              <a:t>X_train</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and </a:t>
            </a:r>
            <a:r>
              <a:rPr lang="en-US" sz="2000" dirty="0" err="1">
                <a:solidFill>
                  <a:schemeClr val="bg1"/>
                </a:solidFill>
                <a:latin typeface="Tahoma" panose="020B0604030504040204" pitchFamily="34" charset="0"/>
                <a:ea typeface="Tahoma" panose="020B0604030504040204" pitchFamily="34" charset="0"/>
                <a:cs typeface="Tahoma" panose="020B0604030504040204" pitchFamily="34" charset="0"/>
              </a:rPr>
              <a:t>X_test</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values. By using </a:t>
            </a: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bg1"/>
                </a:solidFill>
                <a:latin typeface="Tahoma" panose="020B0604030504040204" pitchFamily="34" charset="0"/>
                <a:ea typeface="Tahoma" panose="020B0604030504040204" pitchFamily="34" charset="0"/>
                <a:cs typeface="Tahoma" panose="020B0604030504040204" pitchFamily="34" charset="0"/>
              </a:rPr>
              <a:t>LogisticRegression</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from </a:t>
            </a:r>
            <a:r>
              <a:rPr lang="en-US" sz="2000" dirty="0" err="1">
                <a:solidFill>
                  <a:schemeClr val="bg1"/>
                </a:solidFill>
                <a:latin typeface="Tahoma" panose="020B0604030504040204" pitchFamily="34" charset="0"/>
                <a:ea typeface="Tahoma" panose="020B0604030504040204" pitchFamily="34" charset="0"/>
                <a:cs typeface="Tahoma" panose="020B0604030504040204" pitchFamily="34" charset="0"/>
              </a:rPr>
              <a:t>sklearn.linear_model</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and using </a:t>
            </a:r>
            <a:r>
              <a:rPr lang="en-US" sz="2000" dirty="0" err="1">
                <a:solidFill>
                  <a:schemeClr val="bg1"/>
                </a:solidFill>
                <a:latin typeface="Tahoma" panose="020B0604030504040204" pitchFamily="34" charset="0"/>
                <a:ea typeface="Tahoma" panose="020B0604030504040204" pitchFamily="34" charset="0"/>
                <a:cs typeface="Tahoma" panose="020B0604030504040204" pitchFamily="34" charset="0"/>
              </a:rPr>
              <a:t>log.fit</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function </a:t>
            </a: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we train the model from </a:t>
            </a:r>
            <a:r>
              <a:rPr lang="en-US" sz="2000" dirty="0" err="1">
                <a:solidFill>
                  <a:schemeClr val="bg1"/>
                </a:solidFill>
                <a:latin typeface="Tahoma" panose="020B0604030504040204" pitchFamily="34" charset="0"/>
                <a:ea typeface="Tahoma" panose="020B0604030504040204" pitchFamily="34" charset="0"/>
                <a:cs typeface="Tahoma" panose="020B0604030504040204" pitchFamily="34" charset="0"/>
              </a:rPr>
              <a:t>X_train</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and </a:t>
            </a:r>
            <a:r>
              <a:rPr lang="en-US" sz="2000" dirty="0" err="1">
                <a:solidFill>
                  <a:schemeClr val="bg1"/>
                </a:solidFill>
                <a:latin typeface="Tahoma" panose="020B0604030504040204" pitchFamily="34" charset="0"/>
                <a:ea typeface="Tahoma" panose="020B0604030504040204" pitchFamily="34" charset="0"/>
                <a:cs typeface="Tahoma" panose="020B0604030504040204" pitchFamily="34" charset="0"/>
              </a:rPr>
              <a:t>Y_train</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values and feed the model.   </a:t>
            </a:r>
            <a:endParaRPr lang="en-IN"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7329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D844EE-0475-4A6D-A633-715439E1D4D3}"/>
              </a:ext>
            </a:extLst>
          </p:cNvPr>
          <p:cNvSpPr>
            <a:spLocks noGrp="1"/>
          </p:cNvSpPr>
          <p:nvPr>
            <p:ph idx="1"/>
          </p:nvPr>
        </p:nvSpPr>
        <p:spPr>
          <a:xfrm>
            <a:off x="838200" y="640080"/>
            <a:ext cx="11071860" cy="5737860"/>
          </a:xfrm>
        </p:spPr>
        <p:txBody>
          <a:bodyPr>
            <a:normAutofit/>
          </a:bodyPr>
          <a:lstStyle/>
          <a:p>
            <a:pPr marL="0" indent="0">
              <a:buNone/>
            </a:pPr>
            <a:r>
              <a:rPr lang="en-US" sz="2400" b="1" dirty="0">
                <a:solidFill>
                  <a:schemeClr val="bg1"/>
                </a:solidFill>
                <a:latin typeface="Tahoma" panose="020B0604030504040204" pitchFamily="34" charset="0"/>
                <a:ea typeface="Tahoma" panose="020B0604030504040204" pitchFamily="34" charset="0"/>
                <a:cs typeface="Tahoma" panose="020B0604030504040204" pitchFamily="34" charset="0"/>
              </a:rPr>
              <a:t>5. Evaluate the Model</a:t>
            </a:r>
          </a:p>
          <a:p>
            <a:pPr marL="0" indent="0">
              <a:buNone/>
            </a:pPr>
            <a:r>
              <a:rPr lang="en-US" sz="2400" b="1" dirty="0">
                <a:solidFill>
                  <a:schemeClr val="bg1"/>
                </a:solidFill>
                <a:latin typeface="Tahoma" panose="020B0604030504040204" pitchFamily="34" charset="0"/>
                <a:ea typeface="Tahoma" panose="020B0604030504040204" pitchFamily="34" charset="0"/>
                <a:cs typeface="Tahoma" panose="020B0604030504040204" pitchFamily="34" charset="0"/>
              </a:rPr>
              <a:t>  </a:t>
            </a:r>
          </a:p>
          <a:p>
            <a:pPr marL="0" indent="0">
              <a:buNone/>
            </a:pPr>
            <a:r>
              <a:rPr lang="en-US" sz="24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using </a:t>
            </a:r>
            <a:r>
              <a:rPr lang="en-US" sz="2000" dirty="0" err="1">
                <a:solidFill>
                  <a:schemeClr val="bg1"/>
                </a:solidFill>
                <a:latin typeface="Tahoma" panose="020B0604030504040204" pitchFamily="34" charset="0"/>
                <a:ea typeface="Tahoma" panose="020B0604030504040204" pitchFamily="34" charset="0"/>
                <a:cs typeface="Tahoma" panose="020B0604030504040204" pitchFamily="34" charset="0"/>
              </a:rPr>
              <a:t>accuracy_score</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function and by using </a:t>
            </a:r>
            <a:r>
              <a:rPr lang="en-US" sz="2000" dirty="0" err="1">
                <a:solidFill>
                  <a:schemeClr val="bg1"/>
                </a:solidFill>
                <a:latin typeface="Tahoma" panose="020B0604030504040204" pitchFamily="34" charset="0"/>
                <a:ea typeface="Tahoma" panose="020B0604030504040204" pitchFamily="34" charset="0"/>
                <a:cs typeface="Tahoma" panose="020B0604030504040204" pitchFamily="34" charset="0"/>
              </a:rPr>
              <a:t>Y_test</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and  predicted values of </a:t>
            </a:r>
            <a:r>
              <a:rPr lang="en-US" sz="2000" dirty="0" err="1">
                <a:solidFill>
                  <a:schemeClr val="bg1"/>
                </a:solidFill>
                <a:latin typeface="Tahoma" panose="020B0604030504040204" pitchFamily="34" charset="0"/>
                <a:ea typeface="Tahoma" panose="020B0604030504040204" pitchFamily="34" charset="0"/>
                <a:cs typeface="Tahoma" panose="020B0604030504040204" pitchFamily="34" charset="0"/>
              </a:rPr>
              <a:t>X_test</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as parameters. </a:t>
            </a: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We compare the </a:t>
            </a:r>
            <a:r>
              <a:rPr lang="en-US" sz="2000" dirty="0" err="1">
                <a:solidFill>
                  <a:schemeClr val="bg1"/>
                </a:solidFill>
                <a:latin typeface="Tahoma" panose="020B0604030504040204" pitchFamily="34" charset="0"/>
                <a:ea typeface="Tahoma" panose="020B0604030504040204" pitchFamily="34" charset="0"/>
                <a:cs typeface="Tahoma" panose="020B0604030504040204" pitchFamily="34" charset="0"/>
              </a:rPr>
              <a:t>Y_test</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values with predicted values </a:t>
            </a: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of </a:t>
            </a:r>
            <a:r>
              <a:rPr lang="en-US" sz="2000" dirty="0" err="1">
                <a:solidFill>
                  <a:schemeClr val="bg1"/>
                </a:solidFill>
                <a:latin typeface="Tahoma" panose="020B0604030504040204" pitchFamily="34" charset="0"/>
                <a:ea typeface="Tahoma" panose="020B0604030504040204" pitchFamily="34" charset="0"/>
                <a:cs typeface="Tahoma" panose="020B0604030504040204" pitchFamily="34" charset="0"/>
              </a:rPr>
              <a:t>X_test</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and get accuracy score of model.</a:t>
            </a:r>
          </a:p>
          <a:p>
            <a:pPr marL="0" indent="0">
              <a:buNone/>
            </a:pP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After this we can also print values of </a:t>
            </a:r>
            <a:r>
              <a:rPr lang="en-US" sz="2000" dirty="0" err="1">
                <a:solidFill>
                  <a:schemeClr val="bg1"/>
                </a:solidFill>
                <a:latin typeface="Tahoma" panose="020B0604030504040204" pitchFamily="34" charset="0"/>
                <a:ea typeface="Tahoma" panose="020B0604030504040204" pitchFamily="34" charset="0"/>
                <a:cs typeface="Tahoma" panose="020B0604030504040204" pitchFamily="34" charset="0"/>
              </a:rPr>
              <a:t>Y_test</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and the</a:t>
            </a: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values of  predicted </a:t>
            </a:r>
            <a:r>
              <a:rPr lang="en-US" sz="2000" dirty="0" err="1">
                <a:solidFill>
                  <a:schemeClr val="bg1"/>
                </a:solidFill>
                <a:latin typeface="Tahoma" panose="020B0604030504040204" pitchFamily="34" charset="0"/>
                <a:ea typeface="Tahoma" panose="020B0604030504040204" pitchFamily="34" charset="0"/>
                <a:cs typeface="Tahoma" panose="020B0604030504040204" pitchFamily="34" charset="0"/>
              </a:rPr>
              <a:t>X_test</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and view and compare </a:t>
            </a: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them visually.</a:t>
            </a:r>
          </a:p>
        </p:txBody>
      </p:sp>
      <p:pic>
        <p:nvPicPr>
          <p:cNvPr id="4" name="Picture 3" descr="3.png">
            <a:extLst>
              <a:ext uri="{FF2B5EF4-FFF2-40B4-BE49-F238E27FC236}">
                <a16:creationId xmlns:a16="http://schemas.microsoft.com/office/drawing/2014/main" id="{AAC7E773-E3A7-4544-B302-E4ACBE7C13C7}"/>
              </a:ext>
            </a:extLst>
          </p:cNvPr>
          <p:cNvPicPr>
            <a:picLocks noChangeAspect="1"/>
          </p:cNvPicPr>
          <p:nvPr/>
        </p:nvPicPr>
        <p:blipFill>
          <a:blip r:embed="rId2"/>
          <a:stretch>
            <a:fillRect/>
          </a:stretch>
        </p:blipFill>
        <p:spPr>
          <a:xfrm>
            <a:off x="8373934" y="1997021"/>
            <a:ext cx="3352800" cy="2362199"/>
          </a:xfrm>
          <a:prstGeom prst="rect">
            <a:avLst/>
          </a:prstGeom>
        </p:spPr>
      </p:pic>
    </p:spTree>
    <p:extLst>
      <p:ext uri="{BB962C8B-B14F-4D97-AF65-F5344CB8AC3E}">
        <p14:creationId xmlns:p14="http://schemas.microsoft.com/office/powerpoint/2010/main" val="3045711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A439-C5EB-4067-824C-17F93B3DFCB1}"/>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Future Scope and applicability</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DBFE7898-6553-4164-A634-27B1F123A940}"/>
              </a:ext>
            </a:extLst>
          </p:cNvPr>
          <p:cNvSpPr>
            <a:spLocks noGrp="1"/>
          </p:cNvSpPr>
          <p:nvPr>
            <p:ph idx="1"/>
          </p:nvPr>
        </p:nvSpPr>
        <p:spPr>
          <a:xfrm>
            <a:off x="838200" y="1690688"/>
            <a:ext cx="10515600" cy="4802187"/>
          </a:xfrm>
        </p:spPr>
        <p:txBody>
          <a:bodyPr>
            <a:normAutofit/>
          </a:bodyPr>
          <a:lstStyle/>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This mini-project is a basic step for understanding the prediction. How the </a:t>
            </a:r>
            <a:r>
              <a:rPr lang="en-US" sz="2000" dirty="0" err="1">
                <a:solidFill>
                  <a:schemeClr val="bg1"/>
                </a:solidFill>
                <a:latin typeface="Tahoma" panose="020B0604030504040204" pitchFamily="34" charset="0"/>
                <a:ea typeface="Tahoma" panose="020B0604030504040204" pitchFamily="34" charset="0"/>
                <a:cs typeface="Tahoma" panose="020B0604030504040204" pitchFamily="34" charset="0"/>
              </a:rPr>
              <a:t>perdiction</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are </a:t>
            </a: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done using dependent(Target) variable  and independent variables.</a:t>
            </a:r>
          </a:p>
          <a:p>
            <a:pPr marL="0" indent="0">
              <a:buNone/>
            </a:pP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In this project we have mainly used Logistic regression model of  binary classification of </a:t>
            </a: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only 2 variables(M and B).</a:t>
            </a:r>
          </a:p>
          <a:p>
            <a:pPr marL="0" indent="0">
              <a:buNone/>
            </a:pP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This project that I had done is massively helpful in medical industries to determine whether </a:t>
            </a: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a patient is affected with breast cancer or not with in few minutes with higher percentage </a:t>
            </a: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of accuracy.</a:t>
            </a:r>
          </a:p>
          <a:p>
            <a:pPr marL="0" indent="0">
              <a:buNone/>
            </a:pP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This project exposed me to other similar projects like bitcoin price prediction, weather    </a:t>
            </a: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prediction etc. </a:t>
            </a:r>
          </a:p>
          <a:p>
            <a:pPr marL="0" indent="0">
              <a:buNone/>
            </a:pP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IN"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01226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B4415-671E-40B1-9213-1061CA31A7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8E30E9-F54F-40E4-A3D5-6723FC66BBFE}"/>
              </a:ext>
            </a:extLst>
          </p:cNvPr>
          <p:cNvSpPr>
            <a:spLocks noGrp="1"/>
          </p:cNvSpPr>
          <p:nvPr>
            <p:ph idx="1"/>
          </p:nvPr>
        </p:nvSpPr>
        <p:spPr>
          <a:xfrm>
            <a:off x="838200" y="1690688"/>
            <a:ext cx="11140440" cy="5167312"/>
          </a:xfrm>
        </p:spPr>
        <p:txBody>
          <a:bodyPr>
            <a:normAutofit/>
          </a:bodyPr>
          <a:lstStyle/>
          <a:p>
            <a:pPr marL="0" indent="0">
              <a:buNone/>
            </a:pPr>
            <a:r>
              <a:rPr lang="en-US" sz="4400" dirty="0">
                <a:latin typeface="Tahoma" panose="020B0604030504040204" pitchFamily="34" charset="0"/>
                <a:ea typeface="Tahoma" panose="020B0604030504040204" pitchFamily="34" charset="0"/>
                <a:cs typeface="Tahoma" panose="020B0604030504040204" pitchFamily="34" charset="0"/>
              </a:rPr>
              <a:t>                 </a:t>
            </a:r>
          </a:p>
          <a:p>
            <a:pPr marL="0" indent="0">
              <a:buNone/>
            </a:pPr>
            <a:r>
              <a:rPr lang="en-US" sz="44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4800" b="1" dirty="0">
                <a:solidFill>
                  <a:schemeClr val="bg1"/>
                </a:solidFill>
                <a:latin typeface="Tahoma" panose="020B0604030504040204" pitchFamily="34" charset="0"/>
                <a:ea typeface="Tahoma" panose="020B0604030504040204" pitchFamily="34" charset="0"/>
                <a:cs typeface="Tahoma" panose="020B0604030504040204" pitchFamily="34" charset="0"/>
              </a:rPr>
              <a:t>THANKYOU</a:t>
            </a:r>
          </a:p>
          <a:p>
            <a:pPr marL="0" indent="0">
              <a:buNone/>
            </a:pP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t>
            </a:r>
          </a:p>
          <a:p>
            <a:pPr marL="0" indent="0">
              <a:buNone/>
            </a:pPr>
            <a:endParaRPr lang="en-US"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 Gundu </a:t>
            </a:r>
            <a:r>
              <a:rPr lang="en-US" sz="2000" b="1" dirty="0" err="1">
                <a:solidFill>
                  <a:schemeClr val="bg1"/>
                </a:solidFill>
                <a:latin typeface="Tahoma" panose="020B0604030504040204" pitchFamily="34" charset="0"/>
                <a:ea typeface="Tahoma" panose="020B0604030504040204" pitchFamily="34" charset="0"/>
                <a:cs typeface="Tahoma" panose="020B0604030504040204" pitchFamily="34" charset="0"/>
              </a:rPr>
              <a:t>Lalithendranath</a:t>
            </a: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                                                                                                   </a:t>
            </a:r>
          </a:p>
          <a:p>
            <a:pPr marL="0" indent="0">
              <a:buNone/>
            </a:pP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 11904466 </a:t>
            </a:r>
          </a:p>
          <a:p>
            <a:pPr marL="0" indent="0">
              <a:buNone/>
            </a:pP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 K19RD </a:t>
            </a:r>
          </a:p>
          <a:p>
            <a:pPr marL="0" indent="0">
              <a:buNone/>
            </a:pPr>
            <a:endParaRPr lang="en-IN" sz="4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6044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6C18-C5D5-455A-A195-8E76D5104D44}"/>
              </a:ext>
            </a:extLst>
          </p:cNvPr>
          <p:cNvSpPr>
            <a:spLocks noGrp="1"/>
          </p:cNvSpPr>
          <p:nvPr>
            <p:ph type="title"/>
          </p:nvPr>
        </p:nvSpPr>
        <p:spPr>
          <a:xfrm>
            <a:off x="632460" y="66508"/>
            <a:ext cx="10515600" cy="1325563"/>
          </a:xfrm>
        </p:spPr>
        <p:txBody>
          <a:bodyPr>
            <a:normAutofit/>
          </a:bodyPr>
          <a:lstStyle/>
          <a:p>
            <a:r>
              <a:rPr lang="en-US" sz="4000" b="1" dirty="0">
                <a:latin typeface="Tahoma" panose="020B0604030504040204" pitchFamily="34" charset="0"/>
                <a:ea typeface="Tahoma" panose="020B0604030504040204" pitchFamily="34" charset="0"/>
                <a:cs typeface="Tahoma" panose="020B0604030504040204" pitchFamily="34" charset="0"/>
              </a:rPr>
              <a:t>INTRODUCTION TO BOARD INFINITY</a:t>
            </a:r>
            <a:endParaRPr lang="en-IN" sz="40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6E381C93-470E-40D4-B53B-134023C21409}"/>
              </a:ext>
            </a:extLst>
          </p:cNvPr>
          <p:cNvSpPr>
            <a:spLocks noGrp="1"/>
          </p:cNvSpPr>
          <p:nvPr>
            <p:ph idx="1"/>
          </p:nvPr>
        </p:nvSpPr>
        <p:spPr>
          <a:xfrm>
            <a:off x="838200" y="1120140"/>
            <a:ext cx="10515600" cy="5671352"/>
          </a:xfrm>
        </p:spPr>
        <p:txBody>
          <a:bodyPr>
            <a:normAutofit fontScale="55000" lnSpcReduction="20000"/>
          </a:bodyPr>
          <a:lstStyle/>
          <a:p>
            <a:pPr marL="0" indent="0">
              <a:buNone/>
            </a:pP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35000"/>
              </a:lnSpc>
              <a:buNone/>
            </a:pPr>
            <a:r>
              <a:rPr lang="en-US" sz="3600" dirty="0">
                <a:solidFill>
                  <a:schemeClr val="bg1"/>
                </a:solidFill>
                <a:latin typeface="Tahoma" panose="020B0604030504040204" pitchFamily="34" charset="0"/>
                <a:ea typeface="Tahoma" panose="020B0604030504040204" pitchFamily="34" charset="0"/>
                <a:cs typeface="Tahoma" panose="020B0604030504040204" pitchFamily="34" charset="0"/>
              </a:rPr>
              <a:t>BI is a platform where you can learn the courses of your interest with experts and get the job you are aiming for.</a:t>
            </a:r>
          </a:p>
          <a:p>
            <a:pPr marL="0" indent="0">
              <a:lnSpc>
                <a:spcPct val="135000"/>
              </a:lnSpc>
              <a:buNone/>
            </a:pPr>
            <a:endParaRPr lang="en-US" sz="3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35000"/>
              </a:lnSpc>
              <a:buNone/>
            </a:pPr>
            <a:r>
              <a:rPr lang="en-US" sz="3600" dirty="0">
                <a:solidFill>
                  <a:schemeClr val="bg1"/>
                </a:solidFill>
                <a:latin typeface="Tahoma" panose="020B0604030504040204" pitchFamily="34" charset="0"/>
                <a:ea typeface="Tahoma" panose="020B0604030504040204" pitchFamily="34" charset="0"/>
                <a:cs typeface="Tahoma" panose="020B0604030504040204" pitchFamily="34" charset="0"/>
              </a:rPr>
              <a:t>BI’s vision and mission is to personalize your career journey, help you realize true potential and meet your career dreams.</a:t>
            </a:r>
          </a:p>
          <a:p>
            <a:pPr marL="0" indent="0">
              <a:lnSpc>
                <a:spcPct val="135000"/>
              </a:lnSpc>
              <a:buNone/>
            </a:pPr>
            <a:endParaRPr lang="en-US" sz="3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35000"/>
              </a:lnSpc>
              <a:buNone/>
            </a:pPr>
            <a:r>
              <a:rPr lang="en-IN" sz="3600" dirty="0">
                <a:solidFill>
                  <a:schemeClr val="bg1"/>
                </a:solidFill>
                <a:effectLst/>
                <a:latin typeface="Tahoma" panose="020B0604030504040204" pitchFamily="34" charset="0"/>
                <a:ea typeface="Tahoma" panose="020B0604030504040204" pitchFamily="34" charset="0"/>
                <a:cs typeface="Tahoma" panose="020B0604030504040204" pitchFamily="34" charset="0"/>
              </a:rPr>
              <a:t>The platform was launched in year 2017 by the Chief Executing Officer and Co-founder </a:t>
            </a:r>
            <a:r>
              <a:rPr lang="en-IN" sz="3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Sumesh Nair. </a:t>
            </a:r>
            <a:r>
              <a:rPr lang="en-IN" sz="3600" dirty="0">
                <a:solidFill>
                  <a:schemeClr val="bg1"/>
                </a:solidFill>
                <a:effectLst/>
                <a:latin typeface="Tahoma" panose="020B0604030504040204" pitchFamily="34" charset="0"/>
                <a:ea typeface="Tahoma" panose="020B0604030504040204" pitchFamily="34" charset="0"/>
                <a:cs typeface="Tahoma" panose="020B0604030504040204" pitchFamily="34" charset="0"/>
              </a:rPr>
              <a:t>Since then, the company has seen massive growth of nearly 400% in the recent pandemic times.</a:t>
            </a:r>
          </a:p>
          <a:p>
            <a:pPr marL="0" indent="0">
              <a:lnSpc>
                <a:spcPct val="135000"/>
              </a:lnSpc>
              <a:buNone/>
            </a:pPr>
            <a:endParaRPr lang="en-IN" sz="3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35000"/>
              </a:lnSpc>
              <a:buNone/>
            </a:pPr>
            <a:r>
              <a:rPr lang="en-IN" sz="3600" dirty="0">
                <a:solidFill>
                  <a:schemeClr val="bg1"/>
                </a:solidFill>
                <a:latin typeface="Tahoma" panose="020B0604030504040204" pitchFamily="34" charset="0"/>
                <a:ea typeface="Tahoma" panose="020B0604030504040204" pitchFamily="34" charset="0"/>
                <a:cs typeface="Tahoma" panose="020B0604030504040204" pitchFamily="34" charset="0"/>
              </a:rPr>
              <a:t>Moderators help in resolving queries of students regarding subject and help students in connecting with coaches.</a:t>
            </a:r>
            <a:endParaRPr lang="en-US" sz="3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3600" dirty="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en-IN" sz="3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52855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90E287-E246-475D-90AB-ED63D32BE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6" y="8061"/>
            <a:ext cx="12206366" cy="6849939"/>
          </a:xfrm>
          <a:prstGeom prst="rect">
            <a:avLst/>
          </a:prstGeom>
        </p:spPr>
      </p:pic>
    </p:spTree>
    <p:extLst>
      <p:ext uri="{BB962C8B-B14F-4D97-AF65-F5344CB8AC3E}">
        <p14:creationId xmlns:p14="http://schemas.microsoft.com/office/powerpoint/2010/main" val="351538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5EC8-A70B-41A8-8789-917F9DC5FDFD}"/>
              </a:ext>
            </a:extLst>
          </p:cNvPr>
          <p:cNvSpPr>
            <a:spLocks noGrp="1"/>
          </p:cNvSpPr>
          <p:nvPr>
            <p:ph type="title"/>
          </p:nvPr>
        </p:nvSpPr>
        <p:spPr>
          <a:xfrm>
            <a:off x="685800" y="409859"/>
            <a:ext cx="11097904" cy="1026947"/>
          </a:xfrm>
        </p:spPr>
        <p:txBody>
          <a:bodyPr>
            <a:normAutofit fontScale="90000"/>
          </a:bodyPr>
          <a:lstStyle/>
          <a:p>
            <a:r>
              <a:rPr lang="en-US" b="1" dirty="0">
                <a:latin typeface="Tahoma" panose="020B0604030504040204" pitchFamily="34" charset="0"/>
                <a:ea typeface="Tahoma" panose="020B0604030504040204" pitchFamily="34" charset="0"/>
                <a:cs typeface="Tahoma" panose="020B0604030504040204" pitchFamily="34" charset="0"/>
              </a:rPr>
              <a:t>INTRODUCTION TO MACHINE LEARNING</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12C5565C-81FD-46E8-9E56-3EC29F2FD8D0}"/>
              </a:ext>
            </a:extLst>
          </p:cNvPr>
          <p:cNvSpPr>
            <a:spLocks noGrp="1"/>
          </p:cNvSpPr>
          <p:nvPr>
            <p:ph idx="1"/>
          </p:nvPr>
        </p:nvSpPr>
        <p:spPr>
          <a:xfrm>
            <a:off x="838200" y="1433015"/>
            <a:ext cx="11021704" cy="5257421"/>
          </a:xfrm>
        </p:spPr>
        <p:txBody>
          <a:bodyPr>
            <a:normAutofit/>
          </a:bodyPr>
          <a:lstStyle/>
          <a:p>
            <a:pPr marL="0" indent="0">
              <a:lnSpc>
                <a:spcPct val="125000"/>
              </a:lnSpc>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In Todays era we can say that ML technology is the driving force and the future of miracles made by human intelligence integrated with machine power to make Artificial Intelligence Machines.</a:t>
            </a:r>
          </a:p>
          <a:p>
            <a:pPr marL="0" indent="0">
              <a:lnSpc>
                <a:spcPct val="125000"/>
              </a:lnSpc>
              <a:buNone/>
            </a:pP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25000"/>
              </a:lnSpc>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Machine learning  provides system the ability to automatically learn and improve from experiences without being explicitly programmed. We create machines to think, act and solve like human without human intervention.</a:t>
            </a:r>
          </a:p>
          <a:p>
            <a:pPr marL="0" indent="0">
              <a:lnSpc>
                <a:spcPct val="125000"/>
              </a:lnSpc>
              <a:buNone/>
            </a:pP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25000"/>
              </a:lnSpc>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Machine learning focuses on the development of computer programs that can access data and use it to learn for themselves. It involves repetitive training to improve the learning and decision making of algorithms.</a:t>
            </a:r>
          </a:p>
          <a:p>
            <a:pPr marL="0" indent="0">
              <a:buNone/>
            </a:pPr>
            <a:endParaRPr lang="en-IN"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54548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40B8E-5C69-405A-95FD-C2C4C79627EA}"/>
              </a:ext>
            </a:extLst>
          </p:cNvPr>
          <p:cNvSpPr>
            <a:spLocks noGrp="1"/>
          </p:cNvSpPr>
          <p:nvPr>
            <p:ph type="title"/>
          </p:nvPr>
        </p:nvSpPr>
        <p:spPr>
          <a:xfrm>
            <a:off x="838200" y="18255"/>
            <a:ext cx="10515600" cy="1325563"/>
          </a:xfrm>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Types Of Machine Learning</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EE0747BF-3077-4441-AD86-BA08B40C7CEB}"/>
              </a:ext>
            </a:extLst>
          </p:cNvPr>
          <p:cNvSpPr>
            <a:spLocks noGrp="1"/>
          </p:cNvSpPr>
          <p:nvPr>
            <p:ph idx="1"/>
          </p:nvPr>
        </p:nvSpPr>
        <p:spPr>
          <a:xfrm>
            <a:off x="220980" y="1143000"/>
            <a:ext cx="11750040" cy="5509260"/>
          </a:xfrm>
        </p:spPr>
        <p:txBody>
          <a:bodyPr/>
          <a:lstStyle/>
          <a:p>
            <a:pPr marL="0" lvl="0" indent="0" algn="l" rtl="0">
              <a:lnSpc>
                <a:spcPct val="125000"/>
              </a:lnSpc>
              <a:spcBef>
                <a:spcPts val="600"/>
              </a:spcBef>
              <a:spcAft>
                <a:spcPts val="0"/>
              </a:spcAft>
              <a:buNone/>
            </a:pP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Supervised Learning</a:t>
            </a:r>
          </a:p>
          <a:p>
            <a:pPr marL="0" lvl="0" indent="0">
              <a:lnSpc>
                <a:spcPct val="125000"/>
              </a:lnSpc>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Supervised learning is the machine learning task of learning a function that maps an input to an output based on example input-output pairs like prediction of prices, weather forecasting, population growth.</a:t>
            </a:r>
          </a:p>
          <a:p>
            <a:pPr marL="0" lvl="0" indent="0">
              <a:lnSpc>
                <a:spcPct val="125000"/>
              </a:lnSpc>
              <a:buNone/>
            </a:pP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125000"/>
              </a:lnSpc>
              <a:spcBef>
                <a:spcPts val="600"/>
              </a:spcBef>
              <a:spcAft>
                <a:spcPts val="0"/>
              </a:spcAft>
              <a:buNone/>
            </a:pP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Unsupervised learning</a:t>
            </a:r>
          </a:p>
          <a:p>
            <a:pPr marL="0" lvl="0" indent="0">
              <a:lnSpc>
                <a:spcPct val="125000"/>
              </a:lnSpc>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Unsupervised learning is the training of machine using information that is neither classified nor labeled and allowing the algorithm to act on that information without guidance like  clustering algorithms. </a:t>
            </a:r>
          </a:p>
          <a:p>
            <a:pPr marL="0" lvl="0" indent="0">
              <a:lnSpc>
                <a:spcPct val="125000"/>
              </a:lnSpc>
              <a:buNone/>
            </a:pP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125000"/>
              </a:lnSpc>
              <a:spcBef>
                <a:spcPts val="600"/>
              </a:spcBef>
              <a:spcAft>
                <a:spcPts val="0"/>
              </a:spcAft>
              <a:buNone/>
            </a:pP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Reinforcement Learning</a:t>
            </a:r>
          </a:p>
          <a:p>
            <a:pPr marL="0" lvl="0" indent="0">
              <a:lnSpc>
                <a:spcPct val="125000"/>
              </a:lnSpc>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Reinforcement Learning is a type of Machine Learning that allows the learning system to observe the environment and learn the ideal behavior based on trying to maximize the learning based on penalty and rewards like self-driving cars.</a:t>
            </a:r>
          </a:p>
          <a:p>
            <a:pPr marL="0" lvl="0" indent="0">
              <a:lnSpc>
                <a:spcPct val="125000"/>
              </a:lnSpc>
              <a:buNone/>
            </a:pP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0" indent="0">
              <a:lnSpc>
                <a:spcPct val="100000"/>
              </a:lnSpc>
              <a:buNone/>
            </a:pP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0" indent="0">
              <a:lnSpc>
                <a:spcPct val="100000"/>
              </a:lnSpc>
              <a:buNone/>
            </a:pP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IN" dirty="0"/>
          </a:p>
        </p:txBody>
      </p:sp>
    </p:spTree>
    <p:extLst>
      <p:ext uri="{BB962C8B-B14F-4D97-AF65-F5344CB8AC3E}">
        <p14:creationId xmlns:p14="http://schemas.microsoft.com/office/powerpoint/2010/main" val="1613927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91E62-3D27-4060-B83D-A58CCDD167B3}"/>
              </a:ext>
            </a:extLst>
          </p:cNvPr>
          <p:cNvSpPr>
            <a:spLocks noGrp="1"/>
          </p:cNvSpPr>
          <p:nvPr>
            <p:ph type="title"/>
          </p:nvPr>
        </p:nvSpPr>
        <p:spPr>
          <a:xfrm>
            <a:off x="846159" y="0"/>
            <a:ext cx="9265693" cy="694401"/>
          </a:xfrm>
        </p:spPr>
        <p:txBody>
          <a:bodyPr>
            <a:normAutofit fontScale="90000"/>
          </a:bodyPr>
          <a:lstStyle/>
          <a:p>
            <a:r>
              <a:rPr lang="en-US" b="1" dirty="0">
                <a:latin typeface="Tahoma" panose="020B0604030504040204" pitchFamily="34" charset="0"/>
                <a:ea typeface="Tahoma" panose="020B0604030504040204" pitchFamily="34" charset="0"/>
                <a:cs typeface="Tahoma" panose="020B0604030504040204" pitchFamily="34" charset="0"/>
              </a:rPr>
              <a:t>Applications Of ML</a:t>
            </a:r>
            <a:endParaRPr lang="en-IN" b="1"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descr="Machine Learning Algorithms In Layman&amp;#39;s Terms, Part 1 | by Audrey  Lorberfeld | Towards Data Science">
            <a:extLst>
              <a:ext uri="{FF2B5EF4-FFF2-40B4-BE49-F238E27FC236}">
                <a16:creationId xmlns:a16="http://schemas.microsoft.com/office/drawing/2014/main" id="{9B45C749-AF28-480D-8F4E-C6D88FA011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301" y="694401"/>
            <a:ext cx="11905397" cy="6163599"/>
          </a:xfrm>
          <a:prstGeom prst="rect">
            <a:avLst/>
          </a:prstGeom>
          <a:noFill/>
          <a:ln>
            <a:noFill/>
          </a:ln>
        </p:spPr>
      </p:pic>
    </p:spTree>
    <p:extLst>
      <p:ext uri="{BB962C8B-B14F-4D97-AF65-F5344CB8AC3E}">
        <p14:creationId xmlns:p14="http://schemas.microsoft.com/office/powerpoint/2010/main" val="2971228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59B64-C4AC-4AFF-BE2B-F928F7C42D10}"/>
              </a:ext>
            </a:extLst>
          </p:cNvPr>
          <p:cNvSpPr>
            <a:spLocks noGrp="1"/>
          </p:cNvSpPr>
          <p:nvPr>
            <p:ph type="title"/>
          </p:nvPr>
        </p:nvSpPr>
        <p:spPr>
          <a:xfrm>
            <a:off x="838200" y="1162843"/>
            <a:ext cx="10515600" cy="1325563"/>
          </a:xfrm>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INTRODUCTION TO THE PROJECT</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9F7133AB-B047-426D-A27B-E683370C7110}"/>
              </a:ext>
            </a:extLst>
          </p:cNvPr>
          <p:cNvSpPr>
            <a:spLocks noGrp="1"/>
          </p:cNvSpPr>
          <p:nvPr>
            <p:ph idx="1"/>
          </p:nvPr>
        </p:nvSpPr>
        <p:spPr>
          <a:xfrm>
            <a:off x="838200" y="2171699"/>
            <a:ext cx="10515600" cy="4005263"/>
          </a:xfrm>
        </p:spPr>
        <p:txBody>
          <a:bodyPr>
            <a:normAutofit/>
          </a:bodyPr>
          <a:lstStyle/>
          <a:p>
            <a:pPr marL="0" indent="0">
              <a:buNone/>
            </a:pPr>
            <a:endParaRPr lang="en-US" sz="4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4400" b="1" dirty="0">
                <a:solidFill>
                  <a:schemeClr val="bg1"/>
                </a:solidFill>
                <a:latin typeface="Tahoma" panose="020B0604030504040204" pitchFamily="34" charset="0"/>
                <a:ea typeface="Tahoma" panose="020B0604030504040204" pitchFamily="34" charset="0"/>
                <a:cs typeface="Tahoma" panose="020B0604030504040204" pitchFamily="34" charset="0"/>
              </a:rPr>
              <a:t>     BREAST CANCER PREDICTION</a:t>
            </a:r>
            <a:endParaRPr lang="en-IN" sz="4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51519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F955-FC93-47E6-9800-5C4802A66333}"/>
              </a:ext>
            </a:extLst>
          </p:cNvPr>
          <p:cNvSpPr>
            <a:spLocks noGrp="1"/>
          </p:cNvSpPr>
          <p:nvPr>
            <p:ph type="title"/>
          </p:nvPr>
        </p:nvSpPr>
        <p:spPr>
          <a:xfrm>
            <a:off x="632460" y="18255"/>
            <a:ext cx="10515600" cy="1330485"/>
          </a:xfrm>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Breast cancer prediction </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6C152DBA-1711-4DD8-88C4-D77892D3AD5B}"/>
              </a:ext>
            </a:extLst>
          </p:cNvPr>
          <p:cNvSpPr>
            <a:spLocks noGrp="1"/>
          </p:cNvSpPr>
          <p:nvPr>
            <p:ph idx="1"/>
          </p:nvPr>
        </p:nvSpPr>
        <p:spPr>
          <a:xfrm>
            <a:off x="274320" y="1160060"/>
            <a:ext cx="11917680" cy="5492200"/>
          </a:xfrm>
        </p:spPr>
        <p:txBody>
          <a:bodyPr>
            <a:normAutofit fontScale="25000" lnSpcReduction="20000"/>
          </a:bodyPr>
          <a:lstStyle/>
          <a:p>
            <a:pPr marL="0" indent="0">
              <a:lnSpc>
                <a:spcPct val="120000"/>
              </a:lnSpc>
              <a:buNone/>
            </a:pPr>
            <a:r>
              <a:rPr lang="en-US" sz="8000" dirty="0">
                <a:solidFill>
                  <a:schemeClr val="bg1"/>
                </a:solidFill>
                <a:latin typeface="Tahoma" panose="020B0604030504040204" pitchFamily="34" charset="0"/>
                <a:ea typeface="Tahoma" panose="020B0604030504040204" pitchFamily="34" charset="0"/>
                <a:cs typeface="Tahoma" panose="020B0604030504040204" pitchFamily="34" charset="0"/>
              </a:rPr>
              <a:t>Out of many types of cancers Breast Cancer is one. In this type of cancer basically the breast(mammary glands) of the patient is affected. This type of cancer can be seen in females and very rarely in males.</a:t>
            </a:r>
          </a:p>
          <a:p>
            <a:pPr marL="0" indent="0">
              <a:lnSpc>
                <a:spcPct val="120000"/>
              </a:lnSpc>
              <a:buNone/>
            </a:pPr>
            <a:endParaRPr lang="en-US" sz="8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20000"/>
              </a:lnSpc>
              <a:buNone/>
            </a:pPr>
            <a:r>
              <a:rPr lang="en-US" sz="8000" dirty="0">
                <a:solidFill>
                  <a:schemeClr val="bg1"/>
                </a:solidFill>
                <a:latin typeface="Tahoma" panose="020B0604030504040204" pitchFamily="34" charset="0"/>
                <a:ea typeface="Tahoma" panose="020B0604030504040204" pitchFamily="34" charset="0"/>
                <a:cs typeface="Tahoma" panose="020B0604030504040204" pitchFamily="34" charset="0"/>
              </a:rPr>
              <a:t>This happens when  some breast cells grow abnormally and causes a bit of inflammation or pain in the breast.</a:t>
            </a:r>
          </a:p>
          <a:p>
            <a:pPr marL="0" indent="0">
              <a:lnSpc>
                <a:spcPct val="120000"/>
              </a:lnSpc>
              <a:buNone/>
            </a:pPr>
            <a:endParaRPr lang="en-US" sz="8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20000"/>
              </a:lnSpc>
              <a:buNone/>
            </a:pPr>
            <a:r>
              <a:rPr lang="en-US" sz="8000" dirty="0">
                <a:solidFill>
                  <a:schemeClr val="bg1"/>
                </a:solidFill>
                <a:latin typeface="Tahoma" panose="020B0604030504040204" pitchFamily="34" charset="0"/>
                <a:ea typeface="Tahoma" panose="020B0604030504040204" pitchFamily="34" charset="0"/>
                <a:cs typeface="Tahoma" panose="020B0604030504040204" pitchFamily="34" charset="0"/>
              </a:rPr>
              <a:t>There are two type of tumor. </a:t>
            </a:r>
          </a:p>
          <a:p>
            <a:pPr marL="0" indent="0">
              <a:lnSpc>
                <a:spcPct val="120000"/>
              </a:lnSpc>
              <a:buNone/>
            </a:pPr>
            <a:r>
              <a:rPr lang="en-US" sz="8000" dirty="0">
                <a:solidFill>
                  <a:schemeClr val="bg1"/>
                </a:solidFill>
                <a:latin typeface="Tahoma" panose="020B0604030504040204" pitchFamily="34" charset="0"/>
                <a:ea typeface="Tahoma" panose="020B0604030504040204" pitchFamily="34" charset="0"/>
                <a:cs typeface="Tahoma" panose="020B0604030504040204" pitchFamily="34" charset="0"/>
              </a:rPr>
              <a:t>1)Benign this type of tumor is also known as non-cancerous cells. These tend to grow slowly and do not  spread also they are not at all harmful.</a:t>
            </a:r>
          </a:p>
          <a:p>
            <a:pPr marL="0" indent="0">
              <a:lnSpc>
                <a:spcPct val="120000"/>
              </a:lnSpc>
              <a:buNone/>
            </a:pPr>
            <a:r>
              <a:rPr lang="en-US" sz="8000" dirty="0">
                <a:solidFill>
                  <a:schemeClr val="bg1"/>
                </a:solidFill>
                <a:latin typeface="Tahoma" panose="020B0604030504040204" pitchFamily="34" charset="0"/>
                <a:ea typeface="Tahoma" panose="020B0604030504040204" pitchFamily="34" charset="0"/>
                <a:cs typeface="Tahoma" panose="020B0604030504040204" pitchFamily="34" charset="0"/>
              </a:rPr>
              <a:t>2) Malignant this type of tumor is also called as cancerous cells. These tend to grow rapidly, if neglected this can invade and destroy nearby normal tissues and spread through out the body.</a:t>
            </a:r>
          </a:p>
          <a:p>
            <a:pPr marL="0" indent="0">
              <a:lnSpc>
                <a:spcPct val="120000"/>
              </a:lnSpc>
              <a:buNone/>
            </a:pPr>
            <a:endParaRPr lang="en-US" sz="8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20000"/>
              </a:lnSpc>
              <a:buNone/>
            </a:pPr>
            <a:r>
              <a:rPr lang="en-US" sz="8000" dirty="0">
                <a:solidFill>
                  <a:schemeClr val="bg1"/>
                </a:solidFill>
                <a:latin typeface="Tahoma" panose="020B0604030504040204" pitchFamily="34" charset="0"/>
                <a:ea typeface="Tahoma" panose="020B0604030504040204" pitchFamily="34" charset="0"/>
                <a:cs typeface="Tahoma" panose="020B0604030504040204" pitchFamily="34" charset="0"/>
              </a:rPr>
              <a:t>In my project we are going to predict whether the patient is affected with Benign or Malignant based on inputs and other parameters. </a:t>
            </a:r>
          </a:p>
          <a:p>
            <a:pPr marL="0" indent="0">
              <a:lnSpc>
                <a:spcPct val="120000"/>
              </a:lnSpc>
              <a:buNone/>
            </a:pPr>
            <a:r>
              <a:rPr lang="en-US" sz="8000" dirty="0">
                <a:solidFill>
                  <a:schemeClr val="bg1"/>
                </a:solidFill>
                <a:latin typeface="Tahoma" panose="020B0604030504040204" pitchFamily="34" charset="0"/>
                <a:ea typeface="Tahoma" panose="020B0604030504040204" pitchFamily="34" charset="0"/>
                <a:cs typeface="Tahoma" panose="020B0604030504040204" pitchFamily="34" charset="0"/>
              </a:rPr>
              <a:t> </a:t>
            </a:r>
          </a:p>
          <a:p>
            <a:pPr marL="0" indent="0">
              <a:buNone/>
            </a:pPr>
            <a:endParaRPr lang="en-US" sz="8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IN"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5587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C03F-183A-4D99-A70D-35917582A0B5}"/>
              </a:ext>
            </a:extLst>
          </p:cNvPr>
          <p:cNvSpPr>
            <a:spLocks noGrp="1"/>
          </p:cNvSpPr>
          <p:nvPr>
            <p:ph type="title"/>
          </p:nvPr>
        </p:nvSpPr>
        <p:spPr>
          <a:xfrm>
            <a:off x="838200" y="449993"/>
            <a:ext cx="10515600" cy="685753"/>
          </a:xfrm>
        </p:spPr>
        <p:txBody>
          <a:bodyPr>
            <a:normAutofit fontScale="90000"/>
          </a:bodyPr>
          <a:lstStyle/>
          <a:p>
            <a:r>
              <a:rPr lang="en-US" b="1" dirty="0">
                <a:latin typeface="Tahoma" panose="020B0604030504040204" pitchFamily="34" charset="0"/>
                <a:ea typeface="Tahoma" panose="020B0604030504040204" pitchFamily="34" charset="0"/>
                <a:cs typeface="Tahoma" panose="020B0604030504040204" pitchFamily="34" charset="0"/>
              </a:rPr>
              <a:t>Execution of the project</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95F8CE53-C413-495D-B970-CC5F6987B96E}"/>
              </a:ext>
            </a:extLst>
          </p:cNvPr>
          <p:cNvSpPr>
            <a:spLocks noGrp="1"/>
          </p:cNvSpPr>
          <p:nvPr>
            <p:ph idx="1"/>
          </p:nvPr>
        </p:nvSpPr>
        <p:spPr>
          <a:xfrm>
            <a:off x="838200" y="1135746"/>
            <a:ext cx="11185477" cy="5734789"/>
          </a:xfrm>
        </p:spPr>
        <p:txBody>
          <a:bodyPr>
            <a:normAutofit fontScale="70000" lnSpcReduction="20000"/>
          </a:bodyPr>
          <a:lstStyle/>
          <a:p>
            <a:pPr marL="457200" indent="-457200">
              <a:buAutoNum type="arabicPeriod"/>
            </a:pPr>
            <a:r>
              <a:rPr lang="en-US" sz="2900" b="1" dirty="0">
                <a:solidFill>
                  <a:schemeClr val="bg1"/>
                </a:solidFill>
                <a:latin typeface="Tahoma" panose="020B0604030504040204" pitchFamily="34" charset="0"/>
                <a:ea typeface="Tahoma" panose="020B0604030504040204" pitchFamily="34" charset="0"/>
                <a:cs typeface="Tahoma" panose="020B0604030504040204" pitchFamily="34" charset="0"/>
              </a:rPr>
              <a:t>Importing the libraries and loading the dataset</a:t>
            </a:r>
          </a:p>
          <a:p>
            <a:pPr marL="0" indent="0">
              <a:buNone/>
            </a:pPr>
            <a:r>
              <a:rPr lang="en-IN" sz="29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900" dirty="0">
                <a:solidFill>
                  <a:schemeClr val="bg1"/>
                </a:solidFill>
                <a:latin typeface="Tahoma" panose="020B0604030504040204" pitchFamily="34" charset="0"/>
                <a:ea typeface="Tahoma" panose="020B0604030504040204" pitchFamily="34" charset="0"/>
                <a:cs typeface="Tahoma" panose="020B0604030504040204" pitchFamily="34" charset="0"/>
              </a:rPr>
              <a:t>       </a:t>
            </a:r>
          </a:p>
          <a:p>
            <a:pPr marL="0" indent="0">
              <a:lnSpc>
                <a:spcPct val="125000"/>
              </a:lnSpc>
              <a:buNone/>
            </a:pPr>
            <a:r>
              <a:rPr lang="en-US" sz="2900" dirty="0">
                <a:solidFill>
                  <a:schemeClr val="bg1"/>
                </a:solidFill>
                <a:latin typeface="Tahoma" panose="020B0604030504040204" pitchFamily="34" charset="0"/>
                <a:ea typeface="Tahoma" panose="020B0604030504040204" pitchFamily="34" charset="0"/>
                <a:cs typeface="Tahoma" panose="020B0604030504040204" pitchFamily="34" charset="0"/>
              </a:rPr>
              <a:t>     I have taken my dataset the breast cancer prediction from </a:t>
            </a:r>
          </a:p>
          <a:p>
            <a:pPr marL="0" indent="0">
              <a:lnSpc>
                <a:spcPct val="125000"/>
              </a:lnSpc>
              <a:buNone/>
            </a:pPr>
            <a:r>
              <a:rPr lang="en-US" sz="2900" dirty="0">
                <a:solidFill>
                  <a:schemeClr val="bg1"/>
                </a:solidFill>
                <a:latin typeface="Tahoma" panose="020B0604030504040204" pitchFamily="34" charset="0"/>
                <a:ea typeface="Tahoma" panose="020B0604030504040204" pitchFamily="34" charset="0"/>
                <a:cs typeface="Tahoma" panose="020B0604030504040204" pitchFamily="34" charset="0"/>
              </a:rPr>
              <a:t>     famous database called Kaggle. From there I have downloaded </a:t>
            </a:r>
          </a:p>
          <a:p>
            <a:pPr marL="0" indent="0">
              <a:lnSpc>
                <a:spcPct val="125000"/>
              </a:lnSpc>
              <a:buNone/>
            </a:pPr>
            <a:r>
              <a:rPr lang="en-US" sz="2900" dirty="0">
                <a:solidFill>
                  <a:schemeClr val="bg1"/>
                </a:solidFill>
                <a:latin typeface="Tahoma" panose="020B0604030504040204" pitchFamily="34" charset="0"/>
                <a:ea typeface="Tahoma" panose="020B0604030504040204" pitchFamily="34" charset="0"/>
                <a:cs typeface="Tahoma" panose="020B0604030504040204" pitchFamily="34" charset="0"/>
              </a:rPr>
              <a:t>     the csv file and load in my </a:t>
            </a:r>
            <a:r>
              <a:rPr lang="en-US" sz="2900" dirty="0" err="1">
                <a:solidFill>
                  <a:schemeClr val="bg1"/>
                </a:solidFill>
                <a:latin typeface="Tahoma" panose="020B0604030504040204" pitchFamily="34" charset="0"/>
                <a:ea typeface="Tahoma" panose="020B0604030504040204" pitchFamily="34" charset="0"/>
                <a:cs typeface="Tahoma" panose="020B0604030504040204" pitchFamily="34" charset="0"/>
              </a:rPr>
              <a:t>jupyter</a:t>
            </a:r>
            <a:r>
              <a:rPr lang="en-US" sz="2900" dirty="0">
                <a:solidFill>
                  <a:schemeClr val="bg1"/>
                </a:solidFill>
                <a:latin typeface="Tahoma" panose="020B0604030504040204" pitchFamily="34" charset="0"/>
                <a:ea typeface="Tahoma" panose="020B0604030504040204" pitchFamily="34" charset="0"/>
                <a:cs typeface="Tahoma" panose="020B0604030504040204" pitchFamily="34" charset="0"/>
              </a:rPr>
              <a:t> notebook using pandas      </a:t>
            </a:r>
          </a:p>
          <a:p>
            <a:pPr marL="0" indent="0">
              <a:lnSpc>
                <a:spcPct val="125000"/>
              </a:lnSpc>
              <a:buNone/>
            </a:pPr>
            <a:r>
              <a:rPr lang="en-US" sz="29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900" dirty="0" err="1">
                <a:solidFill>
                  <a:schemeClr val="bg1"/>
                </a:solidFill>
                <a:latin typeface="Tahoma" panose="020B0604030504040204" pitchFamily="34" charset="0"/>
                <a:ea typeface="Tahoma" panose="020B0604030504040204" pitchFamily="34" charset="0"/>
                <a:cs typeface="Tahoma" panose="020B0604030504040204" pitchFamily="34" charset="0"/>
              </a:rPr>
              <a:t>dataframe</a:t>
            </a:r>
            <a:r>
              <a:rPr lang="en-US" sz="2900" dirty="0">
                <a:solidFill>
                  <a:schemeClr val="bg1"/>
                </a:solidFill>
                <a:latin typeface="Tahoma" panose="020B0604030504040204" pitchFamily="34" charset="0"/>
                <a:ea typeface="Tahoma" panose="020B0604030504040204" pitchFamily="34" charset="0"/>
                <a:cs typeface="Tahoma" panose="020B0604030504040204" pitchFamily="34" charset="0"/>
              </a:rPr>
              <a:t> for data manipulation and cleaning.</a:t>
            </a:r>
          </a:p>
          <a:p>
            <a:pPr marL="0" indent="0">
              <a:lnSpc>
                <a:spcPct val="125000"/>
              </a:lnSpc>
              <a:buNone/>
            </a:pPr>
            <a:r>
              <a:rPr lang="en-US" sz="2900" dirty="0">
                <a:solidFill>
                  <a:schemeClr val="bg1"/>
                </a:solidFill>
                <a:latin typeface="Tahoma" panose="020B0604030504040204" pitchFamily="34" charset="0"/>
                <a:ea typeface="Tahoma" panose="020B0604030504040204" pitchFamily="34" charset="0"/>
                <a:cs typeface="Tahoma" panose="020B0604030504040204" pitchFamily="34" charset="0"/>
              </a:rPr>
              <a:t>     </a:t>
            </a:r>
          </a:p>
          <a:p>
            <a:pPr marL="0" indent="0">
              <a:lnSpc>
                <a:spcPct val="125000"/>
              </a:lnSpc>
              <a:buNone/>
            </a:pPr>
            <a:r>
              <a:rPr lang="en-US" sz="2900" dirty="0">
                <a:solidFill>
                  <a:schemeClr val="bg1"/>
                </a:solidFill>
                <a:latin typeface="Tahoma" panose="020B0604030504040204" pitchFamily="34" charset="0"/>
                <a:ea typeface="Tahoma" panose="020B0604030504040204" pitchFamily="34" charset="0"/>
                <a:cs typeface="Tahoma" panose="020B0604030504040204" pitchFamily="34" charset="0"/>
              </a:rPr>
              <a:t>      I have included </a:t>
            </a:r>
            <a:r>
              <a:rPr lang="en-US" sz="2900" dirty="0" err="1">
                <a:solidFill>
                  <a:schemeClr val="bg1"/>
                </a:solidFill>
                <a:latin typeface="Tahoma" panose="020B0604030504040204" pitchFamily="34" charset="0"/>
                <a:ea typeface="Tahoma" panose="020B0604030504040204" pitchFamily="34" charset="0"/>
                <a:cs typeface="Tahoma" panose="020B0604030504040204" pitchFamily="34" charset="0"/>
              </a:rPr>
              <a:t>numpy</a:t>
            </a:r>
            <a:r>
              <a:rPr lang="en-US" sz="2900" dirty="0">
                <a:solidFill>
                  <a:schemeClr val="bg1"/>
                </a:solidFill>
                <a:latin typeface="Tahoma" panose="020B0604030504040204" pitchFamily="34" charset="0"/>
                <a:ea typeface="Tahoma" panose="020B0604030504040204" pitchFamily="34" charset="0"/>
                <a:cs typeface="Tahoma" panose="020B0604030504040204" pitchFamily="34" charset="0"/>
              </a:rPr>
              <a:t>  library as well for data manipulation, </a:t>
            </a:r>
          </a:p>
          <a:p>
            <a:pPr marL="0" indent="0">
              <a:lnSpc>
                <a:spcPct val="125000"/>
              </a:lnSpc>
              <a:buNone/>
            </a:pPr>
            <a:r>
              <a:rPr lang="en-US" sz="2900" dirty="0">
                <a:solidFill>
                  <a:schemeClr val="bg1"/>
                </a:solidFill>
                <a:latin typeface="Tahoma" panose="020B0604030504040204" pitchFamily="34" charset="0"/>
                <a:ea typeface="Tahoma" panose="020B0604030504040204" pitchFamily="34" charset="0"/>
                <a:cs typeface="Tahoma" panose="020B0604030504040204" pitchFamily="34" charset="0"/>
              </a:rPr>
              <a:t>     cleaning and to perform all statistical  analysis on the dataset. </a:t>
            </a:r>
          </a:p>
          <a:p>
            <a:pPr marL="0" indent="0">
              <a:lnSpc>
                <a:spcPct val="125000"/>
              </a:lnSpc>
              <a:buNone/>
            </a:pPr>
            <a:r>
              <a:rPr lang="en-US" sz="2900" dirty="0">
                <a:solidFill>
                  <a:schemeClr val="bg1"/>
                </a:solidFill>
                <a:latin typeface="Tahoma" panose="020B0604030504040204" pitchFamily="34" charset="0"/>
                <a:ea typeface="Tahoma" panose="020B0604030504040204" pitchFamily="34" charset="0"/>
                <a:cs typeface="Tahoma" panose="020B0604030504040204" pitchFamily="34" charset="0"/>
              </a:rPr>
              <a:t>      </a:t>
            </a:r>
          </a:p>
          <a:p>
            <a:pPr marL="0" indent="0">
              <a:lnSpc>
                <a:spcPct val="125000"/>
              </a:lnSpc>
              <a:buNone/>
            </a:pPr>
            <a:r>
              <a:rPr lang="en-US" sz="2900" dirty="0">
                <a:solidFill>
                  <a:schemeClr val="bg1"/>
                </a:solidFill>
                <a:latin typeface="Tahoma" panose="020B0604030504040204" pitchFamily="34" charset="0"/>
                <a:ea typeface="Tahoma" panose="020B0604030504040204" pitchFamily="34" charset="0"/>
                <a:cs typeface="Tahoma" panose="020B0604030504040204" pitchFamily="34" charset="0"/>
              </a:rPr>
              <a:t>      I have also include matplotlib and seaborn for data visualization </a:t>
            </a:r>
          </a:p>
          <a:p>
            <a:pPr marL="0" indent="0">
              <a:lnSpc>
                <a:spcPct val="125000"/>
              </a:lnSpc>
              <a:buNone/>
            </a:pPr>
            <a:r>
              <a:rPr lang="en-US" sz="2900" dirty="0">
                <a:solidFill>
                  <a:schemeClr val="bg1"/>
                </a:solidFill>
                <a:latin typeface="Tahoma" panose="020B0604030504040204" pitchFamily="34" charset="0"/>
                <a:ea typeface="Tahoma" panose="020B0604030504040204" pitchFamily="34" charset="0"/>
                <a:cs typeface="Tahoma" panose="020B0604030504040204" pitchFamily="34" charset="0"/>
              </a:rPr>
              <a:t>      through graphs and charts.  </a:t>
            </a:r>
          </a:p>
          <a:p>
            <a:pPr marL="0" indent="0">
              <a:buNone/>
            </a:pP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en-IN"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descr="2.png">
            <a:extLst>
              <a:ext uri="{FF2B5EF4-FFF2-40B4-BE49-F238E27FC236}">
                <a16:creationId xmlns:a16="http://schemas.microsoft.com/office/drawing/2014/main" id="{0B04215C-3AE8-447E-9D3D-703D3BD9E35F}"/>
              </a:ext>
            </a:extLst>
          </p:cNvPr>
          <p:cNvPicPr>
            <a:picLocks noChangeAspect="1"/>
          </p:cNvPicPr>
          <p:nvPr/>
        </p:nvPicPr>
        <p:blipFill>
          <a:blip r:embed="rId2"/>
          <a:stretch>
            <a:fillRect/>
          </a:stretch>
        </p:blipFill>
        <p:spPr>
          <a:xfrm>
            <a:off x="9299016" y="2673824"/>
            <a:ext cx="2438400" cy="2438400"/>
          </a:xfrm>
          <a:prstGeom prst="rect">
            <a:avLst/>
          </a:prstGeom>
        </p:spPr>
      </p:pic>
    </p:spTree>
    <p:extLst>
      <p:ext uri="{BB962C8B-B14F-4D97-AF65-F5344CB8AC3E}">
        <p14:creationId xmlns:p14="http://schemas.microsoft.com/office/powerpoint/2010/main" val="2869587783"/>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A20A5058-7043-483D-A955-700E4DA04B93}" vid="{03EF2022-0F5E-4F1D-9A33-B49454FC7446}"/>
    </a:ext>
  </a:extLst>
</a:theme>
</file>

<file path=docProps/app.xml><?xml version="1.0" encoding="utf-8"?>
<Properties xmlns="http://schemas.openxmlformats.org/officeDocument/2006/extended-properties" xmlns:vt="http://schemas.openxmlformats.org/officeDocument/2006/docPropsVTypes">
  <Template/>
  <TotalTime>709</TotalTime>
  <Words>1203</Words>
  <Application>Microsoft Office PowerPoint</Application>
  <PresentationFormat>Widescreen</PresentationFormat>
  <Paragraphs>138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Tahoma</vt:lpstr>
      <vt:lpstr>Theme1</vt:lpstr>
      <vt:lpstr>CSE443 Summer Training on Machine Learning In  Board Infinity</vt:lpstr>
      <vt:lpstr>INTRODUCTION TO BOARD INFINITY</vt:lpstr>
      <vt:lpstr>PowerPoint Presentation</vt:lpstr>
      <vt:lpstr>INTRODUCTION TO MACHINE LEARNING</vt:lpstr>
      <vt:lpstr>Types Of Machine Learning</vt:lpstr>
      <vt:lpstr>Applications Of ML</vt:lpstr>
      <vt:lpstr>INTRODUCTION TO THE PROJECT</vt:lpstr>
      <vt:lpstr>Breast cancer prediction </vt:lpstr>
      <vt:lpstr>Execution of the project</vt:lpstr>
      <vt:lpstr>PowerPoint Presentation</vt:lpstr>
      <vt:lpstr>PowerPoint Presentation</vt:lpstr>
      <vt:lpstr>PowerPoint Presentation</vt:lpstr>
      <vt:lpstr>PowerPoint Presentation</vt:lpstr>
      <vt:lpstr>Future Scope and applicability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MSD7 LALITH</dc:creator>
  <cp:lastModifiedBy>MSD7 LALITH</cp:lastModifiedBy>
  <cp:revision>17</cp:revision>
  <dcterms:created xsi:type="dcterms:W3CDTF">2021-10-25T15:48:10Z</dcterms:created>
  <dcterms:modified xsi:type="dcterms:W3CDTF">2021-10-27T04:36:40Z</dcterms:modified>
</cp:coreProperties>
</file>