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Tahoma" panose="020B0604030504040204" pitchFamily="34" charset="0"/>
      <p:regular r:id="rId31"/>
      <p:bold r:id="rId32"/>
    </p:embeddedFont>
    <p:embeddedFont>
      <p:font typeface="Exo 2" panose="020B0604020202020204" charset="0"/>
      <p:regular r:id="rId33"/>
      <p:bold r:id="rId34"/>
      <p:italic r:id="rId35"/>
      <p:boldItalic r:id="rId36"/>
    </p:embeddedFont>
    <p:embeddedFont>
      <p:font typeface="MuseoModerno" panose="020B0604020202020204" charset="0"/>
      <p:regular r:id="rId37"/>
      <p:bold r:id="rId38"/>
      <p:italic r:id="rId39"/>
      <p:boldItalic r:id="rId40"/>
    </p:embeddedFont>
    <p:embeddedFont>
      <p:font typeface="Algerian" panose="04020705040A02060702" pitchFamily="82"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C21054-EAEA-4284-BDE7-22718D3CD22F}">
  <a:tblStyle styleId="{9CC21054-EAEA-4284-BDE7-22718D3CD2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4" d="100"/>
          <a:sy n="84" d="100"/>
        </p:scale>
        <p:origin x="78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11350" y="2913800"/>
            <a:ext cx="1121025" cy="1041225"/>
          </a:xfrm>
          <a:custGeom>
            <a:avLst/>
            <a:gdLst/>
            <a:ahLst/>
            <a:cxnLst/>
            <a:rect l="l" t="t" r="r" b="b"/>
            <a:pathLst>
              <a:path w="44841" h="41649" extrusionOk="0">
                <a:moveTo>
                  <a:pt x="0" y="0"/>
                </a:moveTo>
                <a:lnTo>
                  <a:pt x="0" y="22369"/>
                </a:lnTo>
                <a:lnTo>
                  <a:pt x="44841" y="41649"/>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10" name="Google Shape;10;p2"/>
          <p:cNvSpPr/>
          <p:nvPr/>
        </p:nvSpPr>
        <p:spPr>
          <a:xfrm>
            <a:off x="7531325" y="1235025"/>
            <a:ext cx="1105300" cy="903733"/>
          </a:xfrm>
          <a:custGeom>
            <a:avLst/>
            <a:gdLst/>
            <a:ahLst/>
            <a:cxnLst/>
            <a:rect l="l" t="t" r="r" b="b"/>
            <a:pathLst>
              <a:path w="44212" h="50006" extrusionOk="0">
                <a:moveTo>
                  <a:pt x="44212" y="50006"/>
                </a:moveTo>
                <a:lnTo>
                  <a:pt x="44212" y="19063"/>
                </a:lnTo>
                <a:lnTo>
                  <a:pt x="0" y="0"/>
                </a:lnTo>
                <a:lnTo>
                  <a:pt x="398" y="50006"/>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grpSp>
        <p:nvGrpSpPr>
          <p:cNvPr id="11" name="Google Shape;11;p2"/>
          <p:cNvGrpSpPr/>
          <p:nvPr/>
        </p:nvGrpSpPr>
        <p:grpSpPr>
          <a:xfrm>
            <a:off x="716425" y="459250"/>
            <a:ext cx="7707600" cy="4234500"/>
            <a:chOff x="716425" y="459250"/>
            <a:chExt cx="7707600" cy="4234500"/>
          </a:xfrm>
        </p:grpSpPr>
        <p:sp>
          <p:nvSpPr>
            <p:cNvPr id="12" name="Google Shape;12;p2"/>
            <p:cNvSpPr/>
            <p:nvPr/>
          </p:nvSpPr>
          <p:spPr>
            <a:xfrm>
              <a:off x="716425" y="459250"/>
              <a:ext cx="7707600" cy="4234500"/>
            </a:xfrm>
            <a:prstGeom prst="roundRect">
              <a:avLst>
                <a:gd name="adj" fmla="val 2820"/>
              </a:avLst>
            </a:prstGeom>
            <a:gradFill>
              <a:gsLst>
                <a:gs pos="0">
                  <a:schemeClr val="dk2"/>
                </a:gs>
                <a:gs pos="63000">
                  <a:schemeClr val="accent3"/>
                </a:gs>
                <a:gs pos="84000">
                  <a:schemeClr val="accent4"/>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a:blip r:embed="rId2">
              <a:alphaModFix/>
            </a:blip>
            <a:stretch>
              <a:fillRect/>
            </a:stretch>
          </p:blipFill>
          <p:spPr>
            <a:xfrm>
              <a:off x="7915213" y="4184600"/>
              <a:ext cx="337500" cy="337500"/>
            </a:xfrm>
            <a:prstGeom prst="rect">
              <a:avLst/>
            </a:prstGeom>
            <a:noFill/>
            <a:ln>
              <a:noFill/>
            </a:ln>
          </p:spPr>
        </p:pic>
        <p:pic>
          <p:nvPicPr>
            <p:cNvPr id="14" name="Google Shape;14;p2"/>
            <p:cNvPicPr preferRelativeResize="0"/>
            <p:nvPr/>
          </p:nvPicPr>
          <p:blipFill>
            <a:blip r:embed="rId2">
              <a:alphaModFix/>
            </a:blip>
            <a:stretch>
              <a:fillRect/>
            </a:stretch>
          </p:blipFill>
          <p:spPr>
            <a:xfrm>
              <a:off x="1121000" y="4184600"/>
              <a:ext cx="337500" cy="337500"/>
            </a:xfrm>
            <a:prstGeom prst="rect">
              <a:avLst/>
            </a:prstGeom>
            <a:noFill/>
            <a:ln>
              <a:noFill/>
            </a:ln>
          </p:spPr>
        </p:pic>
        <p:pic>
          <p:nvPicPr>
            <p:cNvPr id="15" name="Google Shape;15;p2"/>
            <p:cNvPicPr preferRelativeResize="0"/>
            <p:nvPr/>
          </p:nvPicPr>
          <p:blipFill>
            <a:blip r:embed="rId3">
              <a:alphaModFix/>
            </a:blip>
            <a:stretch>
              <a:fillRect/>
            </a:stretch>
          </p:blipFill>
          <p:spPr>
            <a:xfrm rot="-5400000">
              <a:off x="7604486" y="917700"/>
              <a:ext cx="958975" cy="383575"/>
            </a:xfrm>
            <a:prstGeom prst="rect">
              <a:avLst/>
            </a:prstGeom>
            <a:noFill/>
            <a:ln>
              <a:noFill/>
            </a:ln>
          </p:spPr>
        </p:pic>
      </p:grpSp>
      <p:sp>
        <p:nvSpPr>
          <p:cNvPr id="16" name="Google Shape;16;p2"/>
          <p:cNvSpPr txBox="1">
            <a:spLocks noGrp="1"/>
          </p:cNvSpPr>
          <p:nvPr>
            <p:ph type="ctrTitle"/>
          </p:nvPr>
        </p:nvSpPr>
        <p:spPr>
          <a:xfrm>
            <a:off x="1920200" y="1352150"/>
            <a:ext cx="3847800" cy="20397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dk1"/>
              </a:buClr>
              <a:buSzPts val="5200"/>
              <a:buNone/>
              <a:defRPr sz="44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7" name="Google Shape;17;p2"/>
          <p:cNvSpPr txBox="1">
            <a:spLocks noGrp="1"/>
          </p:cNvSpPr>
          <p:nvPr>
            <p:ph type="subTitle" idx="1"/>
          </p:nvPr>
        </p:nvSpPr>
        <p:spPr>
          <a:xfrm>
            <a:off x="1920200" y="3391775"/>
            <a:ext cx="2776800" cy="6549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p:nvPr/>
        </p:nvSpPr>
        <p:spPr>
          <a:xfrm>
            <a:off x="516325" y="248200"/>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32" name="Google Shape;32;p4"/>
          <p:cNvSpPr/>
          <p:nvPr/>
        </p:nvSpPr>
        <p:spPr>
          <a:xfrm rot="10800000" flipH="1">
            <a:off x="516325" y="3757275"/>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33" name="Google Shape;33;p4"/>
          <p:cNvSpPr/>
          <p:nvPr/>
        </p:nvSpPr>
        <p:spPr>
          <a:xfrm rot="10800000" flipH="1">
            <a:off x="511350" y="1146238"/>
            <a:ext cx="1121025" cy="1041225"/>
          </a:xfrm>
          <a:custGeom>
            <a:avLst/>
            <a:gdLst/>
            <a:ahLst/>
            <a:cxnLst/>
            <a:rect l="l" t="t" r="r" b="b"/>
            <a:pathLst>
              <a:path w="44841" h="41649" extrusionOk="0">
                <a:moveTo>
                  <a:pt x="0" y="0"/>
                </a:moveTo>
                <a:lnTo>
                  <a:pt x="0" y="22369"/>
                </a:lnTo>
                <a:lnTo>
                  <a:pt x="44841" y="41649"/>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34" name="Google Shape;34;p4"/>
          <p:cNvSpPr/>
          <p:nvPr/>
        </p:nvSpPr>
        <p:spPr>
          <a:xfrm>
            <a:off x="7538100" y="2508550"/>
            <a:ext cx="1101700" cy="2344525"/>
          </a:xfrm>
          <a:prstGeom prst="flowChartManualInput">
            <a:avLst/>
          </a:prstGeom>
          <a:solidFill>
            <a:srgbClr val="CBE2C3">
              <a:alpha val="29610"/>
            </a:srgbClr>
          </a:solidFill>
          <a:ln w="28575" cap="rnd"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716425" y="459250"/>
            <a:ext cx="7707600" cy="4234500"/>
            <a:chOff x="716425" y="459250"/>
            <a:chExt cx="7707600" cy="4234500"/>
          </a:xfrm>
        </p:grpSpPr>
        <p:sp>
          <p:nvSpPr>
            <p:cNvPr id="36" name="Google Shape;36;p4"/>
            <p:cNvSpPr/>
            <p:nvPr/>
          </p:nvSpPr>
          <p:spPr>
            <a:xfrm>
              <a:off x="716425" y="459250"/>
              <a:ext cx="7707600" cy="4234500"/>
            </a:xfrm>
            <a:prstGeom prst="roundRect">
              <a:avLst>
                <a:gd name="adj" fmla="val 2820"/>
              </a:avLst>
            </a:prstGeom>
            <a:gradFill>
              <a:gsLst>
                <a:gs pos="0">
                  <a:schemeClr val="dk2"/>
                </a:gs>
                <a:gs pos="63000">
                  <a:schemeClr val="accent3"/>
                </a:gs>
                <a:gs pos="84000">
                  <a:schemeClr val="accent4"/>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4"/>
            <p:cNvPicPr preferRelativeResize="0"/>
            <p:nvPr/>
          </p:nvPicPr>
          <p:blipFill>
            <a:blip r:embed="rId2">
              <a:alphaModFix/>
            </a:blip>
            <a:stretch>
              <a:fillRect/>
            </a:stretch>
          </p:blipFill>
          <p:spPr>
            <a:xfrm rot="-5400000">
              <a:off x="7604486" y="917700"/>
              <a:ext cx="958975" cy="383575"/>
            </a:xfrm>
            <a:prstGeom prst="rect">
              <a:avLst/>
            </a:prstGeom>
            <a:noFill/>
            <a:ln>
              <a:noFill/>
            </a:ln>
          </p:spPr>
        </p:pic>
      </p:grpSp>
      <p:sp>
        <p:nvSpPr>
          <p:cNvPr id="38" name="Google Shape;38;p4"/>
          <p:cNvSpPr txBox="1">
            <a:spLocks noGrp="1"/>
          </p:cNvSpPr>
          <p:nvPr>
            <p:ph type="title"/>
          </p:nvPr>
        </p:nvSpPr>
        <p:spPr>
          <a:xfrm>
            <a:off x="1039175" y="59742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200"/>
              <a:buNone/>
              <a:defRPr>
                <a:solidFill>
                  <a:schemeClr val="dk1"/>
                </a:solidFill>
              </a:defRPr>
            </a:lvl1pPr>
            <a:lvl2pPr lvl="1" rtl="0">
              <a:spcBef>
                <a:spcPts val="0"/>
              </a:spcBef>
              <a:spcAft>
                <a:spcPts val="0"/>
              </a:spcAft>
              <a:buClr>
                <a:schemeClr val="dk1"/>
              </a:buClr>
              <a:buSzPts val="3200"/>
              <a:buNone/>
              <a:defRPr>
                <a:solidFill>
                  <a:schemeClr val="dk1"/>
                </a:solidFill>
              </a:defRPr>
            </a:lvl2pPr>
            <a:lvl3pPr lvl="2" rtl="0">
              <a:spcBef>
                <a:spcPts val="0"/>
              </a:spcBef>
              <a:spcAft>
                <a:spcPts val="0"/>
              </a:spcAft>
              <a:buClr>
                <a:schemeClr val="dk1"/>
              </a:buClr>
              <a:buSzPts val="3200"/>
              <a:buNone/>
              <a:defRPr>
                <a:solidFill>
                  <a:schemeClr val="dk1"/>
                </a:solidFill>
              </a:defRPr>
            </a:lvl3pPr>
            <a:lvl4pPr lvl="3" rtl="0">
              <a:spcBef>
                <a:spcPts val="0"/>
              </a:spcBef>
              <a:spcAft>
                <a:spcPts val="0"/>
              </a:spcAft>
              <a:buClr>
                <a:schemeClr val="dk1"/>
              </a:buClr>
              <a:buSzPts val="3200"/>
              <a:buNone/>
              <a:defRPr>
                <a:solidFill>
                  <a:schemeClr val="dk1"/>
                </a:solidFill>
              </a:defRPr>
            </a:lvl4pPr>
            <a:lvl5pPr lvl="4" rtl="0">
              <a:spcBef>
                <a:spcPts val="0"/>
              </a:spcBef>
              <a:spcAft>
                <a:spcPts val="0"/>
              </a:spcAft>
              <a:buClr>
                <a:schemeClr val="dk1"/>
              </a:buClr>
              <a:buSzPts val="3200"/>
              <a:buNone/>
              <a:defRPr>
                <a:solidFill>
                  <a:schemeClr val="dk1"/>
                </a:solidFill>
              </a:defRPr>
            </a:lvl5pPr>
            <a:lvl6pPr lvl="5" rtl="0">
              <a:spcBef>
                <a:spcPts val="0"/>
              </a:spcBef>
              <a:spcAft>
                <a:spcPts val="0"/>
              </a:spcAft>
              <a:buClr>
                <a:schemeClr val="dk1"/>
              </a:buClr>
              <a:buSzPts val="3200"/>
              <a:buNone/>
              <a:defRPr>
                <a:solidFill>
                  <a:schemeClr val="dk1"/>
                </a:solidFill>
              </a:defRPr>
            </a:lvl6pPr>
            <a:lvl7pPr lvl="6" rtl="0">
              <a:spcBef>
                <a:spcPts val="0"/>
              </a:spcBef>
              <a:spcAft>
                <a:spcPts val="0"/>
              </a:spcAft>
              <a:buClr>
                <a:schemeClr val="dk1"/>
              </a:buClr>
              <a:buSzPts val="3200"/>
              <a:buNone/>
              <a:defRPr>
                <a:solidFill>
                  <a:schemeClr val="dk1"/>
                </a:solidFill>
              </a:defRPr>
            </a:lvl7pPr>
            <a:lvl8pPr lvl="7" rtl="0">
              <a:spcBef>
                <a:spcPts val="0"/>
              </a:spcBef>
              <a:spcAft>
                <a:spcPts val="0"/>
              </a:spcAft>
              <a:buClr>
                <a:schemeClr val="dk1"/>
              </a:buClr>
              <a:buSzPts val="3200"/>
              <a:buNone/>
              <a:defRPr>
                <a:solidFill>
                  <a:schemeClr val="dk1"/>
                </a:solidFill>
              </a:defRPr>
            </a:lvl8pPr>
            <a:lvl9pPr lvl="8" rtl="0">
              <a:spcBef>
                <a:spcPts val="0"/>
              </a:spcBef>
              <a:spcAft>
                <a:spcPts val="0"/>
              </a:spcAft>
              <a:buClr>
                <a:schemeClr val="dk1"/>
              </a:buClr>
              <a:buSzPts val="3200"/>
              <a:buNone/>
              <a:defRPr>
                <a:solidFill>
                  <a:schemeClr val="dk1"/>
                </a:solidFill>
              </a:defRPr>
            </a:lvl9pPr>
          </a:lstStyle>
          <a:p>
            <a:endParaRPr/>
          </a:p>
        </p:txBody>
      </p:sp>
      <p:sp>
        <p:nvSpPr>
          <p:cNvPr id="39" name="Google Shape;39;p4"/>
          <p:cNvSpPr txBox="1">
            <a:spLocks noGrp="1"/>
          </p:cNvSpPr>
          <p:nvPr>
            <p:ph type="subTitle" idx="1"/>
          </p:nvPr>
        </p:nvSpPr>
        <p:spPr>
          <a:xfrm>
            <a:off x="1039175" y="1227575"/>
            <a:ext cx="70656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sz="12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4"/>
        <p:cNvGrpSpPr/>
        <p:nvPr/>
      </p:nvGrpSpPr>
      <p:grpSpPr>
        <a:xfrm>
          <a:off x="0" y="0"/>
          <a:ext cx="0" cy="0"/>
          <a:chOff x="0" y="0"/>
          <a:chExt cx="0" cy="0"/>
        </a:xfrm>
      </p:grpSpPr>
      <p:sp>
        <p:nvSpPr>
          <p:cNvPr id="355" name="Google Shape;355;p29"/>
          <p:cNvSpPr/>
          <p:nvPr/>
        </p:nvSpPr>
        <p:spPr>
          <a:xfrm>
            <a:off x="516325" y="2508550"/>
            <a:ext cx="1101700" cy="2344525"/>
          </a:xfrm>
          <a:prstGeom prst="flowChartManualInput">
            <a:avLst/>
          </a:prstGeom>
          <a:solidFill>
            <a:srgbClr val="CBE2C3">
              <a:alpha val="29610"/>
            </a:srgbClr>
          </a:solidFill>
          <a:ln w="28575" cap="rnd"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531325" y="1235025"/>
            <a:ext cx="1105300" cy="903733"/>
          </a:xfrm>
          <a:custGeom>
            <a:avLst/>
            <a:gdLst/>
            <a:ahLst/>
            <a:cxnLst/>
            <a:rect l="l" t="t" r="r" b="b"/>
            <a:pathLst>
              <a:path w="44212" h="50006" extrusionOk="0">
                <a:moveTo>
                  <a:pt x="44212" y="50006"/>
                </a:moveTo>
                <a:lnTo>
                  <a:pt x="44212" y="19063"/>
                </a:lnTo>
                <a:lnTo>
                  <a:pt x="0" y="0"/>
                </a:lnTo>
                <a:lnTo>
                  <a:pt x="398" y="50006"/>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grpSp>
        <p:nvGrpSpPr>
          <p:cNvPr id="357" name="Google Shape;357;p29"/>
          <p:cNvGrpSpPr/>
          <p:nvPr/>
        </p:nvGrpSpPr>
        <p:grpSpPr>
          <a:xfrm>
            <a:off x="716425" y="459250"/>
            <a:ext cx="7707600" cy="4234500"/>
            <a:chOff x="716425" y="459250"/>
            <a:chExt cx="7707600" cy="4234500"/>
          </a:xfrm>
        </p:grpSpPr>
        <p:sp>
          <p:nvSpPr>
            <p:cNvPr id="358" name="Google Shape;358;p29"/>
            <p:cNvSpPr/>
            <p:nvPr/>
          </p:nvSpPr>
          <p:spPr>
            <a:xfrm>
              <a:off x="716425" y="459250"/>
              <a:ext cx="7707600" cy="4234500"/>
            </a:xfrm>
            <a:prstGeom prst="roundRect">
              <a:avLst>
                <a:gd name="adj" fmla="val 2820"/>
              </a:avLst>
            </a:prstGeom>
            <a:gradFill>
              <a:gsLst>
                <a:gs pos="0">
                  <a:schemeClr val="dk2"/>
                </a:gs>
                <a:gs pos="63000">
                  <a:schemeClr val="accent3"/>
                </a:gs>
                <a:gs pos="84000">
                  <a:schemeClr val="accent4"/>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 name="Google Shape;359;p29"/>
            <p:cNvPicPr preferRelativeResize="0"/>
            <p:nvPr/>
          </p:nvPicPr>
          <p:blipFill>
            <a:blip r:embed="rId2">
              <a:alphaModFix/>
            </a:blip>
            <a:stretch>
              <a:fillRect/>
            </a:stretch>
          </p:blipFill>
          <p:spPr>
            <a:xfrm flipH="1">
              <a:off x="7923386" y="630000"/>
              <a:ext cx="337500" cy="337500"/>
            </a:xfrm>
            <a:prstGeom prst="rect">
              <a:avLst/>
            </a:prstGeom>
            <a:noFill/>
            <a:ln>
              <a:noFill/>
            </a:ln>
          </p:spPr>
        </p:pic>
        <p:pic>
          <p:nvPicPr>
            <p:cNvPr id="360" name="Google Shape;360;p29"/>
            <p:cNvPicPr preferRelativeResize="0"/>
            <p:nvPr/>
          </p:nvPicPr>
          <p:blipFill>
            <a:blip r:embed="rId2">
              <a:alphaModFix/>
            </a:blip>
            <a:stretch>
              <a:fillRect/>
            </a:stretch>
          </p:blipFill>
          <p:spPr>
            <a:xfrm>
              <a:off x="870413" y="630000"/>
              <a:ext cx="337500" cy="337500"/>
            </a:xfrm>
            <a:prstGeom prst="rect">
              <a:avLst/>
            </a:prstGeom>
            <a:noFill/>
            <a:ln>
              <a:noFill/>
            </a:ln>
          </p:spPr>
        </p:pic>
        <p:pic>
          <p:nvPicPr>
            <p:cNvPr id="361" name="Google Shape;361;p29"/>
            <p:cNvPicPr preferRelativeResize="0"/>
            <p:nvPr/>
          </p:nvPicPr>
          <p:blipFill>
            <a:blip r:embed="rId2">
              <a:alphaModFix/>
            </a:blip>
            <a:stretch>
              <a:fillRect/>
            </a:stretch>
          </p:blipFill>
          <p:spPr>
            <a:xfrm flipH="1">
              <a:off x="7938261" y="4184600"/>
              <a:ext cx="337500" cy="337500"/>
            </a:xfrm>
            <a:prstGeom prst="rect">
              <a:avLst/>
            </a:prstGeom>
            <a:noFill/>
            <a:ln>
              <a:noFill/>
            </a:ln>
          </p:spPr>
        </p:pic>
        <p:pic>
          <p:nvPicPr>
            <p:cNvPr id="362" name="Google Shape;362;p29"/>
            <p:cNvPicPr preferRelativeResize="0"/>
            <p:nvPr/>
          </p:nvPicPr>
          <p:blipFill>
            <a:blip r:embed="rId2">
              <a:alphaModFix/>
            </a:blip>
            <a:stretch>
              <a:fillRect/>
            </a:stretch>
          </p:blipFill>
          <p:spPr>
            <a:xfrm flipH="1">
              <a:off x="870436" y="4184600"/>
              <a:ext cx="337500" cy="337500"/>
            </a:xfrm>
            <a:prstGeom prst="rect">
              <a:avLst/>
            </a:prstGeom>
            <a:noFill/>
            <a:ln>
              <a:noFill/>
            </a:ln>
          </p:spPr>
        </p:pic>
      </p:grpSp>
      <p:sp>
        <p:nvSpPr>
          <p:cNvPr id="363" name="Google Shape;363;p29"/>
          <p:cNvSpPr/>
          <p:nvPr/>
        </p:nvSpPr>
        <p:spPr>
          <a:xfrm rot="10800000">
            <a:off x="7544450" y="3757275"/>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364" name="Google Shape;364;p29"/>
          <p:cNvSpPr/>
          <p:nvPr/>
        </p:nvSpPr>
        <p:spPr>
          <a:xfrm>
            <a:off x="516325" y="248200"/>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365" name="Google Shape;365;p29"/>
          <p:cNvSpPr/>
          <p:nvPr/>
        </p:nvSpPr>
        <p:spPr>
          <a:xfrm flipH="1">
            <a:off x="7541275" y="248200"/>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66"/>
        <p:cNvGrpSpPr/>
        <p:nvPr/>
      </p:nvGrpSpPr>
      <p:grpSpPr>
        <a:xfrm>
          <a:off x="0" y="0"/>
          <a:ext cx="0" cy="0"/>
          <a:chOff x="0" y="0"/>
          <a:chExt cx="0" cy="0"/>
        </a:xfrm>
      </p:grpSpPr>
      <p:sp>
        <p:nvSpPr>
          <p:cNvPr id="367" name="Google Shape;367;p30"/>
          <p:cNvSpPr/>
          <p:nvPr/>
        </p:nvSpPr>
        <p:spPr>
          <a:xfrm>
            <a:off x="511350" y="2913800"/>
            <a:ext cx="1121025" cy="1041225"/>
          </a:xfrm>
          <a:custGeom>
            <a:avLst/>
            <a:gdLst/>
            <a:ahLst/>
            <a:cxnLst/>
            <a:rect l="l" t="t" r="r" b="b"/>
            <a:pathLst>
              <a:path w="44841" h="41649" extrusionOk="0">
                <a:moveTo>
                  <a:pt x="0" y="0"/>
                </a:moveTo>
                <a:lnTo>
                  <a:pt x="0" y="22369"/>
                </a:lnTo>
                <a:lnTo>
                  <a:pt x="44841" y="41649"/>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368" name="Google Shape;368;p30"/>
          <p:cNvSpPr/>
          <p:nvPr/>
        </p:nvSpPr>
        <p:spPr>
          <a:xfrm>
            <a:off x="7531325" y="1235025"/>
            <a:ext cx="1105300" cy="903733"/>
          </a:xfrm>
          <a:custGeom>
            <a:avLst/>
            <a:gdLst/>
            <a:ahLst/>
            <a:cxnLst/>
            <a:rect l="l" t="t" r="r" b="b"/>
            <a:pathLst>
              <a:path w="44212" h="50006" extrusionOk="0">
                <a:moveTo>
                  <a:pt x="44212" y="50006"/>
                </a:moveTo>
                <a:lnTo>
                  <a:pt x="44212" y="19063"/>
                </a:lnTo>
                <a:lnTo>
                  <a:pt x="0" y="0"/>
                </a:lnTo>
                <a:lnTo>
                  <a:pt x="398" y="50006"/>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grpSp>
        <p:nvGrpSpPr>
          <p:cNvPr id="369" name="Google Shape;369;p30"/>
          <p:cNvGrpSpPr/>
          <p:nvPr/>
        </p:nvGrpSpPr>
        <p:grpSpPr>
          <a:xfrm>
            <a:off x="716425" y="459250"/>
            <a:ext cx="7707600" cy="4234500"/>
            <a:chOff x="716425" y="459250"/>
            <a:chExt cx="7707600" cy="4234500"/>
          </a:xfrm>
        </p:grpSpPr>
        <p:grpSp>
          <p:nvGrpSpPr>
            <p:cNvPr id="370" name="Google Shape;370;p30"/>
            <p:cNvGrpSpPr/>
            <p:nvPr/>
          </p:nvGrpSpPr>
          <p:grpSpPr>
            <a:xfrm>
              <a:off x="716425" y="459250"/>
              <a:ext cx="7707600" cy="4234500"/>
              <a:chOff x="716425" y="459250"/>
              <a:chExt cx="7707600" cy="4234500"/>
            </a:xfrm>
          </p:grpSpPr>
          <p:sp>
            <p:nvSpPr>
              <p:cNvPr id="371" name="Google Shape;371;p30"/>
              <p:cNvSpPr/>
              <p:nvPr/>
            </p:nvSpPr>
            <p:spPr>
              <a:xfrm>
                <a:off x="716425" y="459250"/>
                <a:ext cx="7707600" cy="4234500"/>
              </a:xfrm>
              <a:prstGeom prst="roundRect">
                <a:avLst>
                  <a:gd name="adj" fmla="val 2820"/>
                </a:avLst>
              </a:prstGeom>
              <a:gradFill>
                <a:gsLst>
                  <a:gs pos="0">
                    <a:schemeClr val="dk2"/>
                  </a:gs>
                  <a:gs pos="63000">
                    <a:schemeClr val="accent3"/>
                  </a:gs>
                  <a:gs pos="84000">
                    <a:schemeClr val="accent4"/>
                  </a:gs>
                  <a:gs pos="100000">
                    <a:schemeClr val="accen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2" name="Google Shape;372;p30"/>
              <p:cNvPicPr preferRelativeResize="0"/>
              <p:nvPr/>
            </p:nvPicPr>
            <p:blipFill>
              <a:blip r:embed="rId2">
                <a:alphaModFix/>
              </a:blip>
              <a:stretch>
                <a:fillRect/>
              </a:stretch>
            </p:blipFill>
            <p:spPr>
              <a:xfrm flipH="1">
                <a:off x="7923386" y="630000"/>
                <a:ext cx="337500" cy="337500"/>
              </a:xfrm>
              <a:prstGeom prst="rect">
                <a:avLst/>
              </a:prstGeom>
              <a:noFill/>
              <a:ln>
                <a:noFill/>
              </a:ln>
            </p:spPr>
          </p:pic>
          <p:pic>
            <p:nvPicPr>
              <p:cNvPr id="373" name="Google Shape;373;p30"/>
              <p:cNvPicPr preferRelativeResize="0"/>
              <p:nvPr/>
            </p:nvPicPr>
            <p:blipFill>
              <a:blip r:embed="rId2">
                <a:alphaModFix/>
              </a:blip>
              <a:stretch>
                <a:fillRect/>
              </a:stretch>
            </p:blipFill>
            <p:spPr>
              <a:xfrm>
                <a:off x="870413" y="630000"/>
                <a:ext cx="337500" cy="337500"/>
              </a:xfrm>
              <a:prstGeom prst="rect">
                <a:avLst/>
              </a:prstGeom>
              <a:noFill/>
              <a:ln>
                <a:noFill/>
              </a:ln>
            </p:spPr>
          </p:pic>
          <p:pic>
            <p:nvPicPr>
              <p:cNvPr id="374" name="Google Shape;374;p30"/>
              <p:cNvPicPr preferRelativeResize="0"/>
              <p:nvPr/>
            </p:nvPicPr>
            <p:blipFill>
              <a:blip r:embed="rId2">
                <a:alphaModFix/>
              </a:blip>
              <a:stretch>
                <a:fillRect/>
              </a:stretch>
            </p:blipFill>
            <p:spPr>
              <a:xfrm flipH="1">
                <a:off x="7938261" y="4184600"/>
                <a:ext cx="337500" cy="337500"/>
              </a:xfrm>
              <a:prstGeom prst="rect">
                <a:avLst/>
              </a:prstGeom>
              <a:noFill/>
              <a:ln>
                <a:noFill/>
              </a:ln>
            </p:spPr>
          </p:pic>
        </p:grpSp>
        <p:pic>
          <p:nvPicPr>
            <p:cNvPr id="375" name="Google Shape;375;p30"/>
            <p:cNvPicPr preferRelativeResize="0"/>
            <p:nvPr/>
          </p:nvPicPr>
          <p:blipFill>
            <a:blip r:embed="rId3">
              <a:alphaModFix/>
            </a:blip>
            <a:stretch>
              <a:fillRect/>
            </a:stretch>
          </p:blipFill>
          <p:spPr>
            <a:xfrm rot="5400000">
              <a:off x="582720" y="3850825"/>
              <a:ext cx="958975" cy="383575"/>
            </a:xfrm>
            <a:prstGeom prst="rect">
              <a:avLst/>
            </a:prstGeom>
            <a:noFill/>
            <a:ln>
              <a:noFill/>
            </a:ln>
          </p:spPr>
        </p:pic>
      </p:grpSp>
      <p:sp>
        <p:nvSpPr>
          <p:cNvPr id="376" name="Google Shape;376;p30"/>
          <p:cNvSpPr/>
          <p:nvPr/>
        </p:nvSpPr>
        <p:spPr>
          <a:xfrm>
            <a:off x="516325" y="248200"/>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377" name="Google Shape;377;p30"/>
          <p:cNvSpPr/>
          <p:nvPr/>
        </p:nvSpPr>
        <p:spPr>
          <a:xfrm rot="10800000" flipH="1">
            <a:off x="516325" y="3757275"/>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378" name="Google Shape;378;p30"/>
          <p:cNvSpPr/>
          <p:nvPr/>
        </p:nvSpPr>
        <p:spPr>
          <a:xfrm>
            <a:off x="7538100" y="2508550"/>
            <a:ext cx="1101700" cy="2344525"/>
          </a:xfrm>
          <a:prstGeom prst="flowChartManualInput">
            <a:avLst/>
          </a:prstGeom>
          <a:solidFill>
            <a:srgbClr val="CBE2C3">
              <a:alpha val="29610"/>
            </a:srgbClr>
          </a:solidFill>
          <a:ln w="28575" cap="rnd"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flipH="1">
            <a:off x="7541275" y="248200"/>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MuseoModerno"/>
              <a:buNone/>
              <a:defRPr sz="3200" b="1">
                <a:solidFill>
                  <a:schemeClr val="dk2"/>
                </a:solidFill>
                <a:latin typeface="MuseoModerno"/>
                <a:ea typeface="MuseoModerno"/>
                <a:cs typeface="MuseoModerno"/>
                <a:sym typeface="MuseoModerno"/>
              </a:defRPr>
            </a:lvl1pPr>
            <a:lvl2pPr lvl="1" rtl="0">
              <a:spcBef>
                <a:spcPts val="0"/>
              </a:spcBef>
              <a:spcAft>
                <a:spcPts val="0"/>
              </a:spcAft>
              <a:buClr>
                <a:schemeClr val="dk2"/>
              </a:buClr>
              <a:buSzPts val="3200"/>
              <a:buFont typeface="MuseoModerno"/>
              <a:buNone/>
              <a:defRPr sz="3200" b="1">
                <a:solidFill>
                  <a:schemeClr val="dk2"/>
                </a:solidFill>
                <a:latin typeface="MuseoModerno"/>
                <a:ea typeface="MuseoModerno"/>
                <a:cs typeface="MuseoModerno"/>
                <a:sym typeface="MuseoModerno"/>
              </a:defRPr>
            </a:lvl2pPr>
            <a:lvl3pPr lvl="2" rtl="0">
              <a:spcBef>
                <a:spcPts val="0"/>
              </a:spcBef>
              <a:spcAft>
                <a:spcPts val="0"/>
              </a:spcAft>
              <a:buClr>
                <a:schemeClr val="dk2"/>
              </a:buClr>
              <a:buSzPts val="3200"/>
              <a:buFont typeface="MuseoModerno"/>
              <a:buNone/>
              <a:defRPr sz="3200" b="1">
                <a:solidFill>
                  <a:schemeClr val="dk2"/>
                </a:solidFill>
                <a:latin typeface="MuseoModerno"/>
                <a:ea typeface="MuseoModerno"/>
                <a:cs typeface="MuseoModerno"/>
                <a:sym typeface="MuseoModerno"/>
              </a:defRPr>
            </a:lvl3pPr>
            <a:lvl4pPr lvl="3" rtl="0">
              <a:spcBef>
                <a:spcPts val="0"/>
              </a:spcBef>
              <a:spcAft>
                <a:spcPts val="0"/>
              </a:spcAft>
              <a:buClr>
                <a:schemeClr val="dk2"/>
              </a:buClr>
              <a:buSzPts val="3200"/>
              <a:buFont typeface="MuseoModerno"/>
              <a:buNone/>
              <a:defRPr sz="3200" b="1">
                <a:solidFill>
                  <a:schemeClr val="dk2"/>
                </a:solidFill>
                <a:latin typeface="MuseoModerno"/>
                <a:ea typeface="MuseoModerno"/>
                <a:cs typeface="MuseoModerno"/>
                <a:sym typeface="MuseoModerno"/>
              </a:defRPr>
            </a:lvl4pPr>
            <a:lvl5pPr lvl="4" rtl="0">
              <a:spcBef>
                <a:spcPts val="0"/>
              </a:spcBef>
              <a:spcAft>
                <a:spcPts val="0"/>
              </a:spcAft>
              <a:buClr>
                <a:schemeClr val="dk2"/>
              </a:buClr>
              <a:buSzPts val="3200"/>
              <a:buFont typeface="MuseoModerno"/>
              <a:buNone/>
              <a:defRPr sz="3200" b="1">
                <a:solidFill>
                  <a:schemeClr val="dk2"/>
                </a:solidFill>
                <a:latin typeface="MuseoModerno"/>
                <a:ea typeface="MuseoModerno"/>
                <a:cs typeface="MuseoModerno"/>
                <a:sym typeface="MuseoModerno"/>
              </a:defRPr>
            </a:lvl5pPr>
            <a:lvl6pPr lvl="5" rtl="0">
              <a:spcBef>
                <a:spcPts val="0"/>
              </a:spcBef>
              <a:spcAft>
                <a:spcPts val="0"/>
              </a:spcAft>
              <a:buClr>
                <a:schemeClr val="dk2"/>
              </a:buClr>
              <a:buSzPts val="3200"/>
              <a:buFont typeface="MuseoModerno"/>
              <a:buNone/>
              <a:defRPr sz="3200" b="1">
                <a:solidFill>
                  <a:schemeClr val="dk2"/>
                </a:solidFill>
                <a:latin typeface="MuseoModerno"/>
                <a:ea typeface="MuseoModerno"/>
                <a:cs typeface="MuseoModerno"/>
                <a:sym typeface="MuseoModerno"/>
              </a:defRPr>
            </a:lvl6pPr>
            <a:lvl7pPr lvl="6" rtl="0">
              <a:spcBef>
                <a:spcPts val="0"/>
              </a:spcBef>
              <a:spcAft>
                <a:spcPts val="0"/>
              </a:spcAft>
              <a:buClr>
                <a:schemeClr val="dk2"/>
              </a:buClr>
              <a:buSzPts val="3200"/>
              <a:buFont typeface="MuseoModerno"/>
              <a:buNone/>
              <a:defRPr sz="3200" b="1">
                <a:solidFill>
                  <a:schemeClr val="dk2"/>
                </a:solidFill>
                <a:latin typeface="MuseoModerno"/>
                <a:ea typeface="MuseoModerno"/>
                <a:cs typeface="MuseoModerno"/>
                <a:sym typeface="MuseoModerno"/>
              </a:defRPr>
            </a:lvl7pPr>
            <a:lvl8pPr lvl="7" rtl="0">
              <a:spcBef>
                <a:spcPts val="0"/>
              </a:spcBef>
              <a:spcAft>
                <a:spcPts val="0"/>
              </a:spcAft>
              <a:buClr>
                <a:schemeClr val="dk2"/>
              </a:buClr>
              <a:buSzPts val="3200"/>
              <a:buFont typeface="MuseoModerno"/>
              <a:buNone/>
              <a:defRPr sz="3200" b="1">
                <a:solidFill>
                  <a:schemeClr val="dk2"/>
                </a:solidFill>
                <a:latin typeface="MuseoModerno"/>
                <a:ea typeface="MuseoModerno"/>
                <a:cs typeface="MuseoModerno"/>
                <a:sym typeface="MuseoModerno"/>
              </a:defRPr>
            </a:lvl8pPr>
            <a:lvl9pPr lvl="8" rtl="0">
              <a:spcBef>
                <a:spcPts val="0"/>
              </a:spcBef>
              <a:spcAft>
                <a:spcPts val="0"/>
              </a:spcAft>
              <a:buClr>
                <a:schemeClr val="dk2"/>
              </a:buClr>
              <a:buSzPts val="3200"/>
              <a:buFont typeface="MuseoModerno"/>
              <a:buNone/>
              <a:defRPr sz="3200" b="1">
                <a:solidFill>
                  <a:schemeClr val="dk2"/>
                </a:solidFill>
                <a:latin typeface="MuseoModerno"/>
                <a:ea typeface="MuseoModerno"/>
                <a:cs typeface="MuseoModerno"/>
                <a:sym typeface="MuseoModerno"/>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Exo 2"/>
              <a:buChar char="●"/>
              <a:defRPr>
                <a:solidFill>
                  <a:schemeClr val="dk2"/>
                </a:solidFill>
                <a:latin typeface="Exo 2"/>
                <a:ea typeface="Exo 2"/>
                <a:cs typeface="Exo 2"/>
                <a:sym typeface="Exo 2"/>
              </a:defRPr>
            </a:lvl1pPr>
            <a:lvl2pPr marL="914400" lvl="1" indent="-317500">
              <a:lnSpc>
                <a:spcPct val="100000"/>
              </a:lnSpc>
              <a:spcBef>
                <a:spcPts val="1600"/>
              </a:spcBef>
              <a:spcAft>
                <a:spcPts val="0"/>
              </a:spcAft>
              <a:buClr>
                <a:schemeClr val="dk2"/>
              </a:buClr>
              <a:buSzPts val="1400"/>
              <a:buFont typeface="Exo 2"/>
              <a:buChar char="○"/>
              <a:defRPr>
                <a:solidFill>
                  <a:schemeClr val="dk2"/>
                </a:solidFill>
                <a:latin typeface="Exo 2"/>
                <a:ea typeface="Exo 2"/>
                <a:cs typeface="Exo 2"/>
                <a:sym typeface="Exo 2"/>
              </a:defRPr>
            </a:lvl2pPr>
            <a:lvl3pPr marL="1371600" lvl="2" indent="-317500">
              <a:lnSpc>
                <a:spcPct val="100000"/>
              </a:lnSpc>
              <a:spcBef>
                <a:spcPts val="1600"/>
              </a:spcBef>
              <a:spcAft>
                <a:spcPts val="0"/>
              </a:spcAft>
              <a:buClr>
                <a:schemeClr val="dk2"/>
              </a:buClr>
              <a:buSzPts val="1400"/>
              <a:buFont typeface="Exo 2"/>
              <a:buChar char="■"/>
              <a:defRPr>
                <a:solidFill>
                  <a:schemeClr val="dk2"/>
                </a:solidFill>
                <a:latin typeface="Exo 2"/>
                <a:ea typeface="Exo 2"/>
                <a:cs typeface="Exo 2"/>
                <a:sym typeface="Exo 2"/>
              </a:defRPr>
            </a:lvl3pPr>
            <a:lvl4pPr marL="1828800" lvl="3" indent="-317500">
              <a:lnSpc>
                <a:spcPct val="100000"/>
              </a:lnSpc>
              <a:spcBef>
                <a:spcPts val="1600"/>
              </a:spcBef>
              <a:spcAft>
                <a:spcPts val="0"/>
              </a:spcAft>
              <a:buClr>
                <a:schemeClr val="dk2"/>
              </a:buClr>
              <a:buSzPts val="1400"/>
              <a:buFont typeface="Exo 2"/>
              <a:buChar char="●"/>
              <a:defRPr>
                <a:solidFill>
                  <a:schemeClr val="dk2"/>
                </a:solidFill>
                <a:latin typeface="Exo 2"/>
                <a:ea typeface="Exo 2"/>
                <a:cs typeface="Exo 2"/>
                <a:sym typeface="Exo 2"/>
              </a:defRPr>
            </a:lvl4pPr>
            <a:lvl5pPr marL="2286000" lvl="4" indent="-317500">
              <a:lnSpc>
                <a:spcPct val="100000"/>
              </a:lnSpc>
              <a:spcBef>
                <a:spcPts val="1600"/>
              </a:spcBef>
              <a:spcAft>
                <a:spcPts val="0"/>
              </a:spcAft>
              <a:buClr>
                <a:schemeClr val="dk2"/>
              </a:buClr>
              <a:buSzPts val="1400"/>
              <a:buFont typeface="Exo 2"/>
              <a:buChar char="○"/>
              <a:defRPr>
                <a:solidFill>
                  <a:schemeClr val="dk2"/>
                </a:solidFill>
                <a:latin typeface="Exo 2"/>
                <a:ea typeface="Exo 2"/>
                <a:cs typeface="Exo 2"/>
                <a:sym typeface="Exo 2"/>
              </a:defRPr>
            </a:lvl5pPr>
            <a:lvl6pPr marL="2743200" lvl="5" indent="-317500">
              <a:lnSpc>
                <a:spcPct val="100000"/>
              </a:lnSpc>
              <a:spcBef>
                <a:spcPts val="1600"/>
              </a:spcBef>
              <a:spcAft>
                <a:spcPts val="0"/>
              </a:spcAft>
              <a:buClr>
                <a:schemeClr val="dk2"/>
              </a:buClr>
              <a:buSzPts val="1400"/>
              <a:buFont typeface="Exo 2"/>
              <a:buChar char="■"/>
              <a:defRPr>
                <a:solidFill>
                  <a:schemeClr val="dk2"/>
                </a:solidFill>
                <a:latin typeface="Exo 2"/>
                <a:ea typeface="Exo 2"/>
                <a:cs typeface="Exo 2"/>
                <a:sym typeface="Exo 2"/>
              </a:defRPr>
            </a:lvl6pPr>
            <a:lvl7pPr marL="3200400" lvl="6" indent="-317500">
              <a:lnSpc>
                <a:spcPct val="100000"/>
              </a:lnSpc>
              <a:spcBef>
                <a:spcPts val="1600"/>
              </a:spcBef>
              <a:spcAft>
                <a:spcPts val="0"/>
              </a:spcAft>
              <a:buClr>
                <a:schemeClr val="dk2"/>
              </a:buClr>
              <a:buSzPts val="1400"/>
              <a:buFont typeface="Exo 2"/>
              <a:buChar char="●"/>
              <a:defRPr>
                <a:solidFill>
                  <a:schemeClr val="dk2"/>
                </a:solidFill>
                <a:latin typeface="Exo 2"/>
                <a:ea typeface="Exo 2"/>
                <a:cs typeface="Exo 2"/>
                <a:sym typeface="Exo 2"/>
              </a:defRPr>
            </a:lvl7pPr>
            <a:lvl8pPr marL="3657600" lvl="7" indent="-317500">
              <a:lnSpc>
                <a:spcPct val="100000"/>
              </a:lnSpc>
              <a:spcBef>
                <a:spcPts val="1600"/>
              </a:spcBef>
              <a:spcAft>
                <a:spcPts val="0"/>
              </a:spcAft>
              <a:buClr>
                <a:schemeClr val="dk2"/>
              </a:buClr>
              <a:buSzPts val="1400"/>
              <a:buFont typeface="Exo 2"/>
              <a:buChar char="○"/>
              <a:defRPr>
                <a:solidFill>
                  <a:schemeClr val="dk2"/>
                </a:solidFill>
                <a:latin typeface="Exo 2"/>
                <a:ea typeface="Exo 2"/>
                <a:cs typeface="Exo 2"/>
                <a:sym typeface="Exo 2"/>
              </a:defRPr>
            </a:lvl8pPr>
            <a:lvl9pPr marL="4114800" lvl="8" indent="-317500">
              <a:lnSpc>
                <a:spcPct val="100000"/>
              </a:lnSpc>
              <a:spcBef>
                <a:spcPts val="1600"/>
              </a:spcBef>
              <a:spcAft>
                <a:spcPts val="1600"/>
              </a:spcAft>
              <a:buClr>
                <a:schemeClr val="dk2"/>
              </a:buClr>
              <a:buSzPts val="1400"/>
              <a:buFont typeface="Exo 2"/>
              <a:buChar char="■"/>
              <a:defRPr>
                <a:solidFill>
                  <a:schemeClr val="dk2"/>
                </a:solidFill>
                <a:latin typeface="Exo 2"/>
                <a:ea typeface="Exo 2"/>
                <a:cs typeface="Exo 2"/>
                <a:sym typeface="Ex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5" r:id="rId4"/>
    <p:sldLayoutId id="214748367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uciml/pima-indians-diabetes-databas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400" name="Google Shape;400;p34"/>
          <p:cNvSpPr txBox="1">
            <a:spLocks noGrp="1"/>
          </p:cNvSpPr>
          <p:nvPr>
            <p:ph type="ctrTitle"/>
          </p:nvPr>
        </p:nvSpPr>
        <p:spPr>
          <a:xfrm>
            <a:off x="1868002" y="1118018"/>
            <a:ext cx="3020408" cy="1390532"/>
          </a:xfrm>
          <a:prstGeom prst="rect">
            <a:avLst/>
          </a:prstGeom>
        </p:spPr>
        <p:txBody>
          <a:bodyPr spcFirstLastPara="1" wrap="square" lIns="91425" tIns="91425" rIns="91425" bIns="91425" anchor="t" anchorCtr="0">
            <a:noAutofit/>
          </a:bodyPr>
          <a:lstStyle/>
          <a:p>
            <a:pPr lvl="0" algn="ct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DIABETES MELLITUS PREDICTION IN PREGNANT WOMEN USING HYBRID DEEP LEARNING </a:t>
            </a:r>
            <a:endParaRPr sz="20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01" name="Google Shape;401;p34"/>
          <p:cNvSpPr txBox="1">
            <a:spLocks noGrp="1"/>
          </p:cNvSpPr>
          <p:nvPr>
            <p:ph type="subTitle" idx="1"/>
          </p:nvPr>
        </p:nvSpPr>
        <p:spPr>
          <a:xfrm>
            <a:off x="1111929" y="2799993"/>
            <a:ext cx="4300021" cy="985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smtClean="0">
                <a:solidFill>
                  <a:srgbClr val="002060"/>
                </a:solidFill>
                <a:latin typeface="Times New Roman" panose="02020603050405020304" pitchFamily="18" charset="0"/>
                <a:cs typeface="Times New Roman" panose="02020603050405020304" pitchFamily="18" charset="0"/>
              </a:rPr>
              <a:t>TEAM MEMBERS:</a:t>
            </a:r>
          </a:p>
          <a:p>
            <a:pPr marL="0" lvl="0" indent="0" algn="ctr" rtl="0">
              <a:spcBef>
                <a:spcPts val="0"/>
              </a:spcBef>
              <a:spcAft>
                <a:spcPts val="0"/>
              </a:spcAft>
              <a:buNone/>
            </a:pPr>
            <a:r>
              <a:rPr lang="en-GB" b="1" dirty="0" smtClean="0">
                <a:solidFill>
                  <a:srgbClr val="002060"/>
                </a:solidFill>
                <a:latin typeface="Times New Roman" panose="02020603050405020304" pitchFamily="18" charset="0"/>
                <a:cs typeface="Times New Roman" panose="02020603050405020304" pitchFamily="18" charset="0"/>
              </a:rPr>
              <a:t>VENKATA </a:t>
            </a:r>
            <a:r>
              <a:rPr lang="en-GB" b="1" dirty="0" smtClean="0">
                <a:solidFill>
                  <a:srgbClr val="002060"/>
                </a:solidFill>
                <a:latin typeface="Times New Roman" panose="02020603050405020304" pitchFamily="18" charset="0"/>
                <a:cs typeface="Times New Roman" panose="02020603050405020304" pitchFamily="18" charset="0"/>
              </a:rPr>
              <a:t>KRISHNAMANAIDU MANDADI</a:t>
            </a:r>
          </a:p>
          <a:p>
            <a:pPr marL="0" lvl="0" indent="0" algn="ctr" rtl="0">
              <a:spcBef>
                <a:spcPts val="0"/>
              </a:spcBef>
              <a:spcAft>
                <a:spcPts val="0"/>
              </a:spcAft>
              <a:buNone/>
            </a:pPr>
            <a:r>
              <a:rPr lang="en-GB" b="1" dirty="0" smtClean="0">
                <a:solidFill>
                  <a:srgbClr val="002060"/>
                </a:solidFill>
                <a:latin typeface="Times New Roman" panose="02020603050405020304" pitchFamily="18" charset="0"/>
                <a:cs typeface="Times New Roman" panose="02020603050405020304" pitchFamily="18" charset="0"/>
              </a:rPr>
              <a:t>LALITH ADITYA CHINTAMREDDY</a:t>
            </a:r>
          </a:p>
          <a:p>
            <a:pPr marL="0" lvl="0" indent="0" algn="ctr" rtl="0">
              <a:spcBef>
                <a:spcPts val="0"/>
              </a:spcBef>
              <a:spcAft>
                <a:spcPts val="0"/>
              </a:spcAft>
              <a:buNone/>
            </a:pPr>
            <a:r>
              <a:rPr lang="en-GB" b="1" dirty="0" smtClean="0">
                <a:solidFill>
                  <a:srgbClr val="002060"/>
                </a:solidFill>
                <a:latin typeface="Times New Roman" panose="02020603050405020304" pitchFamily="18" charset="0"/>
                <a:cs typeface="Times New Roman" panose="02020603050405020304" pitchFamily="18" charset="0"/>
              </a:rPr>
              <a:t>UMA CHANDRA</a:t>
            </a:r>
          </a:p>
          <a:p>
            <a:pPr marL="0" lvl="0" indent="0" algn="ctr" rtl="0">
              <a:spcBef>
                <a:spcPts val="0"/>
              </a:spcBef>
              <a:spcAft>
                <a:spcPts val="0"/>
              </a:spcAft>
              <a:buNone/>
            </a:pPr>
            <a:r>
              <a:rPr lang="en-GB" b="1" dirty="0" smtClean="0">
                <a:solidFill>
                  <a:srgbClr val="002060"/>
                </a:solidFill>
                <a:latin typeface="Times New Roman" panose="02020603050405020304" pitchFamily="18" charset="0"/>
                <a:cs typeface="Times New Roman" panose="02020603050405020304" pitchFamily="18" charset="0"/>
              </a:rPr>
              <a:t>SHAMEER SHAIK</a:t>
            </a:r>
            <a:endParaRPr lang="en-GB" b="1" dirty="0" smtClean="0">
              <a:solidFill>
                <a:srgbClr val="002060"/>
              </a:solidFill>
              <a:latin typeface="Times New Roman" panose="02020603050405020304" pitchFamily="18" charset="0"/>
              <a:cs typeface="Times New Roman" panose="02020603050405020304" pitchFamily="18" charset="0"/>
            </a:endParaRPr>
          </a:p>
        </p:txBody>
      </p:sp>
      <p:grpSp>
        <p:nvGrpSpPr>
          <p:cNvPr id="402" name="Google Shape;402;p34"/>
          <p:cNvGrpSpPr/>
          <p:nvPr/>
        </p:nvGrpSpPr>
        <p:grpSpPr>
          <a:xfrm>
            <a:off x="746983" y="2822042"/>
            <a:ext cx="337514" cy="773606"/>
            <a:chOff x="-323425" y="1649175"/>
            <a:chExt cx="842100" cy="1930154"/>
          </a:xfrm>
        </p:grpSpPr>
        <p:sp>
          <p:nvSpPr>
            <p:cNvPr id="403" name="Google Shape;403;p34"/>
            <p:cNvSpPr/>
            <p:nvPr/>
          </p:nvSpPr>
          <p:spPr>
            <a:xfrm>
              <a:off x="-323425" y="1649175"/>
              <a:ext cx="842100" cy="842100"/>
            </a:xfrm>
            <a:prstGeom prst="ellipse">
              <a:avLst/>
            </a:prstGeom>
            <a:solidFill>
              <a:srgbClr val="CBE2C3">
                <a:alpha val="29610"/>
              </a:srgbClr>
            </a:solidFill>
            <a:ln w="28575" cap="flat"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323425" y="2737229"/>
              <a:ext cx="842100" cy="842100"/>
            </a:xfrm>
            <a:prstGeom prst="ellipse">
              <a:avLst/>
            </a:prstGeom>
            <a:solidFill>
              <a:srgbClr val="CBE2C3">
                <a:alpha val="29610"/>
              </a:srgbClr>
            </a:solidFill>
            <a:ln w="28575" cap="flat"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4"/>
          <p:cNvGrpSpPr/>
          <p:nvPr/>
        </p:nvGrpSpPr>
        <p:grpSpPr>
          <a:xfrm>
            <a:off x="2013800" y="630000"/>
            <a:ext cx="927700" cy="238800"/>
            <a:chOff x="5262900" y="2813625"/>
            <a:chExt cx="927700" cy="238800"/>
          </a:xfrm>
        </p:grpSpPr>
        <p:sp>
          <p:nvSpPr>
            <p:cNvPr id="406" name="Google Shape;406;p34"/>
            <p:cNvSpPr/>
            <p:nvPr/>
          </p:nvSpPr>
          <p:spPr>
            <a:xfrm>
              <a:off x="5262900" y="2813625"/>
              <a:ext cx="119400" cy="238800"/>
            </a:xfrm>
            <a:prstGeom prst="parallelogram">
              <a:avLst>
                <a:gd name="adj" fmla="val 25000"/>
              </a:avLst>
            </a:prstGeom>
            <a:solidFill>
              <a:schemeClr val="accent2"/>
            </a:solidFill>
            <a:ln>
              <a:noFill/>
            </a:ln>
            <a:effectLst>
              <a:outerShdw blurRad="85725" algn="bl" rotWithShape="0">
                <a:srgbClr val="C9DAF8">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5464975" y="2813625"/>
              <a:ext cx="119400" cy="238800"/>
            </a:xfrm>
            <a:prstGeom prst="parallelogram">
              <a:avLst>
                <a:gd name="adj" fmla="val 25000"/>
              </a:avLst>
            </a:prstGeom>
            <a:solidFill>
              <a:schemeClr val="accent2"/>
            </a:solidFill>
            <a:ln>
              <a:noFill/>
            </a:ln>
            <a:effectLst>
              <a:outerShdw blurRad="85725" algn="bl" rotWithShape="0">
                <a:srgbClr val="C9DAF8">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5667050" y="2813625"/>
              <a:ext cx="119400" cy="238800"/>
            </a:xfrm>
            <a:prstGeom prst="parallelogram">
              <a:avLst>
                <a:gd name="adj" fmla="val 25000"/>
              </a:avLst>
            </a:prstGeom>
            <a:solidFill>
              <a:schemeClr val="accent2"/>
            </a:solidFill>
            <a:ln>
              <a:noFill/>
            </a:ln>
            <a:effectLst>
              <a:outerShdw blurRad="85725" algn="bl" rotWithShape="0">
                <a:srgbClr val="C9DAF8">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5869125" y="2813625"/>
              <a:ext cx="119400" cy="238800"/>
            </a:xfrm>
            <a:prstGeom prst="parallelogram">
              <a:avLst>
                <a:gd name="adj" fmla="val 25000"/>
              </a:avLst>
            </a:prstGeom>
            <a:solidFill>
              <a:schemeClr val="accent2"/>
            </a:solidFill>
            <a:ln>
              <a:noFill/>
            </a:ln>
            <a:effectLst>
              <a:outerShdw blurRad="85725" algn="bl" rotWithShape="0">
                <a:srgbClr val="C9DAF8">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6071200" y="2813625"/>
              <a:ext cx="119400" cy="238800"/>
            </a:xfrm>
            <a:prstGeom prst="parallelogram">
              <a:avLst>
                <a:gd name="adj" fmla="val 25000"/>
              </a:avLst>
            </a:prstGeom>
            <a:solidFill>
              <a:schemeClr val="accent2"/>
            </a:solidFill>
            <a:ln>
              <a:noFill/>
            </a:ln>
            <a:effectLst>
              <a:outerShdw blurRad="85725" algn="bl" rotWithShape="0">
                <a:srgbClr val="C9DAF8">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4"/>
          <p:cNvGrpSpPr/>
          <p:nvPr/>
        </p:nvGrpSpPr>
        <p:grpSpPr>
          <a:xfrm>
            <a:off x="5074436" y="502842"/>
            <a:ext cx="337514" cy="1682292"/>
            <a:chOff x="5092672" y="2001318"/>
            <a:chExt cx="337514" cy="1682292"/>
          </a:xfrm>
        </p:grpSpPr>
        <p:grpSp>
          <p:nvGrpSpPr>
            <p:cNvPr id="412" name="Google Shape;412;p34"/>
            <p:cNvGrpSpPr/>
            <p:nvPr/>
          </p:nvGrpSpPr>
          <p:grpSpPr>
            <a:xfrm>
              <a:off x="5092672" y="2910004"/>
              <a:ext cx="337514" cy="773606"/>
              <a:chOff x="-323425" y="1649175"/>
              <a:chExt cx="842100" cy="1930154"/>
            </a:xfrm>
          </p:grpSpPr>
          <p:sp>
            <p:nvSpPr>
              <p:cNvPr id="413" name="Google Shape;413;p34"/>
              <p:cNvSpPr/>
              <p:nvPr/>
            </p:nvSpPr>
            <p:spPr>
              <a:xfrm>
                <a:off x="-323425" y="1649175"/>
                <a:ext cx="842100" cy="842100"/>
              </a:xfrm>
              <a:prstGeom prst="ellipse">
                <a:avLst/>
              </a:prstGeom>
              <a:solidFill>
                <a:srgbClr val="CBE2C3">
                  <a:alpha val="29610"/>
                </a:srgbClr>
              </a:solidFill>
              <a:ln w="28575" cap="flat"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323425" y="2737229"/>
                <a:ext cx="842100" cy="842100"/>
              </a:xfrm>
              <a:prstGeom prst="ellipse">
                <a:avLst/>
              </a:prstGeom>
              <a:solidFill>
                <a:srgbClr val="CBE2C3">
                  <a:alpha val="29610"/>
                </a:srgbClr>
              </a:solidFill>
              <a:ln w="28575" cap="flat"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4"/>
            <p:cNvGrpSpPr/>
            <p:nvPr/>
          </p:nvGrpSpPr>
          <p:grpSpPr>
            <a:xfrm>
              <a:off x="5092672" y="2001318"/>
              <a:ext cx="337514" cy="773606"/>
              <a:chOff x="-323425" y="1649175"/>
              <a:chExt cx="842100" cy="1930154"/>
            </a:xfrm>
          </p:grpSpPr>
          <p:sp>
            <p:nvSpPr>
              <p:cNvPr id="416" name="Google Shape;416;p34"/>
              <p:cNvSpPr/>
              <p:nvPr/>
            </p:nvSpPr>
            <p:spPr>
              <a:xfrm>
                <a:off x="-323425" y="1649175"/>
                <a:ext cx="842100" cy="842100"/>
              </a:xfrm>
              <a:prstGeom prst="ellipse">
                <a:avLst/>
              </a:prstGeom>
              <a:solidFill>
                <a:srgbClr val="CBE2C3">
                  <a:alpha val="29610"/>
                </a:srgbClr>
              </a:solidFill>
              <a:ln w="28575" cap="flat"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323425" y="2737229"/>
                <a:ext cx="842100" cy="842100"/>
              </a:xfrm>
              <a:prstGeom prst="ellipse">
                <a:avLst/>
              </a:prstGeom>
              <a:solidFill>
                <a:srgbClr val="CBE2C3">
                  <a:alpha val="29610"/>
                </a:srgbClr>
              </a:solidFill>
              <a:ln w="28575" cap="flat"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18" name="Google Shape;418;p34"/>
          <p:cNvPicPr preferRelativeResize="0"/>
          <p:nvPr/>
        </p:nvPicPr>
        <p:blipFill>
          <a:blip r:embed="rId3">
            <a:alphaModFix/>
          </a:blip>
          <a:stretch>
            <a:fillRect/>
          </a:stretch>
        </p:blipFill>
        <p:spPr>
          <a:xfrm rot="-5400000">
            <a:off x="359740" y="1186010"/>
            <a:ext cx="1860001" cy="748000"/>
          </a:xfrm>
          <a:prstGeom prst="rect">
            <a:avLst/>
          </a:prstGeom>
          <a:noFill/>
          <a:ln>
            <a:noFill/>
          </a:ln>
        </p:spPr>
      </p:pic>
      <p:sp>
        <p:nvSpPr>
          <p:cNvPr id="419" name="Google Shape;419;p34"/>
          <p:cNvSpPr/>
          <p:nvPr/>
        </p:nvSpPr>
        <p:spPr>
          <a:xfrm>
            <a:off x="516325" y="248200"/>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420" name="Google Shape;420;p34"/>
          <p:cNvSpPr/>
          <p:nvPr/>
        </p:nvSpPr>
        <p:spPr>
          <a:xfrm rot="10800000" flipH="1">
            <a:off x="516325" y="3757275"/>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
        <p:nvSpPr>
          <p:cNvPr id="421" name="Google Shape;421;p34"/>
          <p:cNvSpPr/>
          <p:nvPr/>
        </p:nvSpPr>
        <p:spPr>
          <a:xfrm>
            <a:off x="7538100" y="2508550"/>
            <a:ext cx="1101700" cy="2344525"/>
          </a:xfrm>
          <a:prstGeom prst="flowChartManualInput">
            <a:avLst/>
          </a:prstGeom>
          <a:solidFill>
            <a:srgbClr val="CBE2C3">
              <a:alpha val="29610"/>
            </a:srgbClr>
          </a:solidFill>
          <a:ln w="28575" cap="rnd" cmpd="sng">
            <a:solidFill>
              <a:schemeClr val="lt2"/>
            </a:solidFill>
            <a:prstDash val="solid"/>
            <a:round/>
            <a:headEnd type="none" w="sm" len="sm"/>
            <a:tailEnd type="none" w="sm" len="sm"/>
          </a:ln>
          <a:effectLst>
            <a:outerShdw blurRad="85725" algn="bl" rotWithShape="0">
              <a:srgbClr val="CBE2C3">
                <a:alpha val="9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flipH="1">
            <a:off x="7541275" y="248200"/>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pic>
        <p:nvPicPr>
          <p:cNvPr id="1028" name="Picture 4" descr="Pregnant woman 011 Pregnant woman, future mom, standing in nature and hugging belly with arms. Flat vector illustration. pregnant stock illustr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499278" y="1210614"/>
            <a:ext cx="1989929" cy="30522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1220" y="553792"/>
            <a:ext cx="7065600" cy="3889420"/>
          </a:xfrm>
        </p:spPr>
        <p:txBody>
          <a:bodyPr/>
          <a:lstStyle/>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Step 7 (Train–Test Split): </a:t>
            </a:r>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library to access the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 function, which enables us to neatly divide the dataset into two parts: one for training and the other for testing. This Project gives the results of 75:25 ration split. </a:t>
            </a:r>
            <a:endParaRPr lang="en-US" dirty="0" smtClean="0">
              <a:latin typeface="Times New Roman" panose="02020603050405020304" pitchFamily="18" charset="0"/>
              <a:cs typeface="Times New Roman" panose="02020603050405020304" pitchFamily="18" charset="0"/>
            </a:endParaRPr>
          </a:p>
          <a:p>
            <a:pPr marL="139700" indent="0"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Step 8 (Model Building): </a:t>
            </a:r>
            <a:r>
              <a:rPr lang="en-US" dirty="0">
                <a:latin typeface="Times New Roman" panose="02020603050405020304" pitchFamily="18" charset="0"/>
                <a:cs typeface="Times New Roman" panose="02020603050405020304" pitchFamily="18" charset="0"/>
              </a:rPr>
              <a:t>Bring in the required model libraries, including Random Forest, XG-Boost, GRU, LSTM, RNN. Assign each of these models to its own variable for easy access. </a:t>
            </a:r>
            <a:endParaRPr lang="en-US" dirty="0" smtClean="0">
              <a:latin typeface="Times New Roman" panose="02020603050405020304" pitchFamily="18" charset="0"/>
              <a:cs typeface="Times New Roman" panose="02020603050405020304" pitchFamily="18" charset="0"/>
            </a:endParaRPr>
          </a:p>
          <a:p>
            <a:pPr marL="139700" indent="0"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Step 9 (Model Training): </a:t>
            </a:r>
            <a:r>
              <a:rPr lang="en-US" dirty="0">
                <a:latin typeface="Times New Roman" panose="02020603050405020304" pitchFamily="18" charset="0"/>
                <a:cs typeface="Times New Roman" panose="02020603050405020304" pitchFamily="18" charset="0"/>
              </a:rPr>
              <a:t>In this stage, the data is passed in the Dependent variable and independent variable separately into the model to train our model with our dataset, where it will find hidden patterns that help it in its prediction of classes for new/unfamiliar inputs. </a:t>
            </a:r>
            <a:endParaRPr lang="en-US" dirty="0" smtClean="0">
              <a:latin typeface="Times New Roman" panose="02020603050405020304" pitchFamily="18" charset="0"/>
              <a:cs typeface="Times New Roman" panose="02020603050405020304" pitchFamily="18" charset="0"/>
            </a:endParaRPr>
          </a:p>
          <a:p>
            <a:pPr marL="139700" indent="0"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Step 10 (Testing the Model): </a:t>
            </a:r>
            <a:r>
              <a:rPr lang="en-US" dirty="0">
                <a:latin typeface="Times New Roman" panose="02020603050405020304" pitchFamily="18" charset="0"/>
                <a:cs typeface="Times New Roman" panose="02020603050405020304" pitchFamily="18" charset="0"/>
              </a:rPr>
              <a:t>Provide input with the independent testing dataset and allow the model to predict target values. In this case, the model utilizes its learning from the training process to predict likely outcomes using the new and previously unseen data.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Step 11 (Accuracy calculation): </a:t>
            </a:r>
            <a:r>
              <a:rPr lang="en-US" dirty="0">
                <a:latin typeface="Times New Roman" panose="02020603050405020304" pitchFamily="18" charset="0"/>
                <a:cs typeface="Times New Roman" panose="02020603050405020304" pitchFamily="18" charset="0"/>
              </a:rPr>
              <a:t>Matching the actual world values of the dependent characteristic with those our model anticipated. With a tool such as a confusion matrix, can be useful to judge how good or not each model’s predictions perform. This enables to determine the level of success of our model within its practical relevance setting. </a:t>
            </a:r>
          </a:p>
          <a:p>
            <a:pPr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Step 12 (Accuracy Comparison and best model declaration): </a:t>
            </a:r>
            <a:r>
              <a:rPr lang="en-US" dirty="0">
                <a:latin typeface="Times New Roman" panose="02020603050405020304" pitchFamily="18" charset="0"/>
                <a:cs typeface="Times New Roman" panose="02020603050405020304" pitchFamily="18" charset="0"/>
              </a:rPr>
              <a:t>After obtaining the accuracy scores of all the models, then move to the final practical decision. Choose the best one or two exemplary models showing highest accuracy, and take this as the high rated models by this dataset. The best performing models are the ones that will be used in predicting and drawing meaningful conclusions in future. </a:t>
            </a:r>
          </a:p>
          <a:p>
            <a:pPr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824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solidFill>
                  <a:srgbClr val="002060"/>
                </a:solidFill>
                <a:latin typeface="Times New Roman" panose="02020603050405020304" pitchFamily="18" charset="0"/>
                <a:cs typeface="Times New Roman" panose="02020603050405020304" pitchFamily="18" charset="0"/>
              </a:rPr>
              <a:t>DATASET DESCRIPTION AND SAMPLE DATA </a:t>
            </a:r>
          </a:p>
        </p:txBody>
      </p:sp>
      <p:sp>
        <p:nvSpPr>
          <p:cNvPr id="3" name="Subtitle 2"/>
          <p:cNvSpPr>
            <a:spLocks noGrp="1"/>
          </p:cNvSpPr>
          <p:nvPr>
            <p:ph type="subTitle" idx="1"/>
          </p:nvPr>
        </p:nvSpPr>
        <p:spPr>
          <a:xfrm>
            <a:off x="994099" y="989315"/>
            <a:ext cx="7065600" cy="3659958"/>
          </a:xfrm>
        </p:spPr>
        <p:txBody>
          <a:bodyPr/>
          <a:lstStyle/>
          <a:p>
            <a:r>
              <a:rPr lang="en-US" u="sng" dirty="0" smtClean="0">
                <a:hlinkClick r:id="rId2"/>
              </a:rPr>
              <a:t>https</a:t>
            </a:r>
            <a:r>
              <a:rPr lang="en-US" u="sng" dirty="0">
                <a:hlinkClick r:id="rId2"/>
              </a:rPr>
              <a:t>://</a:t>
            </a:r>
            <a:r>
              <a:rPr lang="en-US" u="sng" dirty="0" smtClean="0">
                <a:hlinkClick r:id="rId2"/>
              </a:rPr>
              <a:t>www.kaggle.com/datasets/uciml/pima-indians-diabetes-database</a:t>
            </a:r>
            <a:endParaRPr lang="en-US" u="sng" dirty="0" smtClean="0"/>
          </a:p>
          <a:p>
            <a:pPr algn="just">
              <a:buFont typeface="Wingdings" panose="05000000000000000000" pitchFamily="2" charset="2"/>
              <a:buChar char="q"/>
            </a:pPr>
            <a:r>
              <a:rPr lang="en-US" dirty="0"/>
              <a:t>The dataset used for the project is Pima Indian Diabetes Dataset from National Institutes of Diabetes and Digestive and Kidney Diseases. There is total 768 patients and all of them are females of at least 21 years old. The dataset has eight predictor variables and a target variable. There were 500 cases of non-diabetic patients compared to 278 diabetic patients. All the data of predictor variables were numerical and the target variable were categorical. The predictor variables are: </a:t>
            </a:r>
            <a:endParaRPr lang="en-US" dirty="0" smtClean="0"/>
          </a:p>
          <a:p>
            <a:pPr lvl="1" algn="just" fontAlgn="base">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Pregnancy</a:t>
            </a:r>
            <a:r>
              <a:rPr lang="en-US" dirty="0">
                <a:latin typeface="Times New Roman" panose="02020603050405020304" pitchFamily="18" charset="0"/>
                <a:cs typeface="Times New Roman" panose="02020603050405020304" pitchFamily="18" charset="0"/>
              </a:rPr>
              <a:t>: Number of times the patient had been pregnant </a:t>
            </a:r>
          </a:p>
          <a:p>
            <a:pPr lvl="1" algn="just" fontAlgn="base">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Glucose in blood</a:t>
            </a:r>
            <a:r>
              <a:rPr lang="en-US" dirty="0">
                <a:latin typeface="Times New Roman" panose="02020603050405020304" pitchFamily="18" charset="0"/>
                <a:cs typeface="Times New Roman" panose="02020603050405020304" pitchFamily="18" charset="0"/>
              </a:rPr>
              <a:t>: Glucose concentration in 2 hours of oral glucose consumption test </a:t>
            </a:r>
          </a:p>
          <a:p>
            <a:pPr lvl="1" algn="just" fontAlgn="base">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Blood Pressure</a:t>
            </a:r>
            <a:r>
              <a:rPr lang="en-US" dirty="0">
                <a:latin typeface="Times New Roman" panose="02020603050405020304" pitchFamily="18" charset="0"/>
                <a:cs typeface="Times New Roman" panose="02020603050405020304" pitchFamily="18" charset="0"/>
              </a:rPr>
              <a:t>: Diastolic blood pressure in (mm Hg) </a:t>
            </a:r>
          </a:p>
          <a:p>
            <a:pPr lvl="1" algn="just" fontAlgn="base">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Fold thickness of skin </a:t>
            </a:r>
            <a:r>
              <a:rPr lang="en-US" dirty="0">
                <a:latin typeface="Times New Roman" panose="02020603050405020304" pitchFamily="18" charset="0"/>
                <a:cs typeface="Times New Roman" panose="02020603050405020304" pitchFamily="18" charset="0"/>
              </a:rPr>
              <a:t>(Triceps) </a:t>
            </a:r>
          </a:p>
          <a:p>
            <a:pPr lvl="1" algn="just" fontAlgn="base">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Insulin: </a:t>
            </a:r>
            <a:r>
              <a:rPr lang="en-US" dirty="0">
                <a:latin typeface="Times New Roman" panose="02020603050405020304" pitchFamily="18" charset="0"/>
                <a:cs typeface="Times New Roman" panose="02020603050405020304" pitchFamily="18" charset="0"/>
              </a:rPr>
              <a:t>Serum insulin in body after 2 hours of food intake. (</a:t>
            </a:r>
            <a:r>
              <a:rPr lang="en-US" dirty="0" err="1">
                <a:latin typeface="Times New Roman" panose="02020603050405020304" pitchFamily="18" charset="0"/>
                <a:cs typeface="Times New Roman" panose="02020603050405020304" pitchFamily="18" charset="0"/>
              </a:rPr>
              <a:t>μh</a:t>
            </a:r>
            <a:r>
              <a:rPr lang="en-US" dirty="0">
                <a:latin typeface="Times New Roman" panose="02020603050405020304" pitchFamily="18" charset="0"/>
                <a:cs typeface="Times New Roman" panose="02020603050405020304" pitchFamily="18" charset="0"/>
              </a:rPr>
              <a:t>/ml) </a:t>
            </a:r>
          </a:p>
          <a:p>
            <a:pPr lvl="1" algn="just" fontAlgn="base">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BMI: </a:t>
            </a:r>
            <a:r>
              <a:rPr lang="en-US" dirty="0">
                <a:latin typeface="Times New Roman" panose="02020603050405020304" pitchFamily="18" charset="0"/>
                <a:cs typeface="Times New Roman" panose="02020603050405020304" pitchFamily="18" charset="0"/>
              </a:rPr>
              <a:t>Body mass index of patient. </a:t>
            </a:r>
          </a:p>
          <a:p>
            <a:pPr lvl="1" algn="just" fontAlgn="base">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Diabetes Pedigree Function: </a:t>
            </a:r>
            <a:r>
              <a:rPr lang="en-US" dirty="0">
                <a:latin typeface="Times New Roman" panose="02020603050405020304" pitchFamily="18" charset="0"/>
                <a:cs typeface="Times New Roman" panose="02020603050405020304" pitchFamily="18" charset="0"/>
              </a:rPr>
              <a:t>Indicates the function which scores likelihood of diabetes based on family history or genetics. </a:t>
            </a:r>
          </a:p>
          <a:p>
            <a:pPr lvl="1" algn="just" fontAlgn="base">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Age of patient </a:t>
            </a:r>
          </a:p>
          <a:p>
            <a:pPr marL="139700" indent="0" algn="just"/>
            <a:endParaRPr lang="en-US" dirty="0"/>
          </a:p>
          <a:p>
            <a:endParaRPr lang="en-US" dirty="0"/>
          </a:p>
        </p:txBody>
      </p:sp>
    </p:spTree>
    <p:extLst>
      <p:ext uri="{BB962C8B-B14F-4D97-AF65-F5344CB8AC3E}">
        <p14:creationId xmlns:p14="http://schemas.microsoft.com/office/powerpoint/2010/main" val="79544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39175" y="547352"/>
            <a:ext cx="7065600" cy="3973133"/>
          </a:xfrm>
        </p:spPr>
        <p:txBody>
          <a:bodyPr/>
          <a:lstStyle/>
          <a:p>
            <a:r>
              <a:rPr lang="en-US" dirty="0"/>
              <a:t>Sample data of Diabetes dataset</a:t>
            </a:r>
          </a:p>
        </p:txBody>
      </p:sp>
      <p:pic>
        <p:nvPicPr>
          <p:cNvPr id="4" name="Picture 3"/>
          <p:cNvPicPr/>
          <p:nvPr/>
        </p:nvPicPr>
        <p:blipFill>
          <a:blip r:embed="rId2"/>
          <a:stretch>
            <a:fillRect/>
          </a:stretch>
        </p:blipFill>
        <p:spPr>
          <a:xfrm>
            <a:off x="1533221" y="960570"/>
            <a:ext cx="5485130" cy="955675"/>
          </a:xfrm>
          <a:prstGeom prst="rect">
            <a:avLst/>
          </a:prstGeom>
        </p:spPr>
      </p:pic>
      <p:sp>
        <p:nvSpPr>
          <p:cNvPr id="5" name="Rectangle 4"/>
          <p:cNvSpPr/>
          <p:nvPr/>
        </p:nvSpPr>
        <p:spPr>
          <a:xfrm>
            <a:off x="1213729" y="1916245"/>
            <a:ext cx="3062057" cy="307777"/>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Sample dataset after Applying SMOTE </a:t>
            </a:r>
            <a:endParaRPr lang="en-US" dirty="0"/>
          </a:p>
        </p:txBody>
      </p:sp>
      <p:pic>
        <p:nvPicPr>
          <p:cNvPr id="6" name="Picture 5"/>
          <p:cNvPicPr/>
          <p:nvPr/>
        </p:nvPicPr>
        <p:blipFill>
          <a:blip r:embed="rId3"/>
          <a:stretch>
            <a:fillRect/>
          </a:stretch>
        </p:blipFill>
        <p:spPr>
          <a:xfrm>
            <a:off x="1509726" y="2292300"/>
            <a:ext cx="5508625" cy="2382074"/>
          </a:xfrm>
          <a:prstGeom prst="rect">
            <a:avLst/>
          </a:prstGeom>
        </p:spPr>
      </p:pic>
    </p:spTree>
    <p:extLst>
      <p:ext uri="{BB962C8B-B14F-4D97-AF65-F5344CB8AC3E}">
        <p14:creationId xmlns:p14="http://schemas.microsoft.com/office/powerpoint/2010/main" val="1498106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027" y="2073499"/>
            <a:ext cx="4481849" cy="817808"/>
          </a:xfrm>
        </p:spPr>
        <p:txBody>
          <a:bodyPr/>
          <a:lstStyle/>
          <a:p>
            <a:pPr algn="ctr"/>
            <a:r>
              <a:rPr lang="en-US" dirty="0" smtClean="0">
                <a:solidFill>
                  <a:srgbClr val="002060"/>
                </a:solidFill>
                <a:latin typeface="Times New Roman" panose="02020603050405020304" pitchFamily="18" charset="0"/>
                <a:cs typeface="Times New Roman" panose="02020603050405020304" pitchFamily="18" charset="0"/>
              </a:rPr>
              <a:t>IMPLEMENTATION</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055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Times New Roman" panose="02020603050405020304" pitchFamily="18" charset="0"/>
                <a:cs typeface="Times New Roman" panose="02020603050405020304" pitchFamily="18" charset="0"/>
              </a:rPr>
              <a:t>HYBRID DEEP LEARNING RESULTS</a:t>
            </a:r>
            <a:endParaRPr lang="en-US"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498282" y="1404461"/>
          <a:ext cx="6147435" cy="2847340"/>
        </p:xfrm>
        <a:graphic>
          <a:graphicData uri="http://schemas.openxmlformats.org/drawingml/2006/table">
            <a:tbl>
              <a:tblPr firstRow="1" firstCol="1" bandRow="1">
                <a:tableStyleId>{9CC21054-EAEA-4284-BDE7-22718D3CD22F}</a:tableStyleId>
              </a:tblPr>
              <a:tblGrid>
                <a:gridCol w="1228852">
                  <a:extLst>
                    <a:ext uri="{9D8B030D-6E8A-4147-A177-3AD203B41FA5}">
                      <a16:colId xmlns:a16="http://schemas.microsoft.com/office/drawing/2014/main" val="1575296602"/>
                    </a:ext>
                  </a:extLst>
                </a:gridCol>
                <a:gridCol w="1228852">
                  <a:extLst>
                    <a:ext uri="{9D8B030D-6E8A-4147-A177-3AD203B41FA5}">
                      <a16:colId xmlns:a16="http://schemas.microsoft.com/office/drawing/2014/main" val="1806596973"/>
                    </a:ext>
                  </a:extLst>
                </a:gridCol>
                <a:gridCol w="1232027">
                  <a:extLst>
                    <a:ext uri="{9D8B030D-6E8A-4147-A177-3AD203B41FA5}">
                      <a16:colId xmlns:a16="http://schemas.microsoft.com/office/drawing/2014/main" val="2688078785"/>
                    </a:ext>
                  </a:extLst>
                </a:gridCol>
                <a:gridCol w="1228852">
                  <a:extLst>
                    <a:ext uri="{9D8B030D-6E8A-4147-A177-3AD203B41FA5}">
                      <a16:colId xmlns:a16="http://schemas.microsoft.com/office/drawing/2014/main" val="526289024"/>
                    </a:ext>
                  </a:extLst>
                </a:gridCol>
                <a:gridCol w="1228852">
                  <a:extLst>
                    <a:ext uri="{9D8B030D-6E8A-4147-A177-3AD203B41FA5}">
                      <a16:colId xmlns:a16="http://schemas.microsoft.com/office/drawing/2014/main" val="2835339116"/>
                    </a:ext>
                  </a:extLst>
                </a:gridCol>
              </a:tblGrid>
              <a:tr h="408305">
                <a:tc>
                  <a:txBody>
                    <a:bodyPr/>
                    <a:lstStyle/>
                    <a:p>
                      <a:pPr marL="0" marR="116840" indent="0" algn="ctr">
                        <a:lnSpc>
                          <a:spcPct val="107000"/>
                        </a:lnSpc>
                        <a:spcBef>
                          <a:spcPts val="0"/>
                        </a:spcBef>
                        <a:spcAft>
                          <a:spcPts val="0"/>
                        </a:spcAft>
                      </a:pPr>
                      <a:r>
                        <a:rPr lang="en-US" sz="1200">
                          <a:effectLst/>
                        </a:rPr>
                        <a:t>Model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8430" indent="0" algn="ctr">
                        <a:lnSpc>
                          <a:spcPct val="107000"/>
                        </a:lnSpc>
                        <a:spcBef>
                          <a:spcPts val="0"/>
                        </a:spcBef>
                        <a:spcAft>
                          <a:spcPts val="0"/>
                        </a:spcAft>
                      </a:pPr>
                      <a:r>
                        <a:rPr lang="en-US" sz="1200">
                          <a:effectLst/>
                        </a:rPr>
                        <a:t>Accuracy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9540" indent="0" algn="ctr">
                        <a:lnSpc>
                          <a:spcPct val="107000"/>
                        </a:lnSpc>
                        <a:spcBef>
                          <a:spcPts val="0"/>
                        </a:spcBef>
                        <a:spcAft>
                          <a:spcPts val="0"/>
                        </a:spcAft>
                      </a:pPr>
                      <a:r>
                        <a:rPr lang="en-US" sz="1200">
                          <a:effectLst/>
                        </a:rPr>
                        <a:t>Precision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8905" indent="0" algn="ctr">
                        <a:lnSpc>
                          <a:spcPct val="107000"/>
                        </a:lnSpc>
                        <a:spcBef>
                          <a:spcPts val="0"/>
                        </a:spcBef>
                        <a:spcAft>
                          <a:spcPts val="0"/>
                        </a:spcAft>
                      </a:pPr>
                      <a:r>
                        <a:rPr lang="en-US" sz="1200">
                          <a:effectLst/>
                        </a:rPr>
                        <a:t>Recall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4620" indent="0" algn="ctr">
                        <a:lnSpc>
                          <a:spcPct val="107000"/>
                        </a:lnSpc>
                        <a:spcBef>
                          <a:spcPts val="0"/>
                        </a:spcBef>
                        <a:spcAft>
                          <a:spcPts val="0"/>
                        </a:spcAft>
                      </a:pPr>
                      <a:r>
                        <a:rPr lang="en-US" sz="1200">
                          <a:effectLst/>
                        </a:rPr>
                        <a:t>F1-Score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extLst>
                  <a:ext uri="{0D108BD9-81ED-4DB2-BD59-A6C34878D82A}">
                    <a16:rowId xmlns:a16="http://schemas.microsoft.com/office/drawing/2014/main" val="190149474"/>
                  </a:ext>
                </a:extLst>
              </a:tr>
              <a:tr h="408940">
                <a:tc>
                  <a:txBody>
                    <a:bodyPr/>
                    <a:lstStyle/>
                    <a:p>
                      <a:pPr marL="0" marR="129540" indent="0" algn="ctr">
                        <a:lnSpc>
                          <a:spcPct val="107000"/>
                        </a:lnSpc>
                        <a:spcBef>
                          <a:spcPts val="0"/>
                        </a:spcBef>
                        <a:spcAft>
                          <a:spcPts val="0"/>
                        </a:spcAft>
                      </a:pPr>
                      <a:r>
                        <a:rPr lang="en-US" sz="1200">
                          <a:effectLst/>
                        </a:rPr>
                        <a:t>XG-BOOST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2715" indent="0" algn="ctr">
                        <a:lnSpc>
                          <a:spcPct val="107000"/>
                        </a:lnSpc>
                        <a:spcBef>
                          <a:spcPts val="0"/>
                        </a:spcBef>
                        <a:spcAft>
                          <a:spcPts val="0"/>
                        </a:spcAft>
                      </a:pPr>
                      <a:r>
                        <a:rPr lang="en-US" sz="1200">
                          <a:effectLst/>
                        </a:rPr>
                        <a:t>86%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16205" indent="0" algn="ctr">
                        <a:lnSpc>
                          <a:spcPct val="107000"/>
                        </a:lnSpc>
                        <a:spcBef>
                          <a:spcPts val="0"/>
                        </a:spcBef>
                        <a:spcAft>
                          <a:spcPts val="0"/>
                        </a:spcAft>
                      </a:pPr>
                      <a:r>
                        <a:rPr lang="en-US" sz="1200">
                          <a:effectLst/>
                        </a:rPr>
                        <a:t>0.86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5095" indent="0" algn="ctr">
                        <a:lnSpc>
                          <a:spcPct val="107000"/>
                        </a:lnSpc>
                        <a:spcBef>
                          <a:spcPts val="0"/>
                        </a:spcBef>
                        <a:spcAft>
                          <a:spcPts val="0"/>
                        </a:spcAft>
                      </a:pPr>
                      <a:r>
                        <a:rPr lang="en-US" sz="1200">
                          <a:effectLst/>
                        </a:rPr>
                        <a:t>0.86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5730" indent="0" algn="ctr">
                        <a:lnSpc>
                          <a:spcPct val="107000"/>
                        </a:lnSpc>
                        <a:spcBef>
                          <a:spcPts val="0"/>
                        </a:spcBef>
                        <a:spcAft>
                          <a:spcPts val="0"/>
                        </a:spcAft>
                      </a:pPr>
                      <a:r>
                        <a:rPr lang="en-US" sz="1200">
                          <a:effectLst/>
                        </a:rPr>
                        <a:t>0.86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extLst>
                  <a:ext uri="{0D108BD9-81ED-4DB2-BD59-A6C34878D82A}">
                    <a16:rowId xmlns:a16="http://schemas.microsoft.com/office/drawing/2014/main" val="1999411064"/>
                  </a:ext>
                </a:extLst>
              </a:tr>
              <a:tr h="408305">
                <a:tc>
                  <a:txBody>
                    <a:bodyPr/>
                    <a:lstStyle/>
                    <a:p>
                      <a:pPr marL="127635" marR="0" indent="-54610" algn="l">
                        <a:lnSpc>
                          <a:spcPct val="107000"/>
                        </a:lnSpc>
                        <a:spcBef>
                          <a:spcPts val="0"/>
                        </a:spcBef>
                        <a:spcAft>
                          <a:spcPts val="0"/>
                        </a:spcAft>
                      </a:pPr>
                      <a:r>
                        <a:rPr lang="en-US" sz="1200">
                          <a:effectLst/>
                        </a:rPr>
                        <a:t>RANDOM FOREST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2715" indent="0" algn="ctr">
                        <a:lnSpc>
                          <a:spcPct val="107000"/>
                        </a:lnSpc>
                        <a:spcBef>
                          <a:spcPts val="0"/>
                        </a:spcBef>
                        <a:spcAft>
                          <a:spcPts val="0"/>
                        </a:spcAft>
                      </a:pPr>
                      <a:r>
                        <a:rPr lang="en-US" sz="1200">
                          <a:effectLst/>
                        </a:rPr>
                        <a:t>85%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16205" indent="0" algn="ctr">
                        <a:lnSpc>
                          <a:spcPct val="107000"/>
                        </a:lnSpc>
                        <a:spcBef>
                          <a:spcPts val="0"/>
                        </a:spcBef>
                        <a:spcAft>
                          <a:spcPts val="0"/>
                        </a:spcAft>
                      </a:pPr>
                      <a:r>
                        <a:rPr lang="en-US" sz="1200">
                          <a:effectLst/>
                        </a:rPr>
                        <a:t>0.85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5095" indent="0" algn="ctr">
                        <a:lnSpc>
                          <a:spcPct val="107000"/>
                        </a:lnSpc>
                        <a:spcBef>
                          <a:spcPts val="0"/>
                        </a:spcBef>
                        <a:spcAft>
                          <a:spcPts val="0"/>
                        </a:spcAft>
                      </a:pPr>
                      <a:r>
                        <a:rPr lang="en-US" sz="1200">
                          <a:effectLst/>
                        </a:rPr>
                        <a:t>0.85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5730" indent="0" algn="ctr">
                        <a:lnSpc>
                          <a:spcPct val="107000"/>
                        </a:lnSpc>
                        <a:spcBef>
                          <a:spcPts val="0"/>
                        </a:spcBef>
                        <a:spcAft>
                          <a:spcPts val="0"/>
                        </a:spcAft>
                      </a:pPr>
                      <a:r>
                        <a:rPr lang="en-US" sz="1200">
                          <a:effectLst/>
                        </a:rPr>
                        <a:t>0.85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extLst>
                  <a:ext uri="{0D108BD9-81ED-4DB2-BD59-A6C34878D82A}">
                    <a16:rowId xmlns:a16="http://schemas.microsoft.com/office/drawing/2014/main" val="2486642026"/>
                  </a:ext>
                </a:extLst>
              </a:tr>
              <a:tr h="393065">
                <a:tc>
                  <a:txBody>
                    <a:bodyPr/>
                    <a:lstStyle/>
                    <a:p>
                      <a:pPr marL="0" marR="121920" indent="0" algn="ctr">
                        <a:lnSpc>
                          <a:spcPct val="107000"/>
                        </a:lnSpc>
                        <a:spcBef>
                          <a:spcPts val="0"/>
                        </a:spcBef>
                        <a:spcAft>
                          <a:spcPts val="0"/>
                        </a:spcAft>
                      </a:pPr>
                      <a:r>
                        <a:rPr lang="en-US" sz="1200">
                          <a:effectLst/>
                        </a:rPr>
                        <a:t>GRU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2715" indent="0" algn="ctr">
                        <a:lnSpc>
                          <a:spcPct val="107000"/>
                        </a:lnSpc>
                        <a:spcBef>
                          <a:spcPts val="0"/>
                        </a:spcBef>
                        <a:spcAft>
                          <a:spcPts val="0"/>
                        </a:spcAft>
                      </a:pPr>
                      <a:r>
                        <a:rPr lang="en-US" sz="1200">
                          <a:effectLst/>
                        </a:rPr>
                        <a:t>90%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2555" indent="0" algn="ctr">
                        <a:lnSpc>
                          <a:spcPct val="107000"/>
                        </a:lnSpc>
                        <a:spcBef>
                          <a:spcPts val="0"/>
                        </a:spcBef>
                        <a:spcAft>
                          <a:spcPts val="0"/>
                        </a:spcAft>
                      </a:pPr>
                      <a:r>
                        <a:rPr lang="en-US" sz="1200">
                          <a:effectLst/>
                        </a:rPr>
                        <a:t>0.8930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1445" indent="0" algn="ctr">
                        <a:lnSpc>
                          <a:spcPct val="107000"/>
                        </a:lnSpc>
                        <a:spcBef>
                          <a:spcPts val="0"/>
                        </a:spcBef>
                        <a:spcAft>
                          <a:spcPts val="0"/>
                        </a:spcAft>
                      </a:pPr>
                      <a:r>
                        <a:rPr lang="en-US" sz="1200">
                          <a:effectLst/>
                        </a:rPr>
                        <a:t>0.8933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5730" indent="0" algn="ctr">
                        <a:lnSpc>
                          <a:spcPct val="107000"/>
                        </a:lnSpc>
                        <a:spcBef>
                          <a:spcPts val="0"/>
                        </a:spcBef>
                        <a:spcAft>
                          <a:spcPts val="0"/>
                        </a:spcAft>
                      </a:pPr>
                      <a:r>
                        <a:rPr lang="en-US" sz="1200">
                          <a:effectLst/>
                        </a:rPr>
                        <a:t>0.8933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extLst>
                  <a:ext uri="{0D108BD9-81ED-4DB2-BD59-A6C34878D82A}">
                    <a16:rowId xmlns:a16="http://schemas.microsoft.com/office/drawing/2014/main" val="3519508117"/>
                  </a:ext>
                </a:extLst>
              </a:tr>
              <a:tr h="408940">
                <a:tc>
                  <a:txBody>
                    <a:bodyPr/>
                    <a:lstStyle/>
                    <a:p>
                      <a:pPr marL="0" marR="127000" indent="0" algn="ctr">
                        <a:lnSpc>
                          <a:spcPct val="107000"/>
                        </a:lnSpc>
                        <a:spcBef>
                          <a:spcPts val="0"/>
                        </a:spcBef>
                        <a:spcAft>
                          <a:spcPts val="0"/>
                        </a:spcAft>
                      </a:pPr>
                      <a:r>
                        <a:rPr lang="en-US" sz="1200">
                          <a:effectLst/>
                        </a:rPr>
                        <a:t>LSTM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2715" indent="0" algn="ctr">
                        <a:lnSpc>
                          <a:spcPct val="107000"/>
                        </a:lnSpc>
                        <a:spcBef>
                          <a:spcPts val="0"/>
                        </a:spcBef>
                        <a:spcAft>
                          <a:spcPts val="0"/>
                        </a:spcAft>
                      </a:pPr>
                      <a:r>
                        <a:rPr lang="en-US" sz="1200">
                          <a:effectLst/>
                        </a:rPr>
                        <a:t>82%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2555" indent="0" algn="ctr">
                        <a:lnSpc>
                          <a:spcPct val="107000"/>
                        </a:lnSpc>
                        <a:spcBef>
                          <a:spcPts val="0"/>
                        </a:spcBef>
                        <a:spcAft>
                          <a:spcPts val="0"/>
                        </a:spcAft>
                      </a:pPr>
                      <a:r>
                        <a:rPr lang="en-US" sz="1200">
                          <a:effectLst/>
                        </a:rPr>
                        <a:t>0.7630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1445" indent="0" algn="ctr">
                        <a:lnSpc>
                          <a:spcPct val="107000"/>
                        </a:lnSpc>
                        <a:spcBef>
                          <a:spcPts val="0"/>
                        </a:spcBef>
                        <a:spcAft>
                          <a:spcPts val="0"/>
                        </a:spcAft>
                      </a:pPr>
                      <a:r>
                        <a:rPr lang="en-US" sz="1200">
                          <a:effectLst/>
                        </a:rPr>
                        <a:t>0.8443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5730" indent="0" algn="ctr">
                        <a:lnSpc>
                          <a:spcPct val="107000"/>
                        </a:lnSpc>
                        <a:spcBef>
                          <a:spcPts val="0"/>
                        </a:spcBef>
                        <a:spcAft>
                          <a:spcPts val="0"/>
                        </a:spcAft>
                      </a:pPr>
                      <a:r>
                        <a:rPr lang="en-US" sz="1200">
                          <a:effectLst/>
                        </a:rPr>
                        <a:t>0.8016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extLst>
                  <a:ext uri="{0D108BD9-81ED-4DB2-BD59-A6C34878D82A}">
                    <a16:rowId xmlns:a16="http://schemas.microsoft.com/office/drawing/2014/main" val="2860274615"/>
                  </a:ext>
                </a:extLst>
              </a:tr>
              <a:tr h="408305">
                <a:tc>
                  <a:txBody>
                    <a:bodyPr/>
                    <a:lstStyle/>
                    <a:p>
                      <a:pPr marL="0" marR="121285" indent="0" algn="ctr">
                        <a:lnSpc>
                          <a:spcPct val="107000"/>
                        </a:lnSpc>
                        <a:spcBef>
                          <a:spcPts val="0"/>
                        </a:spcBef>
                        <a:spcAft>
                          <a:spcPts val="0"/>
                        </a:spcAft>
                      </a:pPr>
                      <a:r>
                        <a:rPr lang="en-US" sz="1200">
                          <a:effectLst/>
                        </a:rPr>
                        <a:t>RNN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2715" indent="0" algn="ctr">
                        <a:lnSpc>
                          <a:spcPct val="107000"/>
                        </a:lnSpc>
                        <a:spcBef>
                          <a:spcPts val="0"/>
                        </a:spcBef>
                        <a:spcAft>
                          <a:spcPts val="0"/>
                        </a:spcAft>
                      </a:pPr>
                      <a:r>
                        <a:rPr lang="en-US" sz="1200">
                          <a:effectLst/>
                        </a:rPr>
                        <a:t>96%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2555" indent="0" algn="ctr">
                        <a:lnSpc>
                          <a:spcPct val="107000"/>
                        </a:lnSpc>
                        <a:spcBef>
                          <a:spcPts val="0"/>
                        </a:spcBef>
                        <a:spcAft>
                          <a:spcPts val="0"/>
                        </a:spcAft>
                      </a:pPr>
                      <a:r>
                        <a:rPr lang="en-US" sz="1200">
                          <a:effectLst/>
                        </a:rPr>
                        <a:t>0.9554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1445" indent="0" algn="ctr">
                        <a:lnSpc>
                          <a:spcPct val="107000"/>
                        </a:lnSpc>
                        <a:spcBef>
                          <a:spcPts val="0"/>
                        </a:spcBef>
                        <a:spcAft>
                          <a:spcPts val="0"/>
                        </a:spcAft>
                      </a:pPr>
                      <a:r>
                        <a:rPr lang="en-US" sz="1200">
                          <a:effectLst/>
                        </a:rPr>
                        <a:t>0.9678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5730" indent="0" algn="ctr">
                        <a:lnSpc>
                          <a:spcPct val="107000"/>
                        </a:lnSpc>
                        <a:spcBef>
                          <a:spcPts val="0"/>
                        </a:spcBef>
                        <a:spcAft>
                          <a:spcPts val="0"/>
                        </a:spcAft>
                      </a:pPr>
                      <a:r>
                        <a:rPr lang="en-US" sz="1200">
                          <a:effectLst/>
                        </a:rPr>
                        <a:t>0.9678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extLst>
                  <a:ext uri="{0D108BD9-81ED-4DB2-BD59-A6C34878D82A}">
                    <a16:rowId xmlns:a16="http://schemas.microsoft.com/office/drawing/2014/main" val="940413932"/>
                  </a:ext>
                </a:extLst>
              </a:tr>
              <a:tr h="411480">
                <a:tc>
                  <a:txBody>
                    <a:bodyPr/>
                    <a:lstStyle/>
                    <a:p>
                      <a:pPr marL="0" marR="130175" indent="0" algn="ctr">
                        <a:lnSpc>
                          <a:spcPct val="107000"/>
                        </a:lnSpc>
                        <a:spcBef>
                          <a:spcPts val="0"/>
                        </a:spcBef>
                        <a:spcAft>
                          <a:spcPts val="0"/>
                        </a:spcAft>
                      </a:pPr>
                      <a:r>
                        <a:rPr lang="en-US" sz="1200">
                          <a:effectLst/>
                        </a:rPr>
                        <a:t>GRU+LSTM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32715" indent="0" algn="ctr">
                        <a:lnSpc>
                          <a:spcPct val="107000"/>
                        </a:lnSpc>
                        <a:spcBef>
                          <a:spcPts val="0"/>
                        </a:spcBef>
                        <a:spcAft>
                          <a:spcPts val="0"/>
                        </a:spcAft>
                      </a:pPr>
                      <a:r>
                        <a:rPr lang="en-US" sz="1200" dirty="0">
                          <a:effectLst/>
                        </a:rPr>
                        <a:t>99%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19380" indent="0" algn="ctr">
                        <a:lnSpc>
                          <a:spcPct val="107000"/>
                        </a:lnSpc>
                        <a:spcBef>
                          <a:spcPts val="0"/>
                        </a:spcBef>
                        <a:spcAft>
                          <a:spcPts val="0"/>
                        </a:spcAft>
                      </a:pPr>
                      <a:r>
                        <a:rPr lang="en-US" sz="1200">
                          <a:effectLst/>
                        </a:rPr>
                        <a:t>0.997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2555" indent="0" algn="ctr">
                        <a:lnSpc>
                          <a:spcPct val="107000"/>
                        </a:lnSpc>
                        <a:spcBef>
                          <a:spcPts val="0"/>
                        </a:spcBef>
                        <a:spcAft>
                          <a:spcPts val="0"/>
                        </a:spcAft>
                      </a:pPr>
                      <a:r>
                        <a:rPr lang="en-US" sz="1200">
                          <a:effectLst/>
                        </a:rPr>
                        <a:t>0.997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tc>
                  <a:txBody>
                    <a:bodyPr/>
                    <a:lstStyle/>
                    <a:p>
                      <a:pPr marL="0" marR="122555" indent="0" algn="ctr">
                        <a:lnSpc>
                          <a:spcPct val="107000"/>
                        </a:lnSpc>
                        <a:spcBef>
                          <a:spcPts val="0"/>
                        </a:spcBef>
                        <a:spcAft>
                          <a:spcPts val="0"/>
                        </a:spcAft>
                      </a:pPr>
                      <a:r>
                        <a:rPr lang="en-US" sz="1200" dirty="0">
                          <a:effectLst/>
                        </a:rPr>
                        <a:t>0.998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3360" marR="73025" marT="1270" marB="0"/>
                </a:tc>
                <a:extLst>
                  <a:ext uri="{0D108BD9-81ED-4DB2-BD59-A6C34878D82A}">
                    <a16:rowId xmlns:a16="http://schemas.microsoft.com/office/drawing/2014/main" val="3323855682"/>
                  </a:ext>
                </a:extLst>
              </a:tr>
            </a:tbl>
          </a:graphicData>
        </a:graphic>
      </p:graphicFrame>
    </p:spTree>
    <p:extLst>
      <p:ext uri="{BB962C8B-B14F-4D97-AF65-F5344CB8AC3E}">
        <p14:creationId xmlns:p14="http://schemas.microsoft.com/office/powerpoint/2010/main" val="3309352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Times New Roman" panose="02020603050405020304" pitchFamily="18" charset="0"/>
                <a:cs typeface="Times New Roman" panose="02020603050405020304" pitchFamily="18" charset="0"/>
              </a:rPr>
              <a:t>WEB PAGE DEVELOPMENT</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pic>
        <p:nvPicPr>
          <p:cNvPr id="6" name="Picture 5"/>
          <p:cNvPicPr/>
          <p:nvPr/>
        </p:nvPicPr>
        <p:blipFill>
          <a:blip r:embed="rId2"/>
          <a:stretch>
            <a:fillRect/>
          </a:stretch>
        </p:blipFill>
        <p:spPr>
          <a:xfrm>
            <a:off x="1088694" y="1227575"/>
            <a:ext cx="5730240" cy="3222625"/>
          </a:xfrm>
          <a:prstGeom prst="rect">
            <a:avLst/>
          </a:prstGeom>
        </p:spPr>
      </p:pic>
    </p:spTree>
    <p:extLst>
      <p:ext uri="{BB962C8B-B14F-4D97-AF65-F5344CB8AC3E}">
        <p14:creationId xmlns:p14="http://schemas.microsoft.com/office/powerpoint/2010/main" val="1778756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pic>
        <p:nvPicPr>
          <p:cNvPr id="4" name="Picture 3"/>
          <p:cNvPicPr/>
          <p:nvPr/>
        </p:nvPicPr>
        <p:blipFill rotWithShape="1">
          <a:blip r:embed="rId2"/>
          <a:srcRect l="-282" r="282" b="6526"/>
          <a:stretch/>
        </p:blipFill>
        <p:spPr>
          <a:xfrm>
            <a:off x="1039175" y="650384"/>
            <a:ext cx="6855574" cy="3412902"/>
          </a:xfrm>
          <a:prstGeom prst="rect">
            <a:avLst/>
          </a:prstGeom>
        </p:spPr>
      </p:pic>
    </p:spTree>
    <p:extLst>
      <p:ext uri="{BB962C8B-B14F-4D97-AF65-F5344CB8AC3E}">
        <p14:creationId xmlns:p14="http://schemas.microsoft.com/office/powerpoint/2010/main" val="434105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b="7114"/>
          <a:stretch/>
        </p:blipFill>
        <p:spPr>
          <a:xfrm>
            <a:off x="1706244" y="779173"/>
            <a:ext cx="6066155" cy="3548128"/>
          </a:xfrm>
          <a:prstGeom prst="rect">
            <a:avLst/>
          </a:prstGeom>
        </p:spPr>
      </p:pic>
    </p:spTree>
    <p:extLst>
      <p:ext uri="{BB962C8B-B14F-4D97-AF65-F5344CB8AC3E}">
        <p14:creationId xmlns:p14="http://schemas.microsoft.com/office/powerpoint/2010/main" val="588727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175" y="597424"/>
            <a:ext cx="7065600" cy="3510937"/>
          </a:xfrm>
        </p:spPr>
        <p:txBody>
          <a:bodyPr/>
          <a:lstStyle/>
          <a:p>
            <a:pPr algn="ctr"/>
            <a:r>
              <a:rPr lang="en-US" sz="1600" dirty="0" smtClean="0">
                <a:solidFill>
                  <a:srgbClr val="002060"/>
                </a:solidFill>
                <a:latin typeface="Times New Roman" panose="02020603050405020304" pitchFamily="18" charset="0"/>
                <a:cs typeface="Times New Roman" panose="02020603050405020304" pitchFamily="18" charset="0"/>
              </a:rPr>
              <a:t>DEPLOYEMENT OF </a:t>
            </a:r>
            <a:r>
              <a:rPr lang="en-GB" sz="1600" dirty="0" smtClean="0">
                <a:solidFill>
                  <a:srgbClr val="002060"/>
                </a:solidFill>
                <a:latin typeface="Times New Roman" panose="02020603050405020304" pitchFamily="18" charset="0"/>
                <a:cs typeface="Times New Roman" panose="02020603050405020304" pitchFamily="18" charset="0"/>
              </a:rPr>
              <a:t>DIABETES </a:t>
            </a:r>
            <a:r>
              <a:rPr lang="en-GB" sz="1600" dirty="0">
                <a:solidFill>
                  <a:srgbClr val="002060"/>
                </a:solidFill>
                <a:latin typeface="Times New Roman" panose="02020603050405020304" pitchFamily="18" charset="0"/>
                <a:cs typeface="Times New Roman" panose="02020603050405020304" pitchFamily="18" charset="0"/>
              </a:rPr>
              <a:t>MELLITUS PREDICTION IN PREGNANT WOMEN USING HYBRID DEEP LEARNING </a:t>
            </a:r>
            <a:r>
              <a:rPr lang="en-US" sz="1600" dirty="0" smtClean="0">
                <a:solidFill>
                  <a:srgbClr val="002060"/>
                </a:solidFill>
                <a:latin typeface="Times New Roman" panose="02020603050405020304" pitchFamily="18" charset="0"/>
                <a:cs typeface="Times New Roman" panose="02020603050405020304" pitchFamily="18" charset="0"/>
              </a:rPr>
              <a:t> IN AWS SERVERLESS LAMBDA</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solidFill>
                  <a:srgbClr val="002060"/>
                </a:solidFill>
                <a:latin typeface="Times New Roman" panose="02020603050405020304" pitchFamily="18" charset="0"/>
                <a:cs typeface="Times New Roman" panose="02020603050405020304" pitchFamily="18" charset="0"/>
              </a:rPr>
              <a:t>AWS SERVICES LIKE:</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800" dirty="0" smtClean="0">
                <a:solidFill>
                  <a:srgbClr val="C00000"/>
                </a:solidFill>
                <a:latin typeface="Times New Roman" panose="02020603050405020304" pitchFamily="18" charset="0"/>
                <a:cs typeface="Times New Roman" panose="02020603050405020304" pitchFamily="18" charset="0"/>
              </a:rPr>
              <a:t>AWS SAGEMAKER</a:t>
            </a:r>
            <a:br>
              <a:rPr lang="en-US" sz="1800" dirty="0" smtClean="0">
                <a:solidFill>
                  <a:srgbClr val="C00000"/>
                </a:solidFill>
                <a:latin typeface="Times New Roman" panose="02020603050405020304" pitchFamily="18" charset="0"/>
                <a:cs typeface="Times New Roman" panose="02020603050405020304" pitchFamily="18" charset="0"/>
              </a:rPr>
            </a:br>
            <a:r>
              <a:rPr lang="en-US" sz="1800" dirty="0" smtClean="0">
                <a:solidFill>
                  <a:srgbClr val="C00000"/>
                </a:solidFill>
                <a:latin typeface="Times New Roman" panose="02020603050405020304" pitchFamily="18" charset="0"/>
                <a:cs typeface="Times New Roman" panose="02020603050405020304" pitchFamily="18" charset="0"/>
              </a:rPr>
              <a:t>API GATEWAY</a:t>
            </a:r>
            <a:br>
              <a:rPr lang="en-US" sz="1800" dirty="0" smtClean="0">
                <a:solidFill>
                  <a:srgbClr val="C00000"/>
                </a:solidFill>
                <a:latin typeface="Times New Roman" panose="02020603050405020304" pitchFamily="18" charset="0"/>
                <a:cs typeface="Times New Roman" panose="02020603050405020304" pitchFamily="18" charset="0"/>
              </a:rPr>
            </a:br>
            <a:r>
              <a:rPr lang="en-US" sz="1800" dirty="0" smtClean="0">
                <a:solidFill>
                  <a:srgbClr val="C00000"/>
                </a:solidFill>
                <a:latin typeface="Times New Roman" panose="02020603050405020304" pitchFamily="18" charset="0"/>
                <a:cs typeface="Times New Roman" panose="02020603050405020304" pitchFamily="18" charset="0"/>
              </a:rPr>
              <a:t>LAMBA FUNCTION</a:t>
            </a:r>
            <a:br>
              <a:rPr lang="en-US" sz="1800" dirty="0" smtClean="0">
                <a:solidFill>
                  <a:srgbClr val="C00000"/>
                </a:solidFill>
                <a:latin typeface="Times New Roman" panose="02020603050405020304" pitchFamily="18" charset="0"/>
                <a:cs typeface="Times New Roman" panose="02020603050405020304" pitchFamily="18" charset="0"/>
              </a:rPr>
            </a:br>
            <a:r>
              <a:rPr lang="en-US" sz="1800" dirty="0" smtClean="0">
                <a:solidFill>
                  <a:srgbClr val="C00000"/>
                </a:solidFill>
                <a:latin typeface="Times New Roman" panose="02020603050405020304" pitchFamily="18" charset="0"/>
                <a:cs typeface="Times New Roman" panose="02020603050405020304" pitchFamily="18" charset="0"/>
              </a:rPr>
              <a:t>S3(STORAGE BUCKET)</a:t>
            </a:r>
            <a:endParaRPr lang="en-US" sz="1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694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1220" y="622268"/>
            <a:ext cx="7065600" cy="572700"/>
          </a:xfrm>
        </p:spPr>
        <p:txBody>
          <a:bodyPr/>
          <a:lstStyle/>
          <a:p>
            <a:r>
              <a:rPr lang="en-US" sz="1800" dirty="0" smtClean="0">
                <a:solidFill>
                  <a:srgbClr val="002060"/>
                </a:solidFill>
                <a:latin typeface="Times New Roman" panose="02020603050405020304" pitchFamily="18" charset="0"/>
                <a:cs typeface="Times New Roman" panose="02020603050405020304" pitchFamily="18" charset="0"/>
              </a:rPr>
              <a:t>OUTPUT SCREENSHOT</a:t>
            </a:r>
            <a:endParaRPr lang="en-US" sz="18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494379" y="1282566"/>
            <a:ext cx="5730240" cy="3016250"/>
          </a:xfrm>
          <a:prstGeom prst="rect">
            <a:avLst/>
          </a:prstGeom>
        </p:spPr>
      </p:pic>
    </p:spTree>
    <p:extLst>
      <p:ext uri="{BB962C8B-B14F-4D97-AF65-F5344CB8AC3E}">
        <p14:creationId xmlns:p14="http://schemas.microsoft.com/office/powerpoint/2010/main" val="1195729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5"/>
          <p:cNvSpPr txBox="1">
            <a:spLocks noGrp="1"/>
          </p:cNvSpPr>
          <p:nvPr>
            <p:ph type="title"/>
          </p:nvPr>
        </p:nvSpPr>
        <p:spPr>
          <a:xfrm>
            <a:off x="1039175" y="597425"/>
            <a:ext cx="70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solidFill>
                  <a:srgbClr val="002060"/>
                </a:solidFill>
                <a:latin typeface="Times New Roman" panose="02020603050405020304" pitchFamily="18" charset="0"/>
                <a:cs typeface="Times New Roman" panose="02020603050405020304" pitchFamily="18" charset="0"/>
              </a:rPr>
              <a:t>CONTENTS</a:t>
            </a:r>
            <a:endParaRPr dirty="0">
              <a:solidFill>
                <a:srgbClr val="002060"/>
              </a:solidFill>
              <a:latin typeface="Times New Roman" panose="02020603050405020304" pitchFamily="18" charset="0"/>
              <a:cs typeface="Times New Roman" panose="02020603050405020304" pitchFamily="18" charset="0"/>
            </a:endParaRPr>
          </a:p>
        </p:txBody>
      </p:sp>
      <p:sp>
        <p:nvSpPr>
          <p:cNvPr id="431" name="Google Shape;431;p35"/>
          <p:cNvSpPr txBox="1">
            <a:spLocks noGrp="1"/>
          </p:cNvSpPr>
          <p:nvPr>
            <p:ph type="subTitle" idx="1"/>
          </p:nvPr>
        </p:nvSpPr>
        <p:spPr>
          <a:xfrm>
            <a:off x="1039175" y="1227575"/>
            <a:ext cx="7065600" cy="3241394"/>
          </a:xfrm>
          <a:prstGeom prst="rect">
            <a:avLst/>
          </a:prstGeom>
        </p:spPr>
        <p:txBody>
          <a:bodyPr spcFirstLastPara="1" wrap="square" lIns="91425" tIns="91425" rIns="91425" bIns="91425" numCol="1" anchor="t" anchorCtr="0">
            <a:noAutofit/>
          </a:bodyPr>
          <a:lstStyle/>
          <a:p>
            <a:pPr marL="28575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GB" sz="1400" b="1" dirty="0" smtClean="0">
                <a:latin typeface="Times New Roman" panose="02020603050405020304" pitchFamily="18" charset="0"/>
                <a:cs typeface="Times New Roman" panose="02020603050405020304" pitchFamily="18" charset="0"/>
              </a:rPr>
              <a:t>INTRODUCTION</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GB" sz="1400" b="1" dirty="0" smtClean="0">
                <a:latin typeface="Times New Roman" panose="02020603050405020304" pitchFamily="18" charset="0"/>
                <a:cs typeface="Times New Roman" panose="02020603050405020304" pitchFamily="18" charset="0"/>
              </a:rPr>
              <a:t>SYSTEM REQUIREMENTS</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GB" sz="1400" b="1" dirty="0" smtClean="0">
                <a:latin typeface="Times New Roman" panose="02020603050405020304" pitchFamily="18" charset="0"/>
                <a:cs typeface="Times New Roman" panose="02020603050405020304" pitchFamily="18" charset="0"/>
              </a:rPr>
              <a:t>SYSTEM ARCHITECTURE</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GB" sz="1400" b="1" dirty="0" smtClean="0">
                <a:latin typeface="Times New Roman" panose="02020603050405020304" pitchFamily="18" charset="0"/>
                <a:cs typeface="Times New Roman" panose="02020603050405020304" pitchFamily="18" charset="0"/>
              </a:rPr>
              <a:t>FLOW CHART AND ITS WORK FLOW</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GB" sz="1400" b="1" dirty="0" smtClean="0">
                <a:latin typeface="Times New Roman" panose="02020603050405020304" pitchFamily="18" charset="0"/>
                <a:cs typeface="Times New Roman" panose="02020603050405020304" pitchFamily="18" charset="0"/>
              </a:rPr>
              <a:t>DATASET DESCRIPTION</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GB" sz="1400" b="1" dirty="0" smtClean="0">
                <a:latin typeface="Times New Roman" panose="02020603050405020304" pitchFamily="18" charset="0"/>
                <a:cs typeface="Times New Roman" panose="02020603050405020304" pitchFamily="18" charset="0"/>
              </a:rPr>
              <a:t>IMPLEMENTATION AND SCREENSHOTS</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GB" sz="1400" b="1" dirty="0" smtClean="0">
                <a:latin typeface="Times New Roman" panose="02020603050405020304" pitchFamily="18" charset="0"/>
                <a:cs typeface="Times New Roman" panose="02020603050405020304" pitchFamily="18" charset="0"/>
              </a:rPr>
              <a:t>PERFORMANCE METRICS</a:t>
            </a:r>
          </a:p>
          <a:p>
            <a:pPr marL="285750" lvl="0" indent="-285750" algn="just" rtl="0">
              <a:lnSpc>
                <a:spcPct val="150000"/>
              </a:lnSpc>
              <a:spcBef>
                <a:spcPts val="0"/>
              </a:spcBef>
              <a:spcAft>
                <a:spcPts val="0"/>
              </a:spcAft>
              <a:buClr>
                <a:schemeClr val="dk1"/>
              </a:buClr>
              <a:buSzPts val="1100"/>
              <a:buFont typeface="Wingdings" panose="05000000000000000000" pitchFamily="2" charset="2"/>
              <a:buChar char="v"/>
            </a:pPr>
            <a:r>
              <a:rPr lang="en-GB" sz="1400" b="1" dirty="0" smtClean="0">
                <a:latin typeface="Times New Roman" panose="02020603050405020304" pitchFamily="18" charset="0"/>
                <a:cs typeface="Times New Roman" panose="02020603050405020304" pitchFamily="18" charset="0"/>
              </a:rPr>
              <a:t>CONCLUSION AND FUTURE WORK</a:t>
            </a:r>
            <a:endParaRPr sz="1400" b="1" dirty="0">
              <a:latin typeface="Times New Roman" panose="02020603050405020304" pitchFamily="18" charset="0"/>
              <a:cs typeface="Times New Roman" panose="02020603050405020304" pitchFamily="18" charset="0"/>
            </a:endParaRPr>
          </a:p>
        </p:txBody>
      </p:sp>
      <p:sp>
        <p:nvSpPr>
          <p:cNvPr id="432" name="Google Shape;432;p35"/>
          <p:cNvSpPr/>
          <p:nvPr/>
        </p:nvSpPr>
        <p:spPr>
          <a:xfrm>
            <a:off x="7541275" y="248200"/>
            <a:ext cx="1095350" cy="1095788"/>
          </a:xfrm>
          <a:custGeom>
            <a:avLst/>
            <a:gdLst/>
            <a:ahLst/>
            <a:cxnLst/>
            <a:rect l="l" t="t" r="r" b="b"/>
            <a:pathLst>
              <a:path w="43814" h="58186" extrusionOk="0">
                <a:moveTo>
                  <a:pt x="0" y="0"/>
                </a:moveTo>
                <a:lnTo>
                  <a:pt x="0" y="58186"/>
                </a:lnTo>
                <a:lnTo>
                  <a:pt x="43814" y="32890"/>
                </a:lnTo>
                <a:lnTo>
                  <a:pt x="43814" y="0"/>
                </a:lnTo>
                <a:close/>
              </a:path>
            </a:pathLst>
          </a:custGeom>
          <a:solidFill>
            <a:srgbClr val="CBE2C3">
              <a:alpha val="29610"/>
            </a:srgbClr>
          </a:solidFill>
          <a:ln w="28575" cap="rnd" cmpd="sng">
            <a:solidFill>
              <a:schemeClr val="lt2"/>
            </a:solidFill>
            <a:prstDash val="solid"/>
            <a:round/>
            <a:headEnd type="none" w="med" len="med"/>
            <a:tailEnd type="none" w="med" len="med"/>
          </a:ln>
          <a:effectLst>
            <a:outerShdw blurRad="100013" dist="19050" dir="420000" algn="bl" rotWithShape="0">
              <a:srgbClr val="CBE2C3">
                <a:alpha val="96000"/>
              </a:srgbClr>
            </a:outerShdw>
          </a:effectLst>
        </p:spPr>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3417" y="757496"/>
            <a:ext cx="7065600" cy="572700"/>
          </a:xfrm>
        </p:spPr>
        <p:txBody>
          <a:bodyPr/>
          <a:lstStyle/>
          <a:p>
            <a:r>
              <a:rPr lang="en-US" sz="1800" dirty="0" smtClean="0">
                <a:latin typeface="Times New Roman" panose="02020603050405020304" pitchFamily="18" charset="0"/>
                <a:cs typeface="Times New Roman" panose="02020603050405020304" pitchFamily="18" charset="0"/>
              </a:rPr>
              <a:t>SAGEMAKER</a:t>
            </a:r>
            <a:endParaRPr lang="en-US"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390919" y="1577845"/>
            <a:ext cx="5885644" cy="2837815"/>
          </a:xfrm>
          <a:prstGeom prst="rect">
            <a:avLst/>
          </a:prstGeom>
        </p:spPr>
      </p:pic>
    </p:spTree>
    <p:extLst>
      <p:ext uri="{BB962C8B-B14F-4D97-AF65-F5344CB8AC3E}">
        <p14:creationId xmlns:p14="http://schemas.microsoft.com/office/powerpoint/2010/main" val="2322725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2583" y="873406"/>
            <a:ext cx="7065600" cy="572700"/>
          </a:xfrm>
        </p:spPr>
        <p:txBody>
          <a:bodyPr/>
          <a:lstStyle/>
          <a:p>
            <a:r>
              <a:rPr lang="en-US" sz="1800" dirty="0" smtClean="0">
                <a:latin typeface="Times New Roman" panose="02020603050405020304" pitchFamily="18" charset="0"/>
                <a:cs typeface="Times New Roman" panose="02020603050405020304" pitchFamily="18" charset="0"/>
              </a:rPr>
              <a:t>AMAZON S3</a:t>
            </a:r>
            <a:endParaRPr lang="en-US" sz="1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610263" y="1446106"/>
            <a:ext cx="5730240" cy="3022600"/>
          </a:xfrm>
          <a:prstGeom prst="rect">
            <a:avLst/>
          </a:prstGeom>
        </p:spPr>
      </p:pic>
    </p:spTree>
    <p:extLst>
      <p:ext uri="{BB962C8B-B14F-4D97-AF65-F5344CB8AC3E}">
        <p14:creationId xmlns:p14="http://schemas.microsoft.com/office/powerpoint/2010/main" val="1868940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5463" y="770375"/>
            <a:ext cx="7065600" cy="572700"/>
          </a:xfrm>
        </p:spPr>
        <p:txBody>
          <a:bodyPr/>
          <a:lstStyle/>
          <a:p>
            <a:r>
              <a:rPr lang="en-US" sz="1800" dirty="0" smtClean="0">
                <a:solidFill>
                  <a:srgbClr val="002060"/>
                </a:solidFill>
                <a:latin typeface="Times New Roman" panose="02020603050405020304" pitchFamily="18" charset="0"/>
                <a:cs typeface="Times New Roman" panose="02020603050405020304" pitchFamily="18" charset="0"/>
              </a:rPr>
              <a:t>ENDPOINTS</a:t>
            </a:r>
            <a:endParaRPr lang="en-US" sz="18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1545464" y="1343076"/>
            <a:ext cx="5956479" cy="2971348"/>
          </a:xfrm>
          <a:prstGeom prst="rect">
            <a:avLst/>
          </a:prstGeom>
        </p:spPr>
      </p:pic>
    </p:spTree>
    <p:extLst>
      <p:ext uri="{BB962C8B-B14F-4D97-AF65-F5344CB8AC3E}">
        <p14:creationId xmlns:p14="http://schemas.microsoft.com/office/powerpoint/2010/main" val="1916627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0839" y="695459"/>
            <a:ext cx="7183936" cy="1104816"/>
          </a:xfrm>
        </p:spPr>
        <p:txBody>
          <a:bodyPr/>
          <a:lstStyle/>
          <a:p>
            <a:r>
              <a:rPr lang="en-US" dirty="0" smtClean="0"/>
              <a:t>AWS LAMBDA</a:t>
            </a:r>
            <a:endParaRPr lang="en-US" dirty="0"/>
          </a:p>
        </p:txBody>
      </p:sp>
      <p:pic>
        <p:nvPicPr>
          <p:cNvPr id="4" name="Picture 3"/>
          <p:cNvPicPr/>
          <p:nvPr/>
        </p:nvPicPr>
        <p:blipFill>
          <a:blip r:embed="rId2"/>
          <a:stretch>
            <a:fillRect/>
          </a:stretch>
        </p:blipFill>
        <p:spPr>
          <a:xfrm>
            <a:off x="1647369" y="1247867"/>
            <a:ext cx="5730875" cy="3016250"/>
          </a:xfrm>
          <a:prstGeom prst="rect">
            <a:avLst/>
          </a:prstGeom>
        </p:spPr>
      </p:pic>
    </p:spTree>
    <p:extLst>
      <p:ext uri="{BB962C8B-B14F-4D97-AF65-F5344CB8AC3E}">
        <p14:creationId xmlns:p14="http://schemas.microsoft.com/office/powerpoint/2010/main" val="2740388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4477" y="770375"/>
            <a:ext cx="7065600" cy="572700"/>
          </a:xfrm>
        </p:spPr>
        <p:txBody>
          <a:bodyPr/>
          <a:lstStyle/>
          <a:p>
            <a:r>
              <a:rPr lang="en-US" dirty="0" smtClean="0"/>
              <a:t>API GATEWAY</a:t>
            </a:r>
            <a:endParaRPr lang="en-US" dirty="0"/>
          </a:p>
        </p:txBody>
      </p:sp>
      <p:pic>
        <p:nvPicPr>
          <p:cNvPr id="4" name="Picture 3"/>
          <p:cNvPicPr/>
          <p:nvPr/>
        </p:nvPicPr>
        <p:blipFill>
          <a:blip r:embed="rId2"/>
          <a:stretch>
            <a:fillRect/>
          </a:stretch>
        </p:blipFill>
        <p:spPr>
          <a:xfrm>
            <a:off x="1793085" y="1574939"/>
            <a:ext cx="5493385" cy="2882265"/>
          </a:xfrm>
          <a:prstGeom prst="rect">
            <a:avLst/>
          </a:prstGeom>
        </p:spPr>
      </p:pic>
    </p:spTree>
    <p:extLst>
      <p:ext uri="{BB962C8B-B14F-4D97-AF65-F5344CB8AC3E}">
        <p14:creationId xmlns:p14="http://schemas.microsoft.com/office/powerpoint/2010/main" val="2716788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6978" y="699541"/>
            <a:ext cx="7065600" cy="572700"/>
          </a:xfrm>
        </p:spPr>
        <p:txBody>
          <a:bodyPr/>
          <a:lstStyle/>
          <a:p>
            <a:pPr marL="0" lvl="0" indent="0" algn="just">
              <a:lnSpc>
                <a:spcPct val="150000"/>
              </a:lnSpc>
              <a:buSzPts val="1100"/>
            </a:pPr>
            <a:r>
              <a:rPr lang="en-GB" b="1" dirty="0">
                <a:latin typeface="Times New Roman" panose="02020603050405020304" pitchFamily="18" charset="0"/>
                <a:cs typeface="Times New Roman" panose="02020603050405020304" pitchFamily="18" charset="0"/>
              </a:rPr>
              <a:t>PERFORMANCE </a:t>
            </a:r>
            <a:r>
              <a:rPr lang="en-GB" b="1" dirty="0" smtClean="0">
                <a:latin typeface="Times New Roman" panose="02020603050405020304" pitchFamily="18" charset="0"/>
                <a:cs typeface="Times New Roman" panose="02020603050405020304" pitchFamily="18" charset="0"/>
              </a:rPr>
              <a:t>METRICS</a:t>
            </a:r>
          </a:p>
          <a:p>
            <a:pPr marL="0" lvl="0" indent="0" algn="ctr">
              <a:lnSpc>
                <a:spcPct val="150000"/>
              </a:lnSpc>
              <a:buSzPts val="1100"/>
            </a:pPr>
            <a:r>
              <a:rPr lang="en-US" dirty="0" smtClean="0"/>
              <a:t>Comparison </a:t>
            </a:r>
            <a:r>
              <a:rPr lang="en-US" dirty="0"/>
              <a:t>between Accuracy and time taken for execution </a:t>
            </a:r>
            <a:endParaRPr lang="en-GB"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015018" y="1498193"/>
            <a:ext cx="5049520" cy="2938580"/>
          </a:xfrm>
          <a:prstGeom prst="rect">
            <a:avLst/>
          </a:prstGeom>
        </p:spPr>
      </p:pic>
    </p:spTree>
    <p:extLst>
      <p:ext uri="{BB962C8B-B14F-4D97-AF65-F5344CB8AC3E}">
        <p14:creationId xmlns:p14="http://schemas.microsoft.com/office/powerpoint/2010/main" val="2669602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2584" y="757496"/>
            <a:ext cx="7065600" cy="572700"/>
          </a:xfrm>
        </p:spPr>
        <p:txBody>
          <a:bodyPr/>
          <a:lstStyle/>
          <a:p>
            <a:r>
              <a:rPr lang="en-US" dirty="0" smtClean="0"/>
              <a:t>MODEL COMPARISION METRICS</a:t>
            </a:r>
            <a:endParaRPr lang="en-US" dirty="0"/>
          </a:p>
        </p:txBody>
      </p:sp>
      <p:pic>
        <p:nvPicPr>
          <p:cNvPr id="4" name="Picture 3"/>
          <p:cNvPicPr/>
          <p:nvPr/>
        </p:nvPicPr>
        <p:blipFill>
          <a:blip r:embed="rId2"/>
          <a:stretch>
            <a:fillRect/>
          </a:stretch>
        </p:blipFill>
        <p:spPr>
          <a:xfrm>
            <a:off x="1634394" y="1377104"/>
            <a:ext cx="5681980" cy="3136265"/>
          </a:xfrm>
          <a:prstGeom prst="rect">
            <a:avLst/>
          </a:prstGeom>
        </p:spPr>
      </p:pic>
    </p:spTree>
    <p:extLst>
      <p:ext uri="{BB962C8B-B14F-4D97-AF65-F5344CB8AC3E}">
        <p14:creationId xmlns:p14="http://schemas.microsoft.com/office/powerpoint/2010/main" val="16073244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lvl="0" indent="-285750">
              <a:lnSpc>
                <a:spcPct val="150000"/>
              </a:lnSpc>
            </a:pPr>
            <a:r>
              <a:rPr lang="en-GB" sz="1800" dirty="0">
                <a:latin typeface="Times New Roman" panose="02020603050405020304" pitchFamily="18" charset="0"/>
                <a:cs typeface="Times New Roman" panose="02020603050405020304" pitchFamily="18" charset="0"/>
              </a:rPr>
              <a:t>CONCLUSION AND FUTURE WORK</a:t>
            </a:r>
          </a:p>
        </p:txBody>
      </p:sp>
      <p:sp>
        <p:nvSpPr>
          <p:cNvPr id="3" name="Subtitle 2"/>
          <p:cNvSpPr>
            <a:spLocks noGrp="1"/>
          </p:cNvSpPr>
          <p:nvPr>
            <p:ph type="subTitle" idx="1"/>
          </p:nvPr>
        </p:nvSpPr>
        <p:spPr/>
        <p:txBody>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project aimed to develop accurate diabetes prediction models using a combination of machine learning and deep learning algorithms. The dataset used was the Pima Indian Diabetes Dataset, which initially had an imbalance in the distribution of diabetic and non-diabetic cases. The Synthetic Minority Over-Sampling Technique (SMOTE) was applied to address this imbalance, resulting in a balanced dataset. The models compared in this study included XG- Boost, Random Forest, GRU, LSTM, RNN, and a hybrid GRU+LSTM. Each model was trained and tested, and their performances were evaluated based on accuracy, precision, recall, and F1-score. The results showed varying degrees of success for each model, with GRU+LSTM demonstrating the highest accuracy at 99%. </a:t>
            </a:r>
            <a:endParaRPr lang="en-US" dirty="0" smtClean="0">
              <a:latin typeface="Times New Roman" panose="02020603050405020304" pitchFamily="18" charset="0"/>
              <a:cs typeface="Times New Roman" panose="02020603050405020304" pitchFamily="18" charset="0"/>
            </a:endParaRPr>
          </a:p>
          <a:p>
            <a:pPr marL="139700" indent="0" algn="just"/>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comparison charts demonstrated the differences between accuracy and execution time, offering an in-depth overview of the models' performance. GRU+LSTM performed not only in accuracy but also in competitive efficiency, making it a promising choice for diabetes prediction. In the future, we can improve the models by trying new ensemble techniques, adjusting settings for better results, and testing on different datasets. We should also make the models easy to understand and keep them updated with the latest information for better predictions about diabetes. </a:t>
            </a:r>
          </a:p>
        </p:txBody>
      </p:sp>
    </p:spTree>
    <p:extLst>
      <p:ext uri="{BB962C8B-B14F-4D97-AF65-F5344CB8AC3E}">
        <p14:creationId xmlns:p14="http://schemas.microsoft.com/office/powerpoint/2010/main" val="1834380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175" y="2260242"/>
            <a:ext cx="7065600" cy="1719329"/>
          </a:xfrm>
        </p:spPr>
        <p:txBody>
          <a:bodyPr/>
          <a:lstStyle/>
          <a:p>
            <a:pPr algn="ctr"/>
            <a:r>
              <a:rPr lang="en-US" sz="5000" dirty="0" smtClean="0">
                <a:solidFill>
                  <a:srgbClr val="002060"/>
                </a:solidFill>
                <a:latin typeface="Algerian" panose="04020705040A02060702" pitchFamily="82" charset="0"/>
              </a:rPr>
              <a:t>THANK YOU</a:t>
            </a:r>
            <a:endParaRPr lang="en-US" sz="50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1965182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Times New Roman" panose="02020603050405020304" pitchFamily="18" charset="0"/>
                <a:cs typeface="Times New Roman" panose="02020603050405020304" pitchFamily="18" charset="0"/>
              </a:rPr>
              <a:t>INTRODUCTION</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3792" y="1240454"/>
            <a:ext cx="7469746" cy="3035332"/>
          </a:xfrm>
        </p:spPr>
        <p:txBody>
          <a:bodyPr/>
          <a:lstStyle/>
          <a:p>
            <a:pPr lvl="1">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Diabetes </a:t>
            </a:r>
            <a:r>
              <a:rPr lang="en-US" dirty="0">
                <a:latin typeface="Times New Roman" panose="02020603050405020304" pitchFamily="18" charset="0"/>
                <a:cs typeface="Times New Roman" panose="02020603050405020304" pitchFamily="18" charset="0"/>
              </a:rPr>
              <a:t>Mellitus is a major public health concern in our nation. It is a metabolic illness that affects thousands of people and is brought on by the body storing too much glucose. Diabetes can lead to several health problems in humans if it is not identified early on, such as heart disease, kidney disease, nerve damage, eye damage and more. Diabetes mellitus during pregnancy, known as gestational diabetes mellitus (GDM), poses significant risks to both the mother and the unborn child. Early and accurate prediction of GDM is crucial for timely intervention and improved maternal and fetal outcomes. </a:t>
            </a:r>
            <a:endParaRPr lang="en-US" dirty="0" smtClean="0">
              <a:latin typeface="Times New Roman" panose="02020603050405020304" pitchFamily="18" charset="0"/>
              <a:cs typeface="Times New Roman" panose="02020603050405020304" pitchFamily="18" charset="0"/>
            </a:endParaRPr>
          </a:p>
          <a:p>
            <a:pPr marL="596900" lvl="1" indent="0"/>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lvl="1">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study aims to predict the diabetes mellitus in pregnant woman using Deep learning Algorithm such as GRU+LSTM, GRU, LSTM, RNN and Machine Learning algorithms such as XG-Boost and Random Forest classifiers on a real-time diabetes dataset. To yield the best possible remedy for the diabetes mellitus prediction, extensive research and new methods such as SMOTE are considered in this job. </a:t>
            </a:r>
          </a:p>
          <a:p>
            <a:pPr lvl="1">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337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latin typeface="Times New Roman" panose="02020603050405020304" pitchFamily="18" charset="0"/>
                <a:cs typeface="Times New Roman" panose="02020603050405020304" pitchFamily="18" charset="0"/>
              </a:rPr>
              <a:t>SYSTEM REQUIREMENTS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78795" y="1227575"/>
            <a:ext cx="7125980" cy="3312228"/>
          </a:xfrm>
        </p:spPr>
        <p:txBody>
          <a:bodyPr/>
          <a:lstStyle/>
          <a:p>
            <a:pPr lvl="1" fontAlgn="base"/>
            <a:r>
              <a:rPr lang="en-US" b="1" dirty="0">
                <a:latin typeface="Times New Roman" panose="02020603050405020304" pitchFamily="18" charset="0"/>
                <a:cs typeface="Times New Roman" panose="02020603050405020304" pitchFamily="18" charset="0"/>
              </a:rPr>
              <a:t>HARDWARE REQUIREMENTS </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Processor</a:t>
            </a:r>
            <a:r>
              <a:rPr lang="en-US" dirty="0">
                <a:latin typeface="Times New Roman" panose="02020603050405020304" pitchFamily="18" charset="0"/>
                <a:cs typeface="Times New Roman" panose="02020603050405020304" pitchFamily="18" charset="0"/>
              </a:rPr>
              <a:t>: Intel 15(8Gen)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RAM: </a:t>
            </a:r>
            <a:r>
              <a:rPr lang="en-US" dirty="0">
                <a:latin typeface="Times New Roman" panose="02020603050405020304" pitchFamily="18" charset="0"/>
                <a:cs typeface="Times New Roman" panose="02020603050405020304" pitchFamily="18" charset="0"/>
              </a:rPr>
              <a:t>4GB (minimum) </a:t>
            </a:r>
            <a:endParaRPr lang="en-US" sz="14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Internal </a:t>
            </a:r>
            <a:r>
              <a:rPr lang="en-US" dirty="0">
                <a:latin typeface="Times New Roman" panose="02020603050405020304" pitchFamily="18" charset="0"/>
                <a:cs typeface="Times New Roman" panose="02020603050405020304" pitchFamily="18" charset="0"/>
              </a:rPr>
              <a:t>space: 20-30 GB </a:t>
            </a:r>
            <a:endParaRPr lang="en-US" sz="14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Hard </a:t>
            </a:r>
            <a:r>
              <a:rPr lang="en-US" dirty="0">
                <a:latin typeface="Times New Roman" panose="02020603050405020304" pitchFamily="18" charset="0"/>
                <a:cs typeface="Times New Roman" panose="02020603050405020304" pitchFamily="18" charset="0"/>
              </a:rPr>
              <a:t>Disk:1TB </a:t>
            </a:r>
            <a:endParaRPr lang="en-US"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pPr lvl="1" fontAlgn="base"/>
            <a:r>
              <a:rPr lang="en-US" b="1" dirty="0">
                <a:latin typeface="Times New Roman" panose="02020603050405020304" pitchFamily="18" charset="0"/>
                <a:cs typeface="Times New Roman" panose="02020603050405020304" pitchFamily="18" charset="0"/>
              </a:rPr>
              <a:t>SOFTWARE REQUIREMENT </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Operating </a:t>
            </a:r>
            <a:r>
              <a:rPr lang="en-US" dirty="0">
                <a:latin typeface="Times New Roman" panose="02020603050405020304" pitchFamily="18" charset="0"/>
                <a:cs typeface="Times New Roman" panose="02020603050405020304" pitchFamily="18" charset="0"/>
              </a:rPr>
              <a:t>system: window 10 </a:t>
            </a:r>
            <a:endParaRPr lang="en-US" sz="14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Technologies </a:t>
            </a:r>
            <a:r>
              <a:rPr lang="en-US" dirty="0">
                <a:latin typeface="Times New Roman" panose="02020603050405020304" pitchFamily="18" charset="0"/>
                <a:cs typeface="Times New Roman" panose="02020603050405020304" pitchFamily="18" charset="0"/>
              </a:rPr>
              <a:t>used: AWS Cloud, Machine learning, Deep Learning </a:t>
            </a:r>
            <a:endParaRPr lang="en-US" sz="14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Framework</a:t>
            </a:r>
            <a:r>
              <a:rPr lang="en-US" dirty="0">
                <a:latin typeface="Times New Roman" panose="02020603050405020304" pitchFamily="18" charset="0"/>
                <a:cs typeface="Times New Roman" panose="02020603050405020304" pitchFamily="18" charset="0"/>
              </a:rPr>
              <a:t>: Flask </a:t>
            </a:r>
            <a:endParaRPr lang="en-US" sz="14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Programming </a:t>
            </a:r>
            <a:r>
              <a:rPr lang="en-US" dirty="0">
                <a:latin typeface="Times New Roman" panose="02020603050405020304" pitchFamily="18" charset="0"/>
                <a:cs typeface="Times New Roman" panose="02020603050405020304" pitchFamily="18" charset="0"/>
              </a:rPr>
              <a:t>languages: Python, Html,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Java script </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44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lvl="0" indent="-285750">
              <a:lnSpc>
                <a:spcPct val="150000"/>
              </a:lnSpc>
            </a:pPr>
            <a:r>
              <a:rPr lang="en-GB" dirty="0">
                <a:solidFill>
                  <a:srgbClr val="002060"/>
                </a:solidFill>
                <a:latin typeface="Times New Roman" panose="02020603050405020304" pitchFamily="18" charset="0"/>
                <a:cs typeface="Times New Roman" panose="02020603050405020304" pitchFamily="18" charset="0"/>
              </a:rPr>
              <a:t>SYSTEM ARCHITECTURE</a:t>
            </a:r>
          </a:p>
        </p:txBody>
      </p:sp>
      <p:sp>
        <p:nvSpPr>
          <p:cNvPr id="3" name="Subtitle 2"/>
          <p:cNvSpPr>
            <a:spLocks noGrp="1"/>
          </p:cNvSpPr>
          <p:nvPr>
            <p:ph type="subTitle" idx="1"/>
          </p:nvPr>
        </p:nvSpPr>
        <p:spPr>
          <a:xfrm>
            <a:off x="1094703" y="1275007"/>
            <a:ext cx="7010071" cy="3290553"/>
          </a:xfrm>
        </p:spPr>
        <p:txBody>
          <a:bodyPr/>
          <a:lstStyle/>
          <a:p>
            <a:endParaRPr lang="en-US" dirty="0"/>
          </a:p>
        </p:txBody>
      </p:sp>
      <p:pic>
        <p:nvPicPr>
          <p:cNvPr id="4" name="Picture 3"/>
          <p:cNvPicPr/>
          <p:nvPr/>
        </p:nvPicPr>
        <p:blipFill>
          <a:blip r:embed="rId2"/>
          <a:stretch>
            <a:fillRect/>
          </a:stretch>
        </p:blipFill>
        <p:spPr>
          <a:xfrm>
            <a:off x="1220641" y="1366120"/>
            <a:ext cx="5633720" cy="3108325"/>
          </a:xfrm>
          <a:prstGeom prst="rect">
            <a:avLst/>
          </a:prstGeom>
        </p:spPr>
      </p:pic>
    </p:spTree>
    <p:extLst>
      <p:ext uri="{BB962C8B-B14F-4D97-AF65-F5344CB8AC3E}">
        <p14:creationId xmlns:p14="http://schemas.microsoft.com/office/powerpoint/2010/main" val="796108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45" y="506766"/>
            <a:ext cx="7065600" cy="572700"/>
          </a:xfrm>
        </p:spPr>
        <p:txBody>
          <a:bodyPr/>
          <a:lstStyle/>
          <a:p>
            <a:r>
              <a:rPr lang="en-US" dirty="0" smtClean="0">
                <a:solidFill>
                  <a:srgbClr val="002060"/>
                </a:solidFill>
                <a:latin typeface="Times New Roman" panose="02020603050405020304" pitchFamily="18" charset="0"/>
                <a:cs typeface="Times New Roman" panose="02020603050405020304" pitchFamily="18" charset="0"/>
              </a:rPr>
              <a:t>DESCRIPTION</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04930" y="1015072"/>
            <a:ext cx="7254769" cy="3408819"/>
          </a:xfrm>
        </p:spPr>
        <p:txBody>
          <a:bodyPr/>
          <a:lstStyle/>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These </a:t>
            </a:r>
            <a:r>
              <a:rPr lang="en-US" sz="1300" dirty="0">
                <a:latin typeface="Times New Roman" panose="02020603050405020304" pitchFamily="18" charset="0"/>
                <a:cs typeface="Times New Roman" panose="02020603050405020304" pitchFamily="18" charset="0"/>
              </a:rPr>
              <a:t>services often provide pre-configured instances with a range of hardware options you can select from. Explore options like spot instances, which offer unused cloud capacity at a discounted rate. This can be cost-effective for workloads that are not time-critical. Overall, the cloud offers flexibility in hardware selection. By understanding your model's needs, workload patterns, and budget constraints, you can choose the most appropriate hardware configuration for your cloud deployment. This approach leverages the strengths of </a:t>
            </a:r>
            <a:r>
              <a:rPr lang="en-US" sz="1300" dirty="0" err="1">
                <a:latin typeface="Times New Roman" panose="02020603050405020304" pitchFamily="18" charset="0"/>
                <a:cs typeface="Times New Roman" panose="02020603050405020304" pitchFamily="18" charset="0"/>
              </a:rPr>
              <a:t>SageMaker</a:t>
            </a:r>
            <a:r>
              <a:rPr lang="en-US" sz="1300" dirty="0">
                <a:latin typeface="Times New Roman" panose="02020603050405020304" pitchFamily="18" charset="0"/>
                <a:cs typeface="Times New Roman" panose="02020603050405020304" pitchFamily="18" charset="0"/>
              </a:rPr>
              <a:t> for deep learning model deployment, offering scalability, efficiency, and a more suitable environment for running complex models compared to AWS Lambda. API Gateway would act as the single entry point for all incoming requests</a:t>
            </a:r>
            <a:r>
              <a:rPr lang="en-US" sz="13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It </a:t>
            </a:r>
            <a:r>
              <a:rPr lang="en-US" sz="1300" dirty="0">
                <a:latin typeface="Times New Roman" panose="02020603050405020304" pitchFamily="18" charset="0"/>
                <a:cs typeface="Times New Roman" panose="02020603050405020304" pitchFamily="18" charset="0"/>
              </a:rPr>
              <a:t>would be configured to handle different request paths or endpoints, each potentially corresponding to a specific prediction functionality of your model. By incorporating API Gateway into your cloud deployment strategy, you can create a </a:t>
            </a:r>
            <a:r>
              <a:rPr lang="en-US" sz="1300" dirty="0" smtClean="0">
                <a:latin typeface="Times New Roman" panose="02020603050405020304" pitchFamily="18" charset="0"/>
                <a:cs typeface="Times New Roman" panose="02020603050405020304" pitchFamily="18" charset="0"/>
              </a:rPr>
              <a:t>well-structured</a:t>
            </a:r>
            <a:r>
              <a:rPr lang="en-US" sz="1300" dirty="0">
                <a:latin typeface="Times New Roman" panose="02020603050405020304" pitchFamily="18" charset="0"/>
                <a:cs typeface="Times New Roman" panose="02020603050405020304" pitchFamily="18" charset="0"/>
              </a:rPr>
              <a:t>, secure, and scalable interface for accessing the predictions generated by your hybrid deep learning model. This facilitates seamless integration with various client applications used by healthcare professionals. By effectively utilizing Amazon S3, you can establish a secure, scalable, and cost-efficient foundation for data storage within your cloud-deployed Diabetes Mellitus prediction project. This frees you to focus on core model development and improvement. </a:t>
            </a:r>
          </a:p>
          <a:p>
            <a:pPr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059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977" y="513712"/>
            <a:ext cx="7065600" cy="572700"/>
          </a:xfrm>
        </p:spPr>
        <p:txBody>
          <a:bodyPr/>
          <a:lstStyle/>
          <a:p>
            <a:pPr lvl="1" fontAlgn="base"/>
            <a:r>
              <a:rPr lang="en-US" dirty="0">
                <a:solidFill>
                  <a:srgbClr val="002060"/>
                </a:solidFill>
                <a:latin typeface="Times New Roman" panose="02020603050405020304" pitchFamily="18" charset="0"/>
                <a:cs typeface="Times New Roman" panose="02020603050405020304" pitchFamily="18" charset="0"/>
              </a:rPr>
              <a:t>Proposed Work Flow Chart: </a:t>
            </a:r>
            <a:endParaRPr lang="en-US" sz="28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479183" y="1086412"/>
            <a:ext cx="3380704" cy="3477956"/>
          </a:xfrm>
          <a:prstGeom prst="rect">
            <a:avLst/>
          </a:prstGeom>
        </p:spPr>
      </p:pic>
    </p:spTree>
    <p:extLst>
      <p:ext uri="{BB962C8B-B14F-4D97-AF65-F5344CB8AC3E}">
        <p14:creationId xmlns:p14="http://schemas.microsoft.com/office/powerpoint/2010/main" val="2335216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Proposed Work: </a:t>
            </a:r>
          </a:p>
        </p:txBody>
      </p:sp>
      <p:sp>
        <p:nvSpPr>
          <p:cNvPr id="3" name="Subtitle 2"/>
          <p:cNvSpPr>
            <a:spLocks noGrp="1"/>
          </p:cNvSpPr>
          <p:nvPr>
            <p:ph type="subTitle" idx="1"/>
          </p:nvPr>
        </p:nvSpPr>
        <p:spPr>
          <a:xfrm>
            <a:off x="691446" y="1170125"/>
            <a:ext cx="7065600" cy="3357304"/>
          </a:xfrm>
        </p:spPr>
        <p:txBody>
          <a:bodyPr/>
          <a:lstStyle/>
          <a:p>
            <a:pPr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1 (Import Modules): </a:t>
            </a:r>
            <a:r>
              <a:rPr lang="en-US" dirty="0">
                <a:latin typeface="Times New Roman" panose="02020603050405020304" pitchFamily="18" charset="0"/>
                <a:cs typeface="Times New Roman" panose="02020603050405020304" pitchFamily="18" charset="0"/>
              </a:rPr>
              <a:t>Importing essential libraries that are needed for the suggested job is the initial step. Graphs are created using the </a:t>
            </a:r>
            <a:r>
              <a:rPr lang="en-US" dirty="0" err="1">
                <a:latin typeface="Times New Roman" panose="02020603050405020304" pitchFamily="18" charset="0"/>
                <a:cs typeface="Times New Roman" panose="02020603050405020304" pitchFamily="18" charset="0"/>
              </a:rPr>
              <a:t>seaborn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libraries. Training and testing splitter is implemented using </a:t>
            </a:r>
            <a:r>
              <a:rPr lang="en-US" dirty="0" err="1">
                <a:latin typeface="Times New Roman" panose="02020603050405020304" pitchFamily="18" charset="0"/>
                <a:cs typeface="Times New Roman" panose="02020603050405020304" pitchFamily="18" charset="0"/>
              </a:rPr>
              <a:t>scikit_learn</a:t>
            </a:r>
            <a:r>
              <a:rPr lang="en-US" dirty="0">
                <a:latin typeface="Times New Roman" panose="02020603050405020304" pitchFamily="18" charset="0"/>
                <a:cs typeface="Times New Roman" panose="02020603050405020304" pitchFamily="18" charset="0"/>
              </a:rPr>
              <a:t> library. Python's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is used for mathematical and numerical operations, whereas pandas is used for data analysis and manipulation, usually with tabular data</a:t>
            </a:r>
            <a:r>
              <a:rPr lang="en-US" dirty="0" smtClean="0">
                <a:latin typeface="Times New Roman" panose="02020603050405020304" pitchFamily="18" charset="0"/>
                <a:cs typeface="Times New Roman" panose="02020603050405020304" pitchFamily="18" charset="0"/>
              </a:rPr>
              <a:t>.</a:t>
            </a:r>
          </a:p>
          <a:p>
            <a:pPr marL="139700" indent="0"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2 (Loading Dataset): </a:t>
            </a:r>
            <a:r>
              <a:rPr lang="en-US" dirty="0">
                <a:latin typeface="Times New Roman" panose="02020603050405020304" pitchFamily="18" charset="0"/>
                <a:cs typeface="Times New Roman" panose="02020603050405020304" pitchFamily="18" charset="0"/>
              </a:rPr>
              <a:t>Start Loading the UCI dataset in the Training folder into the RAM during the runtime. </a:t>
            </a:r>
            <a:endParaRPr lang="en-US" dirty="0" smtClean="0">
              <a:latin typeface="Times New Roman" panose="02020603050405020304" pitchFamily="18" charset="0"/>
              <a:cs typeface="Times New Roman" panose="02020603050405020304" pitchFamily="18" charset="0"/>
            </a:endParaRPr>
          </a:p>
          <a:p>
            <a:pPr marL="139700" indent="0"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3 (Feature Selection): </a:t>
            </a:r>
            <a:r>
              <a:rPr lang="en-US" dirty="0">
                <a:latin typeface="Times New Roman" panose="02020603050405020304" pitchFamily="18" charset="0"/>
                <a:cs typeface="Times New Roman" panose="02020603050405020304" pitchFamily="18" charset="0"/>
              </a:rPr>
              <a:t>The selection of features has a significant impact on machine learning models. Training the model with redundant data and meaningless characteristics can result in models that are faulty and provide incorrect predictions. The dataset was examined for missing or empty values. In any column, there were no missing or null values. The correlation matrix was then used to determine that no one feature was significantly correlated with the outcome. As a result, no feature was eliminated for correlation. Finally, outliers were discovered. Box plot approach was used in some columns. Outliers were left in the dataset because removing them from such a small-scale dataset resulted in worse performance. The dataset was therefore constructed with the relevant features. </a:t>
            </a:r>
          </a:p>
        </p:txBody>
      </p:sp>
    </p:spTree>
    <p:extLst>
      <p:ext uri="{BB962C8B-B14F-4D97-AF65-F5344CB8AC3E}">
        <p14:creationId xmlns:p14="http://schemas.microsoft.com/office/powerpoint/2010/main" val="1042323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39175" y="637504"/>
            <a:ext cx="7065600" cy="3915177"/>
          </a:xfrm>
        </p:spPr>
        <p:txBody>
          <a:bodyPr/>
          <a:lstStyle/>
          <a:p>
            <a:pPr>
              <a:buFont typeface="Wingdings" panose="05000000000000000000" pitchFamily="2" charset="2"/>
              <a:buChar char="q"/>
            </a:pPr>
            <a:r>
              <a:rPr lang="en-US" sz="1300" b="1" dirty="0" smtClean="0">
                <a:latin typeface="Times New Roman" panose="02020603050405020304" pitchFamily="18" charset="0"/>
                <a:cs typeface="Times New Roman" panose="02020603050405020304" pitchFamily="18" charset="0"/>
              </a:rPr>
              <a:t>Step </a:t>
            </a:r>
            <a:r>
              <a:rPr lang="en-US" sz="1300" b="1" dirty="0">
                <a:latin typeface="Times New Roman" panose="02020603050405020304" pitchFamily="18" charset="0"/>
                <a:cs typeface="Times New Roman" panose="02020603050405020304" pitchFamily="18" charset="0"/>
              </a:rPr>
              <a:t>4 (Over Sampling Using SMOTE): </a:t>
            </a:r>
            <a:r>
              <a:rPr lang="en-US" sz="1300" dirty="0">
                <a:latin typeface="Times New Roman" panose="02020603050405020304" pitchFamily="18" charset="0"/>
                <a:cs typeface="Times New Roman" panose="02020603050405020304" pitchFamily="18" charset="0"/>
              </a:rPr>
              <a:t>After the loading of the dataset, the dataset was thoroughly </a:t>
            </a:r>
            <a:r>
              <a:rPr lang="en-US" sz="1300" dirty="0" err="1">
                <a:latin typeface="Times New Roman" panose="02020603050405020304" pitchFamily="18" charset="0"/>
                <a:cs typeface="Times New Roman" panose="02020603050405020304" pitchFamily="18" charset="0"/>
              </a:rPr>
              <a:t>analysed</a:t>
            </a:r>
            <a:r>
              <a:rPr lang="en-US" sz="1300" dirty="0">
                <a:latin typeface="Times New Roman" panose="02020603050405020304" pitchFamily="18" charset="0"/>
                <a:cs typeface="Times New Roman" panose="02020603050405020304" pitchFamily="18" charset="0"/>
              </a:rPr>
              <a:t>. The dataset was discovered to be unbalanced. In the result class, the non- diabetic to diabetes ratio was 1.86 to 1. Oversampling was used to balance out the dataset to alleviate this problem. Oversampling was accomplished using the Synthetic </a:t>
            </a:r>
            <a:r>
              <a:rPr lang="en-US" sz="1300" dirty="0" smtClean="0">
                <a:latin typeface="Times New Roman" panose="02020603050405020304" pitchFamily="18" charset="0"/>
                <a:cs typeface="Times New Roman" panose="02020603050405020304" pitchFamily="18" charset="0"/>
              </a:rPr>
              <a:t>Minority Oversampling </a:t>
            </a:r>
            <a:r>
              <a:rPr lang="en-US" sz="1300" dirty="0">
                <a:latin typeface="Times New Roman" panose="02020603050405020304" pitchFamily="18" charset="0"/>
                <a:cs typeface="Times New Roman" panose="02020603050405020304" pitchFamily="18" charset="0"/>
              </a:rPr>
              <a:t>Technique (SMOTE). It evened out the distribution of classes by more frequently reproducing minority class samples, as random instances of minorities were mixed with smote to produce new instances. Following SMOTE, the diabetic to nondiabetic case ratio was 1:1, achieving our oversampling goal. The total number of occurrences became from 768 to 1000</a:t>
            </a:r>
            <a:r>
              <a:rPr lang="en-US" sz="1300" dirty="0" smtClean="0">
                <a:latin typeface="Times New Roman" panose="02020603050405020304" pitchFamily="18" charset="0"/>
                <a:cs typeface="Times New Roman" panose="02020603050405020304" pitchFamily="18" charset="0"/>
              </a:rPr>
              <a:t>.</a:t>
            </a:r>
          </a:p>
          <a:p>
            <a:pPr marL="139700" indent="0"/>
            <a:r>
              <a:rPr lang="en-US" sz="1300" dirty="0">
                <a:latin typeface="Times New Roman" panose="02020603050405020304" pitchFamily="18" charset="0"/>
                <a:cs typeface="Times New Roman" panose="02020603050405020304" pitchFamily="18" charset="0"/>
              </a:rPr>
              <a:t> </a:t>
            </a:r>
            <a:r>
              <a:rPr lang="en-US" sz="13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sz="1300" b="1" dirty="0" smtClean="0">
                <a:latin typeface="Times New Roman" panose="02020603050405020304" pitchFamily="18" charset="0"/>
                <a:cs typeface="Times New Roman" panose="02020603050405020304" pitchFamily="18" charset="0"/>
              </a:rPr>
              <a:t>Step </a:t>
            </a:r>
            <a:r>
              <a:rPr lang="en-US" sz="1300" b="1" dirty="0">
                <a:latin typeface="Times New Roman" panose="02020603050405020304" pitchFamily="18" charset="0"/>
                <a:cs typeface="Times New Roman" panose="02020603050405020304" pitchFamily="18" charset="0"/>
              </a:rPr>
              <a:t>5 (Data Visualization): </a:t>
            </a:r>
            <a:r>
              <a:rPr lang="en-US" sz="1300" dirty="0">
                <a:latin typeface="Times New Roman" panose="02020603050405020304" pitchFamily="18" charset="0"/>
                <a:cs typeface="Times New Roman" panose="02020603050405020304" pitchFamily="18" charset="0"/>
              </a:rPr>
              <a:t>This step is used to know the hidden relationship or pattern between the attributes. Bar plots display the distribution of categorical data; pair plots reveal relationships between pairs of variables; </a:t>
            </a:r>
            <a:r>
              <a:rPr lang="en-US" sz="1300" dirty="0" err="1">
                <a:latin typeface="Times New Roman" panose="02020603050405020304" pitchFamily="18" charset="0"/>
                <a:cs typeface="Times New Roman" panose="02020603050405020304" pitchFamily="18" charset="0"/>
              </a:rPr>
              <a:t>heatmaps</a:t>
            </a:r>
            <a:r>
              <a:rPr lang="en-US" sz="1300" dirty="0">
                <a:latin typeface="Times New Roman" panose="02020603050405020304" pitchFamily="18" charset="0"/>
                <a:cs typeface="Times New Roman" panose="02020603050405020304" pitchFamily="18" charset="0"/>
              </a:rPr>
              <a:t> visualize correlations or patterns in a dataset, and pie charts represent the composition of a whole as parts</a:t>
            </a:r>
            <a:r>
              <a:rPr lang="en-US" sz="13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300" b="1" dirty="0" smtClean="0">
                <a:latin typeface="Times New Roman" panose="02020603050405020304" pitchFamily="18" charset="0"/>
                <a:cs typeface="Times New Roman" panose="02020603050405020304" pitchFamily="18" charset="0"/>
              </a:rPr>
              <a:t>Step </a:t>
            </a:r>
            <a:r>
              <a:rPr lang="en-US" sz="1300" b="1" dirty="0">
                <a:latin typeface="Times New Roman" panose="02020603050405020304" pitchFamily="18" charset="0"/>
                <a:cs typeface="Times New Roman" panose="02020603050405020304" pitchFamily="18" charset="0"/>
              </a:rPr>
              <a:t>6 (Standardization): </a:t>
            </a:r>
            <a:r>
              <a:rPr lang="en-US" sz="1300" dirty="0">
                <a:latin typeface="Times New Roman" panose="02020603050405020304" pitchFamily="18" charset="0"/>
                <a:cs typeface="Times New Roman" panose="02020603050405020304" pitchFamily="18" charset="0"/>
              </a:rPr>
              <a:t>As distinct attributes were measured on different scales, scaling them would level the playing field for all data points. The goal of scaling in this case is to reduce all features to a single scale. Because the majority of the algorithms utilized were gradient descent-based, feature scaling would minimize the step size, resulting in speedier outputs. Standardization was implemented in the dataset for scaling. </a:t>
            </a:r>
          </a:p>
          <a:p>
            <a:endParaRPr lang="en-US" dirty="0"/>
          </a:p>
        </p:txBody>
      </p:sp>
    </p:spTree>
    <p:extLst>
      <p:ext uri="{BB962C8B-B14F-4D97-AF65-F5344CB8AC3E}">
        <p14:creationId xmlns:p14="http://schemas.microsoft.com/office/powerpoint/2010/main" val="1957026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abetes Mellitus Disease by Slidesgo">
  <a:themeElements>
    <a:clrScheme name="Simple Light">
      <a:dk1>
        <a:srgbClr val="000000"/>
      </a:dk1>
      <a:lt1>
        <a:srgbClr val="5E8B3C"/>
      </a:lt1>
      <a:dk2>
        <a:srgbClr val="FFFFFF"/>
      </a:dk2>
      <a:lt2>
        <a:srgbClr val="CBE2C3"/>
      </a:lt2>
      <a:accent1>
        <a:srgbClr val="7E92AE"/>
      </a:accent1>
      <a:accent2>
        <a:srgbClr val="1E1E1E"/>
      </a:accent2>
      <a:accent3>
        <a:srgbClr val="BFC9D7"/>
      </a:accent3>
      <a:accent4>
        <a:srgbClr val="9FAEC3"/>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1856</Words>
  <Application>Microsoft Office PowerPoint</Application>
  <PresentationFormat>On-screen Show (16:9)</PresentationFormat>
  <Paragraphs>126</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Tahoma</vt:lpstr>
      <vt:lpstr>Exo 2</vt:lpstr>
      <vt:lpstr>Arial</vt:lpstr>
      <vt:lpstr>Times New Roman</vt:lpstr>
      <vt:lpstr>Wingdings</vt:lpstr>
      <vt:lpstr>MuseoModerno</vt:lpstr>
      <vt:lpstr>Algerian</vt:lpstr>
      <vt:lpstr>Diabetes Mellitus Disease by Slidesgo</vt:lpstr>
      <vt:lpstr>DIABETES MELLITUS PREDICTION IN PREGNANT WOMEN USING HYBRID DEEP LEARNING </vt:lpstr>
      <vt:lpstr>CONTENTS</vt:lpstr>
      <vt:lpstr>INTRODUCTION</vt:lpstr>
      <vt:lpstr>SYSTEM REQUIREMENTS</vt:lpstr>
      <vt:lpstr>SYSTEM ARCHITECTURE</vt:lpstr>
      <vt:lpstr>DESCRIPTION</vt:lpstr>
      <vt:lpstr>Proposed Work Flow Chart: </vt:lpstr>
      <vt:lpstr>Proposed Work: </vt:lpstr>
      <vt:lpstr>PowerPoint Presentation</vt:lpstr>
      <vt:lpstr>PowerPoint Presentation</vt:lpstr>
      <vt:lpstr>DATASET DESCRIPTION AND SAMPLE DATA </vt:lpstr>
      <vt:lpstr>PowerPoint Presentation</vt:lpstr>
      <vt:lpstr>IMPLEMENTATION</vt:lpstr>
      <vt:lpstr>HYBRID DEEP LEARNING RESULTS</vt:lpstr>
      <vt:lpstr>WEB PAGE DEVELOPMENT</vt:lpstr>
      <vt:lpstr>PowerPoint Presentation</vt:lpstr>
      <vt:lpstr>PowerPoint Presentation</vt:lpstr>
      <vt:lpstr>DEPLOYEMENT OF DIABETES MELLITUS PREDICTION IN PREGNANT WOMEN USING HYBRID DEEP LEARNING  IN AWS SERVERLESS LAMBDA  AWS SERVICES LIKE:  AWS SAGEMAKER API GATEWAY LAMBA FUNCTION S3(STORAGE BUCKET)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MELLITUS PREDICTION IN PREGNANT WOMEN USING HYBRID DEEP LEARNING </dc:title>
  <cp:lastModifiedBy>Dell</cp:lastModifiedBy>
  <cp:revision>12</cp:revision>
  <dcterms:modified xsi:type="dcterms:W3CDTF">2025-04-21T20:48:55Z</dcterms:modified>
</cp:coreProperties>
</file>