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65" r:id="rId6"/>
    <p:sldId id="283"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4"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68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8"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F0595A-3783-4C5C-93F9-A98875E3A3A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96ED6C0-55BA-4310-A974-4840A6C54F2D}">
      <dgm:prSet/>
      <dgm:spPr/>
      <dgm:t>
        <a:bodyPr/>
        <a:lstStyle/>
        <a:p>
          <a:r>
            <a:rPr lang="en-US"/>
            <a:t>The below models had been built on our data</a:t>
          </a:r>
        </a:p>
      </dgm:t>
    </dgm:pt>
    <dgm:pt modelId="{BC86BE08-1780-492B-9B95-60D0BAA03B6B}" type="parTrans" cxnId="{8C2B5C4F-384C-4D49-A391-35A108D6465B}">
      <dgm:prSet/>
      <dgm:spPr/>
      <dgm:t>
        <a:bodyPr/>
        <a:lstStyle/>
        <a:p>
          <a:endParaRPr lang="en-US"/>
        </a:p>
      </dgm:t>
    </dgm:pt>
    <dgm:pt modelId="{544344F3-2123-4E79-926C-FEA4A4031977}" type="sibTrans" cxnId="{8C2B5C4F-384C-4D49-A391-35A108D6465B}">
      <dgm:prSet/>
      <dgm:spPr/>
      <dgm:t>
        <a:bodyPr/>
        <a:lstStyle/>
        <a:p>
          <a:endParaRPr lang="en-US"/>
        </a:p>
      </dgm:t>
    </dgm:pt>
    <dgm:pt modelId="{44127DBA-4AFE-412B-9A8A-61EF288811C0}">
      <dgm:prSet/>
      <dgm:spPr/>
      <dgm:t>
        <a:bodyPr/>
        <a:lstStyle/>
        <a:p>
          <a:r>
            <a:rPr lang="en-US"/>
            <a:t>1) KNN Classifier (ML Model)</a:t>
          </a:r>
        </a:p>
      </dgm:t>
    </dgm:pt>
    <dgm:pt modelId="{07F93328-E1B8-40B7-B1F5-93A84D653932}" type="parTrans" cxnId="{692CE228-11D2-4117-80CF-CEC200BEC045}">
      <dgm:prSet/>
      <dgm:spPr/>
      <dgm:t>
        <a:bodyPr/>
        <a:lstStyle/>
        <a:p>
          <a:endParaRPr lang="en-US"/>
        </a:p>
      </dgm:t>
    </dgm:pt>
    <dgm:pt modelId="{AEE118B7-BD20-4188-A5F8-C0358CC6E4F8}" type="sibTrans" cxnId="{692CE228-11D2-4117-80CF-CEC200BEC045}">
      <dgm:prSet/>
      <dgm:spPr/>
      <dgm:t>
        <a:bodyPr/>
        <a:lstStyle/>
        <a:p>
          <a:endParaRPr lang="en-US"/>
        </a:p>
      </dgm:t>
    </dgm:pt>
    <dgm:pt modelId="{91E21C50-F297-41DC-98EC-4AD7A5138DDF}">
      <dgm:prSet/>
      <dgm:spPr/>
      <dgm:t>
        <a:bodyPr/>
        <a:lstStyle/>
        <a:p>
          <a:r>
            <a:rPr lang="en-US"/>
            <a:t>2) Random Forest Classifier (ML model)</a:t>
          </a:r>
        </a:p>
      </dgm:t>
    </dgm:pt>
    <dgm:pt modelId="{6ADDF2BF-624E-4450-8175-268B53DF1CFA}" type="parTrans" cxnId="{CA6C187D-9016-48FD-87C3-C8D7C3DF8EE9}">
      <dgm:prSet/>
      <dgm:spPr/>
      <dgm:t>
        <a:bodyPr/>
        <a:lstStyle/>
        <a:p>
          <a:endParaRPr lang="en-US"/>
        </a:p>
      </dgm:t>
    </dgm:pt>
    <dgm:pt modelId="{C564F935-BAF3-44AF-A5A2-7B82E2FE5101}" type="sibTrans" cxnId="{CA6C187D-9016-48FD-87C3-C8D7C3DF8EE9}">
      <dgm:prSet/>
      <dgm:spPr/>
      <dgm:t>
        <a:bodyPr/>
        <a:lstStyle/>
        <a:p>
          <a:endParaRPr lang="en-US"/>
        </a:p>
      </dgm:t>
    </dgm:pt>
    <dgm:pt modelId="{03FB1F15-17A4-4584-B440-FCE4F6F873DC}">
      <dgm:prSet/>
      <dgm:spPr/>
      <dgm:t>
        <a:bodyPr/>
        <a:lstStyle/>
        <a:p>
          <a:r>
            <a:rPr lang="en-US"/>
            <a:t>3) MLP Classifier (Neural Networks model)</a:t>
          </a:r>
        </a:p>
      </dgm:t>
    </dgm:pt>
    <dgm:pt modelId="{4B179272-866C-4ADA-9AA4-12537F88C336}" type="parTrans" cxnId="{05ECD125-91B7-41B7-8B44-C338333FB96D}">
      <dgm:prSet/>
      <dgm:spPr/>
      <dgm:t>
        <a:bodyPr/>
        <a:lstStyle/>
        <a:p>
          <a:endParaRPr lang="en-US"/>
        </a:p>
      </dgm:t>
    </dgm:pt>
    <dgm:pt modelId="{069BA34C-BC16-4841-93FE-C03CFB46D63B}" type="sibTrans" cxnId="{05ECD125-91B7-41B7-8B44-C338333FB96D}">
      <dgm:prSet/>
      <dgm:spPr/>
      <dgm:t>
        <a:bodyPr/>
        <a:lstStyle/>
        <a:p>
          <a:endParaRPr lang="en-US"/>
        </a:p>
      </dgm:t>
    </dgm:pt>
    <dgm:pt modelId="{7C9A5B47-6AF1-42E2-828C-BF660EDF956D}" type="pres">
      <dgm:prSet presAssocID="{7FF0595A-3783-4C5C-93F9-A98875E3A3A1}" presName="linear" presStyleCnt="0">
        <dgm:presLayoutVars>
          <dgm:animLvl val="lvl"/>
          <dgm:resizeHandles val="exact"/>
        </dgm:presLayoutVars>
      </dgm:prSet>
      <dgm:spPr/>
    </dgm:pt>
    <dgm:pt modelId="{88EA9925-5CD5-4533-9D8F-B354F3D28AC3}" type="pres">
      <dgm:prSet presAssocID="{996ED6C0-55BA-4310-A974-4840A6C54F2D}" presName="parentText" presStyleLbl="node1" presStyleIdx="0" presStyleCnt="4">
        <dgm:presLayoutVars>
          <dgm:chMax val="0"/>
          <dgm:bulletEnabled val="1"/>
        </dgm:presLayoutVars>
      </dgm:prSet>
      <dgm:spPr/>
    </dgm:pt>
    <dgm:pt modelId="{40AF176C-6E5A-4DCB-A585-95C92A7E8E11}" type="pres">
      <dgm:prSet presAssocID="{544344F3-2123-4E79-926C-FEA4A4031977}" presName="spacer" presStyleCnt="0"/>
      <dgm:spPr/>
    </dgm:pt>
    <dgm:pt modelId="{71141AFB-9E26-41FE-99CB-0B586E119DAC}" type="pres">
      <dgm:prSet presAssocID="{44127DBA-4AFE-412B-9A8A-61EF288811C0}" presName="parentText" presStyleLbl="node1" presStyleIdx="1" presStyleCnt="4">
        <dgm:presLayoutVars>
          <dgm:chMax val="0"/>
          <dgm:bulletEnabled val="1"/>
        </dgm:presLayoutVars>
      </dgm:prSet>
      <dgm:spPr/>
    </dgm:pt>
    <dgm:pt modelId="{67E25DAD-525B-4F52-82D5-708488DD177A}" type="pres">
      <dgm:prSet presAssocID="{AEE118B7-BD20-4188-A5F8-C0358CC6E4F8}" presName="spacer" presStyleCnt="0"/>
      <dgm:spPr/>
    </dgm:pt>
    <dgm:pt modelId="{3E58DB1B-E363-4D26-B7E1-40944E6475FD}" type="pres">
      <dgm:prSet presAssocID="{91E21C50-F297-41DC-98EC-4AD7A5138DDF}" presName="parentText" presStyleLbl="node1" presStyleIdx="2" presStyleCnt="4">
        <dgm:presLayoutVars>
          <dgm:chMax val="0"/>
          <dgm:bulletEnabled val="1"/>
        </dgm:presLayoutVars>
      </dgm:prSet>
      <dgm:spPr/>
    </dgm:pt>
    <dgm:pt modelId="{E02602C3-45E5-48C6-963D-E659C5B7E616}" type="pres">
      <dgm:prSet presAssocID="{C564F935-BAF3-44AF-A5A2-7B82E2FE5101}" presName="spacer" presStyleCnt="0"/>
      <dgm:spPr/>
    </dgm:pt>
    <dgm:pt modelId="{16D00789-5A55-4F62-BC1A-A517FC73148B}" type="pres">
      <dgm:prSet presAssocID="{03FB1F15-17A4-4584-B440-FCE4F6F873DC}" presName="parentText" presStyleLbl="node1" presStyleIdx="3" presStyleCnt="4">
        <dgm:presLayoutVars>
          <dgm:chMax val="0"/>
          <dgm:bulletEnabled val="1"/>
        </dgm:presLayoutVars>
      </dgm:prSet>
      <dgm:spPr/>
    </dgm:pt>
  </dgm:ptLst>
  <dgm:cxnLst>
    <dgm:cxn modelId="{05ECD125-91B7-41B7-8B44-C338333FB96D}" srcId="{7FF0595A-3783-4C5C-93F9-A98875E3A3A1}" destId="{03FB1F15-17A4-4584-B440-FCE4F6F873DC}" srcOrd="3" destOrd="0" parTransId="{4B179272-866C-4ADA-9AA4-12537F88C336}" sibTransId="{069BA34C-BC16-4841-93FE-C03CFB46D63B}"/>
    <dgm:cxn modelId="{692CE228-11D2-4117-80CF-CEC200BEC045}" srcId="{7FF0595A-3783-4C5C-93F9-A98875E3A3A1}" destId="{44127DBA-4AFE-412B-9A8A-61EF288811C0}" srcOrd="1" destOrd="0" parTransId="{07F93328-E1B8-40B7-B1F5-93A84D653932}" sibTransId="{AEE118B7-BD20-4188-A5F8-C0358CC6E4F8}"/>
    <dgm:cxn modelId="{D19A4347-B2C7-422A-83CD-B817CC5078FC}" type="presOf" srcId="{91E21C50-F297-41DC-98EC-4AD7A5138DDF}" destId="{3E58DB1B-E363-4D26-B7E1-40944E6475FD}" srcOrd="0" destOrd="0" presId="urn:microsoft.com/office/officeart/2005/8/layout/vList2"/>
    <dgm:cxn modelId="{4F579F4A-09F8-4ABE-B460-3D6DC37D0933}" type="presOf" srcId="{996ED6C0-55BA-4310-A974-4840A6C54F2D}" destId="{88EA9925-5CD5-4533-9D8F-B354F3D28AC3}" srcOrd="0" destOrd="0" presId="urn:microsoft.com/office/officeart/2005/8/layout/vList2"/>
    <dgm:cxn modelId="{8C2B5C4F-384C-4D49-A391-35A108D6465B}" srcId="{7FF0595A-3783-4C5C-93F9-A98875E3A3A1}" destId="{996ED6C0-55BA-4310-A974-4840A6C54F2D}" srcOrd="0" destOrd="0" parTransId="{BC86BE08-1780-492B-9B95-60D0BAA03B6B}" sibTransId="{544344F3-2123-4E79-926C-FEA4A4031977}"/>
    <dgm:cxn modelId="{ABA4C078-FDDA-4598-AD28-6D8548976CD0}" type="presOf" srcId="{7FF0595A-3783-4C5C-93F9-A98875E3A3A1}" destId="{7C9A5B47-6AF1-42E2-828C-BF660EDF956D}" srcOrd="0" destOrd="0" presId="urn:microsoft.com/office/officeart/2005/8/layout/vList2"/>
    <dgm:cxn modelId="{CA6C187D-9016-48FD-87C3-C8D7C3DF8EE9}" srcId="{7FF0595A-3783-4C5C-93F9-A98875E3A3A1}" destId="{91E21C50-F297-41DC-98EC-4AD7A5138DDF}" srcOrd="2" destOrd="0" parTransId="{6ADDF2BF-624E-4450-8175-268B53DF1CFA}" sibTransId="{C564F935-BAF3-44AF-A5A2-7B82E2FE5101}"/>
    <dgm:cxn modelId="{D446B8CA-4B91-4C9F-928A-3E524AAAAC2E}" type="presOf" srcId="{03FB1F15-17A4-4584-B440-FCE4F6F873DC}" destId="{16D00789-5A55-4F62-BC1A-A517FC73148B}" srcOrd="0" destOrd="0" presId="urn:microsoft.com/office/officeart/2005/8/layout/vList2"/>
    <dgm:cxn modelId="{179F8AEC-A153-48B4-8B16-A0A9A7AE1C7E}" type="presOf" srcId="{44127DBA-4AFE-412B-9A8A-61EF288811C0}" destId="{71141AFB-9E26-41FE-99CB-0B586E119DAC}" srcOrd="0" destOrd="0" presId="urn:microsoft.com/office/officeart/2005/8/layout/vList2"/>
    <dgm:cxn modelId="{DC2A5926-6BE7-4BB9-B8BC-C03E7600CDEA}" type="presParOf" srcId="{7C9A5B47-6AF1-42E2-828C-BF660EDF956D}" destId="{88EA9925-5CD5-4533-9D8F-B354F3D28AC3}" srcOrd="0" destOrd="0" presId="urn:microsoft.com/office/officeart/2005/8/layout/vList2"/>
    <dgm:cxn modelId="{17128628-AE5F-4107-A580-C1AA4426C2D3}" type="presParOf" srcId="{7C9A5B47-6AF1-42E2-828C-BF660EDF956D}" destId="{40AF176C-6E5A-4DCB-A585-95C92A7E8E11}" srcOrd="1" destOrd="0" presId="urn:microsoft.com/office/officeart/2005/8/layout/vList2"/>
    <dgm:cxn modelId="{A8C140BB-890F-40E4-BEE2-7413F171E1F5}" type="presParOf" srcId="{7C9A5B47-6AF1-42E2-828C-BF660EDF956D}" destId="{71141AFB-9E26-41FE-99CB-0B586E119DAC}" srcOrd="2" destOrd="0" presId="urn:microsoft.com/office/officeart/2005/8/layout/vList2"/>
    <dgm:cxn modelId="{F1E826AA-A3CD-4637-90E1-FD6253B57667}" type="presParOf" srcId="{7C9A5B47-6AF1-42E2-828C-BF660EDF956D}" destId="{67E25DAD-525B-4F52-82D5-708488DD177A}" srcOrd="3" destOrd="0" presId="urn:microsoft.com/office/officeart/2005/8/layout/vList2"/>
    <dgm:cxn modelId="{1784C310-F32C-4156-946A-9E189A4AC705}" type="presParOf" srcId="{7C9A5B47-6AF1-42E2-828C-BF660EDF956D}" destId="{3E58DB1B-E363-4D26-B7E1-40944E6475FD}" srcOrd="4" destOrd="0" presId="urn:microsoft.com/office/officeart/2005/8/layout/vList2"/>
    <dgm:cxn modelId="{8360BDF2-69F5-4A76-8F32-6A46337C690E}" type="presParOf" srcId="{7C9A5B47-6AF1-42E2-828C-BF660EDF956D}" destId="{E02602C3-45E5-48C6-963D-E659C5B7E616}" srcOrd="5" destOrd="0" presId="urn:microsoft.com/office/officeart/2005/8/layout/vList2"/>
    <dgm:cxn modelId="{67A70FA1-181B-45F2-9D3F-F9842771BA1C}" type="presParOf" srcId="{7C9A5B47-6AF1-42E2-828C-BF660EDF956D}" destId="{16D00789-5A55-4F62-BC1A-A517FC73148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83B491-1ED3-439D-BB2D-8E1E7BF707BD}"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1509EE84-FAD3-4648-A663-3F531066A1ED}">
      <dgm:prSet/>
      <dgm:spPr/>
      <dgm:t>
        <a:bodyPr/>
        <a:lstStyle/>
        <a:p>
          <a:pPr>
            <a:lnSpc>
              <a:spcPct val="100000"/>
            </a:lnSpc>
          </a:pPr>
          <a:r>
            <a:rPr lang="en-US"/>
            <a:t>Finally an Ensembled model is constructed which combines all the features of above models to bring an intermmediate model</a:t>
          </a:r>
        </a:p>
      </dgm:t>
    </dgm:pt>
    <dgm:pt modelId="{E85AC8B8-297F-4346-9222-3196D20F1E25}" type="parTrans" cxnId="{7DEBEFFD-04D0-479A-B17A-983029111A06}">
      <dgm:prSet/>
      <dgm:spPr/>
      <dgm:t>
        <a:bodyPr/>
        <a:lstStyle/>
        <a:p>
          <a:endParaRPr lang="en-US"/>
        </a:p>
      </dgm:t>
    </dgm:pt>
    <dgm:pt modelId="{B2E30315-73D4-4938-89AF-8D7FEBC51683}" type="sibTrans" cxnId="{7DEBEFFD-04D0-479A-B17A-983029111A06}">
      <dgm:prSet/>
      <dgm:spPr/>
      <dgm:t>
        <a:bodyPr/>
        <a:lstStyle/>
        <a:p>
          <a:endParaRPr lang="en-US"/>
        </a:p>
      </dgm:t>
    </dgm:pt>
    <dgm:pt modelId="{C8C7E932-3610-4C0F-999F-6E24886F7448}">
      <dgm:prSet/>
      <dgm:spPr/>
      <dgm:t>
        <a:bodyPr/>
        <a:lstStyle/>
        <a:p>
          <a:pPr>
            <a:lnSpc>
              <a:spcPct val="100000"/>
            </a:lnSpc>
          </a:pPr>
          <a:r>
            <a:rPr lang="en-US"/>
            <a:t>Hence our data is classified based on crime type</a:t>
          </a:r>
        </a:p>
      </dgm:t>
    </dgm:pt>
    <dgm:pt modelId="{86CB2385-0DFF-469F-9BA3-5944A379A0E6}" type="parTrans" cxnId="{B0C45E06-EA33-4980-97E8-2B225987DA6D}">
      <dgm:prSet/>
      <dgm:spPr/>
      <dgm:t>
        <a:bodyPr/>
        <a:lstStyle/>
        <a:p>
          <a:endParaRPr lang="en-US"/>
        </a:p>
      </dgm:t>
    </dgm:pt>
    <dgm:pt modelId="{6B652F1A-3434-4807-A0F2-A81862C167EF}" type="sibTrans" cxnId="{B0C45E06-EA33-4980-97E8-2B225987DA6D}">
      <dgm:prSet/>
      <dgm:spPr/>
      <dgm:t>
        <a:bodyPr/>
        <a:lstStyle/>
        <a:p>
          <a:endParaRPr lang="en-US"/>
        </a:p>
      </dgm:t>
    </dgm:pt>
    <dgm:pt modelId="{286DD093-BE28-4798-99FC-128F2AC96841}" type="pres">
      <dgm:prSet presAssocID="{9D83B491-1ED3-439D-BB2D-8E1E7BF707BD}" presName="root" presStyleCnt="0">
        <dgm:presLayoutVars>
          <dgm:dir/>
          <dgm:resizeHandles val="exact"/>
        </dgm:presLayoutVars>
      </dgm:prSet>
      <dgm:spPr/>
    </dgm:pt>
    <dgm:pt modelId="{E0C474CD-58C1-47E4-81C4-5B09B5E4769B}" type="pres">
      <dgm:prSet presAssocID="{1509EE84-FAD3-4648-A663-3F531066A1ED}" presName="compNode" presStyleCnt="0"/>
      <dgm:spPr/>
    </dgm:pt>
    <dgm:pt modelId="{3BC17C5F-5F1F-4AA0-ADAA-18CC55D725B0}" type="pres">
      <dgm:prSet presAssocID="{1509EE84-FAD3-4648-A663-3F531066A1ED}" presName="bgRect" presStyleLbl="bgShp" presStyleIdx="0" presStyleCnt="2"/>
      <dgm:spPr/>
    </dgm:pt>
    <dgm:pt modelId="{FEE56F73-DE81-477F-80CD-D58E190F2F4F}" type="pres">
      <dgm:prSet presAssocID="{1509EE84-FAD3-4648-A663-3F531066A1E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0B730347-091C-40F2-82C3-5E00C68FE623}" type="pres">
      <dgm:prSet presAssocID="{1509EE84-FAD3-4648-A663-3F531066A1ED}" presName="spaceRect" presStyleCnt="0"/>
      <dgm:spPr/>
    </dgm:pt>
    <dgm:pt modelId="{E71EFB01-A50B-43D7-A803-853B9874CBF8}" type="pres">
      <dgm:prSet presAssocID="{1509EE84-FAD3-4648-A663-3F531066A1ED}" presName="parTx" presStyleLbl="revTx" presStyleIdx="0" presStyleCnt="2">
        <dgm:presLayoutVars>
          <dgm:chMax val="0"/>
          <dgm:chPref val="0"/>
        </dgm:presLayoutVars>
      </dgm:prSet>
      <dgm:spPr/>
    </dgm:pt>
    <dgm:pt modelId="{DE851269-AD7D-4A62-B640-3E1A4022D178}" type="pres">
      <dgm:prSet presAssocID="{B2E30315-73D4-4938-89AF-8D7FEBC51683}" presName="sibTrans" presStyleCnt="0"/>
      <dgm:spPr/>
    </dgm:pt>
    <dgm:pt modelId="{E5F54401-6B32-4938-B600-197AF491E74B}" type="pres">
      <dgm:prSet presAssocID="{C8C7E932-3610-4C0F-999F-6E24886F7448}" presName="compNode" presStyleCnt="0"/>
      <dgm:spPr/>
    </dgm:pt>
    <dgm:pt modelId="{3684A41A-4FFC-49D5-A239-0BF396F35BAA}" type="pres">
      <dgm:prSet presAssocID="{C8C7E932-3610-4C0F-999F-6E24886F7448}" presName="bgRect" presStyleLbl="bgShp" presStyleIdx="1" presStyleCnt="2"/>
      <dgm:spPr/>
    </dgm:pt>
    <dgm:pt modelId="{90C51BF7-BFEF-480D-9D73-365A53DA4253}" type="pres">
      <dgm:prSet presAssocID="{C8C7E932-3610-4C0F-999F-6E24886F744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ber"/>
        </a:ext>
      </dgm:extLst>
    </dgm:pt>
    <dgm:pt modelId="{913CE578-FD2C-45FE-BB7D-877767A61C5A}" type="pres">
      <dgm:prSet presAssocID="{C8C7E932-3610-4C0F-999F-6E24886F7448}" presName="spaceRect" presStyleCnt="0"/>
      <dgm:spPr/>
    </dgm:pt>
    <dgm:pt modelId="{951CFF11-8E0E-45E9-9943-BBD7E9A25CFF}" type="pres">
      <dgm:prSet presAssocID="{C8C7E932-3610-4C0F-999F-6E24886F7448}" presName="parTx" presStyleLbl="revTx" presStyleIdx="1" presStyleCnt="2">
        <dgm:presLayoutVars>
          <dgm:chMax val="0"/>
          <dgm:chPref val="0"/>
        </dgm:presLayoutVars>
      </dgm:prSet>
      <dgm:spPr/>
    </dgm:pt>
  </dgm:ptLst>
  <dgm:cxnLst>
    <dgm:cxn modelId="{B0C45E06-EA33-4980-97E8-2B225987DA6D}" srcId="{9D83B491-1ED3-439D-BB2D-8E1E7BF707BD}" destId="{C8C7E932-3610-4C0F-999F-6E24886F7448}" srcOrd="1" destOrd="0" parTransId="{86CB2385-0DFF-469F-9BA3-5944A379A0E6}" sibTransId="{6B652F1A-3434-4807-A0F2-A81862C167EF}"/>
    <dgm:cxn modelId="{1B956607-C627-422D-A684-E3409D22D821}" type="presOf" srcId="{1509EE84-FAD3-4648-A663-3F531066A1ED}" destId="{E71EFB01-A50B-43D7-A803-853B9874CBF8}" srcOrd="0" destOrd="0" presId="urn:microsoft.com/office/officeart/2018/2/layout/IconVerticalSolidList"/>
    <dgm:cxn modelId="{E15EEB35-46DA-4BB6-A209-BCE2350145FE}" type="presOf" srcId="{C8C7E932-3610-4C0F-999F-6E24886F7448}" destId="{951CFF11-8E0E-45E9-9943-BBD7E9A25CFF}" srcOrd="0" destOrd="0" presId="urn:microsoft.com/office/officeart/2018/2/layout/IconVerticalSolidList"/>
    <dgm:cxn modelId="{369C4AF2-4A76-44A5-B795-4D2207980504}" type="presOf" srcId="{9D83B491-1ED3-439D-BB2D-8E1E7BF707BD}" destId="{286DD093-BE28-4798-99FC-128F2AC96841}" srcOrd="0" destOrd="0" presId="urn:microsoft.com/office/officeart/2018/2/layout/IconVerticalSolidList"/>
    <dgm:cxn modelId="{7DEBEFFD-04D0-479A-B17A-983029111A06}" srcId="{9D83B491-1ED3-439D-BB2D-8E1E7BF707BD}" destId="{1509EE84-FAD3-4648-A663-3F531066A1ED}" srcOrd="0" destOrd="0" parTransId="{E85AC8B8-297F-4346-9222-3196D20F1E25}" sibTransId="{B2E30315-73D4-4938-89AF-8D7FEBC51683}"/>
    <dgm:cxn modelId="{A5673376-71E1-4D9D-8A81-6DA3C9903F6C}" type="presParOf" srcId="{286DD093-BE28-4798-99FC-128F2AC96841}" destId="{E0C474CD-58C1-47E4-81C4-5B09B5E4769B}" srcOrd="0" destOrd="0" presId="urn:microsoft.com/office/officeart/2018/2/layout/IconVerticalSolidList"/>
    <dgm:cxn modelId="{7A4BB104-A1E8-4E60-9C9F-5CBD940C09C8}" type="presParOf" srcId="{E0C474CD-58C1-47E4-81C4-5B09B5E4769B}" destId="{3BC17C5F-5F1F-4AA0-ADAA-18CC55D725B0}" srcOrd="0" destOrd="0" presId="urn:microsoft.com/office/officeart/2018/2/layout/IconVerticalSolidList"/>
    <dgm:cxn modelId="{F225BB8C-EF39-4374-BC9A-9B7AC9B416DD}" type="presParOf" srcId="{E0C474CD-58C1-47E4-81C4-5B09B5E4769B}" destId="{FEE56F73-DE81-477F-80CD-D58E190F2F4F}" srcOrd="1" destOrd="0" presId="urn:microsoft.com/office/officeart/2018/2/layout/IconVerticalSolidList"/>
    <dgm:cxn modelId="{F10DD4EE-5AB2-4EE1-9EE6-FE95599AF9E3}" type="presParOf" srcId="{E0C474CD-58C1-47E4-81C4-5B09B5E4769B}" destId="{0B730347-091C-40F2-82C3-5E00C68FE623}" srcOrd="2" destOrd="0" presId="urn:microsoft.com/office/officeart/2018/2/layout/IconVerticalSolidList"/>
    <dgm:cxn modelId="{E23C56B3-8B23-4CD5-920E-3A98E7764A7E}" type="presParOf" srcId="{E0C474CD-58C1-47E4-81C4-5B09B5E4769B}" destId="{E71EFB01-A50B-43D7-A803-853B9874CBF8}" srcOrd="3" destOrd="0" presId="urn:microsoft.com/office/officeart/2018/2/layout/IconVerticalSolidList"/>
    <dgm:cxn modelId="{CFCD58EE-3231-4291-8716-23CEF302136E}" type="presParOf" srcId="{286DD093-BE28-4798-99FC-128F2AC96841}" destId="{DE851269-AD7D-4A62-B640-3E1A4022D178}" srcOrd="1" destOrd="0" presId="urn:microsoft.com/office/officeart/2018/2/layout/IconVerticalSolidList"/>
    <dgm:cxn modelId="{E663EBFC-BA96-4CF9-90CA-E5E20AD12A9B}" type="presParOf" srcId="{286DD093-BE28-4798-99FC-128F2AC96841}" destId="{E5F54401-6B32-4938-B600-197AF491E74B}" srcOrd="2" destOrd="0" presId="urn:microsoft.com/office/officeart/2018/2/layout/IconVerticalSolidList"/>
    <dgm:cxn modelId="{1E8FBC71-7600-4CFC-AF5E-DC1BF838315F}" type="presParOf" srcId="{E5F54401-6B32-4938-B600-197AF491E74B}" destId="{3684A41A-4FFC-49D5-A239-0BF396F35BAA}" srcOrd="0" destOrd="0" presId="urn:microsoft.com/office/officeart/2018/2/layout/IconVerticalSolidList"/>
    <dgm:cxn modelId="{D848D2CD-7BB5-4D67-A5D4-DC3E977CA8EE}" type="presParOf" srcId="{E5F54401-6B32-4938-B600-197AF491E74B}" destId="{90C51BF7-BFEF-480D-9D73-365A53DA4253}" srcOrd="1" destOrd="0" presId="urn:microsoft.com/office/officeart/2018/2/layout/IconVerticalSolidList"/>
    <dgm:cxn modelId="{890F8A77-C455-4174-8A0D-794319CC90A6}" type="presParOf" srcId="{E5F54401-6B32-4938-B600-197AF491E74B}" destId="{913CE578-FD2C-45FE-BB7D-877767A61C5A}" srcOrd="2" destOrd="0" presId="urn:microsoft.com/office/officeart/2018/2/layout/IconVerticalSolidList"/>
    <dgm:cxn modelId="{B2C700AE-EE0B-479D-8E43-C5076CD3CD63}" type="presParOf" srcId="{E5F54401-6B32-4938-B600-197AF491E74B}" destId="{951CFF11-8E0E-45E9-9943-BBD7E9A25CF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A0C59A-157B-41E5-A749-20A9A7C0F8E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E70935F-2589-4181-B179-983CCBD453D0}">
      <dgm:prSet custT="1"/>
      <dgm:spPr/>
      <dgm:t>
        <a:bodyPr/>
        <a:lstStyle/>
        <a:p>
          <a:r>
            <a:rPr lang="en-US" sz="1800" dirty="0"/>
            <a:t>Depending on correlation score relevant features had been selected whose score is greater than 0.1</a:t>
          </a:r>
        </a:p>
      </dgm:t>
    </dgm:pt>
    <dgm:pt modelId="{DCEBAF1F-E593-4010-AF0A-EDA70B6E52DC}" type="parTrans" cxnId="{046396C7-8554-4063-AE62-7EC003336600}">
      <dgm:prSet/>
      <dgm:spPr/>
      <dgm:t>
        <a:bodyPr/>
        <a:lstStyle/>
        <a:p>
          <a:endParaRPr lang="en-US"/>
        </a:p>
      </dgm:t>
    </dgm:pt>
    <dgm:pt modelId="{4A03C95B-2CC4-4D99-AB24-081AA18768F2}" type="sibTrans" cxnId="{046396C7-8554-4063-AE62-7EC003336600}">
      <dgm:prSet/>
      <dgm:spPr/>
      <dgm:t>
        <a:bodyPr/>
        <a:lstStyle/>
        <a:p>
          <a:endParaRPr lang="en-US"/>
        </a:p>
      </dgm:t>
    </dgm:pt>
    <dgm:pt modelId="{B82FA4FD-561F-461D-8A1D-542BF3C91220}">
      <dgm:prSet/>
      <dgm:spPr/>
      <dgm:t>
        <a:bodyPr/>
        <a:lstStyle/>
        <a:p>
          <a:r>
            <a:rPr lang="en-US"/>
            <a:t>Description</a:t>
          </a:r>
        </a:p>
      </dgm:t>
    </dgm:pt>
    <dgm:pt modelId="{1619DC56-2EEB-49DC-BD83-1B5A67A5C5FF}" type="parTrans" cxnId="{B2ED3F2E-5D0B-4E1E-AD41-79CC5FC60926}">
      <dgm:prSet/>
      <dgm:spPr/>
      <dgm:t>
        <a:bodyPr/>
        <a:lstStyle/>
        <a:p>
          <a:endParaRPr lang="en-US"/>
        </a:p>
      </dgm:t>
    </dgm:pt>
    <dgm:pt modelId="{148D032A-A321-41BD-8305-82ED1FB2D65D}" type="sibTrans" cxnId="{B2ED3F2E-5D0B-4E1E-AD41-79CC5FC60926}">
      <dgm:prSet/>
      <dgm:spPr/>
      <dgm:t>
        <a:bodyPr/>
        <a:lstStyle/>
        <a:p>
          <a:endParaRPr lang="en-US"/>
        </a:p>
      </dgm:t>
    </dgm:pt>
    <dgm:pt modelId="{1C2AB886-1623-49D0-BD3B-B1DB5E956986}">
      <dgm:prSet/>
      <dgm:spPr/>
      <dgm:t>
        <a:bodyPr/>
        <a:lstStyle/>
        <a:p>
          <a:r>
            <a:rPr lang="en-US"/>
            <a:t>Arrest</a:t>
          </a:r>
        </a:p>
      </dgm:t>
    </dgm:pt>
    <dgm:pt modelId="{E45E0980-68E3-4054-9671-67DB09855F3A}" type="parTrans" cxnId="{4B4D3150-D105-4735-ABA5-761B41ADD81C}">
      <dgm:prSet/>
      <dgm:spPr/>
      <dgm:t>
        <a:bodyPr/>
        <a:lstStyle/>
        <a:p>
          <a:endParaRPr lang="en-US"/>
        </a:p>
      </dgm:t>
    </dgm:pt>
    <dgm:pt modelId="{9E9535D3-1EF5-4B4A-ABFF-8B17EE29CCBF}" type="sibTrans" cxnId="{4B4D3150-D105-4735-ABA5-761B41ADD81C}">
      <dgm:prSet/>
      <dgm:spPr/>
      <dgm:t>
        <a:bodyPr/>
        <a:lstStyle/>
        <a:p>
          <a:endParaRPr lang="en-US"/>
        </a:p>
      </dgm:t>
    </dgm:pt>
    <dgm:pt modelId="{142D8649-518F-4BD4-ADF8-C3FC88AAF7D0}" type="pres">
      <dgm:prSet presAssocID="{56A0C59A-157B-41E5-A749-20A9A7C0F8E7}" presName="root" presStyleCnt="0">
        <dgm:presLayoutVars>
          <dgm:dir/>
          <dgm:resizeHandles val="exact"/>
        </dgm:presLayoutVars>
      </dgm:prSet>
      <dgm:spPr/>
    </dgm:pt>
    <dgm:pt modelId="{AEB13A32-4F22-4439-A4FC-4683408F1362}" type="pres">
      <dgm:prSet presAssocID="{0E70935F-2589-4181-B179-983CCBD453D0}" presName="compNode" presStyleCnt="0"/>
      <dgm:spPr/>
    </dgm:pt>
    <dgm:pt modelId="{C9B04D5D-545A-4128-A77E-28DF1A3778A6}" type="pres">
      <dgm:prSet presAssocID="{0E70935F-2589-4181-B179-983CCBD453D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93431194-D4CD-4E74-8DA6-2EDFCFD3AE7C}" type="pres">
      <dgm:prSet presAssocID="{0E70935F-2589-4181-B179-983CCBD453D0}" presName="spaceRect" presStyleCnt="0"/>
      <dgm:spPr/>
    </dgm:pt>
    <dgm:pt modelId="{8F8F47BF-B4E8-4525-95ED-97FC7A1CFAF8}" type="pres">
      <dgm:prSet presAssocID="{0E70935F-2589-4181-B179-983CCBD453D0}" presName="textRect" presStyleLbl="revTx" presStyleIdx="0" presStyleCnt="3">
        <dgm:presLayoutVars>
          <dgm:chMax val="1"/>
          <dgm:chPref val="1"/>
        </dgm:presLayoutVars>
      </dgm:prSet>
      <dgm:spPr/>
    </dgm:pt>
    <dgm:pt modelId="{7698DFBD-6660-477C-AC5A-24CF90686313}" type="pres">
      <dgm:prSet presAssocID="{4A03C95B-2CC4-4D99-AB24-081AA18768F2}" presName="sibTrans" presStyleCnt="0"/>
      <dgm:spPr/>
    </dgm:pt>
    <dgm:pt modelId="{2930670E-377F-4281-8497-CB4EA1DA4625}" type="pres">
      <dgm:prSet presAssocID="{B82FA4FD-561F-461D-8A1D-542BF3C91220}" presName="compNode" presStyleCnt="0"/>
      <dgm:spPr/>
    </dgm:pt>
    <dgm:pt modelId="{B1E95178-48BC-4702-8108-B10426441322}" type="pres">
      <dgm:prSet presAssocID="{B82FA4FD-561F-461D-8A1D-542BF3C9122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5BC24B7A-F351-4069-99B3-93E1D0282BA7}" type="pres">
      <dgm:prSet presAssocID="{B82FA4FD-561F-461D-8A1D-542BF3C91220}" presName="spaceRect" presStyleCnt="0"/>
      <dgm:spPr/>
    </dgm:pt>
    <dgm:pt modelId="{C6FCADB0-7C20-44B1-BC18-2894A5EA024F}" type="pres">
      <dgm:prSet presAssocID="{B82FA4FD-561F-461D-8A1D-542BF3C91220}" presName="textRect" presStyleLbl="revTx" presStyleIdx="1" presStyleCnt="3">
        <dgm:presLayoutVars>
          <dgm:chMax val="1"/>
          <dgm:chPref val="1"/>
        </dgm:presLayoutVars>
      </dgm:prSet>
      <dgm:spPr/>
    </dgm:pt>
    <dgm:pt modelId="{C4222266-67B0-46F8-A1CA-D255B2E14023}" type="pres">
      <dgm:prSet presAssocID="{148D032A-A321-41BD-8305-82ED1FB2D65D}" presName="sibTrans" presStyleCnt="0"/>
      <dgm:spPr/>
    </dgm:pt>
    <dgm:pt modelId="{3D61AC66-FA23-4353-8872-5B598400EA95}" type="pres">
      <dgm:prSet presAssocID="{1C2AB886-1623-49D0-BD3B-B1DB5E956986}" presName="compNode" presStyleCnt="0"/>
      <dgm:spPr/>
    </dgm:pt>
    <dgm:pt modelId="{C62A82F0-66DD-4AB5-A1F1-BA6EB6FAB548}" type="pres">
      <dgm:prSet presAssocID="{1C2AB886-1623-49D0-BD3B-B1DB5E95698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olice"/>
        </a:ext>
      </dgm:extLst>
    </dgm:pt>
    <dgm:pt modelId="{E29A01DE-2C64-473E-ADB2-DB72142E8FE8}" type="pres">
      <dgm:prSet presAssocID="{1C2AB886-1623-49D0-BD3B-B1DB5E956986}" presName="spaceRect" presStyleCnt="0"/>
      <dgm:spPr/>
    </dgm:pt>
    <dgm:pt modelId="{A0526A24-8CB7-43FF-AA6F-21F04D1AFA95}" type="pres">
      <dgm:prSet presAssocID="{1C2AB886-1623-49D0-BD3B-B1DB5E956986}" presName="textRect" presStyleLbl="revTx" presStyleIdx="2" presStyleCnt="3">
        <dgm:presLayoutVars>
          <dgm:chMax val="1"/>
          <dgm:chPref val="1"/>
        </dgm:presLayoutVars>
      </dgm:prSet>
      <dgm:spPr/>
    </dgm:pt>
  </dgm:ptLst>
  <dgm:cxnLst>
    <dgm:cxn modelId="{61908120-B347-4E9E-A940-978E41909A07}" type="presOf" srcId="{56A0C59A-157B-41E5-A749-20A9A7C0F8E7}" destId="{142D8649-518F-4BD4-ADF8-C3FC88AAF7D0}" srcOrd="0" destOrd="0" presId="urn:microsoft.com/office/officeart/2018/2/layout/IconLabelList"/>
    <dgm:cxn modelId="{281B1F27-F6E6-4D47-ACA3-4201ECB82329}" type="presOf" srcId="{B82FA4FD-561F-461D-8A1D-542BF3C91220}" destId="{C6FCADB0-7C20-44B1-BC18-2894A5EA024F}" srcOrd="0" destOrd="0" presId="urn:microsoft.com/office/officeart/2018/2/layout/IconLabelList"/>
    <dgm:cxn modelId="{B2ED3F2E-5D0B-4E1E-AD41-79CC5FC60926}" srcId="{56A0C59A-157B-41E5-A749-20A9A7C0F8E7}" destId="{B82FA4FD-561F-461D-8A1D-542BF3C91220}" srcOrd="1" destOrd="0" parTransId="{1619DC56-2EEB-49DC-BD83-1B5A67A5C5FF}" sibTransId="{148D032A-A321-41BD-8305-82ED1FB2D65D}"/>
    <dgm:cxn modelId="{D05C3335-F38C-4568-B052-3C8E8E19D598}" type="presOf" srcId="{1C2AB886-1623-49D0-BD3B-B1DB5E956986}" destId="{A0526A24-8CB7-43FF-AA6F-21F04D1AFA95}" srcOrd="0" destOrd="0" presId="urn:microsoft.com/office/officeart/2018/2/layout/IconLabelList"/>
    <dgm:cxn modelId="{4B4D3150-D105-4735-ABA5-761B41ADD81C}" srcId="{56A0C59A-157B-41E5-A749-20A9A7C0F8E7}" destId="{1C2AB886-1623-49D0-BD3B-B1DB5E956986}" srcOrd="2" destOrd="0" parTransId="{E45E0980-68E3-4054-9671-67DB09855F3A}" sibTransId="{9E9535D3-1EF5-4B4A-ABFF-8B17EE29CCBF}"/>
    <dgm:cxn modelId="{046396C7-8554-4063-AE62-7EC003336600}" srcId="{56A0C59A-157B-41E5-A749-20A9A7C0F8E7}" destId="{0E70935F-2589-4181-B179-983CCBD453D0}" srcOrd="0" destOrd="0" parTransId="{DCEBAF1F-E593-4010-AF0A-EDA70B6E52DC}" sibTransId="{4A03C95B-2CC4-4D99-AB24-081AA18768F2}"/>
    <dgm:cxn modelId="{63EDBDFF-D2BD-4074-B635-CC1A9A402634}" type="presOf" srcId="{0E70935F-2589-4181-B179-983CCBD453D0}" destId="{8F8F47BF-B4E8-4525-95ED-97FC7A1CFAF8}" srcOrd="0" destOrd="0" presId="urn:microsoft.com/office/officeart/2018/2/layout/IconLabelList"/>
    <dgm:cxn modelId="{5BFD8B3B-131C-4F82-A06A-292002B81A77}" type="presParOf" srcId="{142D8649-518F-4BD4-ADF8-C3FC88AAF7D0}" destId="{AEB13A32-4F22-4439-A4FC-4683408F1362}" srcOrd="0" destOrd="0" presId="urn:microsoft.com/office/officeart/2018/2/layout/IconLabelList"/>
    <dgm:cxn modelId="{4A958842-4405-43B8-B925-C0CB25546879}" type="presParOf" srcId="{AEB13A32-4F22-4439-A4FC-4683408F1362}" destId="{C9B04D5D-545A-4128-A77E-28DF1A3778A6}" srcOrd="0" destOrd="0" presId="urn:microsoft.com/office/officeart/2018/2/layout/IconLabelList"/>
    <dgm:cxn modelId="{02EEA654-8834-48A0-ABCA-A204097BE020}" type="presParOf" srcId="{AEB13A32-4F22-4439-A4FC-4683408F1362}" destId="{93431194-D4CD-4E74-8DA6-2EDFCFD3AE7C}" srcOrd="1" destOrd="0" presId="urn:microsoft.com/office/officeart/2018/2/layout/IconLabelList"/>
    <dgm:cxn modelId="{31219CD1-AC42-4679-8C85-E7FD2D20ACFD}" type="presParOf" srcId="{AEB13A32-4F22-4439-A4FC-4683408F1362}" destId="{8F8F47BF-B4E8-4525-95ED-97FC7A1CFAF8}" srcOrd="2" destOrd="0" presId="urn:microsoft.com/office/officeart/2018/2/layout/IconLabelList"/>
    <dgm:cxn modelId="{A5012353-28D2-446C-A077-AD5CAE17DCD7}" type="presParOf" srcId="{142D8649-518F-4BD4-ADF8-C3FC88AAF7D0}" destId="{7698DFBD-6660-477C-AC5A-24CF90686313}" srcOrd="1" destOrd="0" presId="urn:microsoft.com/office/officeart/2018/2/layout/IconLabelList"/>
    <dgm:cxn modelId="{A9844A21-1EFA-45A9-902F-2E00CBD3AA6D}" type="presParOf" srcId="{142D8649-518F-4BD4-ADF8-C3FC88AAF7D0}" destId="{2930670E-377F-4281-8497-CB4EA1DA4625}" srcOrd="2" destOrd="0" presId="urn:microsoft.com/office/officeart/2018/2/layout/IconLabelList"/>
    <dgm:cxn modelId="{9C03DEED-753E-4F73-91A7-FD7F2CBC3210}" type="presParOf" srcId="{2930670E-377F-4281-8497-CB4EA1DA4625}" destId="{B1E95178-48BC-4702-8108-B10426441322}" srcOrd="0" destOrd="0" presId="urn:microsoft.com/office/officeart/2018/2/layout/IconLabelList"/>
    <dgm:cxn modelId="{664A103E-F0D4-42B4-AADE-5A3D18758E42}" type="presParOf" srcId="{2930670E-377F-4281-8497-CB4EA1DA4625}" destId="{5BC24B7A-F351-4069-99B3-93E1D0282BA7}" srcOrd="1" destOrd="0" presId="urn:microsoft.com/office/officeart/2018/2/layout/IconLabelList"/>
    <dgm:cxn modelId="{1AEDC69F-F8FE-4CE5-8E37-5283DD885421}" type="presParOf" srcId="{2930670E-377F-4281-8497-CB4EA1DA4625}" destId="{C6FCADB0-7C20-44B1-BC18-2894A5EA024F}" srcOrd="2" destOrd="0" presId="urn:microsoft.com/office/officeart/2018/2/layout/IconLabelList"/>
    <dgm:cxn modelId="{9A65CB50-9539-43F2-83CE-A07708B7304F}" type="presParOf" srcId="{142D8649-518F-4BD4-ADF8-C3FC88AAF7D0}" destId="{C4222266-67B0-46F8-A1CA-D255B2E14023}" srcOrd="3" destOrd="0" presId="urn:microsoft.com/office/officeart/2018/2/layout/IconLabelList"/>
    <dgm:cxn modelId="{08B9DB4E-0D18-4195-9540-BB49D36C869F}" type="presParOf" srcId="{142D8649-518F-4BD4-ADF8-C3FC88AAF7D0}" destId="{3D61AC66-FA23-4353-8872-5B598400EA95}" srcOrd="4" destOrd="0" presId="urn:microsoft.com/office/officeart/2018/2/layout/IconLabelList"/>
    <dgm:cxn modelId="{95300F29-591B-499C-80D4-98D97C09C6A8}" type="presParOf" srcId="{3D61AC66-FA23-4353-8872-5B598400EA95}" destId="{C62A82F0-66DD-4AB5-A1F1-BA6EB6FAB548}" srcOrd="0" destOrd="0" presId="urn:microsoft.com/office/officeart/2018/2/layout/IconLabelList"/>
    <dgm:cxn modelId="{DAFC79CE-84C7-46D3-97F1-EA487C44798F}" type="presParOf" srcId="{3D61AC66-FA23-4353-8872-5B598400EA95}" destId="{E29A01DE-2C64-473E-ADB2-DB72142E8FE8}" srcOrd="1" destOrd="0" presId="urn:microsoft.com/office/officeart/2018/2/layout/IconLabelList"/>
    <dgm:cxn modelId="{20DB2EFE-F1EE-49FF-BBA5-171BBC16F034}" type="presParOf" srcId="{3D61AC66-FA23-4353-8872-5B598400EA95}" destId="{A0526A24-8CB7-43FF-AA6F-21F04D1AFA9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A9925-5CD5-4533-9D8F-B354F3D28AC3}">
      <dsp:nvSpPr>
        <dsp:cNvPr id="0" name=""/>
        <dsp:cNvSpPr/>
      </dsp:nvSpPr>
      <dsp:spPr>
        <a:xfrm>
          <a:off x="0" y="20879"/>
          <a:ext cx="6967728" cy="13127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The below models had been built on our data</a:t>
          </a:r>
        </a:p>
      </dsp:txBody>
      <dsp:txXfrm>
        <a:off x="64083" y="84962"/>
        <a:ext cx="6839562" cy="1184574"/>
      </dsp:txXfrm>
    </dsp:sp>
    <dsp:sp modelId="{71141AFB-9E26-41FE-99CB-0B586E119DAC}">
      <dsp:nvSpPr>
        <dsp:cNvPr id="0" name=""/>
        <dsp:cNvSpPr/>
      </dsp:nvSpPr>
      <dsp:spPr>
        <a:xfrm>
          <a:off x="0" y="1428659"/>
          <a:ext cx="6967728" cy="1312740"/>
        </a:xfrm>
        <a:prstGeom prst="roundRect">
          <a:avLst/>
        </a:prstGeom>
        <a:solidFill>
          <a:schemeClr val="accent5">
            <a:hueOff val="-498858"/>
            <a:satOff val="152"/>
            <a:lumOff val="-45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1) KNN Classifier (ML Model)</a:t>
          </a:r>
        </a:p>
      </dsp:txBody>
      <dsp:txXfrm>
        <a:off x="64083" y="1492742"/>
        <a:ext cx="6839562" cy="1184574"/>
      </dsp:txXfrm>
    </dsp:sp>
    <dsp:sp modelId="{3E58DB1B-E363-4D26-B7E1-40944E6475FD}">
      <dsp:nvSpPr>
        <dsp:cNvPr id="0" name=""/>
        <dsp:cNvSpPr/>
      </dsp:nvSpPr>
      <dsp:spPr>
        <a:xfrm>
          <a:off x="0" y="2836439"/>
          <a:ext cx="6967728" cy="1312740"/>
        </a:xfrm>
        <a:prstGeom prst="roundRect">
          <a:avLst/>
        </a:prstGeom>
        <a:solidFill>
          <a:schemeClr val="accent5">
            <a:hueOff val="-997717"/>
            <a:satOff val="303"/>
            <a:lumOff val="-90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2) Random Forest Classifier (ML model)</a:t>
          </a:r>
        </a:p>
      </dsp:txBody>
      <dsp:txXfrm>
        <a:off x="64083" y="2900522"/>
        <a:ext cx="6839562" cy="1184574"/>
      </dsp:txXfrm>
    </dsp:sp>
    <dsp:sp modelId="{16D00789-5A55-4F62-BC1A-A517FC73148B}">
      <dsp:nvSpPr>
        <dsp:cNvPr id="0" name=""/>
        <dsp:cNvSpPr/>
      </dsp:nvSpPr>
      <dsp:spPr>
        <a:xfrm>
          <a:off x="0" y="4244220"/>
          <a:ext cx="6967728" cy="1312740"/>
        </a:xfrm>
        <a:prstGeom prst="roundRect">
          <a:avLst/>
        </a:prstGeom>
        <a:solidFill>
          <a:schemeClr val="accent5">
            <a:hueOff val="-1496575"/>
            <a:satOff val="455"/>
            <a:lumOff val="-135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3) MLP Classifier (Neural Networks model)</a:t>
          </a:r>
        </a:p>
      </dsp:txBody>
      <dsp:txXfrm>
        <a:off x="64083" y="4308303"/>
        <a:ext cx="6839562" cy="11845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C17C5F-5F1F-4AA0-ADAA-18CC55D725B0}">
      <dsp:nvSpPr>
        <dsp:cNvPr id="0" name=""/>
        <dsp:cNvSpPr/>
      </dsp:nvSpPr>
      <dsp:spPr>
        <a:xfrm>
          <a:off x="0" y="900455"/>
          <a:ext cx="6812280" cy="166237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E56F73-DE81-477F-80CD-D58E190F2F4F}">
      <dsp:nvSpPr>
        <dsp:cNvPr id="0" name=""/>
        <dsp:cNvSpPr/>
      </dsp:nvSpPr>
      <dsp:spPr>
        <a:xfrm>
          <a:off x="502869" y="1274490"/>
          <a:ext cx="914308" cy="9143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1EFB01-A50B-43D7-A803-853B9874CBF8}">
      <dsp:nvSpPr>
        <dsp:cNvPr id="0" name=""/>
        <dsp:cNvSpPr/>
      </dsp:nvSpPr>
      <dsp:spPr>
        <a:xfrm>
          <a:off x="1920047" y="900455"/>
          <a:ext cx="4892232" cy="1662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935" tIns="175935" rIns="175935" bIns="175935" numCol="1" spcCol="1270" anchor="ctr" anchorCtr="0">
          <a:noAutofit/>
        </a:bodyPr>
        <a:lstStyle/>
        <a:p>
          <a:pPr marL="0" lvl="0" indent="0" algn="l" defTabSz="933450">
            <a:lnSpc>
              <a:spcPct val="100000"/>
            </a:lnSpc>
            <a:spcBef>
              <a:spcPct val="0"/>
            </a:spcBef>
            <a:spcAft>
              <a:spcPct val="35000"/>
            </a:spcAft>
            <a:buNone/>
          </a:pPr>
          <a:r>
            <a:rPr lang="en-US" sz="2100" kern="1200"/>
            <a:t>Finally an Ensembled model is constructed which combines all the features of above models to bring an intermmediate model</a:t>
          </a:r>
        </a:p>
      </dsp:txBody>
      <dsp:txXfrm>
        <a:off x="1920047" y="900455"/>
        <a:ext cx="4892232" cy="1662379"/>
      </dsp:txXfrm>
    </dsp:sp>
    <dsp:sp modelId="{3684A41A-4FFC-49D5-A239-0BF396F35BAA}">
      <dsp:nvSpPr>
        <dsp:cNvPr id="0" name=""/>
        <dsp:cNvSpPr/>
      </dsp:nvSpPr>
      <dsp:spPr>
        <a:xfrm>
          <a:off x="0" y="2978429"/>
          <a:ext cx="6812280" cy="1662379"/>
        </a:xfrm>
        <a:prstGeom prst="roundRect">
          <a:avLst>
            <a:gd name="adj" fmla="val 10000"/>
          </a:avLst>
        </a:prstGeom>
        <a:solidFill>
          <a:schemeClr val="accent5">
            <a:hueOff val="-1496575"/>
            <a:satOff val="455"/>
            <a:lumOff val="-13526"/>
            <a:alphaOff val="0"/>
          </a:schemeClr>
        </a:solidFill>
        <a:ln>
          <a:noFill/>
        </a:ln>
        <a:effectLst/>
      </dsp:spPr>
      <dsp:style>
        <a:lnRef idx="0">
          <a:scrgbClr r="0" g="0" b="0"/>
        </a:lnRef>
        <a:fillRef idx="1">
          <a:scrgbClr r="0" g="0" b="0"/>
        </a:fillRef>
        <a:effectRef idx="0">
          <a:scrgbClr r="0" g="0" b="0"/>
        </a:effectRef>
        <a:fontRef idx="minor"/>
      </dsp:style>
    </dsp:sp>
    <dsp:sp modelId="{90C51BF7-BFEF-480D-9D73-365A53DA4253}">
      <dsp:nvSpPr>
        <dsp:cNvPr id="0" name=""/>
        <dsp:cNvSpPr/>
      </dsp:nvSpPr>
      <dsp:spPr>
        <a:xfrm>
          <a:off x="502869" y="3352464"/>
          <a:ext cx="914308" cy="9143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1CFF11-8E0E-45E9-9943-BBD7E9A25CFF}">
      <dsp:nvSpPr>
        <dsp:cNvPr id="0" name=""/>
        <dsp:cNvSpPr/>
      </dsp:nvSpPr>
      <dsp:spPr>
        <a:xfrm>
          <a:off x="1920047" y="2978429"/>
          <a:ext cx="4892232" cy="1662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935" tIns="175935" rIns="175935" bIns="175935" numCol="1" spcCol="1270" anchor="ctr" anchorCtr="0">
          <a:noAutofit/>
        </a:bodyPr>
        <a:lstStyle/>
        <a:p>
          <a:pPr marL="0" lvl="0" indent="0" algn="l" defTabSz="933450">
            <a:lnSpc>
              <a:spcPct val="100000"/>
            </a:lnSpc>
            <a:spcBef>
              <a:spcPct val="0"/>
            </a:spcBef>
            <a:spcAft>
              <a:spcPct val="35000"/>
            </a:spcAft>
            <a:buNone/>
          </a:pPr>
          <a:r>
            <a:rPr lang="en-US" sz="2100" kern="1200"/>
            <a:t>Hence our data is classified based on crime type</a:t>
          </a:r>
        </a:p>
      </dsp:txBody>
      <dsp:txXfrm>
        <a:off x="1920047" y="2978429"/>
        <a:ext cx="4892232" cy="16623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04D5D-545A-4128-A77E-28DF1A3778A6}">
      <dsp:nvSpPr>
        <dsp:cNvPr id="0" name=""/>
        <dsp:cNvSpPr/>
      </dsp:nvSpPr>
      <dsp:spPr>
        <a:xfrm>
          <a:off x="1209598" y="932314"/>
          <a:ext cx="1299738" cy="12997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8F47BF-B4E8-4525-95ED-97FC7A1CFAF8}">
      <dsp:nvSpPr>
        <dsp:cNvPr id="0" name=""/>
        <dsp:cNvSpPr/>
      </dsp:nvSpPr>
      <dsp:spPr>
        <a:xfrm>
          <a:off x="415313" y="2640131"/>
          <a:ext cx="2888307"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Depending on correlation score relevant features had been selected whose score is greater than 0.1</a:t>
          </a:r>
        </a:p>
      </dsp:txBody>
      <dsp:txXfrm>
        <a:off x="415313" y="2640131"/>
        <a:ext cx="2888307" cy="1012500"/>
      </dsp:txXfrm>
    </dsp:sp>
    <dsp:sp modelId="{B1E95178-48BC-4702-8108-B10426441322}">
      <dsp:nvSpPr>
        <dsp:cNvPr id="0" name=""/>
        <dsp:cNvSpPr/>
      </dsp:nvSpPr>
      <dsp:spPr>
        <a:xfrm>
          <a:off x="4603358" y="932314"/>
          <a:ext cx="1299738" cy="12997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FCADB0-7C20-44B1-BC18-2894A5EA024F}">
      <dsp:nvSpPr>
        <dsp:cNvPr id="0" name=""/>
        <dsp:cNvSpPr/>
      </dsp:nvSpPr>
      <dsp:spPr>
        <a:xfrm>
          <a:off x="3809074" y="2640131"/>
          <a:ext cx="2888307"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a:t>Description</a:t>
          </a:r>
        </a:p>
      </dsp:txBody>
      <dsp:txXfrm>
        <a:off x="3809074" y="2640131"/>
        <a:ext cx="2888307" cy="1012500"/>
      </dsp:txXfrm>
    </dsp:sp>
    <dsp:sp modelId="{C62A82F0-66DD-4AB5-A1F1-BA6EB6FAB548}">
      <dsp:nvSpPr>
        <dsp:cNvPr id="0" name=""/>
        <dsp:cNvSpPr/>
      </dsp:nvSpPr>
      <dsp:spPr>
        <a:xfrm>
          <a:off x="7997119" y="932314"/>
          <a:ext cx="1299738" cy="12997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526A24-8CB7-43FF-AA6F-21F04D1AFA95}">
      <dsp:nvSpPr>
        <dsp:cNvPr id="0" name=""/>
        <dsp:cNvSpPr/>
      </dsp:nvSpPr>
      <dsp:spPr>
        <a:xfrm>
          <a:off x="7202835" y="2640131"/>
          <a:ext cx="2888307"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a:t>Arrest</a:t>
          </a:r>
        </a:p>
      </dsp:txBody>
      <dsp:txXfrm>
        <a:off x="7202835" y="2640131"/>
        <a:ext cx="2888307" cy="10125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5/8/2020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2882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5/8/2020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0441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5/8/2020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131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95693" y="4542"/>
            <a:ext cx="1644287" cy="1846047"/>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63" name="Google Shape;63;p3"/>
          <p:cNvGrpSpPr/>
          <p:nvPr/>
        </p:nvGrpSpPr>
        <p:grpSpPr>
          <a:xfrm>
            <a:off x="9033445" y="3872011"/>
            <a:ext cx="2914864" cy="29860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82" name="Google Shape;82;p3"/>
          <p:cNvSpPr txBox="1">
            <a:spLocks noGrp="1"/>
          </p:cNvSpPr>
          <p:nvPr>
            <p:ph type="title"/>
          </p:nvPr>
        </p:nvSpPr>
        <p:spPr>
          <a:xfrm>
            <a:off x="1098667" y="2151767"/>
            <a:ext cx="7810400" cy="2497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4800">
                <a:solidFill>
                  <a:schemeClr val="lt1"/>
                </a:solidFill>
              </a:defRPr>
            </a:lvl1pPr>
            <a:lvl2pPr lvl="1">
              <a:spcBef>
                <a:spcPts val="0"/>
              </a:spcBef>
              <a:spcAft>
                <a:spcPts val="0"/>
              </a:spcAft>
              <a:buClr>
                <a:schemeClr val="lt1"/>
              </a:buClr>
              <a:buSzPts val="3600"/>
              <a:buNone/>
              <a:defRPr sz="4800">
                <a:solidFill>
                  <a:schemeClr val="lt1"/>
                </a:solidFill>
              </a:defRPr>
            </a:lvl2pPr>
            <a:lvl3pPr lvl="2">
              <a:spcBef>
                <a:spcPts val="0"/>
              </a:spcBef>
              <a:spcAft>
                <a:spcPts val="0"/>
              </a:spcAft>
              <a:buClr>
                <a:schemeClr val="lt1"/>
              </a:buClr>
              <a:buSzPts val="3600"/>
              <a:buNone/>
              <a:defRPr sz="4800">
                <a:solidFill>
                  <a:schemeClr val="lt1"/>
                </a:solidFill>
              </a:defRPr>
            </a:lvl3pPr>
            <a:lvl4pPr lvl="3">
              <a:spcBef>
                <a:spcPts val="0"/>
              </a:spcBef>
              <a:spcAft>
                <a:spcPts val="0"/>
              </a:spcAft>
              <a:buClr>
                <a:schemeClr val="lt1"/>
              </a:buClr>
              <a:buSzPts val="3600"/>
              <a:buNone/>
              <a:defRPr sz="4800">
                <a:solidFill>
                  <a:schemeClr val="lt1"/>
                </a:solidFill>
              </a:defRPr>
            </a:lvl4pPr>
            <a:lvl5pPr lvl="4">
              <a:spcBef>
                <a:spcPts val="0"/>
              </a:spcBef>
              <a:spcAft>
                <a:spcPts val="0"/>
              </a:spcAft>
              <a:buClr>
                <a:schemeClr val="lt1"/>
              </a:buClr>
              <a:buSzPts val="3600"/>
              <a:buNone/>
              <a:defRPr sz="4800">
                <a:solidFill>
                  <a:schemeClr val="lt1"/>
                </a:solidFill>
              </a:defRPr>
            </a:lvl5pPr>
            <a:lvl6pPr lvl="5">
              <a:spcBef>
                <a:spcPts val="0"/>
              </a:spcBef>
              <a:spcAft>
                <a:spcPts val="0"/>
              </a:spcAft>
              <a:buClr>
                <a:schemeClr val="lt1"/>
              </a:buClr>
              <a:buSzPts val="3600"/>
              <a:buNone/>
              <a:defRPr sz="4800">
                <a:solidFill>
                  <a:schemeClr val="lt1"/>
                </a:solidFill>
              </a:defRPr>
            </a:lvl6pPr>
            <a:lvl7pPr lvl="6">
              <a:spcBef>
                <a:spcPts val="0"/>
              </a:spcBef>
              <a:spcAft>
                <a:spcPts val="0"/>
              </a:spcAft>
              <a:buClr>
                <a:schemeClr val="lt1"/>
              </a:buClr>
              <a:buSzPts val="3600"/>
              <a:buNone/>
              <a:defRPr sz="4800">
                <a:solidFill>
                  <a:schemeClr val="lt1"/>
                </a:solidFill>
              </a:defRPr>
            </a:lvl7pPr>
            <a:lvl8pPr lvl="7">
              <a:spcBef>
                <a:spcPts val="0"/>
              </a:spcBef>
              <a:spcAft>
                <a:spcPts val="0"/>
              </a:spcAft>
              <a:buClr>
                <a:schemeClr val="lt1"/>
              </a:buClr>
              <a:buSzPts val="3600"/>
              <a:buNone/>
              <a:defRPr sz="4800">
                <a:solidFill>
                  <a:schemeClr val="lt1"/>
                </a:solidFill>
              </a:defRPr>
            </a:lvl8pPr>
            <a:lvl9pPr lvl="8">
              <a:spcBef>
                <a:spcPts val="0"/>
              </a:spcBef>
              <a:spcAft>
                <a:spcPts val="0"/>
              </a:spcAft>
              <a:buClr>
                <a:schemeClr val="lt1"/>
              </a:buClr>
              <a:buSzPts val="3600"/>
              <a:buNone/>
              <a:defRPr sz="4800">
                <a:solidFill>
                  <a:schemeClr val="lt1"/>
                </a:solidFill>
              </a:defRPr>
            </a:lvl9pPr>
          </a:lstStyle>
          <a:p>
            <a:endParaRPr/>
          </a:p>
        </p:txBody>
      </p:sp>
      <p:sp>
        <p:nvSpPr>
          <p:cNvPr id="83" name="Google Shape;83;p3"/>
          <p:cNvSpPr txBox="1">
            <a:spLocks noGrp="1"/>
          </p:cNvSpPr>
          <p:nvPr>
            <p:ph type="sldNum" idx="12"/>
          </p:nvPr>
        </p:nvSpPr>
        <p:spPr>
          <a:xfrm>
            <a:off x="11268061" y="6315968"/>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25677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5/8/2020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03137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5/8/2020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56579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5/8/2020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21539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5/8/2020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98079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5/8/2020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00025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5/8/2020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09050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5/8/2020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1504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5/8/2020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36797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5/8/2020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5845880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myfirstapp132.herokuapp.com/" TargetMode="External"/><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Rectangle 33">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Rectangle 37">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A traffic light on a city street&#10;&#10;Description automatically generated">
            <a:extLst>
              <a:ext uri="{FF2B5EF4-FFF2-40B4-BE49-F238E27FC236}">
                <a16:creationId xmlns:a16="http://schemas.microsoft.com/office/drawing/2014/main" id="{E04EEF9B-6DDC-4C68-8053-26A0D0D80072}"/>
              </a:ext>
            </a:extLst>
          </p:cNvPr>
          <p:cNvPicPr>
            <a:picLocks noChangeAspect="1"/>
          </p:cNvPicPr>
          <p:nvPr/>
        </p:nvPicPr>
        <p:blipFill rotWithShape="1">
          <a:blip r:embed="rId2"/>
          <a:srcRect t="9091" r="23289"/>
          <a:stretch/>
        </p:blipFill>
        <p:spPr>
          <a:xfrm>
            <a:off x="3589750" y="-291537"/>
            <a:ext cx="8668512" cy="6857990"/>
          </a:xfrm>
          <a:prstGeom prst="rect">
            <a:avLst/>
          </a:prstGeom>
        </p:spPr>
      </p:pic>
      <p:sp>
        <p:nvSpPr>
          <p:cNvPr id="40" name="Rectangle 39">
            <a:extLst>
              <a:ext uri="{FF2B5EF4-FFF2-40B4-BE49-F238E27FC236}">
                <a16:creationId xmlns:a16="http://schemas.microsoft.com/office/drawing/2014/main" id="{8A6DB0E6-E65F-4229-A5A0-2500203B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246164-FEA2-488B-BC20-EAD31D17B877}"/>
              </a:ext>
            </a:extLst>
          </p:cNvPr>
          <p:cNvSpPr>
            <a:spLocks noGrp="1"/>
          </p:cNvSpPr>
          <p:nvPr>
            <p:ph type="ctrTitle"/>
          </p:nvPr>
        </p:nvSpPr>
        <p:spPr>
          <a:xfrm>
            <a:off x="371094" y="1161288"/>
            <a:ext cx="11065532" cy="1124712"/>
          </a:xfrm>
        </p:spPr>
        <p:txBody>
          <a:bodyPr vert="horz" lIns="91440" tIns="45720" rIns="91440" bIns="45720" rtlCol="0" anchor="b">
            <a:noAutofit/>
          </a:bodyPr>
          <a:lstStyle/>
          <a:p>
            <a:r>
              <a:rPr lang="en-US" sz="5400" dirty="0">
                <a:latin typeface="Agency FB" panose="020B0503020202020204" pitchFamily="34" charset="0"/>
              </a:rPr>
              <a:t>CHICAGO CRIME DATA ANALYSIS</a:t>
            </a:r>
          </a:p>
        </p:txBody>
      </p:sp>
      <p:sp>
        <p:nvSpPr>
          <p:cNvPr id="42" name="Rectangle 4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068CD70-60DA-4853-9803-CD1E960DDE56}"/>
              </a:ext>
            </a:extLst>
          </p:cNvPr>
          <p:cNvSpPr txBox="1"/>
          <p:nvPr/>
        </p:nvSpPr>
        <p:spPr>
          <a:xfrm>
            <a:off x="371094" y="2718054"/>
            <a:ext cx="3438906" cy="3207258"/>
          </a:xfrm>
          <a:prstGeom prst="rect">
            <a:avLst/>
          </a:prstGeom>
        </p:spPr>
        <p:txBody>
          <a:bodyPr vert="horz" lIns="91440" tIns="45720" rIns="91440" bIns="45720" rtlCol="0" anchor="t">
            <a:normAutofit/>
          </a:bodyPr>
          <a:lstStyle/>
          <a:p>
            <a:pPr>
              <a:lnSpc>
                <a:spcPct val="110000"/>
              </a:lnSpc>
              <a:spcAft>
                <a:spcPts val="600"/>
              </a:spcAft>
            </a:pPr>
            <a:endParaRPr lang="en-US" sz="2800" dirty="0">
              <a:latin typeface="Agency FB" panose="020B0503020202020204" pitchFamily="34" charset="0"/>
            </a:endParaRPr>
          </a:p>
          <a:p>
            <a:pPr>
              <a:lnSpc>
                <a:spcPct val="110000"/>
              </a:lnSpc>
              <a:spcAft>
                <a:spcPts val="600"/>
              </a:spcAft>
            </a:pPr>
            <a:r>
              <a:rPr lang="en-US" sz="2800" dirty="0">
                <a:latin typeface="Agency FB" panose="020B0503020202020204" pitchFamily="34" charset="0"/>
              </a:rPr>
              <a:t>LALITH CHANDRA ATTALURI</a:t>
            </a:r>
          </a:p>
          <a:p>
            <a:pPr>
              <a:lnSpc>
                <a:spcPct val="110000"/>
              </a:lnSpc>
              <a:spcAft>
                <a:spcPts val="600"/>
              </a:spcAft>
            </a:pPr>
            <a:r>
              <a:rPr lang="en-US" sz="2800" dirty="0">
                <a:latin typeface="Agency FB" panose="020B0503020202020204" pitchFamily="34" charset="0"/>
              </a:rPr>
              <a:t>BHASHITHA SIDDAREDDY</a:t>
            </a:r>
          </a:p>
          <a:p>
            <a:pPr>
              <a:lnSpc>
                <a:spcPct val="110000"/>
              </a:lnSpc>
              <a:spcAft>
                <a:spcPts val="600"/>
              </a:spcAft>
            </a:pPr>
            <a:r>
              <a:rPr lang="en-US" sz="2800" dirty="0">
                <a:latin typeface="Agency FB" panose="020B0503020202020204" pitchFamily="34" charset="0"/>
              </a:rPr>
              <a:t>UDAYA BYREDDY</a:t>
            </a:r>
          </a:p>
        </p:txBody>
      </p:sp>
    </p:spTree>
    <p:extLst>
      <p:ext uri="{BB962C8B-B14F-4D97-AF65-F5344CB8AC3E}">
        <p14:creationId xmlns:p14="http://schemas.microsoft.com/office/powerpoint/2010/main" val="15164060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87E43F-3439-401D-B023-26A602DA20EE}"/>
              </a:ext>
            </a:extLst>
          </p:cNvPr>
          <p:cNvSpPr>
            <a:spLocks noGrp="1"/>
          </p:cNvSpPr>
          <p:nvPr>
            <p:ph type="title"/>
          </p:nvPr>
        </p:nvSpPr>
        <p:spPr>
          <a:xfrm>
            <a:off x="411480" y="987552"/>
            <a:ext cx="5008418" cy="1088136"/>
          </a:xfrm>
        </p:spPr>
        <p:txBody>
          <a:bodyPr anchor="b">
            <a:noAutofit/>
          </a:bodyPr>
          <a:lstStyle/>
          <a:p>
            <a:r>
              <a:rPr lang="en-US" dirty="0"/>
              <a:t>Data Visualisation-2:</a:t>
            </a:r>
            <a:br>
              <a:rPr lang="en-US" dirty="0"/>
            </a:br>
            <a:r>
              <a:rPr lang="en-US" dirty="0"/>
              <a:t>Wards Crime Data</a:t>
            </a:r>
          </a:p>
        </p:txBody>
      </p:sp>
      <p:sp>
        <p:nvSpPr>
          <p:cNvPr id="14" name="Rectangle 13">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59BDF2DE-AD2E-4A18-A7D2-EF9EFBF1EB1E}"/>
              </a:ext>
            </a:extLst>
          </p:cNvPr>
          <p:cNvSpPr>
            <a:spLocks noGrp="1"/>
          </p:cNvSpPr>
          <p:nvPr>
            <p:ph idx="1"/>
          </p:nvPr>
        </p:nvSpPr>
        <p:spPr>
          <a:xfrm>
            <a:off x="411479" y="2688336"/>
            <a:ext cx="4498848" cy="3584448"/>
          </a:xfrm>
        </p:spPr>
        <p:txBody>
          <a:bodyPr anchor="t">
            <a:normAutofit/>
          </a:bodyPr>
          <a:lstStyle/>
          <a:p>
            <a:endParaRPr lang="en-US" sz="1700"/>
          </a:p>
        </p:txBody>
      </p:sp>
      <p:pic>
        <p:nvPicPr>
          <p:cNvPr id="5" name="Content Placeholder 4" descr="A close up of a map&#10;&#10;Description automatically generated">
            <a:extLst>
              <a:ext uri="{FF2B5EF4-FFF2-40B4-BE49-F238E27FC236}">
                <a16:creationId xmlns:a16="http://schemas.microsoft.com/office/drawing/2014/main" id="{047D010B-7BA3-411A-BC6C-0BC84F33D641}"/>
              </a:ext>
            </a:extLst>
          </p:cNvPr>
          <p:cNvPicPr>
            <a:picLocks noChangeAspect="1"/>
          </p:cNvPicPr>
          <p:nvPr/>
        </p:nvPicPr>
        <p:blipFill rotWithShape="1">
          <a:blip r:embed="rId2">
            <a:extLst>
              <a:ext uri="{28A0092B-C50C-407E-A947-70E740481C1C}">
                <a14:useLocalDpi xmlns:a14="http://schemas.microsoft.com/office/drawing/2010/main" val="0"/>
              </a:ext>
            </a:extLst>
          </a:blip>
          <a:srcRect l="17952" r="25585"/>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1623323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1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1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B4F8FF-9A55-432A-9343-FBFEA2C2BD24}"/>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400"/>
              <a:t>Monthly crimes for different years</a:t>
            </a:r>
            <a:br>
              <a:rPr lang="en-US" sz="4400"/>
            </a:br>
            <a:endParaRPr lang="en-US" sz="4400"/>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close up of a map&#10;&#10;Description automatically generated">
            <a:extLst>
              <a:ext uri="{FF2B5EF4-FFF2-40B4-BE49-F238E27FC236}">
                <a16:creationId xmlns:a16="http://schemas.microsoft.com/office/drawing/2014/main" id="{33E627BD-E5AC-4E0B-AE9B-F89AF5AFA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9993" y="972590"/>
            <a:ext cx="6743199" cy="4804756"/>
          </a:xfrm>
          <a:prstGeom prst="rect">
            <a:avLst/>
          </a:prstGeom>
        </p:spPr>
      </p:pic>
    </p:spTree>
    <p:extLst>
      <p:ext uri="{BB962C8B-B14F-4D97-AF65-F5344CB8AC3E}">
        <p14:creationId xmlns:p14="http://schemas.microsoft.com/office/powerpoint/2010/main" val="2877539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1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1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EB27AA-C842-4EB8-8E1E-B4AD5CAFF28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Heat map for correlation</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A28B1343-861F-4FC1-89BC-6EF38071B5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9322" y="548640"/>
            <a:ext cx="6843870" cy="5735782"/>
          </a:xfrm>
          <a:prstGeom prst="rect">
            <a:avLst/>
          </a:prstGeom>
        </p:spPr>
      </p:pic>
    </p:spTree>
    <p:extLst>
      <p:ext uri="{BB962C8B-B14F-4D97-AF65-F5344CB8AC3E}">
        <p14:creationId xmlns:p14="http://schemas.microsoft.com/office/powerpoint/2010/main" val="507700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74A111-6B72-4FF8-9797-67BF4085BD4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Correlation report</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screenshot of a social media post&#10;&#10;Description automatically generated">
            <a:extLst>
              <a:ext uri="{FF2B5EF4-FFF2-40B4-BE49-F238E27FC236}">
                <a16:creationId xmlns:a16="http://schemas.microsoft.com/office/drawing/2014/main" id="{C632FFDD-4429-4360-8AC6-657F88B336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5578" y="840764"/>
            <a:ext cx="6677614" cy="5792792"/>
          </a:xfrm>
          <a:prstGeom prst="rect">
            <a:avLst/>
          </a:prstGeom>
        </p:spPr>
      </p:pic>
    </p:spTree>
    <p:extLst>
      <p:ext uri="{BB962C8B-B14F-4D97-AF65-F5344CB8AC3E}">
        <p14:creationId xmlns:p14="http://schemas.microsoft.com/office/powerpoint/2010/main" val="3843790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899B11-2FD3-4CE8-ABE9-780686B6C6D6}"/>
              </a:ext>
            </a:extLst>
          </p:cNvPr>
          <p:cNvSpPr>
            <a:spLocks noGrp="1"/>
          </p:cNvSpPr>
          <p:nvPr>
            <p:ph type="title"/>
          </p:nvPr>
        </p:nvSpPr>
        <p:spPr>
          <a:xfrm>
            <a:off x="841248" y="251312"/>
            <a:ext cx="10506456" cy="1010264"/>
          </a:xfrm>
        </p:spPr>
        <p:txBody>
          <a:bodyPr anchor="ctr">
            <a:normAutofit/>
          </a:bodyPr>
          <a:lstStyle/>
          <a:p>
            <a:r>
              <a:rPr lang="en-US" dirty="0"/>
              <a:t>Relevant Features Selection</a:t>
            </a:r>
          </a:p>
        </p:txBody>
      </p:sp>
      <p:sp>
        <p:nvSpPr>
          <p:cNvPr id="12" name="Rectangle 1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E2FC29FA-8AE3-416A-B804-241A664E657F}"/>
              </a:ext>
            </a:extLst>
          </p:cNvPr>
          <p:cNvGraphicFramePr>
            <a:graphicFrameLocks noGrp="1"/>
          </p:cNvGraphicFramePr>
          <p:nvPr>
            <p:ph idx="1"/>
            <p:extLst>
              <p:ext uri="{D42A27DB-BD31-4B8C-83A1-F6EECF244321}">
                <p14:modId xmlns:p14="http://schemas.microsoft.com/office/powerpoint/2010/main" val="1906078798"/>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8150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Rectangle 13">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2E929C-76A3-4989-BB1D-E91842EB308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KNN Model</a:t>
            </a:r>
            <a:br>
              <a:rPr lang="en-US" sz="4800" dirty="0"/>
            </a:br>
            <a:endParaRPr lang="en-US" sz="4800" dirty="0"/>
          </a:p>
        </p:txBody>
      </p:sp>
      <p:sp>
        <p:nvSpPr>
          <p:cNvPr id="3" name="Content Placeholder 2">
            <a:extLst>
              <a:ext uri="{FF2B5EF4-FFF2-40B4-BE49-F238E27FC236}">
                <a16:creationId xmlns:a16="http://schemas.microsoft.com/office/drawing/2014/main" id="{E3BEBD5F-17C8-45EC-92DA-302AFF6E75D4}"/>
              </a:ext>
            </a:extLst>
          </p:cNvPr>
          <p:cNvSpPr>
            <a:spLocks noGrp="1"/>
          </p:cNvSpPr>
          <p:nvPr>
            <p:ph idx="1"/>
          </p:nvPr>
        </p:nvSpPr>
        <p:spPr>
          <a:xfrm>
            <a:off x="477981" y="4872922"/>
            <a:ext cx="3933306" cy="1208141"/>
          </a:xfrm>
        </p:spPr>
        <p:txBody>
          <a:bodyPr vert="horz" lIns="91440" tIns="45720" rIns="91440" bIns="45720" rtlCol="0">
            <a:normAutofit fontScale="85000" lnSpcReduction="20000"/>
          </a:bodyPr>
          <a:lstStyle/>
          <a:p>
            <a:pPr marL="0" indent="0">
              <a:lnSpc>
                <a:spcPct val="100000"/>
              </a:lnSpc>
              <a:buNone/>
            </a:pPr>
            <a:r>
              <a:rPr lang="en-US" dirty="0"/>
              <a:t>KNN model had been fitted on our data and the evaluation report</a:t>
            </a:r>
            <a:br>
              <a:rPr lang="en-US" sz="1700" dirty="0"/>
            </a:br>
            <a:endParaRPr lang="en-US" sz="1700" dirty="0"/>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rain&#10;&#10;Description automatically generated">
            <a:extLst>
              <a:ext uri="{FF2B5EF4-FFF2-40B4-BE49-F238E27FC236}">
                <a16:creationId xmlns:a16="http://schemas.microsoft.com/office/drawing/2014/main" id="{C7C2DC2F-5A62-496C-9AE1-CC785B0A7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6919" y="625683"/>
            <a:ext cx="5441740" cy="5455380"/>
          </a:xfrm>
          <a:prstGeom prst="rect">
            <a:avLst/>
          </a:prstGeom>
        </p:spPr>
      </p:pic>
    </p:spTree>
    <p:extLst>
      <p:ext uri="{BB962C8B-B14F-4D97-AF65-F5344CB8AC3E}">
        <p14:creationId xmlns:p14="http://schemas.microsoft.com/office/powerpoint/2010/main" val="3037645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9C60B9-B0DC-493A-B9FD-0CDCF1C0DE2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Classification report for KNN</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close up of text on a white background&#10;&#10;Description automatically generated">
            <a:extLst>
              <a:ext uri="{FF2B5EF4-FFF2-40B4-BE49-F238E27FC236}">
                <a16:creationId xmlns:a16="http://schemas.microsoft.com/office/drawing/2014/main" id="{3881D6D7-2D4A-4500-A461-31B6C249A9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0516" y="390699"/>
            <a:ext cx="6652676" cy="5960226"/>
          </a:xfrm>
          <a:prstGeom prst="rect">
            <a:avLst/>
          </a:prstGeom>
        </p:spPr>
      </p:pic>
    </p:spTree>
    <p:extLst>
      <p:ext uri="{BB962C8B-B14F-4D97-AF65-F5344CB8AC3E}">
        <p14:creationId xmlns:p14="http://schemas.microsoft.com/office/powerpoint/2010/main" val="4083035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2">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14">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191A82-33A7-43AD-B77C-F2A6F16C3E2B}"/>
              </a:ext>
            </a:extLst>
          </p:cNvPr>
          <p:cNvSpPr>
            <a:spLocks noGrp="1"/>
          </p:cNvSpPr>
          <p:nvPr>
            <p:ph type="title"/>
          </p:nvPr>
        </p:nvSpPr>
        <p:spPr>
          <a:xfrm>
            <a:off x="371094" y="1161288"/>
            <a:ext cx="3438144" cy="1124712"/>
          </a:xfrm>
        </p:spPr>
        <p:txBody>
          <a:bodyPr anchor="b">
            <a:noAutofit/>
          </a:bodyPr>
          <a:lstStyle/>
          <a:p>
            <a:r>
              <a:rPr lang="en-US" dirty="0"/>
              <a:t>Random Forest Model</a:t>
            </a:r>
          </a:p>
        </p:txBody>
      </p:sp>
      <p:sp>
        <p:nvSpPr>
          <p:cNvPr id="17" name="Rectangle 1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6A30A59-7D82-4136-92AB-AA9173095A90}"/>
              </a:ext>
            </a:extLst>
          </p:cNvPr>
          <p:cNvSpPr>
            <a:spLocks noGrp="1"/>
          </p:cNvSpPr>
          <p:nvPr>
            <p:ph idx="1"/>
          </p:nvPr>
        </p:nvSpPr>
        <p:spPr>
          <a:xfrm>
            <a:off x="371094" y="2718054"/>
            <a:ext cx="3438906" cy="3207258"/>
          </a:xfrm>
        </p:spPr>
        <p:txBody>
          <a:bodyPr anchor="t">
            <a:normAutofit/>
          </a:bodyPr>
          <a:lstStyle/>
          <a:p>
            <a:pPr marL="0" indent="0">
              <a:buNone/>
            </a:pPr>
            <a:endParaRPr lang="en-US" sz="1700" dirty="0"/>
          </a:p>
          <a:p>
            <a:pPr marL="0" indent="0">
              <a:buNone/>
            </a:pPr>
            <a:r>
              <a:rPr lang="en-US" dirty="0"/>
              <a:t>Random Forest model had been fitted on our data and the evaluation report</a:t>
            </a:r>
          </a:p>
        </p:txBody>
      </p:sp>
      <p:pic>
        <p:nvPicPr>
          <p:cNvPr id="6" name="Picture 5" descr="A picture containing rain&#10;&#10;Description automatically generated">
            <a:extLst>
              <a:ext uri="{FF2B5EF4-FFF2-40B4-BE49-F238E27FC236}">
                <a16:creationId xmlns:a16="http://schemas.microsoft.com/office/drawing/2014/main" id="{18C4CD42-05E7-4425-A0A3-07E00ACED9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7622" y="274320"/>
            <a:ext cx="6946133" cy="6309359"/>
          </a:xfrm>
          <a:prstGeom prst="rect">
            <a:avLst/>
          </a:prstGeom>
        </p:spPr>
      </p:pic>
    </p:spTree>
    <p:extLst>
      <p:ext uri="{BB962C8B-B14F-4D97-AF65-F5344CB8AC3E}">
        <p14:creationId xmlns:p14="http://schemas.microsoft.com/office/powerpoint/2010/main" val="2005552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1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15">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9137A7-9A8D-45AA-BB12-B5B7411EA28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Classification report for Random Forest</a:t>
            </a:r>
          </a:p>
        </p:txBody>
      </p:sp>
      <p:sp>
        <p:nvSpPr>
          <p:cNvPr id="26"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6" descr="A close up of text on a white background&#10;&#10;Description automatically generated">
            <a:extLst>
              <a:ext uri="{FF2B5EF4-FFF2-40B4-BE49-F238E27FC236}">
                <a16:creationId xmlns:a16="http://schemas.microsoft.com/office/drawing/2014/main" id="{E4261E31-DF57-4A61-9212-164231D280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7967" y="625683"/>
            <a:ext cx="6739644" cy="5455380"/>
          </a:xfrm>
          <a:prstGeom prst="rect">
            <a:avLst/>
          </a:prstGeom>
        </p:spPr>
      </p:pic>
    </p:spTree>
    <p:extLst>
      <p:ext uri="{BB962C8B-B14F-4D97-AF65-F5344CB8AC3E}">
        <p14:creationId xmlns:p14="http://schemas.microsoft.com/office/powerpoint/2010/main" val="1677412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1">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13">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8A0AAC-66F4-482A-82A7-0CE86D8F69B4}"/>
              </a:ext>
            </a:extLst>
          </p:cNvPr>
          <p:cNvSpPr>
            <a:spLocks noGrp="1"/>
          </p:cNvSpPr>
          <p:nvPr>
            <p:ph type="title"/>
          </p:nvPr>
        </p:nvSpPr>
        <p:spPr>
          <a:xfrm>
            <a:off x="371093" y="1161288"/>
            <a:ext cx="3843459" cy="1124712"/>
          </a:xfrm>
        </p:spPr>
        <p:txBody>
          <a:bodyPr anchor="b">
            <a:noAutofit/>
          </a:bodyPr>
          <a:lstStyle/>
          <a:p>
            <a:r>
              <a:rPr lang="en-US" sz="3600" dirty="0"/>
              <a:t>Neural networks model</a:t>
            </a:r>
          </a:p>
        </p:txBody>
      </p:sp>
      <p:sp>
        <p:nvSpPr>
          <p:cNvPr id="22"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CD2E079-96DC-4871-80EC-055D944B2482}"/>
              </a:ext>
            </a:extLst>
          </p:cNvPr>
          <p:cNvSpPr>
            <a:spLocks noGrp="1"/>
          </p:cNvSpPr>
          <p:nvPr>
            <p:ph idx="1"/>
          </p:nvPr>
        </p:nvSpPr>
        <p:spPr>
          <a:xfrm>
            <a:off x="371094" y="2718054"/>
            <a:ext cx="3438906" cy="3207258"/>
          </a:xfrm>
        </p:spPr>
        <p:txBody>
          <a:bodyPr anchor="t">
            <a:normAutofit/>
          </a:bodyPr>
          <a:lstStyle/>
          <a:p>
            <a:pPr marL="0" indent="0">
              <a:buNone/>
            </a:pPr>
            <a:endParaRPr lang="en-US" sz="1700" dirty="0"/>
          </a:p>
          <a:p>
            <a:pPr marL="0" indent="0">
              <a:buNone/>
            </a:pPr>
            <a:r>
              <a:rPr lang="en-US" dirty="0"/>
              <a:t>MLP classifier model had been fitted on our data and the evaluation report</a:t>
            </a:r>
          </a:p>
        </p:txBody>
      </p:sp>
      <p:pic>
        <p:nvPicPr>
          <p:cNvPr id="5" name="Picture 4" descr="A picture containing nature, rain&#10;&#10;Description automatically generated">
            <a:extLst>
              <a:ext uri="{FF2B5EF4-FFF2-40B4-BE49-F238E27FC236}">
                <a16:creationId xmlns:a16="http://schemas.microsoft.com/office/drawing/2014/main" id="{E48CF1BC-F498-47D4-8EF0-9F63A17C7D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1011" y="349135"/>
            <a:ext cx="6666807" cy="6051665"/>
          </a:xfrm>
          <a:prstGeom prst="rect">
            <a:avLst/>
          </a:prstGeom>
        </p:spPr>
      </p:pic>
    </p:spTree>
    <p:extLst>
      <p:ext uri="{BB962C8B-B14F-4D97-AF65-F5344CB8AC3E}">
        <p14:creationId xmlns:p14="http://schemas.microsoft.com/office/powerpoint/2010/main" val="2579565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76E23CE-4E1B-49F2-B376-29605223DB3E}"/>
              </a:ext>
            </a:extLst>
          </p:cNvPr>
          <p:cNvPicPr>
            <a:picLocks noChangeAspect="1"/>
          </p:cNvPicPr>
          <p:nvPr/>
        </p:nvPicPr>
        <p:blipFill rotWithShape="1">
          <a:blip r:embed="rId2">
            <a:alphaModFix amt="40000"/>
          </a:blip>
          <a:srcRect t="1415" b="14315"/>
          <a:stretch/>
        </p:blipFill>
        <p:spPr>
          <a:xfrm>
            <a:off x="20" y="10"/>
            <a:ext cx="12191979" cy="6857990"/>
          </a:xfrm>
          <a:prstGeom prst="rect">
            <a:avLst/>
          </a:prstGeom>
        </p:spPr>
      </p:pic>
      <p:sp>
        <p:nvSpPr>
          <p:cNvPr id="2" name="Title 1">
            <a:extLst>
              <a:ext uri="{FF2B5EF4-FFF2-40B4-BE49-F238E27FC236}">
                <a16:creationId xmlns:a16="http://schemas.microsoft.com/office/drawing/2014/main" id="{740F67D8-C0DC-4D20-AA5F-868C72B33657}"/>
              </a:ext>
            </a:extLst>
          </p:cNvPr>
          <p:cNvSpPr>
            <a:spLocks noGrp="1"/>
          </p:cNvSpPr>
          <p:nvPr>
            <p:ph type="title"/>
          </p:nvPr>
        </p:nvSpPr>
        <p:spPr>
          <a:xfrm>
            <a:off x="841249" y="941832"/>
            <a:ext cx="10506456" cy="1485554"/>
          </a:xfrm>
        </p:spPr>
        <p:txBody>
          <a:bodyPr anchor="b">
            <a:normAutofit/>
          </a:bodyPr>
          <a:lstStyle/>
          <a:p>
            <a:r>
              <a:rPr lang="en-US" sz="5000" dirty="0"/>
              <a:t>MOTIVATION</a:t>
            </a:r>
          </a:p>
        </p:txBody>
      </p:sp>
      <p:sp>
        <p:nvSpPr>
          <p:cNvPr id="31" name="Rectangle 3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9E44918-6B5D-4220-81F5-DA35B4B11C15}"/>
              </a:ext>
            </a:extLst>
          </p:cNvPr>
          <p:cNvSpPr>
            <a:spLocks noGrp="1"/>
          </p:cNvSpPr>
          <p:nvPr>
            <p:ph idx="1"/>
          </p:nvPr>
        </p:nvSpPr>
        <p:spPr>
          <a:xfrm>
            <a:off x="841248" y="3502152"/>
            <a:ext cx="10506456" cy="2670048"/>
          </a:xfrm>
        </p:spPr>
        <p:txBody>
          <a:bodyPr>
            <a:noAutofit/>
          </a:bodyPr>
          <a:lstStyle/>
          <a:p>
            <a:r>
              <a:rPr lang="en-US" dirty="0"/>
              <a:t>Crime rate had been raising at a constant rate over the past few years due to which there had been </a:t>
            </a:r>
            <a:r>
              <a:rPr lang="en-US" dirty="0" err="1"/>
              <a:t>chavos</a:t>
            </a:r>
            <a:r>
              <a:rPr lang="en-US" dirty="0"/>
              <a:t> among the population in United States</a:t>
            </a:r>
          </a:p>
          <a:p>
            <a:r>
              <a:rPr lang="en-US" dirty="0"/>
              <a:t>Classifying the crime types occurring in different geographical locations and passing the statistics to police department and to public had been a vital step among the safety</a:t>
            </a:r>
          </a:p>
        </p:txBody>
      </p:sp>
    </p:spTree>
    <p:extLst>
      <p:ext uri="{BB962C8B-B14F-4D97-AF65-F5344CB8AC3E}">
        <p14:creationId xmlns:p14="http://schemas.microsoft.com/office/powerpoint/2010/main" val="124742341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13">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9EA64A-DE4B-42F9-81CA-A0306171790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Classification report for MLP classifier</a:t>
            </a:r>
          </a:p>
        </p:txBody>
      </p:sp>
      <p:sp>
        <p:nvSpPr>
          <p:cNvPr id="27"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close up of text on a white background&#10;&#10;Description automatically generated">
            <a:extLst>
              <a:ext uri="{FF2B5EF4-FFF2-40B4-BE49-F238E27FC236}">
                <a16:creationId xmlns:a16="http://schemas.microsoft.com/office/drawing/2014/main" id="{2D5DEDEF-1214-40BD-A912-6716B160F2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9845" y="448886"/>
            <a:ext cx="6755889" cy="5885411"/>
          </a:xfrm>
          <a:prstGeom prst="rect">
            <a:avLst/>
          </a:prstGeom>
        </p:spPr>
      </p:pic>
    </p:spTree>
    <p:extLst>
      <p:ext uri="{BB962C8B-B14F-4D97-AF65-F5344CB8AC3E}">
        <p14:creationId xmlns:p14="http://schemas.microsoft.com/office/powerpoint/2010/main" val="93011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BC9218-DB3C-4BFC-923C-5B844549BB59}"/>
              </a:ext>
            </a:extLst>
          </p:cNvPr>
          <p:cNvSpPr>
            <a:spLocks noGrp="1"/>
          </p:cNvSpPr>
          <p:nvPr>
            <p:ph type="title"/>
          </p:nvPr>
        </p:nvSpPr>
        <p:spPr>
          <a:xfrm>
            <a:off x="371094" y="1161288"/>
            <a:ext cx="3438144" cy="1124712"/>
          </a:xfrm>
        </p:spPr>
        <p:txBody>
          <a:bodyPr anchor="b">
            <a:noAutofit/>
          </a:bodyPr>
          <a:lstStyle/>
          <a:p>
            <a:r>
              <a:rPr lang="en-US" dirty="0"/>
              <a:t>Ensembled model</a:t>
            </a: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2939BD1-06E9-4353-B82A-71719B766B51}"/>
              </a:ext>
            </a:extLst>
          </p:cNvPr>
          <p:cNvSpPr>
            <a:spLocks noGrp="1"/>
          </p:cNvSpPr>
          <p:nvPr>
            <p:ph idx="1"/>
          </p:nvPr>
        </p:nvSpPr>
        <p:spPr>
          <a:xfrm>
            <a:off x="371094" y="2718054"/>
            <a:ext cx="3438906" cy="3207258"/>
          </a:xfrm>
        </p:spPr>
        <p:txBody>
          <a:bodyPr anchor="t">
            <a:normAutofit/>
          </a:bodyPr>
          <a:lstStyle/>
          <a:p>
            <a:endParaRPr lang="en-US" sz="2400" dirty="0"/>
          </a:p>
          <a:p>
            <a:pPr marL="0" indent="0">
              <a:buNone/>
            </a:pPr>
            <a:r>
              <a:rPr lang="en-US" sz="2400" dirty="0"/>
              <a:t>Ensembled model had been fitted for the previous 3 classifiers for building an intermediate model</a:t>
            </a:r>
          </a:p>
        </p:txBody>
      </p:sp>
      <p:pic>
        <p:nvPicPr>
          <p:cNvPr id="5" name="Picture 4" descr="A picture containing rain&#10;&#10;Description automatically generated">
            <a:extLst>
              <a:ext uri="{FF2B5EF4-FFF2-40B4-BE49-F238E27FC236}">
                <a16:creationId xmlns:a16="http://schemas.microsoft.com/office/drawing/2014/main" id="{D1677C9F-61C7-40A5-AC09-D13D7E5EA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262" y="482138"/>
            <a:ext cx="6633556" cy="6059977"/>
          </a:xfrm>
          <a:prstGeom prst="rect">
            <a:avLst/>
          </a:prstGeom>
        </p:spPr>
      </p:pic>
    </p:spTree>
    <p:extLst>
      <p:ext uri="{BB962C8B-B14F-4D97-AF65-F5344CB8AC3E}">
        <p14:creationId xmlns:p14="http://schemas.microsoft.com/office/powerpoint/2010/main" val="3655659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99BDA5-56F7-47AE-9B09-30FBF6A925E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Classification report for Voting classifier</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close up of text on a white background&#10;&#10;Description automatically generated">
            <a:extLst>
              <a:ext uri="{FF2B5EF4-FFF2-40B4-BE49-F238E27FC236}">
                <a16:creationId xmlns:a16="http://schemas.microsoft.com/office/drawing/2014/main" id="{DC428FA5-9F70-4F37-9BAC-6B5BDA3D51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4608" y="717524"/>
            <a:ext cx="6846363" cy="5271698"/>
          </a:xfrm>
          <a:prstGeom prst="rect">
            <a:avLst/>
          </a:prstGeom>
        </p:spPr>
      </p:pic>
    </p:spTree>
    <p:extLst>
      <p:ext uri="{BB962C8B-B14F-4D97-AF65-F5344CB8AC3E}">
        <p14:creationId xmlns:p14="http://schemas.microsoft.com/office/powerpoint/2010/main" val="3910222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11">
            <a:extLst>
              <a:ext uri="{FF2B5EF4-FFF2-40B4-BE49-F238E27FC236}">
                <a16:creationId xmlns:a16="http://schemas.microsoft.com/office/drawing/2014/main" id="{F1C4E306-BC28-4A7B-871B-1926F6FA6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13">
            <a:extLst>
              <a:ext uri="{FF2B5EF4-FFF2-40B4-BE49-F238E27FC236}">
                <a16:creationId xmlns:a16="http://schemas.microsoft.com/office/drawing/2014/main" id="{C3ECC9B4-989C-4F71-A6BC-DEBC1D9FD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52322" cy="6858000"/>
          </a:xfrm>
          <a:custGeom>
            <a:avLst/>
            <a:gdLst>
              <a:gd name="connsiteX0" fmla="*/ 0 w 8452322"/>
              <a:gd name="connsiteY0" fmla="*/ 0 h 6858000"/>
              <a:gd name="connsiteX1" fmla="*/ 7447992 w 8452322"/>
              <a:gd name="connsiteY1" fmla="*/ 0 h 6858000"/>
              <a:gd name="connsiteX2" fmla="*/ 7501089 w 8452322"/>
              <a:gd name="connsiteY2" fmla="*/ 79009 h 6858000"/>
              <a:gd name="connsiteX3" fmla="*/ 8452322 w 8452322"/>
              <a:gd name="connsiteY3" fmla="*/ 3429001 h 6858000"/>
              <a:gd name="connsiteX4" fmla="*/ 7501089 w 8452322"/>
              <a:gd name="connsiteY4" fmla="*/ 6778993 h 6858000"/>
              <a:gd name="connsiteX5" fmla="*/ 7447994 w 8452322"/>
              <a:gd name="connsiteY5" fmla="*/ 6858000 h 6858000"/>
              <a:gd name="connsiteX6" fmla="*/ 0 w 84523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2322" h="6858000">
                <a:moveTo>
                  <a:pt x="0" y="0"/>
                </a:moveTo>
                <a:lnTo>
                  <a:pt x="7447992" y="0"/>
                </a:lnTo>
                <a:lnTo>
                  <a:pt x="7501089" y="79009"/>
                </a:lnTo>
                <a:cubicBezTo>
                  <a:pt x="8098524" y="1013167"/>
                  <a:pt x="8452322" y="2172770"/>
                  <a:pt x="8452322" y="3429001"/>
                </a:cubicBezTo>
                <a:cubicBezTo>
                  <a:pt x="8452322" y="4685233"/>
                  <a:pt x="8098524" y="5844836"/>
                  <a:pt x="7501089" y="6778993"/>
                </a:cubicBezTo>
                <a:lnTo>
                  <a:pt x="7447994"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15">
            <a:extLst>
              <a:ext uri="{FF2B5EF4-FFF2-40B4-BE49-F238E27FC236}">
                <a16:creationId xmlns:a16="http://schemas.microsoft.com/office/drawing/2014/main" id="{7948E8DE-A931-4EF0-BE1D-F10274740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43572" cy="6858000"/>
          </a:xfrm>
          <a:custGeom>
            <a:avLst/>
            <a:gdLst>
              <a:gd name="connsiteX0" fmla="*/ 0 w 8443572"/>
              <a:gd name="connsiteY0" fmla="*/ 0 h 6858000"/>
              <a:gd name="connsiteX1" fmla="*/ 7439242 w 8443572"/>
              <a:gd name="connsiteY1" fmla="*/ 0 h 6858000"/>
              <a:gd name="connsiteX2" fmla="*/ 7492339 w 8443572"/>
              <a:gd name="connsiteY2" fmla="*/ 79009 h 6858000"/>
              <a:gd name="connsiteX3" fmla="*/ 8443572 w 8443572"/>
              <a:gd name="connsiteY3" fmla="*/ 3429001 h 6858000"/>
              <a:gd name="connsiteX4" fmla="*/ 7492339 w 8443572"/>
              <a:gd name="connsiteY4" fmla="*/ 6778993 h 6858000"/>
              <a:gd name="connsiteX5" fmla="*/ 7439244 w 8443572"/>
              <a:gd name="connsiteY5" fmla="*/ 6858000 h 6858000"/>
              <a:gd name="connsiteX6" fmla="*/ 0 w 84435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3572" h="6858000">
                <a:moveTo>
                  <a:pt x="0" y="0"/>
                </a:moveTo>
                <a:lnTo>
                  <a:pt x="7439242" y="0"/>
                </a:lnTo>
                <a:lnTo>
                  <a:pt x="7492339" y="79009"/>
                </a:lnTo>
                <a:cubicBezTo>
                  <a:pt x="8089774" y="1013167"/>
                  <a:pt x="8443572" y="2172770"/>
                  <a:pt x="8443572" y="3429001"/>
                </a:cubicBezTo>
                <a:cubicBezTo>
                  <a:pt x="8443572" y="4685233"/>
                  <a:pt x="8089774" y="5844836"/>
                  <a:pt x="7492339" y="6778993"/>
                </a:cubicBezTo>
                <a:lnTo>
                  <a:pt x="743924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63D5B3-7CB1-4DC3-BD3D-28C4F07F607C}"/>
              </a:ext>
            </a:extLst>
          </p:cNvPr>
          <p:cNvSpPr>
            <a:spLocks noGrp="1"/>
          </p:cNvSpPr>
          <p:nvPr>
            <p:ph type="title"/>
          </p:nvPr>
        </p:nvSpPr>
        <p:spPr>
          <a:xfrm>
            <a:off x="616893" y="1238250"/>
            <a:ext cx="7003107" cy="4381500"/>
          </a:xfrm>
        </p:spPr>
        <p:txBody>
          <a:bodyPr vert="horz" lIns="91440" tIns="45720" rIns="91440" bIns="45720" rtlCol="0" anchor="ctr">
            <a:normAutofit/>
          </a:bodyPr>
          <a:lstStyle/>
          <a:p>
            <a:r>
              <a:rPr lang="en-US" sz="7200"/>
              <a:t>Future Scope</a:t>
            </a:r>
          </a:p>
        </p:txBody>
      </p:sp>
      <p:sp>
        <p:nvSpPr>
          <p:cNvPr id="3" name="Content Placeholder 2">
            <a:extLst>
              <a:ext uri="{FF2B5EF4-FFF2-40B4-BE49-F238E27FC236}">
                <a16:creationId xmlns:a16="http://schemas.microsoft.com/office/drawing/2014/main" id="{7F764F15-14BC-4A09-8066-9D0187740544}"/>
              </a:ext>
            </a:extLst>
          </p:cNvPr>
          <p:cNvSpPr>
            <a:spLocks noGrp="1"/>
          </p:cNvSpPr>
          <p:nvPr>
            <p:ph idx="1"/>
          </p:nvPr>
        </p:nvSpPr>
        <p:spPr>
          <a:xfrm>
            <a:off x="8791575" y="1238250"/>
            <a:ext cx="3000375" cy="4381500"/>
          </a:xfrm>
        </p:spPr>
        <p:txBody>
          <a:bodyPr vert="horz" lIns="91440" tIns="45720" rIns="91440" bIns="45720" rtlCol="0" anchor="ctr">
            <a:normAutofit/>
          </a:bodyPr>
          <a:lstStyle/>
          <a:p>
            <a:pPr marL="0" indent="0">
              <a:buNone/>
            </a:pPr>
            <a:r>
              <a:rPr lang="en-US" sz="3600" dirty="0"/>
              <a:t>Further clustering can be done at district level and ward level</a:t>
            </a:r>
          </a:p>
        </p:txBody>
      </p:sp>
      <p:sp>
        <p:nvSpPr>
          <p:cNvPr id="18" name="Rectangle 17">
            <a:extLst>
              <a:ext uri="{FF2B5EF4-FFF2-40B4-BE49-F238E27FC236}">
                <a16:creationId xmlns:a16="http://schemas.microsoft.com/office/drawing/2014/main" id="{B0E4BB4F-99AB-4C4E-A763-C5AC5273D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27916"/>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3504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D37272A-DEAF-4C07-8789-DC157C283F26}"/>
              </a:ext>
            </a:extLst>
          </p:cNvPr>
          <p:cNvPicPr>
            <a:picLocks noChangeAspect="1"/>
          </p:cNvPicPr>
          <p:nvPr/>
        </p:nvPicPr>
        <p:blipFill rotWithShape="1">
          <a:blip r:embed="rId2"/>
          <a:srcRect l="21338" r="-1"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4" name="Freeform: Shape 13">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A764DA-633E-46B1-BFDF-45D5E8C78FE1}"/>
              </a:ext>
            </a:extLst>
          </p:cNvPr>
          <p:cNvSpPr>
            <a:spLocks noGrp="1"/>
          </p:cNvSpPr>
          <p:nvPr>
            <p:ph type="title"/>
          </p:nvPr>
        </p:nvSpPr>
        <p:spPr>
          <a:xfrm>
            <a:off x="477980" y="1122363"/>
            <a:ext cx="8081873" cy="3204134"/>
          </a:xfrm>
        </p:spPr>
        <p:txBody>
          <a:bodyPr vert="horz" lIns="91440" tIns="45720" rIns="91440" bIns="45720" rtlCol="0" anchor="b">
            <a:normAutofit/>
          </a:bodyPr>
          <a:lstStyle/>
          <a:p>
            <a:pPr algn="ctr"/>
            <a:r>
              <a:rPr lang="en-US" sz="4000" dirty="0"/>
              <a:t>The project has been hosted in</a:t>
            </a:r>
            <a:br>
              <a:rPr lang="en-US" sz="4000" dirty="0"/>
            </a:br>
            <a:r>
              <a:rPr lang="en-US" sz="4000" dirty="0">
                <a:hlinkClick r:id="rId3"/>
              </a:rPr>
              <a:t>https://myfirstapp132.herokuapp.com/</a:t>
            </a:r>
            <a:r>
              <a:rPr lang="en-US" sz="4000" dirty="0"/>
              <a:t>  	</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910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34A368-F91E-4DFE-97AE-660E76CDE4DA}"/>
              </a:ext>
            </a:extLst>
          </p:cNvPr>
          <p:cNvSpPr>
            <a:spLocks noGrp="1"/>
          </p:cNvSpPr>
          <p:nvPr>
            <p:ph type="title"/>
          </p:nvPr>
        </p:nvSpPr>
        <p:spPr>
          <a:xfrm>
            <a:off x="477981" y="1122363"/>
            <a:ext cx="4584470" cy="3204134"/>
          </a:xfrm>
        </p:spPr>
        <p:txBody>
          <a:bodyPr vert="horz" lIns="91440" tIns="45720" rIns="91440" bIns="45720" rtlCol="0" anchor="b">
            <a:normAutofit/>
          </a:bodyPr>
          <a:lstStyle/>
          <a:p>
            <a:r>
              <a:rPr lang="en-US" sz="7200" dirty="0"/>
              <a:t>Thank you</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Handshake">
            <a:extLst>
              <a:ext uri="{FF2B5EF4-FFF2-40B4-BE49-F238E27FC236}">
                <a16:creationId xmlns:a16="http://schemas.microsoft.com/office/drawing/2014/main" id="{7E03A690-A2CD-46FD-A8A9-32FA7B3009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0099" y="625683"/>
            <a:ext cx="5455380" cy="5455380"/>
          </a:xfrm>
          <a:prstGeom prst="rect">
            <a:avLst/>
          </a:prstGeom>
        </p:spPr>
      </p:pic>
    </p:spTree>
    <p:extLst>
      <p:ext uri="{BB962C8B-B14F-4D97-AF65-F5344CB8AC3E}">
        <p14:creationId xmlns:p14="http://schemas.microsoft.com/office/powerpoint/2010/main" val="4180042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76E23CE-4E1B-49F2-B376-29605223DB3E}"/>
              </a:ext>
            </a:extLst>
          </p:cNvPr>
          <p:cNvPicPr>
            <a:picLocks noChangeAspect="1"/>
          </p:cNvPicPr>
          <p:nvPr/>
        </p:nvPicPr>
        <p:blipFill rotWithShape="1">
          <a:blip r:embed="rId2">
            <a:alphaModFix amt="40000"/>
          </a:blip>
          <a:srcRect t="1415" b="14315"/>
          <a:stretch/>
        </p:blipFill>
        <p:spPr>
          <a:xfrm>
            <a:off x="20" y="10"/>
            <a:ext cx="12191979" cy="6857990"/>
          </a:xfrm>
          <a:prstGeom prst="rect">
            <a:avLst/>
          </a:prstGeom>
        </p:spPr>
      </p:pic>
      <p:sp>
        <p:nvSpPr>
          <p:cNvPr id="2" name="Title 1">
            <a:extLst>
              <a:ext uri="{FF2B5EF4-FFF2-40B4-BE49-F238E27FC236}">
                <a16:creationId xmlns:a16="http://schemas.microsoft.com/office/drawing/2014/main" id="{740F67D8-C0DC-4D20-AA5F-868C72B33657}"/>
              </a:ext>
            </a:extLst>
          </p:cNvPr>
          <p:cNvSpPr>
            <a:spLocks noGrp="1"/>
          </p:cNvSpPr>
          <p:nvPr>
            <p:ph type="title"/>
          </p:nvPr>
        </p:nvSpPr>
        <p:spPr>
          <a:xfrm>
            <a:off x="841249" y="941832"/>
            <a:ext cx="10506456" cy="1485554"/>
          </a:xfrm>
        </p:spPr>
        <p:txBody>
          <a:bodyPr anchor="b">
            <a:normAutofit/>
          </a:bodyPr>
          <a:lstStyle/>
          <a:p>
            <a:r>
              <a:rPr lang="en-US" sz="5000" dirty="0"/>
              <a:t>MOTIVATION</a:t>
            </a:r>
          </a:p>
        </p:txBody>
      </p:sp>
      <p:sp>
        <p:nvSpPr>
          <p:cNvPr id="31" name="Rectangle 3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9E44918-6B5D-4220-81F5-DA35B4B11C15}"/>
              </a:ext>
            </a:extLst>
          </p:cNvPr>
          <p:cNvSpPr>
            <a:spLocks noGrp="1"/>
          </p:cNvSpPr>
          <p:nvPr>
            <p:ph idx="1"/>
          </p:nvPr>
        </p:nvSpPr>
        <p:spPr>
          <a:xfrm>
            <a:off x="841248" y="3369208"/>
            <a:ext cx="10506456" cy="2802992"/>
          </a:xfrm>
        </p:spPr>
        <p:txBody>
          <a:bodyPr>
            <a:noAutofit/>
          </a:bodyPr>
          <a:lstStyle/>
          <a:p>
            <a:r>
              <a:rPr lang="en-US" dirty="0"/>
              <a:t>Chicago is one of the states where there had been humongous development over past many years along with crime rate had been at the peak level</a:t>
            </a:r>
          </a:p>
          <a:p>
            <a:r>
              <a:rPr lang="en-US" dirty="0"/>
              <a:t>We have performed Chicago crime data analysis over past 16 years from 2000 - 2017 and classified the crimes so that Police department can take necessary safety measures depending on crime type</a:t>
            </a:r>
          </a:p>
        </p:txBody>
      </p:sp>
    </p:spTree>
    <p:extLst>
      <p:ext uri="{BB962C8B-B14F-4D97-AF65-F5344CB8AC3E}">
        <p14:creationId xmlns:p14="http://schemas.microsoft.com/office/powerpoint/2010/main" val="233279583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76E23CE-4E1B-49F2-B376-29605223DB3E}"/>
              </a:ext>
            </a:extLst>
          </p:cNvPr>
          <p:cNvPicPr>
            <a:picLocks noChangeAspect="1"/>
          </p:cNvPicPr>
          <p:nvPr/>
        </p:nvPicPr>
        <p:blipFill rotWithShape="1">
          <a:blip r:embed="rId2">
            <a:alphaModFix amt="40000"/>
          </a:blip>
          <a:srcRect t="1415" b="14315"/>
          <a:stretch/>
        </p:blipFill>
        <p:spPr>
          <a:xfrm>
            <a:off x="20" y="10"/>
            <a:ext cx="12191979" cy="6857990"/>
          </a:xfrm>
          <a:prstGeom prst="rect">
            <a:avLst/>
          </a:prstGeom>
        </p:spPr>
      </p:pic>
      <p:sp>
        <p:nvSpPr>
          <p:cNvPr id="2" name="Title 1">
            <a:extLst>
              <a:ext uri="{FF2B5EF4-FFF2-40B4-BE49-F238E27FC236}">
                <a16:creationId xmlns:a16="http://schemas.microsoft.com/office/drawing/2014/main" id="{740F67D8-C0DC-4D20-AA5F-868C72B33657}"/>
              </a:ext>
            </a:extLst>
          </p:cNvPr>
          <p:cNvSpPr>
            <a:spLocks noGrp="1"/>
          </p:cNvSpPr>
          <p:nvPr>
            <p:ph type="title"/>
          </p:nvPr>
        </p:nvSpPr>
        <p:spPr>
          <a:xfrm>
            <a:off x="841249" y="941832"/>
            <a:ext cx="10506456" cy="1613570"/>
          </a:xfrm>
        </p:spPr>
        <p:txBody>
          <a:bodyPr anchor="b">
            <a:normAutofit/>
          </a:bodyPr>
          <a:lstStyle/>
          <a:p>
            <a:r>
              <a:rPr lang="en-US" sz="5000" dirty="0"/>
              <a:t>Dataset description</a:t>
            </a:r>
          </a:p>
        </p:txBody>
      </p:sp>
      <p:sp>
        <p:nvSpPr>
          <p:cNvPr id="40" name="Rectangle 3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9E44918-6B5D-4220-81F5-DA35B4B11C15}"/>
              </a:ext>
            </a:extLst>
          </p:cNvPr>
          <p:cNvSpPr>
            <a:spLocks noGrp="1"/>
          </p:cNvSpPr>
          <p:nvPr>
            <p:ph idx="1"/>
          </p:nvPr>
        </p:nvSpPr>
        <p:spPr>
          <a:xfrm>
            <a:off x="841248" y="3502152"/>
            <a:ext cx="10506456" cy="2670048"/>
          </a:xfrm>
        </p:spPr>
        <p:txBody>
          <a:bodyPr>
            <a:normAutofit/>
          </a:bodyPr>
          <a:lstStyle/>
          <a:p>
            <a:pPr marL="0" indent="0">
              <a:buNone/>
            </a:pPr>
            <a:r>
              <a:rPr lang="en-US" dirty="0"/>
              <a:t>The dataset we used is “Chicago Crimes Dataset” that comprises of reported incidents of crime (with the exception of murders where data exists for each victim) that occurred in the City of Chicago from 2001 to 2017.</a:t>
            </a:r>
          </a:p>
        </p:txBody>
      </p:sp>
    </p:spTree>
    <p:extLst>
      <p:ext uri="{BB962C8B-B14F-4D97-AF65-F5344CB8AC3E}">
        <p14:creationId xmlns:p14="http://schemas.microsoft.com/office/powerpoint/2010/main" val="138298372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13">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social media post&#10;&#10;Description automatically generated">
            <a:extLst>
              <a:ext uri="{FF2B5EF4-FFF2-40B4-BE49-F238E27FC236}">
                <a16:creationId xmlns:a16="http://schemas.microsoft.com/office/drawing/2014/main" id="{0551CD7C-8059-4F9C-8411-F1EAEE94C25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3677"/>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24" name="Freeform: Shape 15">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17">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147AF6-927D-4440-AA1E-7707F2AC9AE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Data Description</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8525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675" y="476680"/>
            <a:ext cx="11559483" cy="6178501"/>
          </a:xfrm>
        </p:spPr>
        <p:txBody>
          <a:bodyPr/>
          <a:lstStyle/>
          <a:p>
            <a:endParaRPr lang="en-US" sz="2000" dirty="0"/>
          </a:p>
        </p:txBody>
      </p:sp>
      <p:sp>
        <p:nvSpPr>
          <p:cNvPr id="3" name="Rectangle 2"/>
          <p:cNvSpPr/>
          <p:nvPr/>
        </p:nvSpPr>
        <p:spPr>
          <a:xfrm>
            <a:off x="641683" y="2924246"/>
            <a:ext cx="1393371" cy="733353"/>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000" dirty="0"/>
              <a:t>Data Import</a:t>
            </a:r>
          </a:p>
        </p:txBody>
      </p:sp>
      <p:sp>
        <p:nvSpPr>
          <p:cNvPr id="4" name="Rectangle 3"/>
          <p:cNvSpPr/>
          <p:nvPr/>
        </p:nvSpPr>
        <p:spPr>
          <a:xfrm>
            <a:off x="2365064" y="2915079"/>
            <a:ext cx="1888385" cy="7516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000" dirty="0"/>
              <a:t>Data Preprocessing</a:t>
            </a:r>
          </a:p>
        </p:txBody>
      </p:sp>
      <p:sp>
        <p:nvSpPr>
          <p:cNvPr id="5" name="Rectangle 4"/>
          <p:cNvSpPr/>
          <p:nvPr/>
        </p:nvSpPr>
        <p:spPr>
          <a:xfrm>
            <a:off x="2461317" y="4340981"/>
            <a:ext cx="1824216" cy="91669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000" dirty="0"/>
              <a:t>Data Visualization</a:t>
            </a:r>
          </a:p>
        </p:txBody>
      </p:sp>
      <p:sp>
        <p:nvSpPr>
          <p:cNvPr id="6" name="Rectangle 5"/>
          <p:cNvSpPr/>
          <p:nvPr/>
        </p:nvSpPr>
        <p:spPr>
          <a:xfrm>
            <a:off x="4583459" y="2887579"/>
            <a:ext cx="1622544" cy="12192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000" dirty="0"/>
              <a:t>Correlation &amp; Feature Selection</a:t>
            </a:r>
          </a:p>
        </p:txBody>
      </p:sp>
      <p:sp>
        <p:nvSpPr>
          <p:cNvPr id="7" name="Rectangle 6"/>
          <p:cNvSpPr/>
          <p:nvPr/>
        </p:nvSpPr>
        <p:spPr>
          <a:xfrm>
            <a:off x="6829354" y="1283370"/>
            <a:ext cx="1411705" cy="806689"/>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000" dirty="0"/>
              <a:t>KNN Model</a:t>
            </a:r>
          </a:p>
        </p:txBody>
      </p:sp>
      <p:sp>
        <p:nvSpPr>
          <p:cNvPr id="8" name="Rectangle 7"/>
          <p:cNvSpPr/>
          <p:nvPr/>
        </p:nvSpPr>
        <p:spPr>
          <a:xfrm>
            <a:off x="6728518" y="3043416"/>
            <a:ext cx="1567543" cy="971693"/>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000" dirty="0"/>
              <a:t>Random Forest Classifier</a:t>
            </a:r>
          </a:p>
        </p:txBody>
      </p:sp>
      <p:sp>
        <p:nvSpPr>
          <p:cNvPr id="9" name="Rectangle 8"/>
          <p:cNvSpPr/>
          <p:nvPr/>
        </p:nvSpPr>
        <p:spPr>
          <a:xfrm>
            <a:off x="6820187" y="4959303"/>
            <a:ext cx="1576709" cy="101752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000" dirty="0"/>
              <a:t>MLP Classifier</a:t>
            </a:r>
          </a:p>
        </p:txBody>
      </p:sp>
      <p:sp>
        <p:nvSpPr>
          <p:cNvPr id="10" name="Rectangle 9"/>
          <p:cNvSpPr/>
          <p:nvPr/>
        </p:nvSpPr>
        <p:spPr>
          <a:xfrm>
            <a:off x="8690238" y="3080084"/>
            <a:ext cx="1613377" cy="88002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000" dirty="0"/>
              <a:t>Ensembled model</a:t>
            </a:r>
          </a:p>
        </p:txBody>
      </p:sp>
      <p:sp>
        <p:nvSpPr>
          <p:cNvPr id="11" name="Oval 10"/>
          <p:cNvSpPr/>
          <p:nvPr/>
        </p:nvSpPr>
        <p:spPr>
          <a:xfrm>
            <a:off x="10706959" y="3025083"/>
            <a:ext cx="1365871" cy="916692"/>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000" dirty="0"/>
              <a:t>Classification report</a:t>
            </a:r>
          </a:p>
        </p:txBody>
      </p:sp>
      <p:cxnSp>
        <p:nvCxnSpPr>
          <p:cNvPr id="22" name="Straight Arrow Connector 21"/>
          <p:cNvCxnSpPr>
            <a:cxnSpLocks/>
          </p:cNvCxnSpPr>
          <p:nvPr/>
        </p:nvCxnSpPr>
        <p:spPr>
          <a:xfrm>
            <a:off x="3277171" y="3666767"/>
            <a:ext cx="0" cy="749395"/>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4" name="Straight Arrow Connector 23"/>
          <p:cNvCxnSpPr/>
          <p:nvPr/>
        </p:nvCxnSpPr>
        <p:spPr>
          <a:xfrm>
            <a:off x="4280951" y="3309258"/>
            <a:ext cx="302508" cy="9167"/>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6" name="Straight Arrow Connector 25"/>
          <p:cNvCxnSpPr>
            <a:stCxn id="6" idx="3"/>
            <a:endCxn id="7" idx="1"/>
          </p:cNvCxnSpPr>
          <p:nvPr/>
        </p:nvCxnSpPr>
        <p:spPr>
          <a:xfrm flipV="1">
            <a:off x="6206003" y="1686715"/>
            <a:ext cx="623351" cy="1810464"/>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8" name="Straight Arrow Connector 27"/>
          <p:cNvCxnSpPr>
            <a:cxnSpLocks/>
          </p:cNvCxnSpPr>
          <p:nvPr/>
        </p:nvCxnSpPr>
        <p:spPr>
          <a:xfrm flipV="1">
            <a:off x="6196837" y="3497179"/>
            <a:ext cx="495013" cy="1"/>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0" name="Straight Arrow Connector 29"/>
          <p:cNvCxnSpPr>
            <a:stCxn id="6" idx="3"/>
          </p:cNvCxnSpPr>
          <p:nvPr/>
        </p:nvCxnSpPr>
        <p:spPr>
          <a:xfrm>
            <a:off x="6206003" y="3497179"/>
            <a:ext cx="568349" cy="1837967"/>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2" name="Straight Arrow Connector 31"/>
          <p:cNvCxnSpPr>
            <a:stCxn id="7" idx="3"/>
          </p:cNvCxnSpPr>
          <p:nvPr/>
        </p:nvCxnSpPr>
        <p:spPr>
          <a:xfrm>
            <a:off x="8241060" y="1686716"/>
            <a:ext cx="935025" cy="1393369"/>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4" name="Straight Arrow Connector 33"/>
          <p:cNvCxnSpPr>
            <a:stCxn id="8" idx="3"/>
            <a:endCxn id="10" idx="1"/>
          </p:cNvCxnSpPr>
          <p:nvPr/>
        </p:nvCxnSpPr>
        <p:spPr>
          <a:xfrm flipV="1">
            <a:off x="8296061" y="3520097"/>
            <a:ext cx="394177" cy="9167"/>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6" name="Straight Arrow Connector 35"/>
          <p:cNvCxnSpPr>
            <a:stCxn id="9" idx="3"/>
          </p:cNvCxnSpPr>
          <p:nvPr/>
        </p:nvCxnSpPr>
        <p:spPr>
          <a:xfrm flipV="1">
            <a:off x="8396897" y="4042611"/>
            <a:ext cx="898359" cy="1425456"/>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8" name="Straight Arrow Connector 37"/>
          <p:cNvCxnSpPr>
            <a:cxnSpLocks/>
          </p:cNvCxnSpPr>
          <p:nvPr/>
        </p:nvCxnSpPr>
        <p:spPr>
          <a:xfrm flipV="1">
            <a:off x="10303615" y="3520096"/>
            <a:ext cx="394177" cy="573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13" name="Straight Arrow Connector 12">
            <a:extLst>
              <a:ext uri="{FF2B5EF4-FFF2-40B4-BE49-F238E27FC236}">
                <a16:creationId xmlns:a16="http://schemas.microsoft.com/office/drawing/2014/main" id="{1E2FC874-D032-4DB1-9F40-406A64799B57}"/>
              </a:ext>
            </a:extLst>
          </p:cNvPr>
          <p:cNvCxnSpPr>
            <a:cxnSpLocks/>
            <a:stCxn id="3" idx="3"/>
            <a:endCxn id="4" idx="1"/>
          </p:cNvCxnSpPr>
          <p:nvPr/>
        </p:nvCxnSpPr>
        <p:spPr>
          <a:xfrm>
            <a:off x="2035054" y="3290923"/>
            <a:ext cx="330010"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3" name="TextBox 22">
            <a:extLst>
              <a:ext uri="{FF2B5EF4-FFF2-40B4-BE49-F238E27FC236}">
                <a16:creationId xmlns:a16="http://schemas.microsoft.com/office/drawing/2014/main" id="{B87A5314-B504-43B4-ACF5-64F7ACC446F5}"/>
              </a:ext>
            </a:extLst>
          </p:cNvPr>
          <p:cNvSpPr txBox="1"/>
          <p:nvPr/>
        </p:nvSpPr>
        <p:spPr>
          <a:xfrm>
            <a:off x="1103966" y="951584"/>
            <a:ext cx="4190577" cy="769441"/>
          </a:xfrm>
          <a:prstGeom prst="rect">
            <a:avLst/>
          </a:prstGeom>
          <a:noFill/>
        </p:spPr>
        <p:txBody>
          <a:bodyPr wrap="square" rtlCol="0">
            <a:spAutoFit/>
          </a:bodyPr>
          <a:lstStyle/>
          <a:p>
            <a:r>
              <a:rPr lang="en-US" sz="4400" dirty="0">
                <a:solidFill>
                  <a:schemeClr val="bg1"/>
                </a:solidFill>
              </a:rPr>
              <a:t>Architecture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416EBC-B41E-4F8A-BE9F-07301B682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FC2B65-7A7D-4CD0-BEAE-E8E8AD290484}"/>
              </a:ext>
            </a:extLst>
          </p:cNvPr>
          <p:cNvSpPr>
            <a:spLocks noGrp="1"/>
          </p:cNvSpPr>
          <p:nvPr>
            <p:ph type="title"/>
          </p:nvPr>
        </p:nvSpPr>
        <p:spPr>
          <a:xfrm>
            <a:off x="868680" y="1719072"/>
            <a:ext cx="3103427" cy="3520440"/>
          </a:xfrm>
        </p:spPr>
        <p:txBody>
          <a:bodyPr anchor="t">
            <a:normAutofit/>
          </a:bodyPr>
          <a:lstStyle/>
          <a:p>
            <a:r>
              <a:rPr lang="en-US" sz="6000" dirty="0"/>
              <a:t>Solution</a:t>
            </a:r>
          </a:p>
        </p:txBody>
      </p:sp>
      <p:sp>
        <p:nvSpPr>
          <p:cNvPr id="14" name="Rectangle 13">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BAAFF4B6-F2E0-4756-9A38-5B5E3D28375F}"/>
              </a:ext>
            </a:extLst>
          </p:cNvPr>
          <p:cNvGraphicFramePr>
            <a:graphicFrameLocks noGrp="1"/>
          </p:cNvGraphicFramePr>
          <p:nvPr>
            <p:ph idx="1"/>
            <p:extLst>
              <p:ext uri="{D42A27DB-BD31-4B8C-83A1-F6EECF244321}">
                <p14:modId xmlns:p14="http://schemas.microsoft.com/office/powerpoint/2010/main" val="3092637669"/>
              </p:ext>
            </p:extLst>
          </p:nvPr>
        </p:nvGraphicFramePr>
        <p:xfrm>
          <a:off x="4727448" y="640080"/>
          <a:ext cx="6967728"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0063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626EA2-45A5-4F11-9681-C009B1363C59}"/>
              </a:ext>
            </a:extLst>
          </p:cNvPr>
          <p:cNvSpPr>
            <a:spLocks noGrp="1"/>
          </p:cNvSpPr>
          <p:nvPr>
            <p:ph type="title"/>
          </p:nvPr>
        </p:nvSpPr>
        <p:spPr>
          <a:xfrm>
            <a:off x="659234" y="957447"/>
            <a:ext cx="3383280" cy="4943105"/>
          </a:xfrm>
        </p:spPr>
        <p:txBody>
          <a:bodyPr anchor="ctr">
            <a:normAutofit/>
          </a:bodyPr>
          <a:lstStyle/>
          <a:p>
            <a:r>
              <a:rPr lang="en-US" sz="6000" dirty="0"/>
              <a:t>Solution</a:t>
            </a:r>
          </a:p>
        </p:txBody>
      </p:sp>
      <p:sp>
        <p:nvSpPr>
          <p:cNvPr id="26" name="Rectangle 25">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Content Placeholder 2">
            <a:extLst>
              <a:ext uri="{FF2B5EF4-FFF2-40B4-BE49-F238E27FC236}">
                <a16:creationId xmlns:a16="http://schemas.microsoft.com/office/drawing/2014/main" id="{19FE31A3-EA48-4FF9-A3FE-4E2A441BC3AD}"/>
              </a:ext>
            </a:extLst>
          </p:cNvPr>
          <p:cNvGraphicFramePr>
            <a:graphicFrameLocks noGrp="1"/>
          </p:cNvGraphicFramePr>
          <p:nvPr>
            <p:ph idx="1"/>
            <p:extLst>
              <p:ext uri="{D42A27DB-BD31-4B8C-83A1-F6EECF244321}">
                <p14:modId xmlns:p14="http://schemas.microsoft.com/office/powerpoint/2010/main" val="1438309769"/>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5347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84">
            <a:extLst>
              <a:ext uri="{FF2B5EF4-FFF2-40B4-BE49-F238E27FC236}">
                <a16:creationId xmlns:a16="http://schemas.microsoft.com/office/drawing/2014/main" id="{69A38EBA-6E97-44A4-B4B8-D9FB5D33F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1F3BBA-057A-44E0-A860-6669611DA933}"/>
              </a:ext>
            </a:extLst>
          </p:cNvPr>
          <p:cNvSpPr>
            <a:spLocks noGrp="1"/>
          </p:cNvSpPr>
          <p:nvPr>
            <p:ph type="title"/>
          </p:nvPr>
        </p:nvSpPr>
        <p:spPr>
          <a:xfrm>
            <a:off x="481722" y="1324518"/>
            <a:ext cx="5382491" cy="1087819"/>
          </a:xfrm>
        </p:spPr>
        <p:txBody>
          <a:bodyPr anchor="b">
            <a:normAutofit fontScale="90000"/>
          </a:bodyPr>
          <a:lstStyle/>
          <a:p>
            <a:r>
              <a:rPr lang="en-US" sz="4400" dirty="0"/>
              <a:t>Data Visualisation-1: District Crime Data</a:t>
            </a:r>
            <a:br>
              <a:rPr lang="en-US" sz="2400" dirty="0"/>
            </a:br>
            <a:endParaRPr lang="en-US" sz="2400" dirty="0"/>
          </a:p>
        </p:txBody>
      </p:sp>
      <p:sp>
        <p:nvSpPr>
          <p:cNvPr id="101" name="Rectangle 86">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Rectangle 88">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480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Content Placeholder 8">
            <a:extLst>
              <a:ext uri="{FF2B5EF4-FFF2-40B4-BE49-F238E27FC236}">
                <a16:creationId xmlns:a16="http://schemas.microsoft.com/office/drawing/2014/main" id="{92AD2172-EF9F-46A1-B81E-CDDDBD77B1A6}"/>
              </a:ext>
            </a:extLst>
          </p:cNvPr>
          <p:cNvSpPr>
            <a:spLocks noGrp="1"/>
          </p:cNvSpPr>
          <p:nvPr>
            <p:ph idx="1"/>
          </p:nvPr>
        </p:nvSpPr>
        <p:spPr>
          <a:xfrm>
            <a:off x="411480" y="2684095"/>
            <a:ext cx="4502858" cy="3492868"/>
          </a:xfrm>
        </p:spPr>
        <p:txBody>
          <a:bodyPr>
            <a:normAutofit/>
          </a:bodyPr>
          <a:lstStyle/>
          <a:p>
            <a:pPr marL="0" indent="0">
              <a:buNone/>
            </a:pPr>
            <a:endParaRPr lang="en-US" sz="1700"/>
          </a:p>
        </p:txBody>
      </p:sp>
      <p:pic>
        <p:nvPicPr>
          <p:cNvPr id="5" name="Content Placeholder 4" descr="A close up of a map&#10;&#10;Description automatically generated">
            <a:extLst>
              <a:ext uri="{FF2B5EF4-FFF2-40B4-BE49-F238E27FC236}">
                <a16:creationId xmlns:a16="http://schemas.microsoft.com/office/drawing/2014/main" id="{4C21E663-210B-4B38-BA4C-E40F17B8705D}"/>
              </a:ext>
            </a:extLst>
          </p:cNvPr>
          <p:cNvPicPr>
            <a:picLocks noChangeAspect="1"/>
          </p:cNvPicPr>
          <p:nvPr/>
        </p:nvPicPr>
        <p:blipFill rotWithShape="1">
          <a:blip r:embed="rId2">
            <a:extLst>
              <a:ext uri="{28A0092B-C50C-407E-A947-70E740481C1C}">
                <a14:useLocalDpi xmlns:a14="http://schemas.microsoft.com/office/drawing/2010/main" val="0"/>
              </a:ext>
            </a:extLst>
          </a:blip>
          <a:srcRect l="4724" r="39451"/>
          <a:stretch/>
        </p:blipFill>
        <p:spPr>
          <a:xfrm>
            <a:off x="5385816" y="-2"/>
            <a:ext cx="6806184" cy="6858001"/>
          </a:xfrm>
          <a:prstGeom prst="rect">
            <a:avLst/>
          </a:prstGeom>
        </p:spPr>
      </p:pic>
    </p:spTree>
    <p:extLst>
      <p:ext uri="{BB962C8B-B14F-4D97-AF65-F5344CB8AC3E}">
        <p14:creationId xmlns:p14="http://schemas.microsoft.com/office/powerpoint/2010/main" val="2176962130"/>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242D41"/>
      </a:dk2>
      <a:lt2>
        <a:srgbClr val="E2E8E2"/>
      </a:lt2>
      <a:accent1>
        <a:srgbClr val="E729E5"/>
      </a:accent1>
      <a:accent2>
        <a:srgbClr val="8817D5"/>
      </a:accent2>
      <a:accent3>
        <a:srgbClr val="5536E8"/>
      </a:accent3>
      <a:accent4>
        <a:srgbClr val="224ED7"/>
      </a:accent4>
      <a:accent5>
        <a:srgbClr val="29A6E7"/>
      </a:accent5>
      <a:accent6>
        <a:srgbClr val="14B7AB"/>
      </a:accent6>
      <a:hlink>
        <a:srgbClr val="3F7EB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TotalTime>
  <Words>419</Words>
  <Application>Microsoft Office PowerPoint</Application>
  <PresentationFormat>Widescreen</PresentationFormat>
  <Paragraphs>60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Agency FB</vt:lpstr>
      <vt:lpstr>Arial</vt:lpstr>
      <vt:lpstr>Avenir Next LT Pro</vt:lpstr>
      <vt:lpstr>Calibri</vt:lpstr>
      <vt:lpstr>AccentBoxVTI</vt:lpstr>
      <vt:lpstr>CHICAGO CRIME DATA ANALYSIS</vt:lpstr>
      <vt:lpstr>MOTIVATION</vt:lpstr>
      <vt:lpstr>MOTIVATION</vt:lpstr>
      <vt:lpstr>Dataset description</vt:lpstr>
      <vt:lpstr>Data Description</vt:lpstr>
      <vt:lpstr>PowerPoint Presentation</vt:lpstr>
      <vt:lpstr>Solution</vt:lpstr>
      <vt:lpstr>Solution</vt:lpstr>
      <vt:lpstr>Data Visualisation-1: District Crime Data </vt:lpstr>
      <vt:lpstr>Data Visualisation-2: Wards Crime Data</vt:lpstr>
      <vt:lpstr>Monthly crimes for different years </vt:lpstr>
      <vt:lpstr>Heat map for correlation</vt:lpstr>
      <vt:lpstr>Correlation report</vt:lpstr>
      <vt:lpstr>Relevant Features Selection</vt:lpstr>
      <vt:lpstr>KNN Model </vt:lpstr>
      <vt:lpstr>Classification report for KNN</vt:lpstr>
      <vt:lpstr>Random Forest Model</vt:lpstr>
      <vt:lpstr>Classification report for Random Forest</vt:lpstr>
      <vt:lpstr>Neural networks model</vt:lpstr>
      <vt:lpstr>Classification report for MLP classifier</vt:lpstr>
      <vt:lpstr>Ensembled model</vt:lpstr>
      <vt:lpstr>Classification report for Voting classifier</vt:lpstr>
      <vt:lpstr>Future Scope</vt:lpstr>
      <vt:lpstr>The project has been hosted in https://myfirstapp132.herokuapp.com/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CRIME DATA ANALYSIS</dc:title>
  <dc:creator>udaya byreddy</dc:creator>
  <cp:lastModifiedBy>udaya byreddy</cp:lastModifiedBy>
  <cp:revision>1</cp:revision>
  <dcterms:created xsi:type="dcterms:W3CDTF">2020-05-08T08:13:09Z</dcterms:created>
  <dcterms:modified xsi:type="dcterms:W3CDTF">2020-05-08T08:14:14Z</dcterms:modified>
</cp:coreProperties>
</file>