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294" r:id="rId3"/>
    <p:sldId id="275" r:id="rId4"/>
    <p:sldId id="295" r:id="rId5"/>
    <p:sldId id="296" r:id="rId6"/>
    <p:sldId id="297" r:id="rId7"/>
    <p:sldId id="298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242E-E1D7-47AD-B77B-F6F1CAA5F268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FCBF-3434-4FF7-8FD8-6E3201418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Heteroscedasticity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048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from </a:t>
            </a:r>
            <a:r>
              <a:rPr lang="en-US" b="1" dirty="0">
                <a:solidFill>
                  <a:srgbClr val="3333FF"/>
                </a:solidFill>
              </a:rPr>
              <a:t>hetero- + </a:t>
            </a:r>
            <a:r>
              <a:rPr lang="en-US" b="1" dirty="0" err="1">
                <a:solidFill>
                  <a:srgbClr val="3333FF"/>
                </a:solidFill>
              </a:rPr>
              <a:t>scedastic</a:t>
            </a:r>
            <a:r>
              <a:rPr lang="en-US" b="1" dirty="0">
                <a:solidFill>
                  <a:srgbClr val="3333FF"/>
                </a:solidFill>
              </a:rPr>
              <a:t>, </a:t>
            </a:r>
            <a:r>
              <a:rPr lang="en-US" b="1" dirty="0"/>
              <a:t>from Greek </a:t>
            </a:r>
            <a:r>
              <a:rPr lang="en-US" b="1" dirty="0" err="1" smtClean="0">
                <a:solidFill>
                  <a:srgbClr val="3333FF"/>
                </a:solidFill>
              </a:rPr>
              <a:t>skedasis</a:t>
            </a:r>
            <a:r>
              <a:rPr lang="en-US" b="1" dirty="0" smtClean="0">
                <a:solidFill>
                  <a:srgbClr val="3333FF"/>
                </a:solidFill>
              </a:rPr>
              <a:t> - </a:t>
            </a:r>
            <a:r>
              <a:rPr lang="en-US" dirty="0">
                <a:solidFill>
                  <a:srgbClr val="3333FF"/>
                </a:solidFill>
              </a:rPr>
              <a:t> a </a:t>
            </a:r>
            <a:r>
              <a:rPr lang="en-US" dirty="0" smtClean="0">
                <a:solidFill>
                  <a:srgbClr val="3333FF"/>
                </a:solidFill>
              </a:rPr>
              <a:t>scattering/ dispersal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994" y="48768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/>
              <a:t>Heteroscedasticity</a:t>
            </a:r>
            <a:r>
              <a:rPr lang="en-US" dirty="0" smtClean="0"/>
              <a:t> </a:t>
            </a:r>
            <a:r>
              <a:rPr lang="en-US" dirty="0"/>
              <a:t>refers to situations where </a:t>
            </a:r>
            <a:r>
              <a:rPr lang="en-US" u="sng" dirty="0">
                <a:solidFill>
                  <a:srgbClr val="3333FF"/>
                </a:solidFill>
              </a:rPr>
              <a:t>the variance of the residuals is unequal over a range of measured values.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running a regression analysis, </a:t>
            </a:r>
            <a:r>
              <a:rPr lang="en-US" dirty="0" err="1"/>
              <a:t>heteroskedasticity</a:t>
            </a:r>
            <a:r>
              <a:rPr lang="en-US" dirty="0"/>
              <a:t> </a:t>
            </a:r>
            <a:r>
              <a:rPr lang="en-US" b="1" dirty="0"/>
              <a:t>results in an unequal scatter of the residuals</a:t>
            </a:r>
            <a:r>
              <a:rPr lang="en-US" dirty="0"/>
              <a:t> </a:t>
            </a:r>
            <a:r>
              <a:rPr lang="en-US" dirty="0" smtClean="0"/>
              <a:t>(or </a:t>
            </a:r>
            <a:r>
              <a:rPr lang="en-US" dirty="0"/>
              <a:t>the error term)</a:t>
            </a:r>
          </a:p>
        </p:txBody>
      </p:sp>
    </p:spTree>
    <p:extLst>
      <p:ext uri="{BB962C8B-B14F-4D97-AF65-F5344CB8AC3E}">
        <p14:creationId xmlns:p14="http://schemas.microsoft.com/office/powerpoint/2010/main" val="30943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Residuals in Linear Regressions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1026" y="762000"/>
            <a:ext cx="357814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2819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residual plot can be drawn by </a:t>
            </a:r>
            <a:r>
              <a:rPr lang="en-US" i="1" dirty="0" smtClean="0">
                <a:solidFill>
                  <a:srgbClr val="3333FF"/>
                </a:solidFill>
              </a:rPr>
              <a:t>plotting the residuals against the predictor variable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181" y="35814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Notice that the plot appears to be centered around the horizontal line at the level 0 (shown in dark blue). </a:t>
            </a:r>
          </a:p>
          <a:p>
            <a:endParaRPr lang="en-US" dirty="0" smtClean="0"/>
          </a:p>
          <a:p>
            <a:r>
              <a:rPr lang="en-US" dirty="0" smtClean="0"/>
              <a:t>Notice also that the plot shows no upward or downward trend. ….  that this is true of all regressions.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5103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i="1" dirty="0">
                <a:solidFill>
                  <a:srgbClr val="3333FF"/>
                </a:solidFill>
              </a:rPr>
              <a:t>The residual plot of a good regression </a:t>
            </a:r>
            <a:r>
              <a:rPr lang="en-US" b="1" i="1" u="sng" dirty="0">
                <a:solidFill>
                  <a:srgbClr val="3333FF"/>
                </a:solidFill>
              </a:rPr>
              <a:t>shows no pattern</a:t>
            </a:r>
            <a:r>
              <a:rPr lang="en-US" b="1" i="1" dirty="0">
                <a:solidFill>
                  <a:srgbClr val="3333FF"/>
                </a:solidFill>
              </a:rPr>
              <a:t>. </a:t>
            </a:r>
          </a:p>
          <a:p>
            <a:pPr algn="just"/>
            <a:endParaRPr lang="en-US" b="1" i="1" dirty="0">
              <a:solidFill>
                <a:srgbClr val="3333FF"/>
              </a:solidFill>
            </a:endParaRPr>
          </a:p>
          <a:p>
            <a:pPr algn="just"/>
            <a:r>
              <a:rPr lang="en-US" b="1" i="1" dirty="0">
                <a:solidFill>
                  <a:srgbClr val="3333FF"/>
                </a:solidFill>
              </a:rPr>
              <a:t>The residuals look about the same, above and below the horizontal line at 0, across the range of the predictor variable.</a:t>
            </a:r>
            <a:endParaRPr lang="en-US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Detecting </a:t>
            </a:r>
            <a:r>
              <a:rPr lang="en-US" sz="3100" b="1" dirty="0" err="1" smtClean="0"/>
              <a:t>Heteroscedasticity</a:t>
            </a:r>
            <a:r>
              <a:rPr lang="en-US" sz="3100" b="1" dirty="0" smtClean="0"/>
              <a:t>(</a:t>
            </a:r>
            <a:r>
              <a:rPr lang="en-US" sz="3100" dirty="0" smtClean="0"/>
              <a:t>"uneven spread“).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1"/>
            <a:ext cx="8763000" cy="914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Data on hybrid cars in the U.S. Here is a regression of fuel efficiency on the rate of acceleration. The association is negative: cars that accelerate quickly tend to be less efficient.</a:t>
            </a:r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590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81400" y="2133600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Notice how the residual plot flares out towards the low end of the accelerations </a:t>
            </a:r>
            <a:r>
              <a:rPr lang="en-US" dirty="0" err="1" smtClean="0"/>
              <a:t>i.e</a:t>
            </a:r>
            <a:r>
              <a:rPr lang="en-US" dirty="0" smtClean="0"/>
              <a:t>, variability in the size of the errors is greater for low values of acceleration than for high values. </a:t>
            </a:r>
          </a:p>
          <a:p>
            <a:endParaRPr lang="en-US" dirty="0" smtClean="0"/>
          </a:p>
          <a:p>
            <a:r>
              <a:rPr lang="en-US" dirty="0" smtClean="0"/>
              <a:t>Uneven variation is often more easily noticed in a residual plot than in the original scatter plot.</a:t>
            </a:r>
          </a:p>
          <a:p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" y="5867400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33FF"/>
                </a:solidFill>
              </a:rPr>
              <a:t>If the residual plot shows uneven variation about the horizontal line at 0, the regression estimates are not equally accurate across the range of the predictor variable.</a:t>
            </a:r>
            <a:endParaRPr lang="en-US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 noChangeArrowheads="1"/>
          </p:cNvSpPr>
          <p:nvPr/>
        </p:nvSpPr>
        <p:spPr bwMode="auto">
          <a:xfrm>
            <a:off x="-1588" y="0"/>
            <a:ext cx="9145588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22275" y="1762125"/>
            <a:ext cx="8286750" cy="3792705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50800"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6446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93700" indent="-342900" algn="just" eaLnBrk="1" hangingPunct="1"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 critical assumption of the classical linear regression  model is that the </a:t>
            </a:r>
            <a:r>
              <a:rPr lang="en-US" sz="2400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residuals </a:t>
            </a:r>
            <a:r>
              <a:rPr lang="en-US" sz="24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have all the same  variance,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260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2 </a:t>
            </a:r>
            <a:r>
              <a:rPr lang="en-US" sz="24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. </a:t>
            </a:r>
            <a:endParaRPr lang="en-US" sz="2400" dirty="0" smtClean="0">
              <a:latin typeface="Constantia" pitchFamily="18" charset="0"/>
              <a:ea typeface="Constantia" pitchFamily="18" charset="0"/>
              <a:cs typeface="Constantia" pitchFamily="18" charset="0"/>
            </a:endParaRPr>
          </a:p>
          <a:p>
            <a:pPr marL="393700" indent="-342900" algn="just" eaLnBrk="1" hangingPunct="1">
              <a:spcBef>
                <a:spcPts val="100"/>
              </a:spcBef>
              <a:buFont typeface="Arial" pitchFamily="34" charset="0"/>
              <a:buChar char="•"/>
            </a:pPr>
            <a:endParaRPr lang="en-US" sz="2400" dirty="0">
              <a:latin typeface="Constantia" pitchFamily="18" charset="0"/>
              <a:ea typeface="Constantia" pitchFamily="18" charset="0"/>
              <a:cs typeface="Constantia" pitchFamily="18" charset="0"/>
            </a:endParaRPr>
          </a:p>
          <a:p>
            <a:pPr marL="393700" indent="-342900" algn="just" eaLnBrk="1" hangingPunct="1"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When </a:t>
            </a:r>
            <a:r>
              <a:rPr lang="en-US" sz="24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this condition holds, the error  terms </a:t>
            </a:r>
            <a:r>
              <a:rPr lang="en-US" sz="2400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are </a:t>
            </a:r>
            <a:r>
              <a:rPr lang="en-US" sz="2800" b="1" i="1" u="sng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homoscedastic</a:t>
            </a:r>
            <a:r>
              <a:rPr lang="en-US" sz="2400" u="sng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,</a:t>
            </a:r>
            <a:r>
              <a:rPr lang="en-US" sz="24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 which means the errors  have the same scatter regardless of the value of X.</a:t>
            </a:r>
          </a:p>
          <a:p>
            <a:pPr marL="393700" indent="-342900" algn="just" eaLnBrk="1" hangingPunct="1">
              <a:spcBef>
                <a:spcPts val="13"/>
              </a:spcBef>
              <a:buFont typeface="Arial" pitchFamily="34" charset="0"/>
              <a:buChar char="•"/>
            </a:pPr>
            <a:endParaRPr lang="en-US" sz="2000" dirty="0">
              <a:latin typeface="Constantia" pitchFamily="18" charset="0"/>
              <a:ea typeface="Constantia" pitchFamily="18" charset="0"/>
              <a:cs typeface="Constantia" pitchFamily="18" charset="0"/>
            </a:endParaRPr>
          </a:p>
          <a:p>
            <a:pPr marL="393700" indent="-342900" algn="just" eaLnBrk="1" hangingPunct="1">
              <a:buFont typeface="Arial" pitchFamily="34" charset="0"/>
              <a:buChar char="•"/>
            </a:pPr>
            <a:r>
              <a:rPr lang="en-US" sz="24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When the scatter of the errors is different, varying  depending on the value of one or more of the  independent variables, the error </a:t>
            </a:r>
            <a:r>
              <a:rPr lang="en-US" sz="2400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terms are </a:t>
            </a:r>
            <a:r>
              <a:rPr lang="en-US" sz="2800" b="1" i="1" u="sng" dirty="0" err="1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heteroscedastic</a:t>
            </a:r>
            <a:r>
              <a:rPr lang="en-US" sz="2400" b="1" u="sng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.</a:t>
            </a:r>
            <a:endParaRPr lang="en-US" sz="2400" dirty="0">
              <a:latin typeface="Constantia" pitchFamily="18" charset="0"/>
              <a:ea typeface="Constantia" pitchFamily="18" charset="0"/>
              <a:cs typeface="Constantia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2600" y="609600"/>
            <a:ext cx="4379912" cy="696913"/>
          </a:xfrm>
        </p:spPr>
        <p:txBody>
          <a:bodyPr tIns="13335" rtlCol="0">
            <a:normAutofit fontScale="90000"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US" b="1" dirty="0" err="1"/>
              <a:t>Heteroscedasticity</a:t>
            </a:r>
            <a:endParaRPr sz="4400" dirty="0"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3305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/>
          <p:cNvSpPr>
            <a:spLocks noChangeArrowheads="1"/>
          </p:cNvSpPr>
          <p:nvPr/>
        </p:nvSpPr>
        <p:spPr bwMode="auto">
          <a:xfrm>
            <a:off x="-1588" y="0"/>
            <a:ext cx="9145588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28600" y="685800"/>
            <a:ext cx="8382000" cy="4687822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>
            <a:lvl1pPr marL="23907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90563" indent="-24606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HETEROSCEDASTICITY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1363" indent="-279400" algn="just" eaLnBrk="1" hangingPunct="1">
              <a:buClr>
                <a:srgbClr val="0AD0D9"/>
              </a:buClr>
              <a:buSzPct val="92000"/>
              <a:buFont typeface="Wingdings" pitchFamily="2" charset="2"/>
              <a:buChar char="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assumptions of the classical linear  regression (CLRM) is that the variance of 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i="1" baseline="-210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  error term, is constant, or homoscedastic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1363" indent="-279400" eaLnBrk="1" hangingPunct="1">
              <a:buClr>
                <a:srgbClr val="0AD0D9"/>
              </a:buClr>
              <a:buSzPct val="92000"/>
              <a:buFont typeface="Wingdings" pitchFamily="2" charset="2"/>
              <a:buChar char="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798513" indent="-336550" eaLnBrk="1" hangingPunct="1">
              <a:spcBef>
                <a:spcPts val="725"/>
              </a:spcBef>
              <a:buClr>
                <a:srgbClr val="0AD0D9"/>
              </a:buClr>
              <a:buSzPct val="92000"/>
              <a:buFont typeface="Wingdings" pitchFamily="2" charset="2"/>
              <a:buChar char="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Reasons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for ~: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638"/>
              </a:spcBef>
              <a:buClr>
                <a:srgbClr val="0E6EC5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presence of outliers in the data</a:t>
            </a:r>
          </a:p>
          <a:p>
            <a:pPr lvl="2">
              <a:spcBef>
                <a:spcPts val="625"/>
              </a:spcBef>
              <a:buClr>
                <a:srgbClr val="0E6EC5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Incorrect functional form of the regression model</a:t>
            </a:r>
          </a:p>
          <a:p>
            <a:pPr lvl="2">
              <a:spcBef>
                <a:spcPts val="625"/>
              </a:spcBef>
              <a:buClr>
                <a:srgbClr val="0E6EC5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Incorrect transformation of data</a:t>
            </a:r>
          </a:p>
          <a:p>
            <a:pPr lvl="2">
              <a:spcBef>
                <a:spcPts val="625"/>
              </a:spcBef>
              <a:buClr>
                <a:srgbClr val="0E6EC5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Mixing observations with different measures of scale  (such as mixing high-income households with low-  income households)</a:t>
            </a:r>
          </a:p>
        </p:txBody>
      </p:sp>
    </p:spTree>
    <p:extLst>
      <p:ext uri="{BB962C8B-B14F-4D97-AF65-F5344CB8AC3E}">
        <p14:creationId xmlns:p14="http://schemas.microsoft.com/office/powerpoint/2010/main" val="30117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/>
          <p:cNvSpPr>
            <a:spLocks noChangeArrowheads="1"/>
          </p:cNvSpPr>
          <p:nvPr/>
        </p:nvSpPr>
        <p:spPr bwMode="auto">
          <a:xfrm>
            <a:off x="-1588" y="0"/>
            <a:ext cx="9145588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12065">
            <a:normAutofit/>
          </a:bodyPr>
          <a:lstStyle/>
          <a:p>
            <a:pPr marL="377825" algn="just" eaLnBrk="1" hangingPunct="1">
              <a:spcBef>
                <a:spcPts val="100"/>
              </a:spcBef>
              <a:tabLst>
                <a:tab pos="1793875" algn="l"/>
                <a:tab pos="4275138" algn="l"/>
              </a:tabLst>
            </a:pPr>
            <a:r>
              <a:rPr lang="en-US" sz="2600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Heteroscedasticity</a:t>
            </a: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implies that the variances (i.e. - the  dispersion around the expected mean of zero) of the  residuals are not constant, but that they are different  for different observations.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377825" algn="just" eaLnBrk="1" hangingPunct="1">
              <a:spcBef>
                <a:spcPts val="100"/>
              </a:spcBef>
              <a:tabLst>
                <a:tab pos="1793875" algn="l"/>
                <a:tab pos="4275138" algn="l"/>
              </a:tabLst>
            </a:pP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 marL="377825" algn="just" eaLnBrk="1" hangingPunct="1">
              <a:spcBef>
                <a:spcPts val="100"/>
              </a:spcBef>
              <a:tabLst>
                <a:tab pos="1793875" algn="l"/>
                <a:tab pos="4275138" algn="l"/>
              </a:tabLst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causes a problem: if  the variances are unequal, then the relative reliability  of each observation (used in the regression analysis) is  unequal. </a:t>
            </a:r>
          </a:p>
          <a:p>
            <a:pPr marL="377825" algn="just" eaLnBrk="1" hangingPunct="1">
              <a:spcBef>
                <a:spcPts val="100"/>
              </a:spcBef>
              <a:tabLst>
                <a:tab pos="1793875" algn="l"/>
                <a:tab pos="4275138" algn="l"/>
              </a:tabLst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77825" algn="just" eaLnBrk="1" hangingPunct="1">
              <a:spcBef>
                <a:spcPts val="100"/>
              </a:spcBef>
              <a:tabLst>
                <a:tab pos="1793875" algn="l"/>
                <a:tab pos="4275138" algn="l"/>
              </a:tabLst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larger the variance, the lower should be  the importance (or weight) attached to that  observation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0" y="533400"/>
            <a:ext cx="3429000" cy="574675"/>
          </a:xfrm>
        </p:spPr>
        <p:txBody>
          <a:bodyPr tIns="12700" rtlCol="0">
            <a:normAutofit fontScale="90000"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sz="3600" b="0" spc="-5" dirty="0" smtClean="0">
                <a:solidFill>
                  <a:srgbClr val="FF0000"/>
                </a:solidFill>
                <a:latin typeface="Constantia"/>
                <a:cs typeface="Constantia"/>
              </a:rPr>
              <a:t>Implications of ~</a:t>
            </a:r>
            <a:endParaRPr sz="36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386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/>
          <p:cNvSpPr>
            <a:spLocks noChangeArrowheads="1"/>
          </p:cNvSpPr>
          <p:nvPr/>
        </p:nvSpPr>
        <p:spPr bwMode="auto">
          <a:xfrm>
            <a:off x="-1588" y="0"/>
            <a:ext cx="9145588" cy="381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4988" y="1317625"/>
            <a:ext cx="8304212" cy="2105063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>
            <a:lvl1pPr marL="504825" indent="-493713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54012" indent="-342900" eaLnBrk="1" hangingPunct="1">
              <a:buFont typeface="Arial" pitchFamily="34" charset="0"/>
              <a:buChar char="•"/>
            </a:pPr>
            <a:r>
              <a:rPr lang="en-US" sz="2000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Ordinary least squares estimators not </a:t>
            </a:r>
            <a:r>
              <a:rPr lang="en-US" sz="20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efficient</a:t>
            </a:r>
            <a:r>
              <a:rPr lang="en-US" sz="28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1112" indent="0" eaLnBrk="1" hangingPunct="1"/>
            <a:endParaRPr lang="en-US" sz="2800" dirty="0" smtClean="0">
              <a:solidFill>
                <a:srgbClr val="252525"/>
              </a:solidFill>
              <a:latin typeface="Arial" pitchFamily="34" charset="0"/>
              <a:cs typeface="Arial" pitchFamily="34" charset="0"/>
            </a:endParaRPr>
          </a:p>
          <a:p>
            <a:pPr marL="354012" indent="-342900" eaLnBrk="1" hangingPunct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Usual </a:t>
            </a:r>
            <a:r>
              <a:rPr lang="en-US" sz="2000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formulas give </a:t>
            </a:r>
            <a:r>
              <a:rPr lang="en-US" sz="2000" b="1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incorrect </a:t>
            </a:r>
            <a:r>
              <a:rPr lang="en-US" sz="2000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standard  errors for least </a:t>
            </a:r>
            <a:r>
              <a:rPr lang="en-US" sz="20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squares.</a:t>
            </a:r>
          </a:p>
          <a:p>
            <a:pPr marL="11112" indent="0" eaLnBrk="1" hangingPunct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54012" indent="-342900" eaLnBrk="1" hangingPunct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Confidence </a:t>
            </a:r>
            <a:r>
              <a:rPr lang="en-US" sz="2000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intervals and hypothesis tests  based on usual standard errors are </a:t>
            </a:r>
            <a:r>
              <a:rPr lang="en-US" sz="2000" b="1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wrong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3200" dirty="0"/>
              <a:t>CONSEQUENCES </a:t>
            </a:r>
            <a:r>
              <a:rPr dirty="0"/>
              <a:t>OF</a:t>
            </a:r>
            <a:r>
              <a:rPr spc="370" dirty="0"/>
              <a:t> </a:t>
            </a:r>
            <a:r>
              <a:rPr spc="-5" dirty="0"/>
              <a:t>HETEROSCEDASTICITY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685800" y="45720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solidFill>
                  <a:srgbClr val="FF0000"/>
                </a:solidFill>
                <a:cs typeface="Calibri" pitchFamily="34" charset="0"/>
              </a:rPr>
              <a:t>If </a:t>
            </a:r>
            <a:r>
              <a:rPr lang="en-US" i="1" dirty="0">
                <a:solidFill>
                  <a:srgbClr val="FF0000"/>
                </a:solidFill>
                <a:cs typeface="Calibri" pitchFamily="34" charset="0"/>
              </a:rPr>
              <a:t>we still use OLS in the presence of  </a:t>
            </a:r>
            <a:r>
              <a:rPr lang="en-US" i="1" dirty="0" err="1">
                <a:solidFill>
                  <a:srgbClr val="FF0000"/>
                </a:solidFill>
                <a:cs typeface="Calibri" pitchFamily="34" charset="0"/>
              </a:rPr>
              <a:t>heteroscedasticity</a:t>
            </a:r>
            <a:r>
              <a:rPr lang="en-US" i="1" dirty="0">
                <a:solidFill>
                  <a:srgbClr val="FF0000"/>
                </a:solidFill>
                <a:cs typeface="Calibri" pitchFamily="34" charset="0"/>
              </a:rPr>
              <a:t>, our standard errors could be inappropriate  and hence any inferences we make could be misleading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Thank You…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501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2. Heteroscedasticity</vt:lpstr>
      <vt:lpstr>Residuals in Linear Regressions</vt:lpstr>
      <vt:lpstr>Detecting Heteroscedasticity("uneven spread“).  </vt:lpstr>
      <vt:lpstr>Heteroscedasticity</vt:lpstr>
      <vt:lpstr>PowerPoint Presentation</vt:lpstr>
      <vt:lpstr>Implications of ~</vt:lpstr>
      <vt:lpstr>CONSEQUENCES OF HETEROSCEDASTICITY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Prof. P. N. KUMAR</cp:lastModifiedBy>
  <cp:revision>95</cp:revision>
  <dcterms:created xsi:type="dcterms:W3CDTF">2006-08-16T00:00:00Z</dcterms:created>
  <dcterms:modified xsi:type="dcterms:W3CDTF">2022-12-26T05:26:11Z</dcterms:modified>
</cp:coreProperties>
</file>