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1" r:id="rId5"/>
    <p:sldId id="270" r:id="rId6"/>
    <p:sldId id="260" r:id="rId7"/>
    <p:sldId id="266" r:id="rId8"/>
    <p:sldId id="267" r:id="rId9"/>
    <p:sldId id="265" r:id="rId10"/>
    <p:sldId id="262" r:id="rId11"/>
    <p:sldId id="268" r:id="rId12"/>
    <p:sldId id="269"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0AFEC3-375E-4C78-AAA4-7CC725464ABC}" v="3" dt="2025-09-03T04:52:38.606"/>
    <p1510:client id="{CAE0C618-A6F0-46F6-B526-8BF0CF788A94}" v="4" dt="2025-09-03T05:33:42.480"/>
    <p1510:client id="{E68DB377-5367-13BF-E046-0FEC83C636B0}" v="3299" dt="2025-09-01T12:40:08.652"/>
    <p1510:client id="{F479ECDD-EA85-EC5B-5198-950168022B02}" v="94" dt="2025-09-01T06:08:35.0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477CE0D-95BB-48D8-B89C-68B26EA92E6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6A8D2C9-E835-41B8-9D0A-92D8F76BFF3D}">
      <dgm:prSet/>
      <dgm:spPr/>
      <dgm:t>
        <a:bodyPr/>
        <a:lstStyle/>
        <a:p>
          <a:pPr>
            <a:lnSpc>
              <a:spcPct val="100000"/>
            </a:lnSpc>
          </a:pPr>
          <a:r>
            <a:rPr lang="en-IN" dirty="0"/>
            <a:t>To determine </a:t>
          </a:r>
          <a:r>
            <a:rPr lang="en-IN" dirty="0">
              <a:latin typeface="Aptos Display" panose="020F0302020204030204"/>
            </a:rPr>
            <a:t>the input for which the function returns 1, you need to check the output for each and every inputs</a:t>
          </a:r>
          <a:endParaRPr lang="en-US" dirty="0"/>
        </a:p>
      </dgm:t>
    </dgm:pt>
    <dgm:pt modelId="{A507ABDA-A932-4853-AACA-1F3E1B30C668}" type="parTrans" cxnId="{B7FE2E64-F120-47C2-95C0-57521100CCE3}">
      <dgm:prSet/>
      <dgm:spPr/>
      <dgm:t>
        <a:bodyPr/>
        <a:lstStyle/>
        <a:p>
          <a:endParaRPr lang="en-US"/>
        </a:p>
      </dgm:t>
    </dgm:pt>
    <dgm:pt modelId="{83937659-6CFE-469B-A2B8-57D21E83711E}" type="sibTrans" cxnId="{B7FE2E64-F120-47C2-95C0-57521100CCE3}">
      <dgm:prSet/>
      <dgm:spPr/>
      <dgm:t>
        <a:bodyPr/>
        <a:lstStyle/>
        <a:p>
          <a:endParaRPr lang="en-US"/>
        </a:p>
      </dgm:t>
    </dgm:pt>
    <dgm:pt modelId="{32500301-D2BA-41AE-94BC-CE23C71AEE93}">
      <dgm:prSet/>
      <dgm:spPr/>
      <dgm:t>
        <a:bodyPr/>
        <a:lstStyle/>
        <a:p>
          <a:pPr rtl="0">
            <a:lnSpc>
              <a:spcPct val="100000"/>
            </a:lnSpc>
          </a:pPr>
          <a:r>
            <a:rPr lang="en-IN" dirty="0"/>
            <a:t>If </a:t>
          </a:r>
          <a:r>
            <a:rPr lang="en-IN" dirty="0">
              <a:latin typeface="Aptos Display" panose="020F0302020204030204"/>
            </a:rPr>
            <a:t>for any input, the function returns 1, that input is the desired solution. </a:t>
          </a:r>
          <a:endParaRPr lang="en-IN" dirty="0"/>
        </a:p>
      </dgm:t>
    </dgm:pt>
    <dgm:pt modelId="{A7E707E4-0767-479D-993B-ACCAFA1E278C}" type="parTrans" cxnId="{A822473C-6F9F-49C7-8E8B-DE45B63255F7}">
      <dgm:prSet/>
      <dgm:spPr/>
      <dgm:t>
        <a:bodyPr/>
        <a:lstStyle/>
        <a:p>
          <a:endParaRPr lang="en-US"/>
        </a:p>
      </dgm:t>
    </dgm:pt>
    <dgm:pt modelId="{D0DBE6D7-002C-4412-9712-BD2747DFA3DE}" type="sibTrans" cxnId="{A822473C-6F9F-49C7-8E8B-DE45B63255F7}">
      <dgm:prSet/>
      <dgm:spPr/>
      <dgm:t>
        <a:bodyPr/>
        <a:lstStyle/>
        <a:p>
          <a:endParaRPr lang="en-US"/>
        </a:p>
      </dgm:t>
    </dgm:pt>
    <dgm:pt modelId="{062FC86F-7372-4276-804A-5A324C483FAC}">
      <dgm:prSet/>
      <dgm:spPr/>
      <dgm:t>
        <a:bodyPr/>
        <a:lstStyle/>
        <a:p>
          <a:pPr>
            <a:lnSpc>
              <a:spcPct val="100000"/>
            </a:lnSpc>
          </a:pPr>
          <a:r>
            <a:rPr lang="en-IN" dirty="0"/>
            <a:t>Time Complexity</a:t>
          </a:r>
          <a:endParaRPr lang="en-US" dirty="0"/>
        </a:p>
      </dgm:t>
    </dgm:pt>
    <dgm:pt modelId="{7A855589-674B-4739-91C9-9DBFFB91BF0C}" type="parTrans" cxnId="{CCB9665E-6938-44E2-B1D2-F32A88C7C0F9}">
      <dgm:prSet/>
      <dgm:spPr/>
      <dgm:t>
        <a:bodyPr/>
        <a:lstStyle/>
        <a:p>
          <a:endParaRPr lang="en-US"/>
        </a:p>
      </dgm:t>
    </dgm:pt>
    <dgm:pt modelId="{1F8D7C1B-F5FF-4998-9112-8FEB65AD21ED}" type="sibTrans" cxnId="{CCB9665E-6938-44E2-B1D2-F32A88C7C0F9}">
      <dgm:prSet/>
      <dgm:spPr/>
      <dgm:t>
        <a:bodyPr/>
        <a:lstStyle/>
        <a:p>
          <a:endParaRPr lang="en-US"/>
        </a:p>
      </dgm:t>
    </dgm:pt>
    <dgm:pt modelId="{E29CB58E-878E-4DCE-8389-5F9FAC25305A}">
      <dgm:prSet/>
      <dgm:spPr/>
      <dgm:t>
        <a:bodyPr/>
        <a:lstStyle/>
        <a:p>
          <a:pPr>
            <a:lnSpc>
              <a:spcPct val="100000"/>
            </a:lnSpc>
          </a:pPr>
          <a:r>
            <a:rPr lang="en-IN" dirty="0"/>
            <a:t>For n-bit input, in the worst case, you need to evaluate </a:t>
          </a:r>
          <a:r>
            <a:rPr lang="en-IN" dirty="0">
              <a:latin typeface="Aptos Display" panose="020F0302020204030204"/>
            </a:rPr>
            <a:t>2</a:t>
          </a:r>
          <a:r>
            <a:rPr lang="en-IN" baseline="30000" dirty="0">
              <a:latin typeface="Aptos Display" panose="020F0302020204030204"/>
            </a:rPr>
            <a:t>n</a:t>
          </a:r>
          <a:r>
            <a:rPr lang="en-IN" dirty="0"/>
            <a:t> inputs.</a:t>
          </a:r>
          <a:endParaRPr lang="en-US" dirty="0"/>
        </a:p>
      </dgm:t>
    </dgm:pt>
    <dgm:pt modelId="{C6E20761-F7FD-4C66-9E47-EA155171148C}" type="parTrans" cxnId="{3F3FB337-F4A9-4AA5-845D-BD4B4128A92D}">
      <dgm:prSet/>
      <dgm:spPr/>
      <dgm:t>
        <a:bodyPr/>
        <a:lstStyle/>
        <a:p>
          <a:endParaRPr lang="en-US"/>
        </a:p>
      </dgm:t>
    </dgm:pt>
    <dgm:pt modelId="{C29FA7AA-1BC8-4B21-A118-B705FCF48AE9}" type="sibTrans" cxnId="{3F3FB337-F4A9-4AA5-845D-BD4B4128A92D}">
      <dgm:prSet/>
      <dgm:spPr/>
      <dgm:t>
        <a:bodyPr/>
        <a:lstStyle/>
        <a:p>
          <a:endParaRPr lang="en-US"/>
        </a:p>
      </dgm:t>
    </dgm:pt>
    <dgm:pt modelId="{AFC00E5A-3410-4D95-BD24-27F778881821}">
      <dgm:prSet/>
      <dgm:spPr/>
      <dgm:t>
        <a:bodyPr/>
        <a:lstStyle/>
        <a:p>
          <a:pPr>
            <a:lnSpc>
              <a:spcPct val="100000"/>
            </a:lnSpc>
          </a:pPr>
          <a:r>
            <a:rPr lang="en-IN" dirty="0"/>
            <a:t>Limitations</a:t>
          </a:r>
          <a:endParaRPr lang="en-US" dirty="0"/>
        </a:p>
      </dgm:t>
    </dgm:pt>
    <dgm:pt modelId="{843C62EE-0767-4BC1-9675-57ADEAEA4405}" type="parTrans" cxnId="{0CABBAC8-84BC-4EC5-8D81-0C41D2ED1135}">
      <dgm:prSet/>
      <dgm:spPr/>
      <dgm:t>
        <a:bodyPr/>
        <a:lstStyle/>
        <a:p>
          <a:endParaRPr lang="en-US"/>
        </a:p>
      </dgm:t>
    </dgm:pt>
    <dgm:pt modelId="{4E605211-4B25-4FB2-9ED3-804D33353BB3}" type="sibTrans" cxnId="{0CABBAC8-84BC-4EC5-8D81-0C41D2ED1135}">
      <dgm:prSet/>
      <dgm:spPr/>
      <dgm:t>
        <a:bodyPr/>
        <a:lstStyle/>
        <a:p>
          <a:endParaRPr lang="en-US"/>
        </a:p>
      </dgm:t>
    </dgm:pt>
    <dgm:pt modelId="{24F5595D-02C4-4A4C-A96E-C0A959C07BD5}">
      <dgm:prSet/>
      <dgm:spPr/>
      <dgm:t>
        <a:bodyPr/>
        <a:lstStyle/>
        <a:p>
          <a:pPr>
            <a:lnSpc>
              <a:spcPct val="100000"/>
            </a:lnSpc>
          </a:pPr>
          <a:r>
            <a:rPr lang="en-IN" dirty="0"/>
            <a:t>As n grows, the number of evaluations grows exponentially, making the classical approach inefficient for large inputs.</a:t>
          </a:r>
          <a:endParaRPr lang="en-US" dirty="0"/>
        </a:p>
      </dgm:t>
    </dgm:pt>
    <dgm:pt modelId="{3C2A8D7F-DF82-4F71-9CDE-8C1731A50EFB}" type="parTrans" cxnId="{6FD29B32-1153-4399-94A8-34C89938E472}">
      <dgm:prSet/>
      <dgm:spPr/>
      <dgm:t>
        <a:bodyPr/>
        <a:lstStyle/>
        <a:p>
          <a:endParaRPr lang="en-US"/>
        </a:p>
      </dgm:t>
    </dgm:pt>
    <dgm:pt modelId="{78C74D55-9C64-464F-9008-D113E2B4D323}" type="sibTrans" cxnId="{6FD29B32-1153-4399-94A8-34C89938E472}">
      <dgm:prSet/>
      <dgm:spPr/>
      <dgm:t>
        <a:bodyPr/>
        <a:lstStyle/>
        <a:p>
          <a:endParaRPr lang="en-US"/>
        </a:p>
      </dgm:t>
    </dgm:pt>
    <dgm:pt modelId="{6E7E3392-8E5B-4A4E-8936-1F2407554257}" type="pres">
      <dgm:prSet presAssocID="{F477CE0D-95BB-48D8-B89C-68B26EA92E6D}" presName="root" presStyleCnt="0">
        <dgm:presLayoutVars>
          <dgm:dir/>
          <dgm:resizeHandles val="exact"/>
        </dgm:presLayoutVars>
      </dgm:prSet>
      <dgm:spPr/>
    </dgm:pt>
    <dgm:pt modelId="{F8EE35C7-0FB3-442E-A99C-4C3521158686}" type="pres">
      <dgm:prSet presAssocID="{96A8D2C9-E835-41B8-9D0A-92D8F76BFF3D}" presName="compNode" presStyleCnt="0"/>
      <dgm:spPr/>
    </dgm:pt>
    <dgm:pt modelId="{E3EEF79B-0B9D-4A01-922D-F33552CB47D5}" type="pres">
      <dgm:prSet presAssocID="{96A8D2C9-E835-41B8-9D0A-92D8F76BFF3D}" presName="bgRect" presStyleLbl="bgShp" presStyleIdx="0" presStyleCnt="3"/>
      <dgm:spPr/>
    </dgm:pt>
    <dgm:pt modelId="{220762DB-646F-4CC3-A388-4DDEA7F66293}" type="pres">
      <dgm:prSet presAssocID="{96A8D2C9-E835-41B8-9D0A-92D8F76BFF3D}" presName="iconRect"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culator"/>
        </a:ext>
      </dgm:extLst>
    </dgm:pt>
    <dgm:pt modelId="{67125122-35A3-4D5A-8974-F67DCB0C7268}" type="pres">
      <dgm:prSet presAssocID="{96A8D2C9-E835-41B8-9D0A-92D8F76BFF3D}" presName="spaceRect" presStyleCnt="0"/>
      <dgm:spPr/>
    </dgm:pt>
    <dgm:pt modelId="{9FFC0C64-6648-4456-80DB-E521A7C69698}" type="pres">
      <dgm:prSet presAssocID="{96A8D2C9-E835-41B8-9D0A-92D8F76BFF3D}" presName="parTx" presStyleLbl="revTx" presStyleIdx="0" presStyleCnt="6">
        <dgm:presLayoutVars>
          <dgm:chMax val="0"/>
          <dgm:chPref val="0"/>
        </dgm:presLayoutVars>
      </dgm:prSet>
      <dgm:spPr/>
    </dgm:pt>
    <dgm:pt modelId="{549F3025-1B23-48FA-9E88-163BA8E7F527}" type="pres">
      <dgm:prSet presAssocID="{96A8D2C9-E835-41B8-9D0A-92D8F76BFF3D}" presName="desTx" presStyleLbl="revTx" presStyleIdx="1" presStyleCnt="6">
        <dgm:presLayoutVars/>
      </dgm:prSet>
      <dgm:spPr/>
    </dgm:pt>
    <dgm:pt modelId="{91886A99-E118-446E-89E3-E6ABA1623876}" type="pres">
      <dgm:prSet presAssocID="{83937659-6CFE-469B-A2B8-57D21E83711E}" presName="sibTrans" presStyleCnt="0"/>
      <dgm:spPr/>
    </dgm:pt>
    <dgm:pt modelId="{168A3C3F-F0B1-453B-9CFD-F3386C96E2FA}" type="pres">
      <dgm:prSet presAssocID="{062FC86F-7372-4276-804A-5A324C483FAC}" presName="compNode" presStyleCnt="0"/>
      <dgm:spPr/>
    </dgm:pt>
    <dgm:pt modelId="{437B992A-B9BB-4D8A-B363-1B4590C8C53E}" type="pres">
      <dgm:prSet presAssocID="{062FC86F-7372-4276-804A-5A324C483FAC}" presName="bgRect" presStyleLbl="bgShp" presStyleIdx="1" presStyleCnt="3"/>
      <dgm:spPr/>
    </dgm:pt>
    <dgm:pt modelId="{6BC79CC8-951B-4982-8BB0-40B26F39A3A5}" type="pres">
      <dgm:prSet presAssocID="{062FC86F-7372-4276-804A-5A324C483FAC}"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Computing"/>
        </a:ext>
      </dgm:extLst>
    </dgm:pt>
    <dgm:pt modelId="{BB90EA41-AC55-4CFC-A080-F22C1ABFDE92}" type="pres">
      <dgm:prSet presAssocID="{062FC86F-7372-4276-804A-5A324C483FAC}" presName="spaceRect" presStyleCnt="0"/>
      <dgm:spPr/>
    </dgm:pt>
    <dgm:pt modelId="{13F9DA54-FE58-4DEA-A60B-A01F437C004C}" type="pres">
      <dgm:prSet presAssocID="{062FC86F-7372-4276-804A-5A324C483FAC}" presName="parTx" presStyleLbl="revTx" presStyleIdx="2" presStyleCnt="6">
        <dgm:presLayoutVars>
          <dgm:chMax val="0"/>
          <dgm:chPref val="0"/>
        </dgm:presLayoutVars>
      </dgm:prSet>
      <dgm:spPr/>
    </dgm:pt>
    <dgm:pt modelId="{2E45063E-9AF0-4874-A212-52553C5C899E}" type="pres">
      <dgm:prSet presAssocID="{062FC86F-7372-4276-804A-5A324C483FAC}" presName="desTx" presStyleLbl="revTx" presStyleIdx="3" presStyleCnt="6">
        <dgm:presLayoutVars/>
      </dgm:prSet>
      <dgm:spPr/>
    </dgm:pt>
    <dgm:pt modelId="{5F359997-F21A-4BD3-AFE3-6B92D6746422}" type="pres">
      <dgm:prSet presAssocID="{1F8D7C1B-F5FF-4998-9112-8FEB65AD21ED}" presName="sibTrans" presStyleCnt="0"/>
      <dgm:spPr/>
    </dgm:pt>
    <dgm:pt modelId="{5E7040D5-B1BB-4748-BDFE-331E2259DCD0}" type="pres">
      <dgm:prSet presAssocID="{AFC00E5A-3410-4D95-BD24-27F778881821}" presName="compNode" presStyleCnt="0"/>
      <dgm:spPr/>
    </dgm:pt>
    <dgm:pt modelId="{97255BA2-EDF5-40D0-8955-192F0C808D8D}" type="pres">
      <dgm:prSet presAssocID="{AFC00E5A-3410-4D95-BD24-27F778881821}" presName="bgRect" presStyleLbl="bgShp" presStyleIdx="2" presStyleCnt="3"/>
      <dgm:spPr/>
    </dgm:pt>
    <dgm:pt modelId="{9C705180-0969-4BD0-B042-9940F5BFC33E}" type="pres">
      <dgm:prSet presAssocID="{AFC00E5A-3410-4D95-BD24-27F778881821}"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rrow Circle"/>
        </a:ext>
      </dgm:extLst>
    </dgm:pt>
    <dgm:pt modelId="{EF6B5AE5-8787-4E10-80B7-5F129E204533}" type="pres">
      <dgm:prSet presAssocID="{AFC00E5A-3410-4D95-BD24-27F778881821}" presName="spaceRect" presStyleCnt="0"/>
      <dgm:spPr/>
    </dgm:pt>
    <dgm:pt modelId="{D12BE9AA-114D-4DE4-8B74-2B5D06259764}" type="pres">
      <dgm:prSet presAssocID="{AFC00E5A-3410-4D95-BD24-27F778881821}" presName="parTx" presStyleLbl="revTx" presStyleIdx="4" presStyleCnt="6">
        <dgm:presLayoutVars>
          <dgm:chMax val="0"/>
          <dgm:chPref val="0"/>
        </dgm:presLayoutVars>
      </dgm:prSet>
      <dgm:spPr/>
    </dgm:pt>
    <dgm:pt modelId="{98E62AD2-FAEC-4E00-965E-AF18B9963A5D}" type="pres">
      <dgm:prSet presAssocID="{AFC00E5A-3410-4D95-BD24-27F778881821}" presName="desTx" presStyleLbl="revTx" presStyleIdx="5" presStyleCnt="6">
        <dgm:presLayoutVars/>
      </dgm:prSet>
      <dgm:spPr/>
    </dgm:pt>
  </dgm:ptLst>
  <dgm:cxnLst>
    <dgm:cxn modelId="{E8B8DA10-74AC-4810-86FA-513AD076412B}" type="presOf" srcId="{062FC86F-7372-4276-804A-5A324C483FAC}" destId="{13F9DA54-FE58-4DEA-A60B-A01F437C004C}" srcOrd="0" destOrd="0" presId="urn:microsoft.com/office/officeart/2018/2/layout/IconVerticalSolidList"/>
    <dgm:cxn modelId="{6FD29B32-1153-4399-94A8-34C89938E472}" srcId="{AFC00E5A-3410-4D95-BD24-27F778881821}" destId="{24F5595D-02C4-4A4C-A96E-C0A959C07BD5}" srcOrd="0" destOrd="0" parTransId="{3C2A8D7F-DF82-4F71-9CDE-8C1731A50EFB}" sibTransId="{78C74D55-9C64-464F-9008-D113E2B4D323}"/>
    <dgm:cxn modelId="{3F3FB337-F4A9-4AA5-845D-BD4B4128A92D}" srcId="{062FC86F-7372-4276-804A-5A324C483FAC}" destId="{E29CB58E-878E-4DCE-8389-5F9FAC25305A}" srcOrd="0" destOrd="0" parTransId="{C6E20761-F7FD-4C66-9E47-EA155171148C}" sibTransId="{C29FA7AA-1BC8-4B21-A118-B705FCF48AE9}"/>
    <dgm:cxn modelId="{A822473C-6F9F-49C7-8E8B-DE45B63255F7}" srcId="{96A8D2C9-E835-41B8-9D0A-92D8F76BFF3D}" destId="{32500301-D2BA-41AE-94BC-CE23C71AEE93}" srcOrd="0" destOrd="0" parTransId="{A7E707E4-0767-479D-993B-ACCAFA1E278C}" sibTransId="{D0DBE6D7-002C-4412-9712-BD2747DFA3DE}"/>
    <dgm:cxn modelId="{CCB9665E-6938-44E2-B1D2-F32A88C7C0F9}" srcId="{F477CE0D-95BB-48D8-B89C-68B26EA92E6D}" destId="{062FC86F-7372-4276-804A-5A324C483FAC}" srcOrd="1" destOrd="0" parTransId="{7A855589-674B-4739-91C9-9DBFFB91BF0C}" sibTransId="{1F8D7C1B-F5FF-4998-9112-8FEB65AD21ED}"/>
    <dgm:cxn modelId="{D6F22042-0CD9-4782-A68C-6783E5E7B6CD}" type="presOf" srcId="{E29CB58E-878E-4DCE-8389-5F9FAC25305A}" destId="{2E45063E-9AF0-4874-A212-52553C5C899E}" srcOrd="0" destOrd="0" presId="urn:microsoft.com/office/officeart/2018/2/layout/IconVerticalSolidList"/>
    <dgm:cxn modelId="{B7FE2E64-F120-47C2-95C0-57521100CCE3}" srcId="{F477CE0D-95BB-48D8-B89C-68B26EA92E6D}" destId="{96A8D2C9-E835-41B8-9D0A-92D8F76BFF3D}" srcOrd="0" destOrd="0" parTransId="{A507ABDA-A932-4853-AACA-1F3E1B30C668}" sibTransId="{83937659-6CFE-469B-A2B8-57D21E83711E}"/>
    <dgm:cxn modelId="{D0620451-E465-4477-8E51-3324530ED1DE}" type="presOf" srcId="{AFC00E5A-3410-4D95-BD24-27F778881821}" destId="{D12BE9AA-114D-4DE4-8B74-2B5D06259764}" srcOrd="0" destOrd="0" presId="urn:microsoft.com/office/officeart/2018/2/layout/IconVerticalSolidList"/>
    <dgm:cxn modelId="{A003F87D-37B0-45D5-9039-02BD0C9F20E4}" type="presOf" srcId="{32500301-D2BA-41AE-94BC-CE23C71AEE93}" destId="{549F3025-1B23-48FA-9E88-163BA8E7F527}" srcOrd="0" destOrd="0" presId="urn:microsoft.com/office/officeart/2018/2/layout/IconVerticalSolidList"/>
    <dgm:cxn modelId="{D519978F-6995-42D9-98DB-E54833394CE0}" type="presOf" srcId="{F477CE0D-95BB-48D8-B89C-68B26EA92E6D}" destId="{6E7E3392-8E5B-4A4E-8936-1F2407554257}" srcOrd="0" destOrd="0" presId="urn:microsoft.com/office/officeart/2018/2/layout/IconVerticalSolidList"/>
    <dgm:cxn modelId="{DEBE16B9-30F0-4E9F-BF87-B3ADEA47A3BD}" type="presOf" srcId="{96A8D2C9-E835-41B8-9D0A-92D8F76BFF3D}" destId="{9FFC0C64-6648-4456-80DB-E521A7C69698}" srcOrd="0" destOrd="0" presId="urn:microsoft.com/office/officeart/2018/2/layout/IconVerticalSolidList"/>
    <dgm:cxn modelId="{0CABBAC8-84BC-4EC5-8D81-0C41D2ED1135}" srcId="{F477CE0D-95BB-48D8-B89C-68B26EA92E6D}" destId="{AFC00E5A-3410-4D95-BD24-27F778881821}" srcOrd="2" destOrd="0" parTransId="{843C62EE-0767-4BC1-9675-57ADEAEA4405}" sibTransId="{4E605211-4B25-4FB2-9ED3-804D33353BB3}"/>
    <dgm:cxn modelId="{CA06BCE8-DEE1-4582-A2CB-F93A283CD6AF}" type="presOf" srcId="{24F5595D-02C4-4A4C-A96E-C0A959C07BD5}" destId="{98E62AD2-FAEC-4E00-965E-AF18B9963A5D}" srcOrd="0" destOrd="0" presId="urn:microsoft.com/office/officeart/2018/2/layout/IconVerticalSolidList"/>
    <dgm:cxn modelId="{E773DF43-559B-40B1-8DEC-221B23C6EB7D}" type="presParOf" srcId="{6E7E3392-8E5B-4A4E-8936-1F2407554257}" destId="{F8EE35C7-0FB3-442E-A99C-4C3521158686}" srcOrd="0" destOrd="0" presId="urn:microsoft.com/office/officeart/2018/2/layout/IconVerticalSolidList"/>
    <dgm:cxn modelId="{B3ECF0F7-55A3-478B-8BF1-768DB77F2466}" type="presParOf" srcId="{F8EE35C7-0FB3-442E-A99C-4C3521158686}" destId="{E3EEF79B-0B9D-4A01-922D-F33552CB47D5}" srcOrd="0" destOrd="0" presId="urn:microsoft.com/office/officeart/2018/2/layout/IconVerticalSolidList"/>
    <dgm:cxn modelId="{35B57784-7A96-43B6-936B-DBEEE15A4000}" type="presParOf" srcId="{F8EE35C7-0FB3-442E-A99C-4C3521158686}" destId="{220762DB-646F-4CC3-A388-4DDEA7F66293}" srcOrd="1" destOrd="0" presId="urn:microsoft.com/office/officeart/2018/2/layout/IconVerticalSolidList"/>
    <dgm:cxn modelId="{73AC56D5-55BE-4837-BC4C-B3A6272C5942}" type="presParOf" srcId="{F8EE35C7-0FB3-442E-A99C-4C3521158686}" destId="{67125122-35A3-4D5A-8974-F67DCB0C7268}" srcOrd="2" destOrd="0" presId="urn:microsoft.com/office/officeart/2018/2/layout/IconVerticalSolidList"/>
    <dgm:cxn modelId="{22273C24-12CD-47A3-8087-CE06B88200F8}" type="presParOf" srcId="{F8EE35C7-0FB3-442E-A99C-4C3521158686}" destId="{9FFC0C64-6648-4456-80DB-E521A7C69698}" srcOrd="3" destOrd="0" presId="urn:microsoft.com/office/officeart/2018/2/layout/IconVerticalSolidList"/>
    <dgm:cxn modelId="{1958D49B-F0C4-4E97-8F19-48F5A6B94482}" type="presParOf" srcId="{F8EE35C7-0FB3-442E-A99C-4C3521158686}" destId="{549F3025-1B23-48FA-9E88-163BA8E7F527}" srcOrd="4" destOrd="0" presId="urn:microsoft.com/office/officeart/2018/2/layout/IconVerticalSolidList"/>
    <dgm:cxn modelId="{9678488A-6597-4052-8F74-D5062EE422BF}" type="presParOf" srcId="{6E7E3392-8E5B-4A4E-8936-1F2407554257}" destId="{91886A99-E118-446E-89E3-E6ABA1623876}" srcOrd="1" destOrd="0" presId="urn:microsoft.com/office/officeart/2018/2/layout/IconVerticalSolidList"/>
    <dgm:cxn modelId="{B87206C0-DD3A-4D3A-B6A5-9C79A7FCA083}" type="presParOf" srcId="{6E7E3392-8E5B-4A4E-8936-1F2407554257}" destId="{168A3C3F-F0B1-453B-9CFD-F3386C96E2FA}" srcOrd="2" destOrd="0" presId="urn:microsoft.com/office/officeart/2018/2/layout/IconVerticalSolidList"/>
    <dgm:cxn modelId="{2FD61D0D-9EAB-4C84-9539-A7B4B8057F14}" type="presParOf" srcId="{168A3C3F-F0B1-453B-9CFD-F3386C96E2FA}" destId="{437B992A-B9BB-4D8A-B363-1B4590C8C53E}" srcOrd="0" destOrd="0" presId="urn:microsoft.com/office/officeart/2018/2/layout/IconVerticalSolidList"/>
    <dgm:cxn modelId="{43D91E82-E31A-497A-9E64-C4713ADD92F2}" type="presParOf" srcId="{168A3C3F-F0B1-453B-9CFD-F3386C96E2FA}" destId="{6BC79CC8-951B-4982-8BB0-40B26F39A3A5}" srcOrd="1" destOrd="0" presId="urn:microsoft.com/office/officeart/2018/2/layout/IconVerticalSolidList"/>
    <dgm:cxn modelId="{BD6628D3-403D-40AB-B856-538B50C13D68}" type="presParOf" srcId="{168A3C3F-F0B1-453B-9CFD-F3386C96E2FA}" destId="{BB90EA41-AC55-4CFC-A080-F22C1ABFDE92}" srcOrd="2" destOrd="0" presId="urn:microsoft.com/office/officeart/2018/2/layout/IconVerticalSolidList"/>
    <dgm:cxn modelId="{6138342D-24E3-429D-AAB8-50AEAF9077F0}" type="presParOf" srcId="{168A3C3F-F0B1-453B-9CFD-F3386C96E2FA}" destId="{13F9DA54-FE58-4DEA-A60B-A01F437C004C}" srcOrd="3" destOrd="0" presId="urn:microsoft.com/office/officeart/2018/2/layout/IconVerticalSolidList"/>
    <dgm:cxn modelId="{260EF234-6A73-42A8-A109-1E244AD6F253}" type="presParOf" srcId="{168A3C3F-F0B1-453B-9CFD-F3386C96E2FA}" destId="{2E45063E-9AF0-4874-A212-52553C5C899E}" srcOrd="4" destOrd="0" presId="urn:microsoft.com/office/officeart/2018/2/layout/IconVerticalSolidList"/>
    <dgm:cxn modelId="{45C5CB8E-68E6-4977-BE72-3A584C5B89EB}" type="presParOf" srcId="{6E7E3392-8E5B-4A4E-8936-1F2407554257}" destId="{5F359997-F21A-4BD3-AFE3-6B92D6746422}" srcOrd="3" destOrd="0" presId="urn:microsoft.com/office/officeart/2018/2/layout/IconVerticalSolidList"/>
    <dgm:cxn modelId="{591E5506-6461-4ED2-9757-705E071DBF35}" type="presParOf" srcId="{6E7E3392-8E5B-4A4E-8936-1F2407554257}" destId="{5E7040D5-B1BB-4748-BDFE-331E2259DCD0}" srcOrd="4" destOrd="0" presId="urn:microsoft.com/office/officeart/2018/2/layout/IconVerticalSolidList"/>
    <dgm:cxn modelId="{E81211BC-1F4B-49EC-9B3C-2AD8A984152D}" type="presParOf" srcId="{5E7040D5-B1BB-4748-BDFE-331E2259DCD0}" destId="{97255BA2-EDF5-40D0-8955-192F0C808D8D}" srcOrd="0" destOrd="0" presId="urn:microsoft.com/office/officeart/2018/2/layout/IconVerticalSolidList"/>
    <dgm:cxn modelId="{F8D2E9E7-F6CE-4703-BE84-A0CE9041A8FD}" type="presParOf" srcId="{5E7040D5-B1BB-4748-BDFE-331E2259DCD0}" destId="{9C705180-0969-4BD0-B042-9940F5BFC33E}" srcOrd="1" destOrd="0" presId="urn:microsoft.com/office/officeart/2018/2/layout/IconVerticalSolidList"/>
    <dgm:cxn modelId="{3C97FA0F-FF21-428C-BCE2-C287C5F13B0A}" type="presParOf" srcId="{5E7040D5-B1BB-4748-BDFE-331E2259DCD0}" destId="{EF6B5AE5-8787-4E10-80B7-5F129E204533}" srcOrd="2" destOrd="0" presId="urn:microsoft.com/office/officeart/2018/2/layout/IconVerticalSolidList"/>
    <dgm:cxn modelId="{F9AD023B-4F2B-4DCA-896A-747E00A5538A}" type="presParOf" srcId="{5E7040D5-B1BB-4748-BDFE-331E2259DCD0}" destId="{D12BE9AA-114D-4DE4-8B74-2B5D06259764}" srcOrd="3" destOrd="0" presId="urn:microsoft.com/office/officeart/2018/2/layout/IconVerticalSolidList"/>
    <dgm:cxn modelId="{BC3ACF61-2127-493B-B149-10D3D092621B}" type="presParOf" srcId="{5E7040D5-B1BB-4748-BDFE-331E2259DCD0}" destId="{98E62AD2-FAEC-4E00-965E-AF18B9963A5D}"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EEF79B-0B9D-4A01-922D-F33552CB47D5}">
      <dsp:nvSpPr>
        <dsp:cNvPr id="0" name=""/>
        <dsp:cNvSpPr/>
      </dsp:nvSpPr>
      <dsp:spPr>
        <a:xfrm>
          <a:off x="0" y="511"/>
          <a:ext cx="10927829" cy="119765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0762DB-646F-4CC3-A388-4DDEA7F66293}">
      <dsp:nvSpPr>
        <dsp:cNvPr id="0" name=""/>
        <dsp:cNvSpPr/>
      </dsp:nvSpPr>
      <dsp:spPr>
        <a:xfrm>
          <a:off x="362289" y="269983"/>
          <a:ext cx="658708" cy="658708"/>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FC0C64-6648-4456-80DB-E521A7C69698}">
      <dsp:nvSpPr>
        <dsp:cNvPr id="0" name=""/>
        <dsp:cNvSpPr/>
      </dsp:nvSpPr>
      <dsp:spPr>
        <a:xfrm>
          <a:off x="1383287" y="511"/>
          <a:ext cx="4917523"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889000">
            <a:lnSpc>
              <a:spcPct val="100000"/>
            </a:lnSpc>
            <a:spcBef>
              <a:spcPct val="0"/>
            </a:spcBef>
            <a:spcAft>
              <a:spcPct val="35000"/>
            </a:spcAft>
            <a:buNone/>
          </a:pPr>
          <a:r>
            <a:rPr lang="en-IN" sz="2000" kern="1200" dirty="0"/>
            <a:t>To determine </a:t>
          </a:r>
          <a:r>
            <a:rPr lang="en-IN" sz="2000" kern="1200" dirty="0">
              <a:latin typeface="Aptos Display" panose="020F0302020204030204"/>
            </a:rPr>
            <a:t>the input for which the function returns 1, you need to check the output for each and every inputs</a:t>
          </a:r>
          <a:endParaRPr lang="en-US" sz="2000" kern="1200" dirty="0"/>
        </a:p>
      </dsp:txBody>
      <dsp:txXfrm>
        <a:off x="1383287" y="511"/>
        <a:ext cx="4917523" cy="1197651"/>
      </dsp:txXfrm>
    </dsp:sp>
    <dsp:sp modelId="{549F3025-1B23-48FA-9E88-163BA8E7F527}">
      <dsp:nvSpPr>
        <dsp:cNvPr id="0" name=""/>
        <dsp:cNvSpPr/>
      </dsp:nvSpPr>
      <dsp:spPr>
        <a:xfrm>
          <a:off x="6300810" y="511"/>
          <a:ext cx="4627018"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666750" rtl="0">
            <a:lnSpc>
              <a:spcPct val="100000"/>
            </a:lnSpc>
            <a:spcBef>
              <a:spcPct val="0"/>
            </a:spcBef>
            <a:spcAft>
              <a:spcPct val="35000"/>
            </a:spcAft>
            <a:buNone/>
          </a:pPr>
          <a:r>
            <a:rPr lang="en-IN" sz="1500" kern="1200" dirty="0"/>
            <a:t>If </a:t>
          </a:r>
          <a:r>
            <a:rPr lang="en-IN" sz="1500" kern="1200" dirty="0">
              <a:latin typeface="Aptos Display" panose="020F0302020204030204"/>
            </a:rPr>
            <a:t>for any input, the function returns 1, that input is the desired solution. </a:t>
          </a:r>
          <a:endParaRPr lang="en-IN" sz="1500" kern="1200" dirty="0"/>
        </a:p>
      </dsp:txBody>
      <dsp:txXfrm>
        <a:off x="6300810" y="511"/>
        <a:ext cx="4627018" cy="1197651"/>
      </dsp:txXfrm>
    </dsp:sp>
    <dsp:sp modelId="{437B992A-B9BB-4D8A-B363-1B4590C8C53E}">
      <dsp:nvSpPr>
        <dsp:cNvPr id="0" name=""/>
        <dsp:cNvSpPr/>
      </dsp:nvSpPr>
      <dsp:spPr>
        <a:xfrm>
          <a:off x="0" y="1497576"/>
          <a:ext cx="10927829" cy="119765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C79CC8-951B-4982-8BB0-40B26F39A3A5}">
      <dsp:nvSpPr>
        <dsp:cNvPr id="0" name=""/>
        <dsp:cNvSpPr/>
      </dsp:nvSpPr>
      <dsp:spPr>
        <a:xfrm>
          <a:off x="362289" y="1767048"/>
          <a:ext cx="658708" cy="658708"/>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F9DA54-FE58-4DEA-A60B-A01F437C004C}">
      <dsp:nvSpPr>
        <dsp:cNvPr id="0" name=""/>
        <dsp:cNvSpPr/>
      </dsp:nvSpPr>
      <dsp:spPr>
        <a:xfrm>
          <a:off x="1383287" y="1497576"/>
          <a:ext cx="4917523"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889000">
            <a:lnSpc>
              <a:spcPct val="100000"/>
            </a:lnSpc>
            <a:spcBef>
              <a:spcPct val="0"/>
            </a:spcBef>
            <a:spcAft>
              <a:spcPct val="35000"/>
            </a:spcAft>
            <a:buNone/>
          </a:pPr>
          <a:r>
            <a:rPr lang="en-IN" sz="2000" kern="1200" dirty="0"/>
            <a:t>Time Complexity</a:t>
          </a:r>
          <a:endParaRPr lang="en-US" sz="2000" kern="1200" dirty="0"/>
        </a:p>
      </dsp:txBody>
      <dsp:txXfrm>
        <a:off x="1383287" y="1497576"/>
        <a:ext cx="4917523" cy="1197651"/>
      </dsp:txXfrm>
    </dsp:sp>
    <dsp:sp modelId="{2E45063E-9AF0-4874-A212-52553C5C899E}">
      <dsp:nvSpPr>
        <dsp:cNvPr id="0" name=""/>
        <dsp:cNvSpPr/>
      </dsp:nvSpPr>
      <dsp:spPr>
        <a:xfrm>
          <a:off x="6300810" y="1497576"/>
          <a:ext cx="4627018"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666750">
            <a:lnSpc>
              <a:spcPct val="100000"/>
            </a:lnSpc>
            <a:spcBef>
              <a:spcPct val="0"/>
            </a:spcBef>
            <a:spcAft>
              <a:spcPct val="35000"/>
            </a:spcAft>
            <a:buNone/>
          </a:pPr>
          <a:r>
            <a:rPr lang="en-IN" sz="1500" kern="1200" dirty="0"/>
            <a:t>For n-bit input, in the worst case, you need to evaluate </a:t>
          </a:r>
          <a:r>
            <a:rPr lang="en-IN" sz="1500" kern="1200" dirty="0">
              <a:latin typeface="Aptos Display" panose="020F0302020204030204"/>
            </a:rPr>
            <a:t>2</a:t>
          </a:r>
          <a:r>
            <a:rPr lang="en-IN" sz="1500" kern="1200" baseline="30000" dirty="0">
              <a:latin typeface="Aptos Display" panose="020F0302020204030204"/>
            </a:rPr>
            <a:t>n</a:t>
          </a:r>
          <a:r>
            <a:rPr lang="en-IN" sz="1500" kern="1200" dirty="0"/>
            <a:t> inputs.</a:t>
          </a:r>
          <a:endParaRPr lang="en-US" sz="1500" kern="1200" dirty="0"/>
        </a:p>
      </dsp:txBody>
      <dsp:txXfrm>
        <a:off x="6300810" y="1497576"/>
        <a:ext cx="4627018" cy="1197651"/>
      </dsp:txXfrm>
    </dsp:sp>
    <dsp:sp modelId="{97255BA2-EDF5-40D0-8955-192F0C808D8D}">
      <dsp:nvSpPr>
        <dsp:cNvPr id="0" name=""/>
        <dsp:cNvSpPr/>
      </dsp:nvSpPr>
      <dsp:spPr>
        <a:xfrm>
          <a:off x="0" y="2994641"/>
          <a:ext cx="10927829" cy="119765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705180-0969-4BD0-B042-9940F5BFC33E}">
      <dsp:nvSpPr>
        <dsp:cNvPr id="0" name=""/>
        <dsp:cNvSpPr/>
      </dsp:nvSpPr>
      <dsp:spPr>
        <a:xfrm>
          <a:off x="362289" y="3264113"/>
          <a:ext cx="658708" cy="658708"/>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2BE9AA-114D-4DE4-8B74-2B5D06259764}">
      <dsp:nvSpPr>
        <dsp:cNvPr id="0" name=""/>
        <dsp:cNvSpPr/>
      </dsp:nvSpPr>
      <dsp:spPr>
        <a:xfrm>
          <a:off x="1383287" y="2994641"/>
          <a:ext cx="4917523"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889000">
            <a:lnSpc>
              <a:spcPct val="100000"/>
            </a:lnSpc>
            <a:spcBef>
              <a:spcPct val="0"/>
            </a:spcBef>
            <a:spcAft>
              <a:spcPct val="35000"/>
            </a:spcAft>
            <a:buNone/>
          </a:pPr>
          <a:r>
            <a:rPr lang="en-IN" sz="2000" kern="1200" dirty="0"/>
            <a:t>Limitations</a:t>
          </a:r>
          <a:endParaRPr lang="en-US" sz="2000" kern="1200" dirty="0"/>
        </a:p>
      </dsp:txBody>
      <dsp:txXfrm>
        <a:off x="1383287" y="2994641"/>
        <a:ext cx="4917523" cy="1197651"/>
      </dsp:txXfrm>
    </dsp:sp>
    <dsp:sp modelId="{98E62AD2-FAEC-4E00-965E-AF18B9963A5D}">
      <dsp:nvSpPr>
        <dsp:cNvPr id="0" name=""/>
        <dsp:cNvSpPr/>
      </dsp:nvSpPr>
      <dsp:spPr>
        <a:xfrm>
          <a:off x="6300810" y="2994641"/>
          <a:ext cx="4627018"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666750">
            <a:lnSpc>
              <a:spcPct val="100000"/>
            </a:lnSpc>
            <a:spcBef>
              <a:spcPct val="0"/>
            </a:spcBef>
            <a:spcAft>
              <a:spcPct val="35000"/>
            </a:spcAft>
            <a:buNone/>
          </a:pPr>
          <a:r>
            <a:rPr lang="en-IN" sz="1500" kern="1200" dirty="0"/>
            <a:t>As n grows, the number of evaluations grows exponentially, making the classical approach inefficient for large inputs.</a:t>
          </a:r>
          <a:endParaRPr lang="en-US" sz="1500" kern="1200" dirty="0"/>
        </a:p>
      </dsp:txBody>
      <dsp:txXfrm>
        <a:off x="6300810" y="2994641"/>
        <a:ext cx="4627018" cy="119765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9/3/2025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9/3/2025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9/3/2025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0" y="0"/>
            <a:ext cx="12192000" cy="6858000"/>
          </a:xfrm>
          <a:prstGeom prst="rect">
            <a:avLst/>
          </a:prstGeom>
          <a:no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Rectangle 6">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Rectangle 7">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Title 1">
            <a:extLst>
              <a:ext uri="{FF2B5EF4-FFF2-40B4-BE49-F238E27FC236}">
                <a16:creationId xmlns:a16="http://schemas.microsoft.com/office/drawing/2014/main" id="{49F1DB67-6243-C5D3-E085-3D462F99AAD9}"/>
              </a:ext>
            </a:extLst>
          </p:cNvPr>
          <p:cNvSpPr>
            <a:spLocks noGrp="1"/>
          </p:cNvSpPr>
          <p:nvPr/>
        </p:nvSpPr>
        <p:spPr>
          <a:xfrm>
            <a:off x="1127208" y="857251"/>
            <a:ext cx="4747280" cy="309806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800">
                <a:solidFill>
                  <a:srgbClr val="FFFFFF"/>
                </a:solidFill>
              </a:rPr>
              <a:t>Grover's Algorithm </a:t>
            </a:r>
            <a:br>
              <a:rPr lang="en-US" sz="4800"/>
            </a:br>
            <a:endParaRPr lang="en-US" sz="4800">
              <a:solidFill>
                <a:srgbClr val="FFFFFF"/>
              </a:solidFill>
            </a:endParaRPr>
          </a:p>
        </p:txBody>
      </p:sp>
      <p:sp>
        <p:nvSpPr>
          <p:cNvPr id="10" name="Rectangle 9">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Subtitle 2">
            <a:extLst>
              <a:ext uri="{FF2B5EF4-FFF2-40B4-BE49-F238E27FC236}">
                <a16:creationId xmlns:a16="http://schemas.microsoft.com/office/drawing/2014/main" id="{BE6727A9-7225-6DDE-4B52-8545B4F9CA0F}"/>
              </a:ext>
            </a:extLst>
          </p:cNvPr>
          <p:cNvSpPr>
            <a:spLocks noGrp="1"/>
          </p:cNvSpPr>
          <p:nvPr/>
        </p:nvSpPr>
        <p:spPr>
          <a:xfrm>
            <a:off x="1127208" y="4756265"/>
            <a:ext cx="4393278" cy="1244483"/>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solidFill>
                  <a:srgbClr val="FFFFFF"/>
                </a:solidFill>
              </a:rPr>
              <a:t>Presented By – Harishankar Mishra</a:t>
            </a:r>
          </a:p>
        </p:txBody>
      </p:sp>
      <p:sp>
        <p:nvSpPr>
          <p:cNvPr id="12" name="Oval 11">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3" name="Picture 12" descr="A blue and black logo&#10;&#10;AI-generated content may be incorrect.">
            <a:extLst>
              <a:ext uri="{FF2B5EF4-FFF2-40B4-BE49-F238E27FC236}">
                <a16:creationId xmlns:a16="http://schemas.microsoft.com/office/drawing/2014/main" id="{F17E9023-24CC-7A0C-18AB-CF38C8E0F837}"/>
              </a:ext>
            </a:extLst>
          </p:cNvPr>
          <p:cNvPicPr>
            <a:picLocks noChangeAspect="1"/>
          </p:cNvPicPr>
          <p:nvPr/>
        </p:nvPicPr>
        <p:blipFill>
          <a:blip r:embed="rId2"/>
          <a:stretch>
            <a:fillRect/>
          </a:stretch>
        </p:blipFill>
        <p:spPr>
          <a:xfrm>
            <a:off x="6817712" y="2103060"/>
            <a:ext cx="3906134" cy="2197949"/>
          </a:xfrm>
          <a:prstGeom prst="rect">
            <a:avLst/>
          </a:prstGeom>
        </p:spPr>
      </p:pic>
      <p:sp>
        <p:nvSpPr>
          <p:cNvPr id="14" name="Footer Placeholder 4">
            <a:extLst>
              <a:ext uri="{FF2B5EF4-FFF2-40B4-BE49-F238E27FC236}">
                <a16:creationId xmlns:a16="http://schemas.microsoft.com/office/drawing/2014/main" id="{D62C3E53-7CA9-1CEE-C29F-1934A48C80E7}"/>
              </a:ext>
            </a:extLst>
          </p:cNvPr>
          <p:cNvSpPr>
            <a:spLocks noGrp="1"/>
          </p:cNvSpPr>
          <p:nvPr/>
        </p:nvSpPr>
        <p:spPr>
          <a:xfrm>
            <a:off x="1123122" y="6400523"/>
            <a:ext cx="5605669" cy="320952"/>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a:solidFill>
                  <a:schemeClr val="bg1"/>
                </a:solidFill>
              </a:rPr>
              <a:t>Quantum Algorithms using </a:t>
            </a:r>
            <a:r>
              <a:rPr lang="en-US" sz="1400" err="1">
                <a:solidFill>
                  <a:schemeClr val="bg1"/>
                </a:solidFill>
              </a:rPr>
              <a:t>Qniverse</a:t>
            </a:r>
            <a:r>
              <a:rPr lang="en-US" sz="1400">
                <a:solidFill>
                  <a:schemeClr val="bg1"/>
                </a:solidFill>
              </a:rPr>
              <a:t> . https://qniverse.in/</a:t>
            </a:r>
            <a:endParaRPr lang="en-US">
              <a:solidFill>
                <a:schemeClr val="bg1"/>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57CC7E-DC07-3C4A-3BD4-A19A9583C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id="{4F3A7CAE-EDE7-5D1E-F7A1-F8F3D5B0B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itle 1">
            <a:extLst>
              <a:ext uri="{FF2B5EF4-FFF2-40B4-BE49-F238E27FC236}">
                <a16:creationId xmlns:a16="http://schemas.microsoft.com/office/drawing/2014/main" id="{062AA6B4-7F39-CF09-4077-19D9800D739A}"/>
              </a:ext>
            </a:extLst>
          </p:cNvPr>
          <p:cNvSpPr>
            <a:spLocks noGrp="1"/>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Quantum</a:t>
            </a:r>
            <a:r>
              <a:rPr lang="en-US" sz="2600" kern="1200" dirty="0">
                <a:solidFill>
                  <a:srgbClr val="FFFFFF"/>
                </a:solidFill>
                <a:latin typeface="+mj-lt"/>
                <a:ea typeface="+mj-ea"/>
                <a:cs typeface="+mj-cs"/>
              </a:rPr>
              <a:t> Solution  </a:t>
            </a:r>
            <a:r>
              <a:rPr lang="en-US" sz="2600" dirty="0">
                <a:solidFill>
                  <a:srgbClr val="FFFFFF"/>
                </a:solidFill>
              </a:rPr>
              <a:t>Grover's </a:t>
            </a:r>
            <a:r>
              <a:rPr lang="en-US" sz="2600" kern="1200" dirty="0">
                <a:solidFill>
                  <a:srgbClr val="FFFFFF"/>
                </a:solidFill>
                <a:latin typeface="+mj-lt"/>
                <a:ea typeface="+mj-ea"/>
                <a:cs typeface="+mj-cs"/>
              </a:rPr>
              <a:t> Algorithm</a:t>
            </a:r>
          </a:p>
        </p:txBody>
      </p:sp>
      <p:sp>
        <p:nvSpPr>
          <p:cNvPr id="5" name="TextBox 14">
            <a:extLst>
              <a:ext uri="{FF2B5EF4-FFF2-40B4-BE49-F238E27FC236}">
                <a16:creationId xmlns:a16="http://schemas.microsoft.com/office/drawing/2014/main" id="{B8B50C5E-996A-2897-6D1C-421601991E97}"/>
              </a:ext>
            </a:extLst>
          </p:cNvPr>
          <p:cNvSpPr txBox="1"/>
          <p:nvPr/>
        </p:nvSpPr>
        <p:spPr>
          <a:xfrm>
            <a:off x="3049207" y="315647"/>
            <a:ext cx="5524957"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a:latin typeface="Book Antiqua"/>
                <a:ea typeface="Calibri"/>
                <a:cs typeface="Calibri"/>
              </a:rPr>
              <a:t>Grover's algorithm</a:t>
            </a:r>
          </a:p>
        </p:txBody>
      </p:sp>
      <p:sp>
        <p:nvSpPr>
          <p:cNvPr id="6" name="TextBox 16">
            <a:extLst>
              <a:ext uri="{FF2B5EF4-FFF2-40B4-BE49-F238E27FC236}">
                <a16:creationId xmlns:a16="http://schemas.microsoft.com/office/drawing/2014/main" id="{FF684F5D-3365-CF31-A70F-B9D5C3AA3B3B}"/>
              </a:ext>
            </a:extLst>
          </p:cNvPr>
          <p:cNvSpPr txBox="1"/>
          <p:nvPr/>
        </p:nvSpPr>
        <p:spPr>
          <a:xfrm>
            <a:off x="3491046" y="1080367"/>
            <a:ext cx="7753742" cy="10874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Book Antiqua"/>
              </a:rPr>
              <a:t>Once the oracle is applied, the target gets a phase of pi. In this case the direction of the vector component of the state of the system along the target state is reversed. This state of system can be represented as  : </a:t>
            </a:r>
          </a:p>
          <a:p>
            <a:endParaRPr lang="en-US" sz="1600" baseline="-25000" dirty="0">
              <a:latin typeface="Book Antiqua"/>
            </a:endParaRPr>
          </a:p>
        </p:txBody>
      </p:sp>
      <p:pic>
        <p:nvPicPr>
          <p:cNvPr id="8" name="Picture 7" descr="A blue and black text&#10;&#10;AI-generated content may be incorrect.">
            <a:extLst>
              <a:ext uri="{FF2B5EF4-FFF2-40B4-BE49-F238E27FC236}">
                <a16:creationId xmlns:a16="http://schemas.microsoft.com/office/drawing/2014/main" id="{764B9219-9651-388B-B15F-42C99CA85966}"/>
              </a:ext>
            </a:extLst>
          </p:cNvPr>
          <p:cNvPicPr>
            <a:picLocks noChangeAspect="1"/>
          </p:cNvPicPr>
          <p:nvPr/>
        </p:nvPicPr>
        <p:blipFill>
          <a:blip r:embed="rId2"/>
          <a:stretch>
            <a:fillRect/>
          </a:stretch>
        </p:blipFill>
        <p:spPr>
          <a:xfrm>
            <a:off x="10814948" y="107759"/>
            <a:ext cx="1266825" cy="895350"/>
          </a:xfrm>
          <a:prstGeom prst="rect">
            <a:avLst/>
          </a:prstGeom>
        </p:spPr>
      </p:pic>
      <p:sp>
        <p:nvSpPr>
          <p:cNvPr id="9" name="Footer Placeholder 3">
            <a:extLst>
              <a:ext uri="{FF2B5EF4-FFF2-40B4-BE49-F238E27FC236}">
                <a16:creationId xmlns:a16="http://schemas.microsoft.com/office/drawing/2014/main" id="{B27A6390-0AAF-A812-5441-906DF9D46FD4}"/>
              </a:ext>
            </a:extLst>
          </p:cNvPr>
          <p:cNvSpPr>
            <a:spLocks noGrp="1"/>
          </p:cNvSpPr>
          <p:nvPr/>
        </p:nvSpPr>
        <p:spPr>
          <a:xfrm>
            <a:off x="3994426" y="6256959"/>
            <a:ext cx="6124713"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tx1"/>
                </a:solidFill>
              </a:rPr>
              <a:t>Quantum Algorithms using </a:t>
            </a:r>
            <a:r>
              <a:rPr lang="en-US" sz="1400" b="1" err="1">
                <a:solidFill>
                  <a:schemeClr val="tx1"/>
                </a:solidFill>
              </a:rPr>
              <a:t>Qniverse</a:t>
            </a:r>
            <a:r>
              <a:rPr lang="en-US" sz="1400" b="1" dirty="0">
                <a:solidFill>
                  <a:schemeClr val="tx1"/>
                </a:solidFill>
              </a:rPr>
              <a:t> . https://qniverse.in/</a:t>
            </a:r>
          </a:p>
        </p:txBody>
      </p:sp>
      <p:pic>
        <p:nvPicPr>
          <p:cNvPr id="11" name="Picture 10" descr="A diagram of a graph&#10;&#10;AI-generated content may be incorrect.">
            <a:extLst>
              <a:ext uri="{FF2B5EF4-FFF2-40B4-BE49-F238E27FC236}">
                <a16:creationId xmlns:a16="http://schemas.microsoft.com/office/drawing/2014/main" id="{3F71148A-D6D8-4659-BD00-3A33B16FCC14}"/>
              </a:ext>
            </a:extLst>
          </p:cNvPr>
          <p:cNvPicPr>
            <a:picLocks noChangeAspect="1"/>
          </p:cNvPicPr>
          <p:nvPr/>
        </p:nvPicPr>
        <p:blipFill>
          <a:blip r:embed="rId3"/>
          <a:stretch>
            <a:fillRect/>
          </a:stretch>
        </p:blipFill>
        <p:spPr>
          <a:xfrm>
            <a:off x="5749373" y="2158310"/>
            <a:ext cx="3244299" cy="3811381"/>
          </a:xfrm>
          <a:prstGeom prst="rect">
            <a:avLst/>
          </a:prstGeom>
        </p:spPr>
      </p:pic>
    </p:spTree>
    <p:extLst>
      <p:ext uri="{BB962C8B-B14F-4D97-AF65-F5344CB8AC3E}">
        <p14:creationId xmlns:p14="http://schemas.microsoft.com/office/powerpoint/2010/main" val="1108308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24BE3E1-6917-44C9-0636-53B65BB9C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Rectangle 6">
            <a:extLst>
              <a:ext uri="{FF2B5EF4-FFF2-40B4-BE49-F238E27FC236}">
                <a16:creationId xmlns:a16="http://schemas.microsoft.com/office/drawing/2014/main" id="{47178731-1528-4579-E9E7-B8118D3FB4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Title 1">
            <a:extLst>
              <a:ext uri="{FF2B5EF4-FFF2-40B4-BE49-F238E27FC236}">
                <a16:creationId xmlns:a16="http://schemas.microsoft.com/office/drawing/2014/main" id="{57FE245F-FD8A-FEF9-4B11-266EE46AAEE3}"/>
              </a:ext>
            </a:extLst>
          </p:cNvPr>
          <p:cNvSpPr>
            <a:spLocks noGrp="1"/>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Quantum</a:t>
            </a:r>
            <a:r>
              <a:rPr lang="en-US" sz="2600" kern="1200" dirty="0">
                <a:solidFill>
                  <a:srgbClr val="FFFFFF"/>
                </a:solidFill>
                <a:latin typeface="+mj-lt"/>
                <a:ea typeface="+mj-ea"/>
                <a:cs typeface="+mj-cs"/>
              </a:rPr>
              <a:t> Solution  </a:t>
            </a:r>
            <a:r>
              <a:rPr lang="en-US" sz="2600" dirty="0">
                <a:solidFill>
                  <a:srgbClr val="FFFFFF"/>
                </a:solidFill>
              </a:rPr>
              <a:t>Grover's </a:t>
            </a:r>
            <a:r>
              <a:rPr lang="en-US" sz="2600" kern="1200" dirty="0">
                <a:solidFill>
                  <a:srgbClr val="FFFFFF"/>
                </a:solidFill>
                <a:latin typeface="+mj-lt"/>
                <a:ea typeface="+mj-ea"/>
                <a:cs typeface="+mj-cs"/>
              </a:rPr>
              <a:t> Algorithm</a:t>
            </a:r>
          </a:p>
        </p:txBody>
      </p:sp>
      <p:sp>
        <p:nvSpPr>
          <p:cNvPr id="11" name="TextBox 14">
            <a:extLst>
              <a:ext uri="{FF2B5EF4-FFF2-40B4-BE49-F238E27FC236}">
                <a16:creationId xmlns:a16="http://schemas.microsoft.com/office/drawing/2014/main" id="{28F84F29-2F0F-9177-F73F-88DDA561C878}"/>
              </a:ext>
            </a:extLst>
          </p:cNvPr>
          <p:cNvSpPr txBox="1"/>
          <p:nvPr/>
        </p:nvSpPr>
        <p:spPr>
          <a:xfrm>
            <a:off x="3049207" y="315647"/>
            <a:ext cx="5524957"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a:latin typeface="Book Antiqua"/>
                <a:ea typeface="Calibri"/>
                <a:cs typeface="Calibri"/>
              </a:rPr>
              <a:t>Grover's algorithm</a:t>
            </a:r>
          </a:p>
        </p:txBody>
      </p:sp>
      <p:sp>
        <p:nvSpPr>
          <p:cNvPr id="13" name="TextBox 16">
            <a:extLst>
              <a:ext uri="{FF2B5EF4-FFF2-40B4-BE49-F238E27FC236}">
                <a16:creationId xmlns:a16="http://schemas.microsoft.com/office/drawing/2014/main" id="{57BC2F70-A4F2-17E2-98CD-BD6B7A12661F}"/>
              </a:ext>
            </a:extLst>
          </p:cNvPr>
          <p:cNvSpPr txBox="1"/>
          <p:nvPr/>
        </p:nvSpPr>
        <p:spPr>
          <a:xfrm>
            <a:off x="3546263" y="1113497"/>
            <a:ext cx="7753742" cy="10874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Book Antiqua"/>
              </a:rPr>
              <a:t>The Grover diffusion operator is a reflection operator which when applied on after the oracle reflect the state of the system about the initial state of the system. This state of system is represented as  : </a:t>
            </a:r>
          </a:p>
          <a:p>
            <a:endParaRPr lang="en-US" sz="1600" baseline="-25000" dirty="0">
              <a:latin typeface="Book Antiqua"/>
            </a:endParaRPr>
          </a:p>
        </p:txBody>
      </p:sp>
      <p:pic>
        <p:nvPicPr>
          <p:cNvPr id="15" name="Picture 14" descr="A blue and black text&#10;&#10;AI-generated content may be incorrect.">
            <a:extLst>
              <a:ext uri="{FF2B5EF4-FFF2-40B4-BE49-F238E27FC236}">
                <a16:creationId xmlns:a16="http://schemas.microsoft.com/office/drawing/2014/main" id="{211C1443-AC46-74B6-9222-113CB0D19FE3}"/>
              </a:ext>
            </a:extLst>
          </p:cNvPr>
          <p:cNvPicPr>
            <a:picLocks noChangeAspect="1"/>
          </p:cNvPicPr>
          <p:nvPr/>
        </p:nvPicPr>
        <p:blipFill>
          <a:blip r:embed="rId2"/>
          <a:stretch>
            <a:fillRect/>
          </a:stretch>
        </p:blipFill>
        <p:spPr>
          <a:xfrm>
            <a:off x="10814948" y="107759"/>
            <a:ext cx="1266825" cy="895350"/>
          </a:xfrm>
          <a:prstGeom prst="rect">
            <a:avLst/>
          </a:prstGeom>
        </p:spPr>
      </p:pic>
      <p:sp>
        <p:nvSpPr>
          <p:cNvPr id="17" name="Footer Placeholder 3">
            <a:extLst>
              <a:ext uri="{FF2B5EF4-FFF2-40B4-BE49-F238E27FC236}">
                <a16:creationId xmlns:a16="http://schemas.microsoft.com/office/drawing/2014/main" id="{0DDD85F5-5D1A-C908-E372-1319B863AA50}"/>
              </a:ext>
            </a:extLst>
          </p:cNvPr>
          <p:cNvSpPr>
            <a:spLocks noGrp="1"/>
          </p:cNvSpPr>
          <p:nvPr/>
        </p:nvSpPr>
        <p:spPr>
          <a:xfrm>
            <a:off x="3994426" y="6256959"/>
            <a:ext cx="6124713"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tx1"/>
                </a:solidFill>
              </a:rPr>
              <a:t>Quantum Algorithms using </a:t>
            </a:r>
            <a:r>
              <a:rPr lang="en-US" sz="1400" b="1" err="1">
                <a:solidFill>
                  <a:schemeClr val="tx1"/>
                </a:solidFill>
              </a:rPr>
              <a:t>Qniverse</a:t>
            </a:r>
            <a:r>
              <a:rPr lang="en-US" sz="1400" b="1" dirty="0">
                <a:solidFill>
                  <a:schemeClr val="tx1"/>
                </a:solidFill>
              </a:rPr>
              <a:t> . https://qniverse.in/</a:t>
            </a:r>
          </a:p>
        </p:txBody>
      </p:sp>
      <p:pic>
        <p:nvPicPr>
          <p:cNvPr id="20" name="Picture 19" descr="A diagram of a graph&#10;&#10;AI-generated content may be incorrect.">
            <a:extLst>
              <a:ext uri="{FF2B5EF4-FFF2-40B4-BE49-F238E27FC236}">
                <a16:creationId xmlns:a16="http://schemas.microsoft.com/office/drawing/2014/main" id="{3F32773C-E5C9-282F-235A-7808C100EA38}"/>
              </a:ext>
            </a:extLst>
          </p:cNvPr>
          <p:cNvPicPr>
            <a:picLocks noChangeAspect="1"/>
          </p:cNvPicPr>
          <p:nvPr/>
        </p:nvPicPr>
        <p:blipFill>
          <a:blip r:embed="rId3"/>
          <a:stretch>
            <a:fillRect/>
          </a:stretch>
        </p:blipFill>
        <p:spPr>
          <a:xfrm>
            <a:off x="5434496" y="2263980"/>
            <a:ext cx="3233533" cy="3820908"/>
          </a:xfrm>
          <a:prstGeom prst="rect">
            <a:avLst/>
          </a:prstGeom>
        </p:spPr>
      </p:pic>
    </p:spTree>
    <p:extLst>
      <p:ext uri="{BB962C8B-B14F-4D97-AF65-F5344CB8AC3E}">
        <p14:creationId xmlns:p14="http://schemas.microsoft.com/office/powerpoint/2010/main" val="1855507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A3D74BB-D201-D0E5-72FA-317C62DE64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Rectangle 6">
            <a:extLst>
              <a:ext uri="{FF2B5EF4-FFF2-40B4-BE49-F238E27FC236}">
                <a16:creationId xmlns:a16="http://schemas.microsoft.com/office/drawing/2014/main" id="{5DFE6206-FE11-CEFD-9DEC-858BA3EA4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Title 1">
            <a:extLst>
              <a:ext uri="{FF2B5EF4-FFF2-40B4-BE49-F238E27FC236}">
                <a16:creationId xmlns:a16="http://schemas.microsoft.com/office/drawing/2014/main" id="{8FFF25A8-1FFC-0995-8951-57C565E74419}"/>
              </a:ext>
            </a:extLst>
          </p:cNvPr>
          <p:cNvSpPr>
            <a:spLocks noGrp="1"/>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Quantum</a:t>
            </a:r>
            <a:r>
              <a:rPr lang="en-US" sz="2600" kern="1200" dirty="0">
                <a:solidFill>
                  <a:srgbClr val="FFFFFF"/>
                </a:solidFill>
                <a:latin typeface="+mj-lt"/>
                <a:ea typeface="+mj-ea"/>
                <a:cs typeface="+mj-cs"/>
              </a:rPr>
              <a:t> Solution  </a:t>
            </a:r>
            <a:r>
              <a:rPr lang="en-US" sz="2600" dirty="0">
                <a:solidFill>
                  <a:srgbClr val="FFFFFF"/>
                </a:solidFill>
              </a:rPr>
              <a:t>Grover's </a:t>
            </a:r>
            <a:r>
              <a:rPr lang="en-US" sz="2600" kern="1200" dirty="0">
                <a:solidFill>
                  <a:srgbClr val="FFFFFF"/>
                </a:solidFill>
                <a:latin typeface="+mj-lt"/>
                <a:ea typeface="+mj-ea"/>
                <a:cs typeface="+mj-cs"/>
              </a:rPr>
              <a:t> Algorithm</a:t>
            </a:r>
          </a:p>
        </p:txBody>
      </p:sp>
      <p:sp>
        <p:nvSpPr>
          <p:cNvPr id="11" name="TextBox 14">
            <a:extLst>
              <a:ext uri="{FF2B5EF4-FFF2-40B4-BE49-F238E27FC236}">
                <a16:creationId xmlns:a16="http://schemas.microsoft.com/office/drawing/2014/main" id="{A9466440-FCF8-F35E-3B19-999E5E394646}"/>
              </a:ext>
            </a:extLst>
          </p:cNvPr>
          <p:cNvSpPr txBox="1"/>
          <p:nvPr/>
        </p:nvSpPr>
        <p:spPr>
          <a:xfrm>
            <a:off x="3049207" y="315647"/>
            <a:ext cx="5524957"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a:latin typeface="Book Antiqua"/>
                <a:ea typeface="Calibri"/>
                <a:cs typeface="Calibri"/>
              </a:rPr>
              <a:t>Grover's algorithm</a:t>
            </a:r>
          </a:p>
        </p:txBody>
      </p:sp>
      <p:sp>
        <p:nvSpPr>
          <p:cNvPr id="13" name="TextBox 16">
            <a:extLst>
              <a:ext uri="{FF2B5EF4-FFF2-40B4-BE49-F238E27FC236}">
                <a16:creationId xmlns:a16="http://schemas.microsoft.com/office/drawing/2014/main" id="{E5081798-776D-BCA9-0E5F-ABE22ABEEA48}"/>
              </a:ext>
            </a:extLst>
          </p:cNvPr>
          <p:cNvSpPr txBox="1"/>
          <p:nvPr/>
        </p:nvSpPr>
        <p:spPr>
          <a:xfrm>
            <a:off x="3546263" y="1113497"/>
            <a:ext cx="7753742" cy="136447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Book Antiqua"/>
              </a:rPr>
              <a:t>As observed after a single application of Grover's operator the probability amplitude of the target state is increased as compared to that of the initial state. So we repeat this process </a:t>
            </a:r>
            <a:r>
              <a:rPr lang="en-US" i="1" dirty="0">
                <a:latin typeface="Book Antiqua"/>
              </a:rPr>
              <a:t>k </a:t>
            </a:r>
            <a:r>
              <a:rPr lang="en-US" dirty="0">
                <a:latin typeface="Book Antiqua"/>
              </a:rPr>
              <a:t>times to maximize the probability amplitude of the target states. This state of system is represented as  : </a:t>
            </a:r>
          </a:p>
          <a:p>
            <a:endParaRPr lang="en-US" sz="1600" baseline="-25000" dirty="0">
              <a:latin typeface="Book Antiqua"/>
            </a:endParaRPr>
          </a:p>
        </p:txBody>
      </p:sp>
      <p:pic>
        <p:nvPicPr>
          <p:cNvPr id="15" name="Picture 14" descr="A blue and black text&#10;&#10;AI-generated content may be incorrect.">
            <a:extLst>
              <a:ext uri="{FF2B5EF4-FFF2-40B4-BE49-F238E27FC236}">
                <a16:creationId xmlns:a16="http://schemas.microsoft.com/office/drawing/2014/main" id="{6C6380F4-5228-1C63-F997-C0CF5AD42B31}"/>
              </a:ext>
            </a:extLst>
          </p:cNvPr>
          <p:cNvPicPr>
            <a:picLocks noChangeAspect="1"/>
          </p:cNvPicPr>
          <p:nvPr/>
        </p:nvPicPr>
        <p:blipFill>
          <a:blip r:embed="rId2"/>
          <a:stretch>
            <a:fillRect/>
          </a:stretch>
        </p:blipFill>
        <p:spPr>
          <a:xfrm>
            <a:off x="10814948" y="107759"/>
            <a:ext cx="1266825" cy="895350"/>
          </a:xfrm>
          <a:prstGeom prst="rect">
            <a:avLst/>
          </a:prstGeom>
        </p:spPr>
      </p:pic>
      <p:sp>
        <p:nvSpPr>
          <p:cNvPr id="17" name="Footer Placeholder 3">
            <a:extLst>
              <a:ext uri="{FF2B5EF4-FFF2-40B4-BE49-F238E27FC236}">
                <a16:creationId xmlns:a16="http://schemas.microsoft.com/office/drawing/2014/main" id="{D249023E-51A1-D634-62F2-C14F1BED25DB}"/>
              </a:ext>
            </a:extLst>
          </p:cNvPr>
          <p:cNvSpPr>
            <a:spLocks noGrp="1"/>
          </p:cNvSpPr>
          <p:nvPr/>
        </p:nvSpPr>
        <p:spPr>
          <a:xfrm>
            <a:off x="3994426" y="6256959"/>
            <a:ext cx="6124713"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tx1"/>
                </a:solidFill>
              </a:rPr>
              <a:t>Quantum Algorithms using </a:t>
            </a:r>
            <a:r>
              <a:rPr lang="en-US" sz="1400" b="1" err="1">
                <a:solidFill>
                  <a:schemeClr val="tx1"/>
                </a:solidFill>
              </a:rPr>
              <a:t>Qniverse</a:t>
            </a:r>
            <a:r>
              <a:rPr lang="en-US" sz="1400" b="1" dirty="0">
                <a:solidFill>
                  <a:schemeClr val="tx1"/>
                </a:solidFill>
              </a:rPr>
              <a:t> . https://qniverse.in/</a:t>
            </a:r>
          </a:p>
        </p:txBody>
      </p:sp>
      <p:pic>
        <p:nvPicPr>
          <p:cNvPr id="20" name="Picture 19" descr="A diagram of a graph&#10;&#10;AI-generated content may be incorrect.">
            <a:extLst>
              <a:ext uri="{FF2B5EF4-FFF2-40B4-BE49-F238E27FC236}">
                <a16:creationId xmlns:a16="http://schemas.microsoft.com/office/drawing/2014/main" id="{3AAC3851-4246-3553-FA44-FE615DE32A4F}"/>
              </a:ext>
            </a:extLst>
          </p:cNvPr>
          <p:cNvPicPr>
            <a:picLocks noChangeAspect="1"/>
          </p:cNvPicPr>
          <p:nvPr/>
        </p:nvPicPr>
        <p:blipFill>
          <a:blip r:embed="rId3"/>
          <a:stretch>
            <a:fillRect/>
          </a:stretch>
        </p:blipFill>
        <p:spPr>
          <a:xfrm>
            <a:off x="5395153" y="2368135"/>
            <a:ext cx="3323260" cy="3767207"/>
          </a:xfrm>
          <a:prstGeom prst="rect">
            <a:avLst/>
          </a:prstGeom>
        </p:spPr>
      </p:pic>
    </p:spTree>
    <p:extLst>
      <p:ext uri="{BB962C8B-B14F-4D97-AF65-F5344CB8AC3E}">
        <p14:creationId xmlns:p14="http://schemas.microsoft.com/office/powerpoint/2010/main" val="1668062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145803-89B3-4138-89CA-3FA4B20975E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500" dirty="0">
                <a:solidFill>
                  <a:srgbClr val="FFFFFF"/>
                </a:solidFill>
              </a:rPr>
              <a:t>Quantum Solution Grover's Algorithm</a:t>
            </a:r>
            <a:endParaRPr lang="en-US" dirty="0"/>
          </a:p>
        </p:txBody>
      </p:sp>
      <p:pic>
        <p:nvPicPr>
          <p:cNvPr id="21" name="Content Placeholder 20">
            <a:extLst>
              <a:ext uri="{FF2B5EF4-FFF2-40B4-BE49-F238E27FC236}">
                <a16:creationId xmlns:a16="http://schemas.microsoft.com/office/drawing/2014/main" id="{EF681C8D-1A96-E8BA-1811-09DA84066535}"/>
              </a:ext>
            </a:extLst>
          </p:cNvPr>
          <p:cNvPicPr>
            <a:picLocks noGrp="1" noChangeAspect="1"/>
          </p:cNvPicPr>
          <p:nvPr>
            <p:ph idx="1"/>
          </p:nvPr>
        </p:nvPicPr>
        <p:blipFill>
          <a:blip r:embed="rId2"/>
          <a:stretch>
            <a:fillRect/>
          </a:stretch>
        </p:blipFill>
        <p:spPr>
          <a:xfrm>
            <a:off x="3616286" y="1431111"/>
            <a:ext cx="8464318" cy="3992389"/>
          </a:xfrm>
          <a:prstGeom prst="rect">
            <a:avLst/>
          </a:prstGeom>
        </p:spPr>
      </p:pic>
      <p:sp>
        <p:nvSpPr>
          <p:cNvPr id="25" name="Footer Placeholder 3">
            <a:extLst>
              <a:ext uri="{FF2B5EF4-FFF2-40B4-BE49-F238E27FC236}">
                <a16:creationId xmlns:a16="http://schemas.microsoft.com/office/drawing/2014/main" id="{6A3A8340-031C-77D0-454C-73F600DA3543}"/>
              </a:ext>
            </a:extLst>
          </p:cNvPr>
          <p:cNvSpPr>
            <a:spLocks noGrp="1"/>
          </p:cNvSpPr>
          <p:nvPr/>
        </p:nvSpPr>
        <p:spPr>
          <a:xfrm>
            <a:off x="3994426" y="6256959"/>
            <a:ext cx="6124713"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tx1"/>
                </a:solidFill>
              </a:rPr>
              <a:t>Quantum Algorithms using </a:t>
            </a:r>
            <a:r>
              <a:rPr lang="en-US" sz="1400" b="1" err="1">
                <a:solidFill>
                  <a:schemeClr val="tx1"/>
                </a:solidFill>
              </a:rPr>
              <a:t>Qniverse</a:t>
            </a:r>
            <a:r>
              <a:rPr lang="en-US" sz="1400" b="1" dirty="0">
                <a:solidFill>
                  <a:schemeClr val="tx1"/>
                </a:solidFill>
              </a:rPr>
              <a:t> . https://qniverse.in/</a:t>
            </a:r>
          </a:p>
        </p:txBody>
      </p:sp>
      <p:pic>
        <p:nvPicPr>
          <p:cNvPr id="27" name="Picture 26" descr="A blue and black text&#10;&#10;AI-generated content may be incorrect.">
            <a:extLst>
              <a:ext uri="{FF2B5EF4-FFF2-40B4-BE49-F238E27FC236}">
                <a16:creationId xmlns:a16="http://schemas.microsoft.com/office/drawing/2014/main" id="{1DAF57CD-B45B-8A6E-6D6C-1B699C2B99B7}"/>
              </a:ext>
            </a:extLst>
          </p:cNvPr>
          <p:cNvPicPr>
            <a:picLocks noChangeAspect="1"/>
          </p:cNvPicPr>
          <p:nvPr/>
        </p:nvPicPr>
        <p:blipFill>
          <a:blip r:embed="rId3"/>
          <a:stretch>
            <a:fillRect/>
          </a:stretch>
        </p:blipFill>
        <p:spPr>
          <a:xfrm>
            <a:off x="10814948" y="107759"/>
            <a:ext cx="1266825" cy="895350"/>
          </a:xfrm>
          <a:prstGeom prst="rect">
            <a:avLst/>
          </a:prstGeom>
        </p:spPr>
      </p:pic>
      <p:sp>
        <p:nvSpPr>
          <p:cNvPr id="30" name="TextBox 14">
            <a:extLst>
              <a:ext uri="{FF2B5EF4-FFF2-40B4-BE49-F238E27FC236}">
                <a16:creationId xmlns:a16="http://schemas.microsoft.com/office/drawing/2014/main" id="{9F34F92D-1F60-F193-8FB6-4AB191605703}"/>
              </a:ext>
            </a:extLst>
          </p:cNvPr>
          <p:cNvSpPr txBox="1"/>
          <p:nvPr/>
        </p:nvSpPr>
        <p:spPr>
          <a:xfrm>
            <a:off x="3049207" y="315647"/>
            <a:ext cx="5524957"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latin typeface="Book Antiqua"/>
                <a:ea typeface="Calibri"/>
                <a:cs typeface="Calibri"/>
              </a:rPr>
              <a:t>Query Complexity</a:t>
            </a:r>
            <a:endParaRPr lang="en-US" sz="2800" dirty="0" err="1">
              <a:latin typeface="Book Antiqua"/>
            </a:endParaRPr>
          </a:p>
        </p:txBody>
      </p:sp>
    </p:spTree>
    <p:extLst>
      <p:ext uri="{BB962C8B-B14F-4D97-AF65-F5344CB8AC3E}">
        <p14:creationId xmlns:p14="http://schemas.microsoft.com/office/powerpoint/2010/main" val="2004091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0"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Title 1">
            <a:extLst>
              <a:ext uri="{FF2B5EF4-FFF2-40B4-BE49-F238E27FC236}">
                <a16:creationId xmlns:a16="http://schemas.microsoft.com/office/drawing/2014/main" id="{0E447A25-56D9-21AD-E905-F1CA5DB8B1CA}"/>
              </a:ext>
            </a:extLst>
          </p:cNvPr>
          <p:cNvSpPr>
            <a:spLocks noGrp="1"/>
          </p:cNvSpPr>
          <p:nvPr/>
        </p:nvSpPr>
        <p:spPr>
          <a:xfrm>
            <a:off x="505097" y="548640"/>
            <a:ext cx="3937011" cy="54315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a:t>Problem Statement</a:t>
            </a:r>
          </a:p>
        </p:txBody>
      </p:sp>
      <p:sp>
        <p:nvSpPr>
          <p:cNvPr id="6"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Content Placeholder 8">
            <a:extLst>
              <a:ext uri="{FF2B5EF4-FFF2-40B4-BE49-F238E27FC236}">
                <a16:creationId xmlns:a16="http://schemas.microsoft.com/office/drawing/2014/main" id="{35F84669-8E7C-8568-2483-9C0A91952D19}"/>
              </a:ext>
            </a:extLst>
          </p:cNvPr>
          <p:cNvSpPr>
            <a:spLocks noGrp="1"/>
          </p:cNvSpPr>
          <p:nvPr/>
        </p:nvSpPr>
        <p:spPr>
          <a:xfrm>
            <a:off x="5126418" y="552091"/>
            <a:ext cx="6224335" cy="575286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200" b="1" dirty="0">
                <a:effectLst/>
                <a:latin typeface=".SF NS"/>
              </a:rPr>
              <a:t>Problem Statement:</a:t>
            </a:r>
            <a:r>
              <a:rPr lang="en-IN" sz="2200" dirty="0">
                <a:effectLst/>
                <a:latin typeface=".SF NS"/>
              </a:rPr>
              <a:t> You are given a black-box function </a:t>
            </a:r>
            <a:r>
              <a:rPr lang="en-IN" sz="2200" dirty="0">
                <a:effectLst/>
                <a:latin typeface=".AppleSystemUIFontMonospaced"/>
              </a:rPr>
              <a:t>f(x)</a:t>
            </a:r>
            <a:r>
              <a:rPr lang="en-IN" sz="2200" dirty="0">
                <a:effectLst/>
                <a:latin typeface=".SF NS"/>
              </a:rPr>
              <a:t> that takes a </a:t>
            </a:r>
            <a:r>
              <a:rPr lang="en-IN" sz="2200" i="1" dirty="0">
                <a:effectLst/>
                <a:latin typeface=".AppleSystemUIFontMonospaced"/>
              </a:rPr>
              <a:t>n</a:t>
            </a:r>
            <a:r>
              <a:rPr lang="en-IN" sz="2200" dirty="0">
                <a:effectLst/>
                <a:latin typeface=".SF NS"/>
              </a:rPr>
              <a:t>-bit input and returns a single-bit output (either 0 or 1).</a:t>
            </a:r>
          </a:p>
          <a:p>
            <a:r>
              <a:rPr lang="en-IN" sz="2200" b="1" dirty="0">
                <a:effectLst/>
                <a:latin typeface=".SF NS"/>
              </a:rPr>
              <a:t>Task:</a:t>
            </a:r>
            <a:r>
              <a:rPr lang="en-IN" sz="2200" dirty="0">
                <a:effectLst/>
                <a:latin typeface=".SF NS"/>
              </a:rPr>
              <a:t> Determine the </a:t>
            </a:r>
            <a:r>
              <a:rPr lang="en-IN" sz="2200" dirty="0">
                <a:latin typeface=".SF NS"/>
              </a:rPr>
              <a:t>input x for which the function returns 1.</a:t>
            </a:r>
            <a:endParaRPr lang="en-IN" sz="2200" dirty="0">
              <a:effectLst/>
              <a:latin typeface=".SF NS"/>
            </a:endParaRPr>
          </a:p>
          <a:p>
            <a:pPr marL="0" indent="0">
              <a:buNone/>
            </a:pPr>
            <a:endParaRPr lang="en-US" sz="2200" dirty="0"/>
          </a:p>
        </p:txBody>
      </p:sp>
      <p:pic>
        <p:nvPicPr>
          <p:cNvPr id="8" name="Picture 7" descr="A blue and black text&#10;&#10;AI-generated content may be incorrect.">
            <a:extLst>
              <a:ext uri="{FF2B5EF4-FFF2-40B4-BE49-F238E27FC236}">
                <a16:creationId xmlns:a16="http://schemas.microsoft.com/office/drawing/2014/main" id="{1FA6BD16-5E2F-B2BD-4170-37417C3E93DC}"/>
              </a:ext>
            </a:extLst>
          </p:cNvPr>
          <p:cNvPicPr>
            <a:picLocks noChangeAspect="1"/>
          </p:cNvPicPr>
          <p:nvPr/>
        </p:nvPicPr>
        <p:blipFill>
          <a:blip r:embed="rId2"/>
          <a:stretch>
            <a:fillRect/>
          </a:stretch>
        </p:blipFill>
        <p:spPr>
          <a:xfrm>
            <a:off x="10814948" y="107759"/>
            <a:ext cx="1266825" cy="895350"/>
          </a:xfrm>
          <a:prstGeom prst="rect">
            <a:avLst/>
          </a:prstGeom>
        </p:spPr>
      </p:pic>
      <p:sp>
        <p:nvSpPr>
          <p:cNvPr id="9" name="Footer Placeholder 3">
            <a:extLst>
              <a:ext uri="{FF2B5EF4-FFF2-40B4-BE49-F238E27FC236}">
                <a16:creationId xmlns:a16="http://schemas.microsoft.com/office/drawing/2014/main" id="{09BCCC5C-B932-59E9-0FE4-89EC9CD3C15E}"/>
              </a:ext>
            </a:extLst>
          </p:cNvPr>
          <p:cNvSpPr>
            <a:spLocks noGrp="1"/>
          </p:cNvSpPr>
          <p:nvPr/>
        </p:nvSpPr>
        <p:spPr>
          <a:xfrm>
            <a:off x="3033643" y="6312176"/>
            <a:ext cx="6124713"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a:solidFill>
                  <a:schemeClr val="tx1"/>
                </a:solidFill>
              </a:rPr>
              <a:t>Quantum Algorithms using </a:t>
            </a:r>
            <a:r>
              <a:rPr lang="en-US" sz="1400" b="1" err="1">
                <a:solidFill>
                  <a:schemeClr val="tx1"/>
                </a:solidFill>
              </a:rPr>
              <a:t>Qniverse</a:t>
            </a:r>
            <a:r>
              <a:rPr lang="en-US" sz="1400" b="1">
                <a:solidFill>
                  <a:schemeClr val="tx1"/>
                </a:solidFill>
              </a:rPr>
              <a:t> . https://qniverse.in/</a:t>
            </a:r>
          </a:p>
        </p:txBody>
      </p:sp>
    </p:spTree>
    <p:extLst>
      <p:ext uri="{BB962C8B-B14F-4D97-AF65-F5344CB8AC3E}">
        <p14:creationId xmlns:p14="http://schemas.microsoft.com/office/powerpoint/2010/main" val="524339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Title 1">
            <a:extLst>
              <a:ext uri="{FF2B5EF4-FFF2-40B4-BE49-F238E27FC236}">
                <a16:creationId xmlns:a16="http://schemas.microsoft.com/office/drawing/2014/main" id="{37E4B533-8857-7F7A-57FC-4E93145A4AB9}"/>
              </a:ext>
            </a:extLst>
          </p:cNvPr>
          <p:cNvSpPr>
            <a:spLocks noGrp="1"/>
          </p:cNvSpPr>
          <p:nvPr/>
        </p:nvSpPr>
        <p:spPr>
          <a:xfrm>
            <a:off x="1371597" y="348865"/>
            <a:ext cx="10044023" cy="8777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t>Classical Approach</a:t>
            </a:r>
          </a:p>
        </p:txBody>
      </p:sp>
      <p:graphicFrame>
        <p:nvGraphicFramePr>
          <p:cNvPr id="336" name="Content Placeholder 2">
            <a:extLst>
              <a:ext uri="{FF2B5EF4-FFF2-40B4-BE49-F238E27FC236}">
                <a16:creationId xmlns:a16="http://schemas.microsoft.com/office/drawing/2014/main" id="{E50DC947-3BC3-C5F8-F022-BA93712C4673}"/>
              </a:ext>
            </a:extLst>
          </p:cNvPr>
          <p:cNvGraphicFramePr>
            <a:graphicFrameLocks noGrp="1"/>
          </p:cNvGraphicFramePr>
          <p:nvPr/>
        </p:nvGraphicFramePr>
        <p:xfrm>
          <a:off x="633324" y="1983790"/>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37" name="Picture 336" descr="A blue and black text&#10;&#10;AI-generated content may be incorrect.">
            <a:extLst>
              <a:ext uri="{FF2B5EF4-FFF2-40B4-BE49-F238E27FC236}">
                <a16:creationId xmlns:a16="http://schemas.microsoft.com/office/drawing/2014/main" id="{34EAD26B-5F16-214D-FC51-5047976EE365}"/>
              </a:ext>
            </a:extLst>
          </p:cNvPr>
          <p:cNvPicPr>
            <a:picLocks noChangeAspect="1"/>
          </p:cNvPicPr>
          <p:nvPr/>
        </p:nvPicPr>
        <p:blipFill>
          <a:blip r:embed="rId7"/>
          <a:stretch>
            <a:fillRect/>
          </a:stretch>
        </p:blipFill>
        <p:spPr>
          <a:xfrm>
            <a:off x="10814948" y="107759"/>
            <a:ext cx="1266825" cy="895350"/>
          </a:xfrm>
          <a:prstGeom prst="rect">
            <a:avLst/>
          </a:prstGeom>
        </p:spPr>
      </p:pic>
      <p:sp>
        <p:nvSpPr>
          <p:cNvPr id="338" name="Footer Placeholder 3">
            <a:extLst>
              <a:ext uri="{FF2B5EF4-FFF2-40B4-BE49-F238E27FC236}">
                <a16:creationId xmlns:a16="http://schemas.microsoft.com/office/drawing/2014/main" id="{33A0CEB1-DF31-03F5-C322-B65AFE95BA4A}"/>
              </a:ext>
            </a:extLst>
          </p:cNvPr>
          <p:cNvSpPr>
            <a:spLocks noGrp="1"/>
          </p:cNvSpPr>
          <p:nvPr/>
        </p:nvSpPr>
        <p:spPr>
          <a:xfrm>
            <a:off x="3033643" y="6312176"/>
            <a:ext cx="6124713"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a:solidFill>
                  <a:schemeClr val="tx1"/>
                </a:solidFill>
              </a:rPr>
              <a:t>Quantum Algorithms using </a:t>
            </a:r>
            <a:r>
              <a:rPr lang="en-US" sz="1400" b="1" err="1">
                <a:solidFill>
                  <a:schemeClr val="tx1"/>
                </a:solidFill>
              </a:rPr>
              <a:t>Qniverse</a:t>
            </a:r>
            <a:r>
              <a:rPr lang="en-US" sz="1400" b="1">
                <a:solidFill>
                  <a:schemeClr val="tx1"/>
                </a:solidFill>
              </a:rPr>
              <a:t> . https://qniverse.in/</a:t>
            </a:r>
          </a:p>
        </p:txBody>
      </p:sp>
    </p:spTree>
    <p:extLst>
      <p:ext uri="{BB962C8B-B14F-4D97-AF65-F5344CB8AC3E}">
        <p14:creationId xmlns:p14="http://schemas.microsoft.com/office/powerpoint/2010/main" val="2070814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004F896-1E12-7100-1DE2-C5135ADE04BE}"/>
              </a:ext>
            </a:extLst>
          </p:cNvPr>
          <p:cNvSpPr>
            <a:spLocks noGrp="1"/>
          </p:cNvSpPr>
          <p:nvPr/>
        </p:nvSpPr>
        <p:spPr>
          <a:xfrm>
            <a:off x="765672" y="159815"/>
            <a:ext cx="9724030" cy="834251"/>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Book Antiqua"/>
              </a:rPr>
              <a:t>State Vector representation of quantum state</a:t>
            </a:r>
          </a:p>
        </p:txBody>
      </p:sp>
      <p:sp>
        <p:nvSpPr>
          <p:cNvPr id="8" name="Content Placeholder 11">
            <a:extLst>
              <a:ext uri="{FF2B5EF4-FFF2-40B4-BE49-F238E27FC236}">
                <a16:creationId xmlns:a16="http://schemas.microsoft.com/office/drawing/2014/main" id="{7E0DBB67-CAD8-47E2-ED37-BB5A1E69D748}"/>
              </a:ext>
            </a:extLst>
          </p:cNvPr>
          <p:cNvSpPr>
            <a:spLocks noGrp="1"/>
          </p:cNvSpPr>
          <p:nvPr/>
        </p:nvSpPr>
        <p:spPr>
          <a:xfrm>
            <a:off x="4496772" y="1556593"/>
            <a:ext cx="5299116" cy="632732"/>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If we take an inner product of these two vectors we get 0.</a:t>
            </a:r>
          </a:p>
        </p:txBody>
      </p:sp>
      <p:pic>
        <p:nvPicPr>
          <p:cNvPr id="9" name="Picture 8" descr="A blue and black text&#10;&#10;AI-generated content may be incorrect.">
            <a:extLst>
              <a:ext uri="{FF2B5EF4-FFF2-40B4-BE49-F238E27FC236}">
                <a16:creationId xmlns:a16="http://schemas.microsoft.com/office/drawing/2014/main" id="{F4D86AB0-D0C4-1CCF-1ABF-BECCAFA848E5}"/>
              </a:ext>
            </a:extLst>
          </p:cNvPr>
          <p:cNvPicPr>
            <a:picLocks noChangeAspect="1"/>
          </p:cNvPicPr>
          <p:nvPr/>
        </p:nvPicPr>
        <p:blipFill>
          <a:blip r:embed="rId2"/>
          <a:stretch>
            <a:fillRect/>
          </a:stretch>
        </p:blipFill>
        <p:spPr>
          <a:xfrm>
            <a:off x="10814948" y="107759"/>
            <a:ext cx="1266825" cy="895350"/>
          </a:xfrm>
          <a:prstGeom prst="rect">
            <a:avLst/>
          </a:prstGeom>
        </p:spPr>
      </p:pic>
      <p:sp>
        <p:nvSpPr>
          <p:cNvPr id="10" name="Footer Placeholder 3">
            <a:extLst>
              <a:ext uri="{FF2B5EF4-FFF2-40B4-BE49-F238E27FC236}">
                <a16:creationId xmlns:a16="http://schemas.microsoft.com/office/drawing/2014/main" id="{3688C035-3CF3-D247-C86A-4B0CA84142A8}"/>
              </a:ext>
            </a:extLst>
          </p:cNvPr>
          <p:cNvSpPr>
            <a:spLocks noGrp="1"/>
          </p:cNvSpPr>
          <p:nvPr/>
        </p:nvSpPr>
        <p:spPr>
          <a:xfrm>
            <a:off x="3033643" y="6312176"/>
            <a:ext cx="6124713"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a:solidFill>
                  <a:schemeClr val="tx1"/>
                </a:solidFill>
              </a:rPr>
              <a:t>Quantum Algorithms using </a:t>
            </a:r>
            <a:r>
              <a:rPr lang="en-US" sz="1400" b="1" err="1">
                <a:solidFill>
                  <a:schemeClr val="tx1"/>
                </a:solidFill>
              </a:rPr>
              <a:t>Qniverse</a:t>
            </a:r>
            <a:r>
              <a:rPr lang="en-US" sz="1400" b="1">
                <a:solidFill>
                  <a:schemeClr val="tx1"/>
                </a:solidFill>
              </a:rPr>
              <a:t> . https://qniverse.in/</a:t>
            </a:r>
          </a:p>
        </p:txBody>
      </p:sp>
      <p:pic>
        <p:nvPicPr>
          <p:cNvPr id="2" name="Picture 1" descr="A black background with a black and white image&#10;&#10;AI-generated content may be incorrect.">
            <a:extLst>
              <a:ext uri="{FF2B5EF4-FFF2-40B4-BE49-F238E27FC236}">
                <a16:creationId xmlns:a16="http://schemas.microsoft.com/office/drawing/2014/main" id="{FECA4746-0D05-6D7C-F78A-17D54EF0542F}"/>
              </a:ext>
            </a:extLst>
          </p:cNvPr>
          <p:cNvPicPr>
            <a:picLocks noChangeAspect="1"/>
          </p:cNvPicPr>
          <p:nvPr/>
        </p:nvPicPr>
        <p:blipFill>
          <a:blip r:embed="rId3"/>
          <a:stretch>
            <a:fillRect/>
          </a:stretch>
        </p:blipFill>
        <p:spPr>
          <a:xfrm>
            <a:off x="1130452" y="1412396"/>
            <a:ext cx="2792088" cy="930122"/>
          </a:xfrm>
          <a:prstGeom prst="rect">
            <a:avLst/>
          </a:prstGeom>
        </p:spPr>
      </p:pic>
      <p:pic>
        <p:nvPicPr>
          <p:cNvPr id="3" name="Picture 2">
            <a:extLst>
              <a:ext uri="{FF2B5EF4-FFF2-40B4-BE49-F238E27FC236}">
                <a16:creationId xmlns:a16="http://schemas.microsoft.com/office/drawing/2014/main" id="{6FEBD888-1D3D-2490-70E5-ABB6AE1D7523}"/>
              </a:ext>
            </a:extLst>
          </p:cNvPr>
          <p:cNvPicPr>
            <a:picLocks noChangeAspect="1"/>
          </p:cNvPicPr>
          <p:nvPr/>
        </p:nvPicPr>
        <p:blipFill>
          <a:blip r:embed="rId4"/>
          <a:stretch>
            <a:fillRect/>
          </a:stretch>
        </p:blipFill>
        <p:spPr>
          <a:xfrm>
            <a:off x="1127057" y="2925347"/>
            <a:ext cx="7419975" cy="1647825"/>
          </a:xfrm>
          <a:prstGeom prst="rect">
            <a:avLst/>
          </a:prstGeom>
        </p:spPr>
      </p:pic>
      <p:sp>
        <p:nvSpPr>
          <p:cNvPr id="5" name="TextBox 4">
            <a:extLst>
              <a:ext uri="{FF2B5EF4-FFF2-40B4-BE49-F238E27FC236}">
                <a16:creationId xmlns:a16="http://schemas.microsoft.com/office/drawing/2014/main" id="{F6254B0F-4593-7C8A-FDF6-4FB92A7C0A3D}"/>
              </a:ext>
            </a:extLst>
          </p:cNvPr>
          <p:cNvSpPr txBox="1"/>
          <p:nvPr/>
        </p:nvSpPr>
        <p:spPr>
          <a:xfrm>
            <a:off x="1126435" y="4704521"/>
            <a:ext cx="858078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Similarly if we consider these two states and take the inner product of their state vectors we get the solution as 0.</a:t>
            </a:r>
          </a:p>
          <a:p>
            <a:endParaRPr lang="en-US" dirty="0"/>
          </a:p>
          <a:p>
            <a:r>
              <a:rPr lang="en-US" dirty="0"/>
              <a:t>Thus, in both the case we conclude that the states are orthogonal.</a:t>
            </a:r>
          </a:p>
        </p:txBody>
      </p:sp>
    </p:spTree>
    <p:extLst>
      <p:ext uri="{BB962C8B-B14F-4D97-AF65-F5344CB8AC3E}">
        <p14:creationId xmlns:p14="http://schemas.microsoft.com/office/powerpoint/2010/main" val="1302734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29543957-DC06-E9B5-760D-BD9050CB68C8}"/>
              </a:ext>
            </a:extLst>
          </p:cNvPr>
          <p:cNvSpPr>
            <a:spLocks noGrp="1"/>
          </p:cNvSpPr>
          <p:nvPr/>
        </p:nvSpPr>
        <p:spPr>
          <a:xfrm>
            <a:off x="765672" y="159815"/>
            <a:ext cx="9724030" cy="834251"/>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Book Antiqua"/>
              </a:rPr>
              <a:t>State Vector representation of quantum state</a:t>
            </a:r>
          </a:p>
        </p:txBody>
      </p:sp>
      <p:sp>
        <p:nvSpPr>
          <p:cNvPr id="21" name="Content Placeholder 11">
            <a:extLst>
              <a:ext uri="{FF2B5EF4-FFF2-40B4-BE49-F238E27FC236}">
                <a16:creationId xmlns:a16="http://schemas.microsoft.com/office/drawing/2014/main" id="{78A942F1-10D5-5E5B-2424-EB4E5353496A}"/>
              </a:ext>
            </a:extLst>
          </p:cNvPr>
          <p:cNvSpPr>
            <a:spLocks noGrp="1"/>
          </p:cNvSpPr>
          <p:nvPr/>
        </p:nvSpPr>
        <p:spPr>
          <a:xfrm>
            <a:off x="4569924" y="1596960"/>
            <a:ext cx="5299116" cy="151579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Book Antiqua" panose="02040602050305030304" pitchFamily="18" charset="0"/>
              </a:rPr>
              <a:t>For these arbitrary vectors, their inner product is given by: </a:t>
            </a:r>
          </a:p>
        </p:txBody>
      </p:sp>
      <p:pic>
        <p:nvPicPr>
          <p:cNvPr id="23" name="Picture 22" descr="A blue and black text&#10;&#10;AI-generated content may be incorrect.">
            <a:extLst>
              <a:ext uri="{FF2B5EF4-FFF2-40B4-BE49-F238E27FC236}">
                <a16:creationId xmlns:a16="http://schemas.microsoft.com/office/drawing/2014/main" id="{E252E620-1344-101D-B286-D700E2D4AEC9}"/>
              </a:ext>
            </a:extLst>
          </p:cNvPr>
          <p:cNvPicPr>
            <a:picLocks noChangeAspect="1"/>
          </p:cNvPicPr>
          <p:nvPr/>
        </p:nvPicPr>
        <p:blipFill>
          <a:blip r:embed="rId2"/>
          <a:stretch>
            <a:fillRect/>
          </a:stretch>
        </p:blipFill>
        <p:spPr>
          <a:xfrm>
            <a:off x="10814948" y="107759"/>
            <a:ext cx="1266825" cy="895350"/>
          </a:xfrm>
          <a:prstGeom prst="rect">
            <a:avLst/>
          </a:prstGeom>
        </p:spPr>
      </p:pic>
      <p:sp>
        <p:nvSpPr>
          <p:cNvPr id="25" name="Footer Placeholder 3">
            <a:extLst>
              <a:ext uri="{FF2B5EF4-FFF2-40B4-BE49-F238E27FC236}">
                <a16:creationId xmlns:a16="http://schemas.microsoft.com/office/drawing/2014/main" id="{796E22D9-BE92-AA19-2DB9-B5251B5891CA}"/>
              </a:ext>
            </a:extLst>
          </p:cNvPr>
          <p:cNvSpPr>
            <a:spLocks noGrp="1"/>
          </p:cNvSpPr>
          <p:nvPr/>
        </p:nvSpPr>
        <p:spPr>
          <a:xfrm>
            <a:off x="3033643" y="6312176"/>
            <a:ext cx="6124713"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a:solidFill>
                  <a:schemeClr val="tx1"/>
                </a:solidFill>
              </a:rPr>
              <a:t>Quantum Algorithms using </a:t>
            </a:r>
            <a:r>
              <a:rPr lang="en-US" sz="1400" b="1" err="1">
                <a:solidFill>
                  <a:schemeClr val="tx1"/>
                </a:solidFill>
              </a:rPr>
              <a:t>Qniverse</a:t>
            </a:r>
            <a:r>
              <a:rPr lang="en-US" sz="1400" b="1">
                <a:solidFill>
                  <a:schemeClr val="tx1"/>
                </a:solidFill>
              </a:rPr>
              <a:t> . https://qniverse.in/</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89262DE-89A2-35C6-3122-218C1E8F7911}"/>
                  </a:ext>
                </a:extLst>
              </p:cNvPr>
              <p:cNvSpPr txBox="1"/>
              <p:nvPr/>
            </p:nvSpPr>
            <p:spPr>
              <a:xfrm>
                <a:off x="1289930" y="3745250"/>
                <a:ext cx="858078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Book Antiqua" panose="02040602050305030304" pitchFamily="18" charset="0"/>
                  </a:rPr>
                  <a:t>Their inner product is 0, if and only if they don’t have any state in common i.e.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𝑖</m:t>
                        </m:r>
                      </m:sub>
                    </m:sSub>
                    <m:r>
                      <a:rPr lang="en-US" b="0" i="1" smtClean="0">
                        <a:latin typeface="Cambria Math" panose="02040503050406030204" pitchFamily="18" charset="0"/>
                      </a:rPr>
                      <m:t>=0</m:t>
                    </m:r>
                  </m:oMath>
                </a14:m>
                <a:r>
                  <a:rPr lang="en-US" dirty="0">
                    <a:latin typeface="Book Antiqua" panose="02040602050305030304" pitchFamily="18" charset="0"/>
                  </a:rPr>
                  <a:t>.</a:t>
                </a:r>
              </a:p>
              <a:p>
                <a:r>
                  <a:rPr lang="en-US" dirty="0">
                    <a:latin typeface="Book Antiqua" panose="02040602050305030304" pitchFamily="18" charset="0"/>
                  </a:rPr>
                  <a:t>Thus, it can be concluded that for any arbitrary quantum state if they don’t have any state in common, they are orthogonal and can be represented as orthogonal vectors in space.</a:t>
                </a:r>
              </a:p>
            </p:txBody>
          </p:sp>
        </mc:Choice>
        <mc:Fallback xmlns="">
          <p:sp>
            <p:nvSpPr>
              <p:cNvPr id="31" name="TextBox 30">
                <a:extLst>
                  <a:ext uri="{FF2B5EF4-FFF2-40B4-BE49-F238E27FC236}">
                    <a16:creationId xmlns:a16="http://schemas.microsoft.com/office/drawing/2014/main" xmlns:a14="http://schemas.microsoft.com/office/drawing/2010/main" xmlns="" id="{D89262DE-89A2-35C6-3122-218C1E8F7911}"/>
                  </a:ext>
                </a:extLst>
              </p:cNvPr>
              <p:cNvSpPr txBox="1">
                <a:spLocks noRot="1" noChangeAspect="1" noMove="1" noResize="1" noEditPoints="1" noAdjustHandles="1" noChangeArrowheads="1" noChangeShapeType="1" noTextEdit="1"/>
              </p:cNvSpPr>
              <p:nvPr/>
            </p:nvSpPr>
            <p:spPr>
              <a:xfrm>
                <a:off x="1289930" y="3745250"/>
                <a:ext cx="8580782" cy="1477328"/>
              </a:xfrm>
              <a:prstGeom prst="rect">
                <a:avLst/>
              </a:prstGeom>
              <a:blipFill rotWithShape="0">
                <a:blip r:embed="rId3"/>
                <a:stretch>
                  <a:fillRect l="-640" t="-1646" b="-5761"/>
                </a:stretch>
              </a:blipFill>
            </p:spPr>
            <p:txBody>
              <a:bodyPr/>
              <a:lstStyle/>
              <a:p>
                <a:r>
                  <a:rPr lang="en-IN">
                    <a:noFill/>
                  </a:rPr>
                  <a:t> </a:t>
                </a:r>
              </a:p>
            </p:txBody>
          </p:sp>
        </mc:Fallback>
      </mc:AlternateContent>
      <p:pic>
        <p:nvPicPr>
          <p:cNvPr id="3" name="Picture 2" descr="A diagram of a mathematical equation&#10;&#10;AI-generated content may be incorrect.">
            <a:extLst>
              <a:ext uri="{FF2B5EF4-FFF2-40B4-BE49-F238E27FC236}">
                <a16:creationId xmlns:a16="http://schemas.microsoft.com/office/drawing/2014/main" id="{BE2EDCB6-6BAD-3508-0A79-C73C66BACF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89930" y="1491854"/>
            <a:ext cx="2969052" cy="1964577"/>
          </a:xfrm>
          <a:prstGeom prst="rect">
            <a:avLst/>
          </a:prstGeom>
        </p:spPr>
      </p:pic>
      <p:pic>
        <p:nvPicPr>
          <p:cNvPr id="5" name="Picture 4">
            <a:extLst>
              <a:ext uri="{FF2B5EF4-FFF2-40B4-BE49-F238E27FC236}">
                <a16:creationId xmlns:a16="http://schemas.microsoft.com/office/drawing/2014/main" id="{9F0E7BBD-4BB6-51E8-E022-B009CBF23A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71356" y="2401785"/>
            <a:ext cx="4525328" cy="454698"/>
          </a:xfrm>
          <a:prstGeom prst="rect">
            <a:avLst/>
          </a:prstGeom>
        </p:spPr>
      </p:pic>
    </p:spTree>
    <p:extLst>
      <p:ext uri="{BB962C8B-B14F-4D97-AF65-F5344CB8AC3E}">
        <p14:creationId xmlns:p14="http://schemas.microsoft.com/office/powerpoint/2010/main" val="1053332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Freeform: Shape 4">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noFill/>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023D323A-B723-7BE4-18C6-006D9ABD70DC}"/>
              </a:ext>
            </a:extLst>
          </p:cNvPr>
          <p:cNvSpPr>
            <a:spLocks noGrp="1"/>
          </p:cNvSpPr>
          <p:nvPr/>
        </p:nvSpPr>
        <p:spPr>
          <a:xfrm>
            <a:off x="1524003" y="1999615"/>
            <a:ext cx="9144000" cy="276402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700" kern="1200">
                <a:latin typeface="+mj-lt"/>
                <a:ea typeface="+mj-ea"/>
                <a:cs typeface="+mj-cs"/>
              </a:rPr>
              <a:t>Quantum </a:t>
            </a:r>
            <a:r>
              <a:rPr lang="en-US" sz="6700"/>
              <a:t>Solution Grover's Algorithm</a:t>
            </a:r>
            <a:endParaRPr lang="en-US" sz="6700" kern="1200">
              <a:latin typeface="+mj-lt"/>
              <a:ea typeface="+mj-ea"/>
              <a:cs typeface="+mj-cs"/>
            </a:endParaRPr>
          </a:p>
        </p:txBody>
      </p:sp>
      <p:sp>
        <p:nvSpPr>
          <p:cNvPr id="8" name="Rectangle 7">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A blue and black text&#10;&#10;AI-generated content may be incorrect.">
            <a:extLst>
              <a:ext uri="{FF2B5EF4-FFF2-40B4-BE49-F238E27FC236}">
                <a16:creationId xmlns:a16="http://schemas.microsoft.com/office/drawing/2014/main" id="{6711BB75-318F-8793-CB4B-F6FA9DFD6350}"/>
              </a:ext>
            </a:extLst>
          </p:cNvPr>
          <p:cNvPicPr>
            <a:picLocks noChangeAspect="1"/>
          </p:cNvPicPr>
          <p:nvPr/>
        </p:nvPicPr>
        <p:blipFill>
          <a:blip r:embed="rId2"/>
          <a:stretch>
            <a:fillRect/>
          </a:stretch>
        </p:blipFill>
        <p:spPr>
          <a:xfrm>
            <a:off x="10814948" y="107759"/>
            <a:ext cx="1266825" cy="895350"/>
          </a:xfrm>
          <a:prstGeom prst="rect">
            <a:avLst/>
          </a:prstGeom>
        </p:spPr>
      </p:pic>
      <p:sp>
        <p:nvSpPr>
          <p:cNvPr id="10" name="Footer Placeholder 3">
            <a:extLst>
              <a:ext uri="{FF2B5EF4-FFF2-40B4-BE49-F238E27FC236}">
                <a16:creationId xmlns:a16="http://schemas.microsoft.com/office/drawing/2014/main" id="{7D9766CA-ECC2-C16E-B18A-21EA7ED0BFE2}"/>
              </a:ext>
            </a:extLst>
          </p:cNvPr>
          <p:cNvSpPr>
            <a:spLocks noGrp="1"/>
          </p:cNvSpPr>
          <p:nvPr/>
        </p:nvSpPr>
        <p:spPr>
          <a:xfrm>
            <a:off x="3033643" y="6312176"/>
            <a:ext cx="6124713"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a:solidFill>
                  <a:schemeClr val="tx1"/>
                </a:solidFill>
              </a:rPr>
              <a:t>Quantum Algorithms using </a:t>
            </a:r>
            <a:r>
              <a:rPr lang="en-US" sz="1400" b="1" err="1">
                <a:solidFill>
                  <a:schemeClr val="tx1"/>
                </a:solidFill>
              </a:rPr>
              <a:t>Qniverse</a:t>
            </a:r>
            <a:r>
              <a:rPr lang="en-US" sz="1400" b="1">
                <a:solidFill>
                  <a:schemeClr val="tx1"/>
                </a:solidFill>
              </a:rPr>
              <a:t> . https://qniverse.in/</a:t>
            </a:r>
          </a:p>
        </p:txBody>
      </p:sp>
    </p:spTree>
    <p:extLst>
      <p:ext uri="{BB962C8B-B14F-4D97-AF65-F5344CB8AC3E}">
        <p14:creationId xmlns:p14="http://schemas.microsoft.com/office/powerpoint/2010/main" val="2929886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46EE526-A516-CEF6-5CD8-3962C7BCA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Rectangle 7">
            <a:extLst>
              <a:ext uri="{FF2B5EF4-FFF2-40B4-BE49-F238E27FC236}">
                <a16:creationId xmlns:a16="http://schemas.microsoft.com/office/drawing/2014/main" id="{89F38F52-B7E4-C01F-D244-294B925A6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Title 1">
            <a:extLst>
              <a:ext uri="{FF2B5EF4-FFF2-40B4-BE49-F238E27FC236}">
                <a16:creationId xmlns:a16="http://schemas.microsoft.com/office/drawing/2014/main" id="{1799E3DA-2754-5144-205D-FEFCB7145EFA}"/>
              </a:ext>
            </a:extLst>
          </p:cNvPr>
          <p:cNvSpPr>
            <a:spLocks noGrp="1"/>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kern="1200" dirty="0">
                <a:solidFill>
                  <a:srgbClr val="FFFFFF"/>
                </a:solidFill>
                <a:latin typeface="+mj-lt"/>
                <a:ea typeface="+mj-ea"/>
                <a:cs typeface="+mj-cs"/>
              </a:rPr>
              <a:t>Quantum Solution  </a:t>
            </a:r>
            <a:r>
              <a:rPr lang="en-US" sz="2600" dirty="0">
                <a:solidFill>
                  <a:srgbClr val="FFFFFF"/>
                </a:solidFill>
              </a:rPr>
              <a:t>Grover's </a:t>
            </a:r>
            <a:r>
              <a:rPr lang="en-US" sz="2600" kern="1200" dirty="0">
                <a:solidFill>
                  <a:srgbClr val="FFFFFF"/>
                </a:solidFill>
                <a:latin typeface="+mj-lt"/>
                <a:ea typeface="+mj-ea"/>
                <a:cs typeface="+mj-cs"/>
              </a:rPr>
              <a:t> Algorithm</a:t>
            </a:r>
          </a:p>
        </p:txBody>
      </p:sp>
      <p:sp>
        <p:nvSpPr>
          <p:cNvPr id="12" name="TextBox 14">
            <a:extLst>
              <a:ext uri="{FF2B5EF4-FFF2-40B4-BE49-F238E27FC236}">
                <a16:creationId xmlns:a16="http://schemas.microsoft.com/office/drawing/2014/main" id="{D12AC07F-326B-79E7-0259-6AAFD43E442B}"/>
              </a:ext>
            </a:extLst>
          </p:cNvPr>
          <p:cNvSpPr txBox="1"/>
          <p:nvPr/>
        </p:nvSpPr>
        <p:spPr>
          <a:xfrm>
            <a:off x="3049207" y="315647"/>
            <a:ext cx="5524957"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a:latin typeface="Book Antiqua"/>
                <a:ea typeface="Calibri"/>
                <a:cs typeface="Calibri"/>
              </a:rPr>
              <a:t>Grover's algorithm</a:t>
            </a:r>
          </a:p>
        </p:txBody>
      </p:sp>
      <p:sp>
        <p:nvSpPr>
          <p:cNvPr id="14" name="TextBox 16">
            <a:extLst>
              <a:ext uri="{FF2B5EF4-FFF2-40B4-BE49-F238E27FC236}">
                <a16:creationId xmlns:a16="http://schemas.microsoft.com/office/drawing/2014/main" id="{8243E3D4-9C01-E745-B92F-63D3E0809D8D}"/>
              </a:ext>
            </a:extLst>
          </p:cNvPr>
          <p:cNvSpPr txBox="1"/>
          <p:nvPr/>
        </p:nvSpPr>
        <p:spPr>
          <a:xfrm>
            <a:off x="3700872" y="1080367"/>
            <a:ext cx="7753742" cy="493468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Book Antiqua"/>
                <a:ea typeface="Cambria Math"/>
              </a:rPr>
              <a:t>Grover’s algorithm was designed to search target in an unsorted database. Alternatively, the problem statement can be understood as follows: consider a </a:t>
            </a:r>
            <a:r>
              <a:rPr lang="en-US" sz="1600" err="1">
                <a:latin typeface="Book Antiqua"/>
                <a:ea typeface="Cambria Math"/>
              </a:rPr>
              <a:t>boolean</a:t>
            </a:r>
            <a:r>
              <a:rPr lang="en-US" sz="1600" dirty="0">
                <a:latin typeface="Book Antiqua"/>
                <a:ea typeface="Cambria Math"/>
              </a:rPr>
              <a:t> function f(x) that takes an input x from N possibilities and returns a </a:t>
            </a:r>
            <a:r>
              <a:rPr lang="en-US" sz="1600" err="1">
                <a:latin typeface="Book Antiqua"/>
                <a:ea typeface="Cambria Math"/>
              </a:rPr>
              <a:t>boolean</a:t>
            </a:r>
            <a:r>
              <a:rPr lang="en-US" sz="1600" dirty="0">
                <a:latin typeface="Book Antiqua"/>
                <a:ea typeface="Cambria Math"/>
              </a:rPr>
              <a:t> value of 0 or 1. The objective of Grover’s algorithm is to find the input(s) x (target states) for which the function’s output is 1. Grover’s algorithm provides quadratic speedup over best known classical algorithm to solve the same problem.</a:t>
            </a:r>
          </a:p>
          <a:p>
            <a:endParaRPr lang="en-IN" sz="1600" dirty="0">
              <a:latin typeface="Book Antiqua"/>
            </a:endParaRPr>
          </a:p>
          <a:p>
            <a:r>
              <a:rPr lang="en-US" sz="1600" dirty="0">
                <a:latin typeface="Book Antiqua"/>
                <a:ea typeface="Calibri"/>
                <a:cs typeface="Calibri"/>
              </a:rPr>
              <a:t>Uniform Superposition of states, represented by:</a:t>
            </a:r>
          </a:p>
          <a:p>
            <a:endParaRPr lang="en-US" sz="1600" dirty="0">
              <a:latin typeface="Book Antiqua"/>
              <a:ea typeface="Calibri"/>
              <a:cs typeface="Calibri"/>
            </a:endParaRPr>
          </a:p>
          <a:p>
            <a:endParaRPr lang="en-IN" sz="1600" dirty="0">
              <a:latin typeface="Book Antiqua"/>
            </a:endParaRPr>
          </a:p>
          <a:p>
            <a:endParaRPr lang="en-IN" sz="1600" dirty="0">
              <a:latin typeface="Book Antiqua"/>
            </a:endParaRPr>
          </a:p>
          <a:p>
            <a:endParaRPr lang="en-IN" sz="1600" dirty="0">
              <a:latin typeface="Book Antiqua"/>
              <a:ea typeface="Calibri"/>
              <a:cs typeface="Calibri"/>
            </a:endParaRPr>
          </a:p>
          <a:p>
            <a:endParaRPr lang="en-IN" sz="1600" dirty="0">
              <a:latin typeface="Book Antiqua"/>
              <a:ea typeface="Calibri"/>
              <a:cs typeface="Calibri"/>
            </a:endParaRPr>
          </a:p>
          <a:p>
            <a:r>
              <a:rPr lang="en-US" sz="1600" dirty="0">
                <a:latin typeface="Book Antiqua"/>
                <a:ea typeface="Calibri"/>
                <a:cs typeface="Calibri"/>
              </a:rPr>
              <a:t>This can be represented in terms of target and not-target states as:</a:t>
            </a:r>
          </a:p>
          <a:p>
            <a:endParaRPr lang="en-US" sz="1600" dirty="0">
              <a:latin typeface="Book Antiqua"/>
              <a:ea typeface="Calibri"/>
              <a:cs typeface="Calibri"/>
            </a:endParaRPr>
          </a:p>
          <a:p>
            <a:endParaRPr lang="en-IN" sz="1600" dirty="0">
              <a:latin typeface="Book Antiqua"/>
            </a:endParaRPr>
          </a:p>
          <a:p>
            <a:endParaRPr lang="en-IN" sz="1600" dirty="0">
              <a:latin typeface="Book Antiqua"/>
            </a:endParaRPr>
          </a:p>
          <a:p>
            <a:endParaRPr lang="en-IN" sz="1600" dirty="0">
              <a:latin typeface="Book Antiqua"/>
              <a:ea typeface="Calibri"/>
              <a:cs typeface="Calibri"/>
            </a:endParaRPr>
          </a:p>
          <a:p>
            <a:r>
              <a:rPr lang="en-US" sz="1600" dirty="0">
                <a:latin typeface="Book Antiqua"/>
                <a:ea typeface="Calibri"/>
                <a:cs typeface="Calibri"/>
              </a:rPr>
              <a:t>M is the number of target states</a:t>
            </a:r>
            <a:endParaRPr lang="en-US" sz="1600" dirty="0">
              <a:latin typeface="Book Antiqua"/>
            </a:endParaRPr>
          </a:p>
          <a:p>
            <a:endParaRPr lang="en-US" sz="1600" baseline="-25000" dirty="0">
              <a:latin typeface="Book Antiqua"/>
            </a:endParaRPr>
          </a:p>
        </p:txBody>
      </p:sp>
      <p:pic>
        <p:nvPicPr>
          <p:cNvPr id="18" name="Picture 17" descr="A blue and black text&#10;&#10;AI-generated content may be incorrect.">
            <a:extLst>
              <a:ext uri="{FF2B5EF4-FFF2-40B4-BE49-F238E27FC236}">
                <a16:creationId xmlns:a16="http://schemas.microsoft.com/office/drawing/2014/main" id="{66F18C12-7445-1304-DC2F-7F70E801A203}"/>
              </a:ext>
            </a:extLst>
          </p:cNvPr>
          <p:cNvPicPr>
            <a:picLocks noChangeAspect="1"/>
          </p:cNvPicPr>
          <p:nvPr/>
        </p:nvPicPr>
        <p:blipFill>
          <a:blip r:embed="rId2"/>
          <a:stretch>
            <a:fillRect/>
          </a:stretch>
        </p:blipFill>
        <p:spPr>
          <a:xfrm>
            <a:off x="10814948" y="107759"/>
            <a:ext cx="1266825" cy="895350"/>
          </a:xfrm>
          <a:prstGeom prst="rect">
            <a:avLst/>
          </a:prstGeom>
        </p:spPr>
      </p:pic>
      <p:sp>
        <p:nvSpPr>
          <p:cNvPr id="20" name="Footer Placeholder 3">
            <a:extLst>
              <a:ext uri="{FF2B5EF4-FFF2-40B4-BE49-F238E27FC236}">
                <a16:creationId xmlns:a16="http://schemas.microsoft.com/office/drawing/2014/main" id="{E04C80FB-C55F-AC78-0384-004DFF69155A}"/>
              </a:ext>
            </a:extLst>
          </p:cNvPr>
          <p:cNvSpPr>
            <a:spLocks noGrp="1"/>
          </p:cNvSpPr>
          <p:nvPr/>
        </p:nvSpPr>
        <p:spPr>
          <a:xfrm>
            <a:off x="3994426" y="6256959"/>
            <a:ext cx="6124713"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tx1"/>
                </a:solidFill>
              </a:rPr>
              <a:t>Quantum Algorithms using </a:t>
            </a:r>
            <a:r>
              <a:rPr lang="en-US" sz="1400" b="1" err="1">
                <a:solidFill>
                  <a:schemeClr val="tx1"/>
                </a:solidFill>
              </a:rPr>
              <a:t>Qniverse</a:t>
            </a:r>
            <a:r>
              <a:rPr lang="en-US" sz="1400" b="1" dirty="0">
                <a:solidFill>
                  <a:schemeClr val="tx1"/>
                </a:solidFill>
              </a:rPr>
              <a:t> . https://qniverse.in/</a:t>
            </a:r>
          </a:p>
        </p:txBody>
      </p:sp>
      <p:pic>
        <p:nvPicPr>
          <p:cNvPr id="21" name="Picture 20">
            <a:extLst>
              <a:ext uri="{FF2B5EF4-FFF2-40B4-BE49-F238E27FC236}">
                <a16:creationId xmlns:a16="http://schemas.microsoft.com/office/drawing/2014/main" id="{1DE2154E-356D-AB82-A056-8F7D03EED269}"/>
              </a:ext>
            </a:extLst>
          </p:cNvPr>
          <p:cNvPicPr>
            <a:picLocks noChangeAspect="1"/>
          </p:cNvPicPr>
          <p:nvPr/>
        </p:nvPicPr>
        <p:blipFill>
          <a:blip r:embed="rId3"/>
          <a:stretch>
            <a:fillRect/>
          </a:stretch>
        </p:blipFill>
        <p:spPr>
          <a:xfrm>
            <a:off x="6011932" y="3230148"/>
            <a:ext cx="2078660" cy="806313"/>
          </a:xfrm>
          <a:prstGeom prst="rect">
            <a:avLst/>
          </a:prstGeom>
        </p:spPr>
      </p:pic>
      <p:pic>
        <p:nvPicPr>
          <p:cNvPr id="22" name="Picture 21">
            <a:extLst>
              <a:ext uri="{FF2B5EF4-FFF2-40B4-BE49-F238E27FC236}">
                <a16:creationId xmlns:a16="http://schemas.microsoft.com/office/drawing/2014/main" id="{28355985-D499-7769-A0FA-51D972887393}"/>
              </a:ext>
            </a:extLst>
          </p:cNvPr>
          <p:cNvPicPr>
            <a:picLocks noChangeAspect="1"/>
          </p:cNvPicPr>
          <p:nvPr/>
        </p:nvPicPr>
        <p:blipFill>
          <a:blip r:embed="rId4"/>
          <a:stretch>
            <a:fillRect/>
          </a:stretch>
        </p:blipFill>
        <p:spPr>
          <a:xfrm>
            <a:off x="4207910" y="4621625"/>
            <a:ext cx="5454789" cy="740052"/>
          </a:xfrm>
          <a:prstGeom prst="rect">
            <a:avLst/>
          </a:prstGeom>
        </p:spPr>
      </p:pic>
    </p:spTree>
    <p:extLst>
      <p:ext uri="{BB962C8B-B14F-4D97-AF65-F5344CB8AC3E}">
        <p14:creationId xmlns:p14="http://schemas.microsoft.com/office/powerpoint/2010/main" val="3480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01C60A-F06A-9890-04AA-E2EB27FE4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Rectangle 6">
            <a:extLst>
              <a:ext uri="{FF2B5EF4-FFF2-40B4-BE49-F238E27FC236}">
                <a16:creationId xmlns:a16="http://schemas.microsoft.com/office/drawing/2014/main" id="{DC8E543F-44FC-255C-E296-43793BB60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Title 1">
            <a:extLst>
              <a:ext uri="{FF2B5EF4-FFF2-40B4-BE49-F238E27FC236}">
                <a16:creationId xmlns:a16="http://schemas.microsoft.com/office/drawing/2014/main" id="{7D908BE8-AD97-DE2A-F1AC-10F37A1FC71C}"/>
              </a:ext>
            </a:extLst>
          </p:cNvPr>
          <p:cNvSpPr>
            <a:spLocks noGrp="1"/>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kern="1200" dirty="0">
                <a:solidFill>
                  <a:srgbClr val="FFFFFF"/>
                </a:solidFill>
                <a:latin typeface="+mj-lt"/>
                <a:ea typeface="+mj-ea"/>
                <a:cs typeface="+mj-cs"/>
              </a:rPr>
              <a:t>Quantum Solution  </a:t>
            </a:r>
            <a:r>
              <a:rPr lang="en-US" sz="2600" dirty="0">
                <a:solidFill>
                  <a:srgbClr val="FFFFFF"/>
                </a:solidFill>
              </a:rPr>
              <a:t>Grover's </a:t>
            </a:r>
            <a:r>
              <a:rPr lang="en-US" sz="2600" kern="1200" dirty="0">
                <a:solidFill>
                  <a:srgbClr val="FFFFFF"/>
                </a:solidFill>
                <a:latin typeface="+mj-lt"/>
                <a:ea typeface="+mj-ea"/>
                <a:cs typeface="+mj-cs"/>
              </a:rPr>
              <a:t> Algorithm</a:t>
            </a:r>
          </a:p>
        </p:txBody>
      </p:sp>
      <p:sp>
        <p:nvSpPr>
          <p:cNvPr id="11" name="TextBox 14">
            <a:extLst>
              <a:ext uri="{FF2B5EF4-FFF2-40B4-BE49-F238E27FC236}">
                <a16:creationId xmlns:a16="http://schemas.microsoft.com/office/drawing/2014/main" id="{C9372519-E351-2D15-D00E-DE40384DD478}"/>
              </a:ext>
            </a:extLst>
          </p:cNvPr>
          <p:cNvSpPr txBox="1"/>
          <p:nvPr/>
        </p:nvSpPr>
        <p:spPr>
          <a:xfrm>
            <a:off x="3049207" y="315647"/>
            <a:ext cx="5524957"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a:latin typeface="Book Antiqua"/>
                <a:ea typeface="Calibri"/>
                <a:cs typeface="Calibri"/>
              </a:rPr>
              <a:t>Grover's algorithm</a:t>
            </a:r>
          </a:p>
        </p:txBody>
      </p:sp>
      <p:sp>
        <p:nvSpPr>
          <p:cNvPr id="13" name="TextBox 16">
            <a:extLst>
              <a:ext uri="{FF2B5EF4-FFF2-40B4-BE49-F238E27FC236}">
                <a16:creationId xmlns:a16="http://schemas.microsoft.com/office/drawing/2014/main" id="{D755C064-30C0-35F1-7274-23E03DDA78DC}"/>
              </a:ext>
            </a:extLst>
          </p:cNvPr>
          <p:cNvSpPr txBox="1"/>
          <p:nvPr/>
        </p:nvSpPr>
        <p:spPr>
          <a:xfrm>
            <a:off x="3700872" y="1080367"/>
            <a:ext cx="7753742" cy="487312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latin typeface="Book Antiqua"/>
                <a:ea typeface="Cambria Math"/>
              </a:rPr>
              <a:t>Since the target states and the non-target states have no states in common, they can be represented as the orthogonal vectors. This is visualize as :</a:t>
            </a:r>
            <a:br>
              <a:rPr lang="en-US" sz="2000" dirty="0">
                <a:latin typeface="Book Antiqua"/>
                <a:ea typeface="Cambria Math"/>
              </a:rPr>
            </a:br>
            <a:br>
              <a:rPr lang="en-US" sz="2000" dirty="0">
                <a:latin typeface="Book Antiqua"/>
                <a:ea typeface="Cambria Math"/>
              </a:rPr>
            </a:br>
            <a:endParaRPr lang="en-US" sz="2000" dirty="0">
              <a:latin typeface="Book Antiqua"/>
              <a:ea typeface="Cambria Math"/>
            </a:endParaRPr>
          </a:p>
          <a:p>
            <a:endParaRPr lang="en-US" sz="2000" dirty="0">
              <a:latin typeface="Book Antiqua"/>
              <a:ea typeface="Cambria Math"/>
            </a:endParaRPr>
          </a:p>
          <a:p>
            <a:endParaRPr lang="en-US" sz="2000" dirty="0">
              <a:latin typeface="Book Antiqua"/>
              <a:ea typeface="Cambria Math"/>
            </a:endParaRPr>
          </a:p>
          <a:p>
            <a:endParaRPr lang="en-US" sz="2000" dirty="0">
              <a:latin typeface="Book Antiqua"/>
              <a:ea typeface="Cambria Math"/>
            </a:endParaRPr>
          </a:p>
          <a:p>
            <a:endParaRPr lang="en-US" sz="2000" dirty="0">
              <a:latin typeface="Book Antiqua"/>
              <a:ea typeface="Cambria Math"/>
            </a:endParaRPr>
          </a:p>
          <a:p>
            <a:endParaRPr lang="en-US" sz="2000" dirty="0">
              <a:latin typeface="Book Antiqua"/>
              <a:ea typeface="Cambria Math"/>
            </a:endParaRPr>
          </a:p>
          <a:p>
            <a:endParaRPr lang="en-US" sz="2000" dirty="0">
              <a:latin typeface="Book Antiqua"/>
              <a:ea typeface="Cambria Math"/>
            </a:endParaRPr>
          </a:p>
          <a:p>
            <a:endParaRPr lang="en-US" sz="2000" dirty="0">
              <a:latin typeface="Book Antiqua"/>
              <a:ea typeface="Cambria Math"/>
            </a:endParaRPr>
          </a:p>
          <a:p>
            <a:endParaRPr lang="en-US" sz="2000" dirty="0">
              <a:latin typeface="Book Antiqua"/>
              <a:ea typeface="Cambria Math"/>
            </a:endParaRPr>
          </a:p>
          <a:p>
            <a:endParaRPr lang="en-US" sz="2000" dirty="0">
              <a:latin typeface="Book Antiqua"/>
              <a:ea typeface="Cambria Math"/>
            </a:endParaRPr>
          </a:p>
          <a:p>
            <a:endParaRPr lang="en-US" sz="2000" dirty="0">
              <a:latin typeface="Book Antiqua"/>
              <a:ea typeface="Cambria Math"/>
            </a:endParaRPr>
          </a:p>
          <a:p>
            <a:endParaRPr lang="en-US" sz="1600" baseline="-25000" dirty="0">
              <a:latin typeface="Book Antiqua"/>
            </a:endParaRPr>
          </a:p>
        </p:txBody>
      </p:sp>
      <p:pic>
        <p:nvPicPr>
          <p:cNvPr id="15" name="Picture 14" descr="A blue and black text&#10;&#10;AI-generated content may be incorrect.">
            <a:extLst>
              <a:ext uri="{FF2B5EF4-FFF2-40B4-BE49-F238E27FC236}">
                <a16:creationId xmlns:a16="http://schemas.microsoft.com/office/drawing/2014/main" id="{7E5C452E-E389-D0B7-7A46-9F8630466CD9}"/>
              </a:ext>
            </a:extLst>
          </p:cNvPr>
          <p:cNvPicPr>
            <a:picLocks noChangeAspect="1"/>
          </p:cNvPicPr>
          <p:nvPr/>
        </p:nvPicPr>
        <p:blipFill>
          <a:blip r:embed="rId2"/>
          <a:stretch>
            <a:fillRect/>
          </a:stretch>
        </p:blipFill>
        <p:spPr>
          <a:xfrm>
            <a:off x="10814948" y="107759"/>
            <a:ext cx="1266825" cy="895350"/>
          </a:xfrm>
          <a:prstGeom prst="rect">
            <a:avLst/>
          </a:prstGeom>
        </p:spPr>
      </p:pic>
      <p:sp>
        <p:nvSpPr>
          <p:cNvPr id="17" name="Footer Placeholder 3">
            <a:extLst>
              <a:ext uri="{FF2B5EF4-FFF2-40B4-BE49-F238E27FC236}">
                <a16:creationId xmlns:a16="http://schemas.microsoft.com/office/drawing/2014/main" id="{B405D62F-C97B-AA67-A1BF-CD4A9902B8B4}"/>
              </a:ext>
            </a:extLst>
          </p:cNvPr>
          <p:cNvSpPr>
            <a:spLocks noGrp="1"/>
          </p:cNvSpPr>
          <p:nvPr/>
        </p:nvSpPr>
        <p:spPr>
          <a:xfrm>
            <a:off x="3994426" y="6256959"/>
            <a:ext cx="6124713"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tx1"/>
                </a:solidFill>
              </a:rPr>
              <a:t>Quantum Algorithms using </a:t>
            </a:r>
            <a:r>
              <a:rPr lang="en-US" sz="1400" b="1" err="1">
                <a:solidFill>
                  <a:schemeClr val="tx1"/>
                </a:solidFill>
              </a:rPr>
              <a:t>Qniverse</a:t>
            </a:r>
            <a:r>
              <a:rPr lang="en-US" sz="1400" b="1" dirty="0">
                <a:solidFill>
                  <a:schemeClr val="tx1"/>
                </a:solidFill>
              </a:rPr>
              <a:t> . https://qniverse.in/</a:t>
            </a:r>
          </a:p>
        </p:txBody>
      </p:sp>
      <p:pic>
        <p:nvPicPr>
          <p:cNvPr id="22" name="Picture 21" descr="A diagram of a graph&#10;&#10;AI-generated content may be incorrect.">
            <a:extLst>
              <a:ext uri="{FF2B5EF4-FFF2-40B4-BE49-F238E27FC236}">
                <a16:creationId xmlns:a16="http://schemas.microsoft.com/office/drawing/2014/main" id="{944ACCD1-4CD8-479A-CA3B-96F1F6A200A6}"/>
              </a:ext>
            </a:extLst>
          </p:cNvPr>
          <p:cNvPicPr>
            <a:picLocks noChangeAspect="1"/>
          </p:cNvPicPr>
          <p:nvPr/>
        </p:nvPicPr>
        <p:blipFill>
          <a:blip r:embed="rId3"/>
          <a:stretch>
            <a:fillRect/>
          </a:stretch>
        </p:blipFill>
        <p:spPr>
          <a:xfrm>
            <a:off x="5672345" y="2072517"/>
            <a:ext cx="2779920" cy="4060273"/>
          </a:xfrm>
          <a:prstGeom prst="rect">
            <a:avLst/>
          </a:prstGeom>
        </p:spPr>
      </p:pic>
    </p:spTree>
    <p:extLst>
      <p:ext uri="{BB962C8B-B14F-4D97-AF65-F5344CB8AC3E}">
        <p14:creationId xmlns:p14="http://schemas.microsoft.com/office/powerpoint/2010/main" val="1768530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670D8D-2AF4-707A-E052-4234CD354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Rectangle 6">
            <a:extLst>
              <a:ext uri="{FF2B5EF4-FFF2-40B4-BE49-F238E27FC236}">
                <a16:creationId xmlns:a16="http://schemas.microsoft.com/office/drawing/2014/main" id="{70008807-9D4F-D074-38DD-4F7A9D8963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Title 1">
            <a:extLst>
              <a:ext uri="{FF2B5EF4-FFF2-40B4-BE49-F238E27FC236}">
                <a16:creationId xmlns:a16="http://schemas.microsoft.com/office/drawing/2014/main" id="{1B5D0BC2-53CC-E72B-7D65-3BBD02C76250}"/>
              </a:ext>
            </a:extLst>
          </p:cNvPr>
          <p:cNvSpPr>
            <a:spLocks noGrp="1"/>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kern="1200" dirty="0">
                <a:solidFill>
                  <a:srgbClr val="FFFFFF"/>
                </a:solidFill>
                <a:latin typeface="+mj-lt"/>
                <a:ea typeface="+mj-ea"/>
                <a:cs typeface="+mj-cs"/>
              </a:rPr>
              <a:t>Quantum Solution  </a:t>
            </a:r>
            <a:r>
              <a:rPr lang="en-US" sz="2600" dirty="0">
                <a:solidFill>
                  <a:srgbClr val="FFFFFF"/>
                </a:solidFill>
              </a:rPr>
              <a:t>Grover's </a:t>
            </a:r>
            <a:r>
              <a:rPr lang="en-US" sz="2600" kern="1200" dirty="0">
                <a:solidFill>
                  <a:srgbClr val="FFFFFF"/>
                </a:solidFill>
                <a:latin typeface="+mj-lt"/>
                <a:ea typeface="+mj-ea"/>
                <a:cs typeface="+mj-cs"/>
              </a:rPr>
              <a:t> Algorithm</a:t>
            </a:r>
          </a:p>
        </p:txBody>
      </p:sp>
      <p:sp>
        <p:nvSpPr>
          <p:cNvPr id="11" name="TextBox 14">
            <a:extLst>
              <a:ext uri="{FF2B5EF4-FFF2-40B4-BE49-F238E27FC236}">
                <a16:creationId xmlns:a16="http://schemas.microsoft.com/office/drawing/2014/main" id="{179BCE97-B389-F3C7-FFC4-D01F04E63818}"/>
              </a:ext>
            </a:extLst>
          </p:cNvPr>
          <p:cNvSpPr txBox="1"/>
          <p:nvPr/>
        </p:nvSpPr>
        <p:spPr>
          <a:xfrm>
            <a:off x="3049207" y="315647"/>
            <a:ext cx="5524957"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a:latin typeface="Book Antiqua"/>
                <a:ea typeface="Calibri"/>
                <a:cs typeface="Calibri"/>
              </a:rPr>
              <a:t>Grover's algorithm</a:t>
            </a:r>
          </a:p>
        </p:txBody>
      </p:sp>
      <p:pic>
        <p:nvPicPr>
          <p:cNvPr id="13" name="Picture 12" descr="A blue and black text&#10;&#10;AI-generated content may be incorrect.">
            <a:extLst>
              <a:ext uri="{FF2B5EF4-FFF2-40B4-BE49-F238E27FC236}">
                <a16:creationId xmlns:a16="http://schemas.microsoft.com/office/drawing/2014/main" id="{15F6A1CB-F18A-820B-95EF-FF515E60ADDA}"/>
              </a:ext>
            </a:extLst>
          </p:cNvPr>
          <p:cNvPicPr>
            <a:picLocks noChangeAspect="1"/>
          </p:cNvPicPr>
          <p:nvPr/>
        </p:nvPicPr>
        <p:blipFill>
          <a:blip r:embed="rId2"/>
          <a:stretch>
            <a:fillRect/>
          </a:stretch>
        </p:blipFill>
        <p:spPr>
          <a:xfrm>
            <a:off x="10814948" y="107759"/>
            <a:ext cx="1266825" cy="895350"/>
          </a:xfrm>
          <a:prstGeom prst="rect">
            <a:avLst/>
          </a:prstGeom>
        </p:spPr>
      </p:pic>
      <p:sp>
        <p:nvSpPr>
          <p:cNvPr id="15" name="Footer Placeholder 3">
            <a:extLst>
              <a:ext uri="{FF2B5EF4-FFF2-40B4-BE49-F238E27FC236}">
                <a16:creationId xmlns:a16="http://schemas.microsoft.com/office/drawing/2014/main" id="{FBC3C7A1-C354-A887-4297-85A6349E6F44}"/>
              </a:ext>
            </a:extLst>
          </p:cNvPr>
          <p:cNvSpPr>
            <a:spLocks noGrp="1"/>
          </p:cNvSpPr>
          <p:nvPr/>
        </p:nvSpPr>
        <p:spPr>
          <a:xfrm>
            <a:off x="3994426" y="6256959"/>
            <a:ext cx="6124713"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tx1"/>
                </a:solidFill>
              </a:rPr>
              <a:t>Quantum Algorithms using </a:t>
            </a:r>
            <a:r>
              <a:rPr lang="en-US" sz="1400" b="1" err="1">
                <a:solidFill>
                  <a:schemeClr val="tx1"/>
                </a:solidFill>
              </a:rPr>
              <a:t>Qniverse</a:t>
            </a:r>
            <a:r>
              <a:rPr lang="en-US" sz="1400" b="1" dirty="0">
                <a:solidFill>
                  <a:schemeClr val="tx1"/>
                </a:solidFill>
              </a:rPr>
              <a:t> . https://qniverse.in/</a:t>
            </a:r>
          </a:p>
        </p:txBody>
      </p:sp>
      <p:sp>
        <p:nvSpPr>
          <p:cNvPr id="17" name="TextBox 16">
            <a:extLst>
              <a:ext uri="{FF2B5EF4-FFF2-40B4-BE49-F238E27FC236}">
                <a16:creationId xmlns:a16="http://schemas.microsoft.com/office/drawing/2014/main" id="{04771C10-0F13-E41A-9677-18EBEE93EDBE}"/>
              </a:ext>
            </a:extLst>
          </p:cNvPr>
          <p:cNvSpPr txBox="1"/>
          <p:nvPr/>
        </p:nvSpPr>
        <p:spPr>
          <a:xfrm>
            <a:off x="3637561" y="1085985"/>
            <a:ext cx="8094869" cy="50475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Book Antiqua"/>
                <a:ea typeface="Calibri"/>
                <a:cs typeface="Calibri"/>
              </a:rPr>
              <a:t>The overall Grover’s operator is given by </a:t>
            </a:r>
            <a:r>
              <a:rPr lang="en-US" dirty="0">
                <a:latin typeface="Book Antiqua"/>
                <a:ea typeface="Cambria Math"/>
                <a:cs typeface="+mn-lt"/>
              </a:rPr>
              <a:t>G=</a:t>
            </a:r>
            <a:r>
              <a:rPr lang="en-US" err="1">
                <a:latin typeface="Book Antiqua"/>
                <a:ea typeface="Cambria Math"/>
                <a:cs typeface="+mn-lt"/>
              </a:rPr>
              <a:t>D</a:t>
            </a:r>
            <a:r>
              <a:rPr lang="en-US" baseline="-25000" err="1">
                <a:latin typeface="Book Antiqua"/>
                <a:ea typeface="Cambria Math"/>
                <a:cs typeface="+mn-lt"/>
              </a:rPr>
              <a:t>f</a:t>
            </a:r>
            <a:r>
              <a:rPr lang="en-US" dirty="0">
                <a:latin typeface="Book Antiqua"/>
                <a:ea typeface="Cambria Math"/>
                <a:cs typeface="+mn-lt"/>
              </a:rPr>
              <a:t> </a:t>
            </a:r>
            <a:r>
              <a:rPr lang="en-US" err="1">
                <a:latin typeface="Book Antiqua"/>
                <a:ea typeface="Cambria Math"/>
                <a:cs typeface="+mn-lt"/>
              </a:rPr>
              <a:t>S</a:t>
            </a:r>
            <a:r>
              <a:rPr lang="en-US" baseline="-25000" err="1">
                <a:latin typeface="Book Antiqua"/>
                <a:ea typeface="Cambria Math"/>
                <a:cs typeface="+mn-lt"/>
              </a:rPr>
              <a:t>x</a:t>
            </a:r>
            <a:endParaRPr lang="en-US" baseline="-25000">
              <a:latin typeface="Book Antiqua"/>
              <a:ea typeface="Cambria Math"/>
            </a:endParaRPr>
          </a:p>
          <a:p>
            <a:endParaRPr lang="en-US" dirty="0">
              <a:latin typeface="Book Antiqua"/>
              <a:cs typeface="Arial"/>
            </a:endParaRPr>
          </a:p>
          <a:p>
            <a:pPr marL="285750" indent="-285750">
              <a:buFont typeface="Arial"/>
              <a:buChar char="•"/>
            </a:pPr>
            <a:r>
              <a:rPr lang="en-US" dirty="0" err="1">
                <a:latin typeface="Book Antiqua"/>
                <a:ea typeface="Cambria Math"/>
                <a:cs typeface="+mn-lt"/>
              </a:rPr>
              <a:t>S</a:t>
            </a:r>
            <a:r>
              <a:rPr lang="en-US" baseline="-25000" dirty="0" err="1">
                <a:latin typeface="Book Antiqua"/>
                <a:ea typeface="Cambria Math"/>
                <a:cs typeface="+mn-lt"/>
              </a:rPr>
              <a:t>x</a:t>
            </a:r>
            <a:r>
              <a:rPr lang="en-US" i="1" dirty="0">
                <a:latin typeface="Book Antiqua"/>
                <a:ea typeface="Cambria Math"/>
                <a:cs typeface="+mn-lt"/>
              </a:rPr>
              <a:t> </a:t>
            </a:r>
            <a:r>
              <a:rPr lang="en-US" dirty="0">
                <a:latin typeface="Book Antiqua"/>
                <a:ea typeface="Cambria Math"/>
                <a:cs typeface="+mn-lt"/>
              </a:rPr>
              <a:t> is the oracle that marks the target states by adding the phase of </a:t>
            </a:r>
            <a:r>
              <a:rPr lang="en-US" dirty="0">
                <a:latin typeface="Cambria"/>
                <a:ea typeface="Cambria Math"/>
                <a:cs typeface="+mn-lt"/>
              </a:rPr>
              <a:t>π</a:t>
            </a:r>
            <a:r>
              <a:rPr lang="en-US" dirty="0">
                <a:latin typeface="Book Antiqua"/>
                <a:ea typeface="Cambria Math"/>
                <a:cs typeface="+mn-lt"/>
              </a:rPr>
              <a:t>. This can be visualize as the reflection of the current state of system about the non-target states.</a:t>
            </a:r>
            <a:endParaRPr lang="en-US">
              <a:latin typeface="Book Antiqua"/>
              <a:ea typeface="Cambria Math"/>
            </a:endParaRPr>
          </a:p>
          <a:p>
            <a:pPr marL="285750" indent="-285750">
              <a:buFont typeface="Arial"/>
              <a:buChar char="•"/>
            </a:pPr>
            <a:endParaRPr lang="en-US" sz="2000" dirty="0">
              <a:latin typeface="Book Antiqua"/>
              <a:ea typeface="Cambria Math"/>
              <a:cs typeface="Arial"/>
            </a:endParaRPr>
          </a:p>
          <a:p>
            <a:pPr marL="285750" indent="-285750">
              <a:buFont typeface="Arial"/>
              <a:buChar char="•"/>
            </a:pPr>
            <a:endParaRPr lang="en-US" sz="2000" dirty="0">
              <a:latin typeface="Book Antiqua"/>
              <a:ea typeface="Cambria Math"/>
              <a:cs typeface="Arial"/>
            </a:endParaRPr>
          </a:p>
          <a:p>
            <a:pPr marL="285750" indent="-285750">
              <a:buFont typeface="Arial"/>
              <a:buChar char="•"/>
            </a:pPr>
            <a:endParaRPr lang="en-US" sz="2000" dirty="0">
              <a:latin typeface="Book Antiqua"/>
              <a:ea typeface="Cambria Math"/>
              <a:cs typeface="Arial"/>
            </a:endParaRPr>
          </a:p>
          <a:p>
            <a:pPr marL="285750" indent="-285750">
              <a:buFont typeface="Arial"/>
              <a:buChar char="•"/>
            </a:pPr>
            <a:endParaRPr lang="en-US" sz="2000" dirty="0">
              <a:latin typeface="Book Antiqua"/>
              <a:ea typeface="Cambria Math"/>
              <a:cs typeface="Arial"/>
            </a:endParaRPr>
          </a:p>
          <a:p>
            <a:pPr marL="285750" indent="-285750">
              <a:buFont typeface="Arial"/>
              <a:buChar char="•"/>
            </a:pPr>
            <a:endParaRPr lang="en-US" sz="2000" dirty="0">
              <a:latin typeface="Book Antiqua"/>
              <a:ea typeface="Cambria Math"/>
              <a:cs typeface="Arial"/>
            </a:endParaRPr>
          </a:p>
          <a:p>
            <a:pPr marL="285750" indent="-285750">
              <a:buFont typeface="Arial"/>
              <a:buChar char="•"/>
            </a:pPr>
            <a:endParaRPr lang="en-US" sz="2000" dirty="0">
              <a:latin typeface="Book Antiqua"/>
              <a:ea typeface="Cambria Math"/>
              <a:cs typeface="Arial"/>
            </a:endParaRPr>
          </a:p>
          <a:p>
            <a:pPr marL="285750" indent="-285750">
              <a:buFont typeface="Arial"/>
              <a:buChar char="•"/>
            </a:pPr>
            <a:endParaRPr lang="en-US" sz="2000" dirty="0">
              <a:latin typeface="Book Antiqua"/>
              <a:ea typeface="Cambria Math"/>
              <a:cs typeface="Arial"/>
            </a:endParaRPr>
          </a:p>
          <a:p>
            <a:endParaRPr lang="en-US" sz="2000" dirty="0">
              <a:latin typeface="Book Antiqua"/>
              <a:ea typeface="Cambria Math"/>
              <a:cs typeface="Arial"/>
            </a:endParaRPr>
          </a:p>
          <a:p>
            <a:pPr marL="285750" indent="-285750">
              <a:buFont typeface="Arial"/>
              <a:buChar char="•"/>
            </a:pPr>
            <a:r>
              <a:rPr lang="en-US" err="1">
                <a:latin typeface="Book Antiqua"/>
                <a:ea typeface="Cambria Math"/>
                <a:cs typeface="+mn-lt"/>
              </a:rPr>
              <a:t>D</a:t>
            </a:r>
            <a:r>
              <a:rPr lang="en-US" baseline="-25000" err="1">
                <a:latin typeface="Book Antiqua"/>
                <a:ea typeface="Cambria Math"/>
                <a:cs typeface="+mn-lt"/>
              </a:rPr>
              <a:t>f</a:t>
            </a:r>
            <a:r>
              <a:rPr lang="en-US" dirty="0">
                <a:latin typeface="Book Antiqua"/>
                <a:ea typeface="Calibri"/>
                <a:cs typeface="Calibri"/>
              </a:rPr>
              <a:t> </a:t>
            </a:r>
            <a:r>
              <a:rPr lang="en-US" dirty="0">
                <a:latin typeface="Book Antiqua"/>
                <a:ea typeface="Cambria Math"/>
                <a:cs typeface="+mn-lt"/>
              </a:rPr>
              <a:t>is the diffusion operator that amplifies the amplitude of the states marked by the oracle. This can be visualize as the reflection of the current state of system about the initial state of system.</a:t>
            </a:r>
            <a:endParaRPr lang="en-US" dirty="0">
              <a:latin typeface="Book Antiqua"/>
              <a:ea typeface="Cambria Math"/>
            </a:endParaRPr>
          </a:p>
          <a:p>
            <a:endParaRPr lang="en-US" dirty="0">
              <a:latin typeface="Book Antiqua"/>
            </a:endParaRPr>
          </a:p>
        </p:txBody>
      </p:sp>
      <p:pic>
        <p:nvPicPr>
          <p:cNvPr id="2" name="Picture 1">
            <a:extLst>
              <a:ext uri="{FF2B5EF4-FFF2-40B4-BE49-F238E27FC236}">
                <a16:creationId xmlns:a16="http://schemas.microsoft.com/office/drawing/2014/main" id="{F3EB9DDA-55F2-649B-8A8C-8441690926FD}"/>
              </a:ext>
            </a:extLst>
          </p:cNvPr>
          <p:cNvPicPr>
            <a:picLocks noChangeAspect="1"/>
          </p:cNvPicPr>
          <p:nvPr/>
        </p:nvPicPr>
        <p:blipFill>
          <a:blip r:embed="rId3"/>
          <a:stretch>
            <a:fillRect/>
          </a:stretch>
        </p:blipFill>
        <p:spPr>
          <a:xfrm>
            <a:off x="3750997" y="2527675"/>
            <a:ext cx="7229475" cy="2398997"/>
          </a:xfrm>
          <a:prstGeom prst="rect">
            <a:avLst/>
          </a:prstGeom>
        </p:spPr>
      </p:pic>
    </p:spTree>
    <p:extLst>
      <p:ext uri="{BB962C8B-B14F-4D97-AF65-F5344CB8AC3E}">
        <p14:creationId xmlns:p14="http://schemas.microsoft.com/office/powerpoint/2010/main" val="1871929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9</TotalTime>
  <Words>644</Words>
  <Application>Microsoft Office PowerPoint</Application>
  <PresentationFormat>Widescreen</PresentationFormat>
  <Paragraphs>88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Quantum Solution Grover's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Hari Shankar Mishra</cp:lastModifiedBy>
  <cp:revision>477</cp:revision>
  <dcterms:created xsi:type="dcterms:W3CDTF">2025-08-27T05:12:17Z</dcterms:created>
  <dcterms:modified xsi:type="dcterms:W3CDTF">2025-09-03T08:39:02Z</dcterms:modified>
</cp:coreProperties>
</file>