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8" r:id="rId3"/>
    <p:sldId id="257" r:id="rId4"/>
    <p:sldId id="273" r:id="rId5"/>
    <p:sldId id="262" r:id="rId6"/>
    <p:sldId id="266" r:id="rId7"/>
    <p:sldId id="260" r:id="rId8"/>
    <p:sldId id="271" r:id="rId9"/>
    <p:sldId id="279" r:id="rId10"/>
    <p:sldId id="268" r:id="rId11"/>
    <p:sldId id="276" r:id="rId12"/>
    <p:sldId id="280" r:id="rId13"/>
    <p:sldId id="277" r:id="rId14"/>
    <p:sldId id="274" r:id="rId15"/>
    <p:sldId id="267" r:id="rId16"/>
    <p:sldId id="269" r:id="rId17"/>
    <p:sldId id="272" r:id="rId18"/>
    <p:sldId id="278" r:id="rId19"/>
    <p:sldId id="281" r:id="rId20"/>
    <p:sldId id="270" r:id="rId21"/>
    <p:sldId id="263" r:id="rId22"/>
    <p:sldId id="265" r:id="rId23"/>
    <p:sldId id="27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20" autoAdjust="0"/>
    <p:restoredTop sz="94660"/>
  </p:normalViewPr>
  <p:slideViewPr>
    <p:cSldViewPr snapToGrid="0">
      <p:cViewPr varScale="1">
        <p:scale>
          <a:sx n="82" d="100"/>
          <a:sy n="82" d="100"/>
        </p:scale>
        <p:origin x="74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4/14/2024</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8356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4/14/2024</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083076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4/14/2024</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38536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4/14/2024</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356838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4/14/2024</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125915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4/14/2024</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15664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4/14/2024</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43531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4/14/2024</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515949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4/14/2024</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159024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4/14/2024</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173240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4/14/2024</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21402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4/14/2024</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3243699531"/>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a2e.energy.gov/data"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amt.copernicus.org/articles/10/999/2017/"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a2e.energy.gov/hom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693B08FD-5ECC-4728-AA84-CD6AC875BF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2549107E-EC98-4933-8F8F-A1713C393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216557"/>
          </a:xfrm>
          <a:custGeom>
            <a:avLst/>
            <a:gdLst>
              <a:gd name="connsiteX0" fmla="*/ 0 w 12188952"/>
              <a:gd name="connsiteY0" fmla="*/ 0 h 6216557"/>
              <a:gd name="connsiteX1" fmla="*/ 12188952 w 12188952"/>
              <a:gd name="connsiteY1" fmla="*/ 0 h 6216557"/>
              <a:gd name="connsiteX2" fmla="*/ 12188952 w 12188952"/>
              <a:gd name="connsiteY2" fmla="*/ 5609705 h 6216557"/>
              <a:gd name="connsiteX3" fmla="*/ 12049115 w 12188952"/>
              <a:gd name="connsiteY3" fmla="*/ 5640762 h 6216557"/>
              <a:gd name="connsiteX4" fmla="*/ 6096001 w 12188952"/>
              <a:gd name="connsiteY4" fmla="*/ 6216557 h 6216557"/>
              <a:gd name="connsiteX5" fmla="*/ 142887 w 12188952"/>
              <a:gd name="connsiteY5" fmla="*/ 5640762 h 6216557"/>
              <a:gd name="connsiteX6" fmla="*/ 0 w 12188952"/>
              <a:gd name="connsiteY6" fmla="*/ 5609028 h 6216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6216557">
                <a:moveTo>
                  <a:pt x="0" y="0"/>
                </a:moveTo>
                <a:lnTo>
                  <a:pt x="12188952" y="0"/>
                </a:lnTo>
                <a:lnTo>
                  <a:pt x="12188952" y="5609705"/>
                </a:lnTo>
                <a:lnTo>
                  <a:pt x="12049115" y="5640762"/>
                </a:lnTo>
                <a:cubicBezTo>
                  <a:pt x="10313281" y="6006147"/>
                  <a:pt x="8275571" y="6216557"/>
                  <a:pt x="6096001" y="6216557"/>
                </a:cubicBezTo>
                <a:cubicBezTo>
                  <a:pt x="3916432" y="6216557"/>
                  <a:pt x="1878721" y="6006147"/>
                  <a:pt x="142887" y="5640762"/>
                </a:cubicBezTo>
                <a:lnTo>
                  <a:pt x="0" y="5609028"/>
                </a:lnTo>
                <a:close/>
              </a:path>
            </a:pathLst>
          </a:custGeom>
          <a:ln w="9525">
            <a:noFill/>
          </a:ln>
          <a:effectLst>
            <a:outerShdw blurRad="50800" dist="38100" dir="5400000" algn="t"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5" name="Picture 24" descr="Blue and pink paint mixture">
            <a:extLst>
              <a:ext uri="{FF2B5EF4-FFF2-40B4-BE49-F238E27FC236}">
                <a16:creationId xmlns:a16="http://schemas.microsoft.com/office/drawing/2014/main" id="{AC261FBB-95CD-9ACE-FE0B-353C0AF67AD6}"/>
              </a:ext>
            </a:extLst>
          </p:cNvPr>
          <p:cNvPicPr>
            <a:picLocks noChangeAspect="1"/>
          </p:cNvPicPr>
          <p:nvPr/>
        </p:nvPicPr>
        <p:blipFill rotWithShape="1">
          <a:blip r:embed="rId2"/>
          <a:srcRect t="23612"/>
          <a:stretch/>
        </p:blipFill>
        <p:spPr>
          <a:xfrm>
            <a:off x="20" y="1"/>
            <a:ext cx="12191980" cy="6216557"/>
          </a:xfrm>
          <a:custGeom>
            <a:avLst/>
            <a:gdLst/>
            <a:ahLst/>
            <a:cxnLst/>
            <a:rect l="l" t="t" r="r" b="b"/>
            <a:pathLst>
              <a:path w="12188952" h="6216557">
                <a:moveTo>
                  <a:pt x="0" y="0"/>
                </a:moveTo>
                <a:lnTo>
                  <a:pt x="12188952" y="0"/>
                </a:lnTo>
                <a:lnTo>
                  <a:pt x="12188952" y="5609705"/>
                </a:lnTo>
                <a:lnTo>
                  <a:pt x="12049115" y="5640762"/>
                </a:lnTo>
                <a:cubicBezTo>
                  <a:pt x="10313281" y="6006147"/>
                  <a:pt x="8275571" y="6216557"/>
                  <a:pt x="6096001" y="6216557"/>
                </a:cubicBezTo>
                <a:cubicBezTo>
                  <a:pt x="3916432" y="6216557"/>
                  <a:pt x="1878721" y="6006147"/>
                  <a:pt x="142887" y="5640762"/>
                </a:cubicBezTo>
                <a:lnTo>
                  <a:pt x="0" y="5609028"/>
                </a:lnTo>
                <a:close/>
              </a:path>
            </a:pathLst>
          </a:custGeom>
        </p:spPr>
      </p:pic>
      <p:sp>
        <p:nvSpPr>
          <p:cNvPr id="5" name="TextBox 4">
            <a:extLst>
              <a:ext uri="{FF2B5EF4-FFF2-40B4-BE49-F238E27FC236}">
                <a16:creationId xmlns:a16="http://schemas.microsoft.com/office/drawing/2014/main" id="{104A38FF-C7D8-A604-DDEA-6F7E90453535}"/>
              </a:ext>
            </a:extLst>
          </p:cNvPr>
          <p:cNvSpPr txBox="1"/>
          <p:nvPr/>
        </p:nvSpPr>
        <p:spPr>
          <a:xfrm>
            <a:off x="523875" y="641442"/>
            <a:ext cx="10810875" cy="1754326"/>
          </a:xfrm>
          <a:prstGeom prst="rect">
            <a:avLst/>
          </a:prstGeom>
          <a:noFill/>
        </p:spPr>
        <p:txBody>
          <a:bodyPr wrap="square" rtlCol="0">
            <a:spAutoFit/>
          </a:bodyPr>
          <a:lstStyle/>
          <a:p>
            <a:r>
              <a:rPr lang="en-IN" sz="5400" b="1" dirty="0"/>
              <a:t>Wind Speed Retrieval using Machine Learning</a:t>
            </a:r>
          </a:p>
        </p:txBody>
      </p:sp>
      <p:sp>
        <p:nvSpPr>
          <p:cNvPr id="8" name="TextBox 7">
            <a:extLst>
              <a:ext uri="{FF2B5EF4-FFF2-40B4-BE49-F238E27FC236}">
                <a16:creationId xmlns:a16="http://schemas.microsoft.com/office/drawing/2014/main" id="{756FE826-E7B8-4843-18A8-F1B917CBEA40}"/>
              </a:ext>
            </a:extLst>
          </p:cNvPr>
          <p:cNvSpPr txBox="1"/>
          <p:nvPr/>
        </p:nvSpPr>
        <p:spPr>
          <a:xfrm>
            <a:off x="6331384" y="4683538"/>
            <a:ext cx="5860596" cy="707886"/>
          </a:xfrm>
          <a:prstGeom prst="rect">
            <a:avLst/>
          </a:prstGeom>
          <a:noFill/>
        </p:spPr>
        <p:txBody>
          <a:bodyPr wrap="square" rtlCol="0">
            <a:spAutoFit/>
          </a:bodyPr>
          <a:lstStyle/>
          <a:p>
            <a:pPr marL="285750" indent="-285750">
              <a:buFont typeface="Arial" panose="020B0604020202020204" pitchFamily="34" charset="0"/>
              <a:buChar char="•"/>
            </a:pPr>
            <a:r>
              <a:rPr lang="en-IN" sz="2000" b="1" dirty="0"/>
              <a:t>Lalith Sai Madhav Rayala(1226017093)</a:t>
            </a:r>
          </a:p>
          <a:p>
            <a:pPr marL="285750" indent="-285750">
              <a:buFont typeface="Arial" panose="020B0604020202020204" pitchFamily="34" charset="0"/>
              <a:buChar char="•"/>
            </a:pPr>
            <a:r>
              <a:rPr lang="en-IN" sz="2000" b="1" dirty="0"/>
              <a:t>Anupama Kanchustambam (1225758846)</a:t>
            </a:r>
          </a:p>
        </p:txBody>
      </p:sp>
    </p:spTree>
    <p:extLst>
      <p:ext uri="{BB962C8B-B14F-4D97-AF65-F5344CB8AC3E}">
        <p14:creationId xmlns:p14="http://schemas.microsoft.com/office/powerpoint/2010/main" val="1258825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A1F2E-BF2D-E9D5-270F-08BB21044A6A}"/>
              </a:ext>
            </a:extLst>
          </p:cNvPr>
          <p:cNvSpPr>
            <a:spLocks noGrp="1"/>
          </p:cNvSpPr>
          <p:nvPr>
            <p:ph type="title"/>
          </p:nvPr>
        </p:nvSpPr>
        <p:spPr/>
        <p:txBody>
          <a:bodyPr/>
          <a:lstStyle/>
          <a:p>
            <a:r>
              <a:rPr lang="en-IN" dirty="0"/>
              <a:t>Troutdale Airport Results</a:t>
            </a:r>
          </a:p>
        </p:txBody>
      </p:sp>
      <p:pic>
        <p:nvPicPr>
          <p:cNvPr id="9" name="Picture 8">
            <a:extLst>
              <a:ext uri="{FF2B5EF4-FFF2-40B4-BE49-F238E27FC236}">
                <a16:creationId xmlns:a16="http://schemas.microsoft.com/office/drawing/2014/main" id="{61122E92-C73F-D339-EA6A-C048A9A8B3FE}"/>
              </a:ext>
            </a:extLst>
          </p:cNvPr>
          <p:cNvPicPr>
            <a:picLocks noChangeAspect="1"/>
          </p:cNvPicPr>
          <p:nvPr/>
        </p:nvPicPr>
        <p:blipFill>
          <a:blip r:embed="rId2"/>
          <a:stretch>
            <a:fillRect/>
          </a:stretch>
        </p:blipFill>
        <p:spPr>
          <a:xfrm>
            <a:off x="498405" y="2232070"/>
            <a:ext cx="6258924" cy="3760746"/>
          </a:xfrm>
          <a:prstGeom prst="rect">
            <a:avLst/>
          </a:prstGeom>
        </p:spPr>
      </p:pic>
      <p:pic>
        <p:nvPicPr>
          <p:cNvPr id="11" name="Picture 10">
            <a:extLst>
              <a:ext uri="{FF2B5EF4-FFF2-40B4-BE49-F238E27FC236}">
                <a16:creationId xmlns:a16="http://schemas.microsoft.com/office/drawing/2014/main" id="{22FFFF89-62AD-B7E3-02A5-7510697A05F6}"/>
              </a:ext>
            </a:extLst>
          </p:cNvPr>
          <p:cNvPicPr>
            <a:picLocks noChangeAspect="1"/>
          </p:cNvPicPr>
          <p:nvPr/>
        </p:nvPicPr>
        <p:blipFill>
          <a:blip r:embed="rId3"/>
          <a:stretch>
            <a:fillRect/>
          </a:stretch>
        </p:blipFill>
        <p:spPr>
          <a:xfrm>
            <a:off x="4659815" y="5220320"/>
            <a:ext cx="6848234" cy="1276350"/>
          </a:xfrm>
          <a:prstGeom prst="rect">
            <a:avLst/>
          </a:prstGeom>
        </p:spPr>
      </p:pic>
      <p:sp>
        <p:nvSpPr>
          <p:cNvPr id="12" name="TextBox 11">
            <a:extLst>
              <a:ext uri="{FF2B5EF4-FFF2-40B4-BE49-F238E27FC236}">
                <a16:creationId xmlns:a16="http://schemas.microsoft.com/office/drawing/2014/main" id="{E82BB231-0F4E-3BA5-D563-395310AF5CFC}"/>
              </a:ext>
            </a:extLst>
          </p:cNvPr>
          <p:cNvSpPr txBox="1"/>
          <p:nvPr/>
        </p:nvSpPr>
        <p:spPr>
          <a:xfrm>
            <a:off x="7019925" y="2476500"/>
            <a:ext cx="4488124" cy="923330"/>
          </a:xfrm>
          <a:prstGeom prst="rect">
            <a:avLst/>
          </a:prstGeom>
          <a:noFill/>
        </p:spPr>
        <p:txBody>
          <a:bodyPr wrap="square" rtlCol="0">
            <a:spAutoFit/>
          </a:bodyPr>
          <a:lstStyle/>
          <a:p>
            <a:r>
              <a:rPr lang="en-IN" dirty="0"/>
              <a:t>RMSE : 0.44</a:t>
            </a:r>
          </a:p>
          <a:p>
            <a:r>
              <a:rPr lang="en-IN" dirty="0"/>
              <a:t>MAE: 0.12</a:t>
            </a:r>
          </a:p>
          <a:p>
            <a:r>
              <a:rPr lang="en-IN" dirty="0"/>
              <a:t>Test Loss: 0.2013</a:t>
            </a:r>
          </a:p>
        </p:txBody>
      </p:sp>
    </p:spTree>
    <p:extLst>
      <p:ext uri="{BB962C8B-B14F-4D97-AF65-F5344CB8AC3E}">
        <p14:creationId xmlns:p14="http://schemas.microsoft.com/office/powerpoint/2010/main" val="1193714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BBDE0-CB31-508A-D7B0-F57EEC2E632E}"/>
              </a:ext>
            </a:extLst>
          </p:cNvPr>
          <p:cNvSpPr>
            <a:spLocks noGrp="1"/>
          </p:cNvSpPr>
          <p:nvPr>
            <p:ph type="title"/>
          </p:nvPr>
        </p:nvSpPr>
        <p:spPr/>
        <p:txBody>
          <a:bodyPr/>
          <a:lstStyle/>
          <a:p>
            <a:r>
              <a:rPr lang="en-IN" dirty="0"/>
              <a:t>Troutdale Airport Results</a:t>
            </a:r>
          </a:p>
        </p:txBody>
      </p:sp>
      <p:pic>
        <p:nvPicPr>
          <p:cNvPr id="5" name="Content Placeholder 4">
            <a:extLst>
              <a:ext uri="{FF2B5EF4-FFF2-40B4-BE49-F238E27FC236}">
                <a16:creationId xmlns:a16="http://schemas.microsoft.com/office/drawing/2014/main" id="{E455AEBC-13FD-62E8-AAAD-3FBF6FD1E730}"/>
              </a:ext>
            </a:extLst>
          </p:cNvPr>
          <p:cNvPicPr>
            <a:picLocks noGrp="1" noChangeAspect="1"/>
          </p:cNvPicPr>
          <p:nvPr>
            <p:ph idx="1"/>
          </p:nvPr>
        </p:nvPicPr>
        <p:blipFill>
          <a:blip r:embed="rId2"/>
          <a:stretch>
            <a:fillRect/>
          </a:stretch>
        </p:blipFill>
        <p:spPr>
          <a:xfrm>
            <a:off x="902293" y="2173288"/>
            <a:ext cx="5394726" cy="3694112"/>
          </a:xfrm>
        </p:spPr>
      </p:pic>
      <p:pic>
        <p:nvPicPr>
          <p:cNvPr id="7" name="Picture 6">
            <a:extLst>
              <a:ext uri="{FF2B5EF4-FFF2-40B4-BE49-F238E27FC236}">
                <a16:creationId xmlns:a16="http://schemas.microsoft.com/office/drawing/2014/main" id="{64A02799-E0C4-BCDC-EFB9-B5F8ACB57A2B}"/>
              </a:ext>
            </a:extLst>
          </p:cNvPr>
          <p:cNvPicPr>
            <a:picLocks noChangeAspect="1"/>
          </p:cNvPicPr>
          <p:nvPr/>
        </p:nvPicPr>
        <p:blipFill>
          <a:blip r:embed="rId3"/>
          <a:stretch>
            <a:fillRect/>
          </a:stretch>
        </p:blipFill>
        <p:spPr>
          <a:xfrm>
            <a:off x="5686151" y="2115179"/>
            <a:ext cx="6325148" cy="3810330"/>
          </a:xfrm>
          <a:prstGeom prst="rect">
            <a:avLst/>
          </a:prstGeom>
        </p:spPr>
      </p:pic>
    </p:spTree>
    <p:extLst>
      <p:ext uri="{BB962C8B-B14F-4D97-AF65-F5344CB8AC3E}">
        <p14:creationId xmlns:p14="http://schemas.microsoft.com/office/powerpoint/2010/main" val="16784532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FA590-EC7D-00F0-7B5B-CB728156BC25}"/>
              </a:ext>
            </a:extLst>
          </p:cNvPr>
          <p:cNvSpPr>
            <a:spLocks noGrp="1"/>
          </p:cNvSpPr>
          <p:nvPr>
            <p:ph type="title"/>
          </p:nvPr>
        </p:nvSpPr>
        <p:spPr/>
        <p:txBody>
          <a:bodyPr/>
          <a:lstStyle/>
          <a:p>
            <a:r>
              <a:rPr lang="en-US" dirty="0"/>
              <a:t>What do the results mean?</a:t>
            </a:r>
            <a:endParaRPr lang="en-IN" dirty="0"/>
          </a:p>
        </p:txBody>
      </p:sp>
      <p:sp>
        <p:nvSpPr>
          <p:cNvPr id="3" name="Content Placeholder 2">
            <a:extLst>
              <a:ext uri="{FF2B5EF4-FFF2-40B4-BE49-F238E27FC236}">
                <a16:creationId xmlns:a16="http://schemas.microsoft.com/office/drawing/2014/main" id="{BE6CBEA3-9E10-0A5C-3774-BBE3F2215D72}"/>
              </a:ext>
            </a:extLst>
          </p:cNvPr>
          <p:cNvSpPr>
            <a:spLocks noGrp="1"/>
          </p:cNvSpPr>
          <p:nvPr>
            <p:ph idx="1"/>
          </p:nvPr>
        </p:nvSpPr>
        <p:spPr>
          <a:xfrm>
            <a:off x="420243" y="1728216"/>
            <a:ext cx="10168128" cy="493776"/>
          </a:xfrm>
        </p:spPr>
        <p:txBody>
          <a:bodyPr>
            <a:normAutofit fontScale="92500" lnSpcReduction="10000"/>
          </a:bodyPr>
          <a:lstStyle/>
          <a:p>
            <a:pPr marL="0" indent="0">
              <a:buNone/>
            </a:pPr>
            <a:r>
              <a:rPr lang="en-US" sz="1400" dirty="0"/>
              <a:t>The results reflect the performance of a neural network model that has been trained to predict wind speeds using data from LiDAR and wind tower measurements. Here's what each part of the output means:</a:t>
            </a:r>
            <a:endParaRPr lang="en-IN" sz="1400" dirty="0"/>
          </a:p>
        </p:txBody>
      </p:sp>
      <p:sp>
        <p:nvSpPr>
          <p:cNvPr id="5" name="TextBox 4">
            <a:extLst>
              <a:ext uri="{FF2B5EF4-FFF2-40B4-BE49-F238E27FC236}">
                <a16:creationId xmlns:a16="http://schemas.microsoft.com/office/drawing/2014/main" id="{8A6EDBA2-C76C-2A92-05B3-57E3C5D097F2}"/>
              </a:ext>
            </a:extLst>
          </p:cNvPr>
          <p:cNvSpPr txBox="1"/>
          <p:nvPr/>
        </p:nvSpPr>
        <p:spPr>
          <a:xfrm>
            <a:off x="420243" y="2212467"/>
            <a:ext cx="2952750" cy="3231654"/>
          </a:xfrm>
          <a:prstGeom prst="rect">
            <a:avLst/>
          </a:prstGeom>
          <a:noFill/>
        </p:spPr>
        <p:txBody>
          <a:bodyPr wrap="square" rtlCol="0">
            <a:spAutoFit/>
          </a:bodyPr>
          <a:lstStyle/>
          <a:p>
            <a:r>
              <a:rPr lang="en-US" sz="1200" b="1" dirty="0"/>
              <a:t>Epochs and Loss: </a:t>
            </a:r>
            <a:r>
              <a:rPr lang="en-US" sz="1200" dirty="0"/>
              <a:t>During training, your model went through 20 epochs, which are full iterations over the entire dataset. The loss is a measure of how well the model is doing, with lower values indicating better performance. The training loss generally decreases over epochs as the model learns. The validation loss is a measure of model performance on a separate part of the data not used for training, which helps in gauging how well the model generalizes. Early stopping is used to prevent overfitting, and it stops the training if the validation loss does not improve for a set number of epochs (patience parameter).</a:t>
            </a:r>
            <a:endParaRPr lang="en-IN" sz="1200" dirty="0"/>
          </a:p>
        </p:txBody>
      </p:sp>
      <p:sp>
        <p:nvSpPr>
          <p:cNvPr id="6" name="TextBox 5">
            <a:extLst>
              <a:ext uri="{FF2B5EF4-FFF2-40B4-BE49-F238E27FC236}">
                <a16:creationId xmlns:a16="http://schemas.microsoft.com/office/drawing/2014/main" id="{5F5722DC-F9F2-F941-0D84-C86727941223}"/>
              </a:ext>
            </a:extLst>
          </p:cNvPr>
          <p:cNvSpPr txBox="1"/>
          <p:nvPr/>
        </p:nvSpPr>
        <p:spPr>
          <a:xfrm>
            <a:off x="3306318" y="2212467"/>
            <a:ext cx="2447925" cy="2123658"/>
          </a:xfrm>
          <a:prstGeom prst="rect">
            <a:avLst/>
          </a:prstGeom>
          <a:noFill/>
        </p:spPr>
        <p:txBody>
          <a:bodyPr wrap="square" rtlCol="0">
            <a:spAutoFit/>
          </a:bodyPr>
          <a:lstStyle/>
          <a:p>
            <a:r>
              <a:rPr lang="en-US" sz="1200" b="1" dirty="0"/>
              <a:t>Final Test Loss: </a:t>
            </a:r>
            <a:r>
              <a:rPr lang="en-US" sz="1200" dirty="0"/>
              <a:t>The test loss of 0.2014 is the mean squared error on the test dataset. It's the average of the squares of the differences between the predicted and actual values. This is the final evaluation of the model after training and indicates how well the model is expected to perform on unseen data.</a:t>
            </a:r>
            <a:endParaRPr lang="en-IN" sz="1200" dirty="0"/>
          </a:p>
        </p:txBody>
      </p:sp>
      <p:sp>
        <p:nvSpPr>
          <p:cNvPr id="7" name="TextBox 6">
            <a:extLst>
              <a:ext uri="{FF2B5EF4-FFF2-40B4-BE49-F238E27FC236}">
                <a16:creationId xmlns:a16="http://schemas.microsoft.com/office/drawing/2014/main" id="{AA0FBABB-2EF7-38D1-AFD9-B550EC596231}"/>
              </a:ext>
            </a:extLst>
          </p:cNvPr>
          <p:cNvSpPr txBox="1"/>
          <p:nvPr/>
        </p:nvSpPr>
        <p:spPr>
          <a:xfrm>
            <a:off x="5658993" y="2145792"/>
            <a:ext cx="2637282" cy="3970318"/>
          </a:xfrm>
          <a:prstGeom prst="rect">
            <a:avLst/>
          </a:prstGeom>
          <a:noFill/>
        </p:spPr>
        <p:txBody>
          <a:bodyPr wrap="square" rtlCol="0">
            <a:spAutoFit/>
          </a:bodyPr>
          <a:lstStyle/>
          <a:p>
            <a:r>
              <a:rPr lang="en-US" sz="1200" b="1" dirty="0"/>
              <a:t>RMSE and MAE: </a:t>
            </a:r>
            <a:r>
              <a:rPr lang="en-US" sz="1200" dirty="0"/>
              <a:t>RMSE (Root Mean Squared Error) of 0.4488 is a standard way to measure the error of a model in predicting quantitative data. It represents the square root of the second sample moment of the differences between predicted values and observed values or the quadratic mean of these differences. Lower RMSE values are better, and they indicate that the predicted values are close to the actual values.</a:t>
            </a:r>
          </a:p>
          <a:p>
            <a:r>
              <a:rPr lang="en-US" sz="1200" dirty="0"/>
              <a:t>MAE (Mean Absolute Error) of 0.1265 is the average of the absolute differences between the predicted and actual values. It gives an idea of how wrong the predictions were. The lower the MAE, the better the model's predictions are</a:t>
            </a:r>
            <a:endParaRPr lang="en-IN" sz="1200" dirty="0"/>
          </a:p>
        </p:txBody>
      </p:sp>
      <p:sp>
        <p:nvSpPr>
          <p:cNvPr id="8" name="TextBox 7">
            <a:extLst>
              <a:ext uri="{FF2B5EF4-FFF2-40B4-BE49-F238E27FC236}">
                <a16:creationId xmlns:a16="http://schemas.microsoft.com/office/drawing/2014/main" id="{A2F25004-3A09-63A6-5E70-747EC5E4A89A}"/>
              </a:ext>
            </a:extLst>
          </p:cNvPr>
          <p:cNvSpPr txBox="1"/>
          <p:nvPr/>
        </p:nvSpPr>
        <p:spPr>
          <a:xfrm>
            <a:off x="8391525" y="2221992"/>
            <a:ext cx="2637282" cy="3600986"/>
          </a:xfrm>
          <a:prstGeom prst="rect">
            <a:avLst/>
          </a:prstGeom>
          <a:noFill/>
        </p:spPr>
        <p:txBody>
          <a:bodyPr wrap="square" rtlCol="0">
            <a:spAutoFit/>
          </a:bodyPr>
          <a:lstStyle/>
          <a:p>
            <a:r>
              <a:rPr lang="en-US" sz="1200" b="1" dirty="0"/>
              <a:t>Plots: </a:t>
            </a:r>
            <a:r>
              <a:rPr lang="en-US" sz="1200" dirty="0"/>
              <a:t>The 'Actual vs. Predicted Wind Speed' plot shows the comparison between the actual wind speeds from the test set and those predicted by your model. Ideally, these two lines would overlap, indicating perfect predictions. The density of the points (especially in the orange line for predicted wind speeds) indicates variability in prediction accuracy.</a:t>
            </a:r>
          </a:p>
          <a:p>
            <a:r>
              <a:rPr lang="en-US" sz="1200" dirty="0"/>
              <a:t>The 'Training and Validation Loss Over Epochs' plot demonstrates how the loss decreased over each epoch during training. The closer the validation loss is to the training loss, the better your model is at generalizing to new, unseen data.</a:t>
            </a:r>
            <a:endParaRPr lang="en-IN" sz="1200" dirty="0"/>
          </a:p>
        </p:txBody>
      </p:sp>
    </p:spTree>
    <p:extLst>
      <p:ext uri="{BB962C8B-B14F-4D97-AF65-F5344CB8AC3E}">
        <p14:creationId xmlns:p14="http://schemas.microsoft.com/office/powerpoint/2010/main" val="41955307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AE8F1-BC6E-F46B-A772-550C11DA9F37}"/>
              </a:ext>
            </a:extLst>
          </p:cNvPr>
          <p:cNvSpPr>
            <a:spLocks noGrp="1"/>
          </p:cNvSpPr>
          <p:nvPr>
            <p:ph type="title"/>
          </p:nvPr>
        </p:nvSpPr>
        <p:spPr/>
        <p:txBody>
          <a:bodyPr/>
          <a:lstStyle/>
          <a:p>
            <a:r>
              <a:rPr lang="en-IN" dirty="0"/>
              <a:t>Wasco Airport Results</a:t>
            </a:r>
          </a:p>
        </p:txBody>
      </p:sp>
      <p:pic>
        <p:nvPicPr>
          <p:cNvPr id="5" name="Content Placeholder 4">
            <a:extLst>
              <a:ext uri="{FF2B5EF4-FFF2-40B4-BE49-F238E27FC236}">
                <a16:creationId xmlns:a16="http://schemas.microsoft.com/office/drawing/2014/main" id="{8D1CB21C-3A50-9E9B-C710-647EB17233F6}"/>
              </a:ext>
            </a:extLst>
          </p:cNvPr>
          <p:cNvPicPr>
            <a:picLocks noGrp="1" noChangeAspect="1"/>
          </p:cNvPicPr>
          <p:nvPr>
            <p:ph idx="1"/>
          </p:nvPr>
        </p:nvPicPr>
        <p:blipFill>
          <a:blip r:embed="rId2"/>
          <a:stretch>
            <a:fillRect/>
          </a:stretch>
        </p:blipFill>
        <p:spPr>
          <a:xfrm>
            <a:off x="535591" y="2116138"/>
            <a:ext cx="5560409" cy="3694112"/>
          </a:xfrm>
        </p:spPr>
      </p:pic>
      <p:pic>
        <p:nvPicPr>
          <p:cNvPr id="9" name="Picture 8">
            <a:extLst>
              <a:ext uri="{FF2B5EF4-FFF2-40B4-BE49-F238E27FC236}">
                <a16:creationId xmlns:a16="http://schemas.microsoft.com/office/drawing/2014/main" id="{FC213FAA-DC4E-4ED0-7E94-CE8716035496}"/>
              </a:ext>
            </a:extLst>
          </p:cNvPr>
          <p:cNvPicPr>
            <a:picLocks noChangeAspect="1"/>
          </p:cNvPicPr>
          <p:nvPr/>
        </p:nvPicPr>
        <p:blipFill>
          <a:blip r:embed="rId3"/>
          <a:stretch>
            <a:fillRect/>
          </a:stretch>
        </p:blipFill>
        <p:spPr>
          <a:xfrm>
            <a:off x="3578862" y="5398038"/>
            <a:ext cx="8077547" cy="800134"/>
          </a:xfrm>
          <a:prstGeom prst="rect">
            <a:avLst/>
          </a:prstGeom>
        </p:spPr>
      </p:pic>
      <p:sp>
        <p:nvSpPr>
          <p:cNvPr id="10" name="TextBox 9">
            <a:extLst>
              <a:ext uri="{FF2B5EF4-FFF2-40B4-BE49-F238E27FC236}">
                <a16:creationId xmlns:a16="http://schemas.microsoft.com/office/drawing/2014/main" id="{571A7705-53CA-CCC6-103B-AFF326E086B6}"/>
              </a:ext>
            </a:extLst>
          </p:cNvPr>
          <p:cNvSpPr txBox="1"/>
          <p:nvPr/>
        </p:nvSpPr>
        <p:spPr>
          <a:xfrm>
            <a:off x="6795572" y="3039864"/>
            <a:ext cx="4488124" cy="923330"/>
          </a:xfrm>
          <a:prstGeom prst="rect">
            <a:avLst/>
          </a:prstGeom>
          <a:noFill/>
        </p:spPr>
        <p:txBody>
          <a:bodyPr wrap="square" rtlCol="0">
            <a:spAutoFit/>
          </a:bodyPr>
          <a:lstStyle/>
          <a:p>
            <a:r>
              <a:rPr lang="en-IN" dirty="0"/>
              <a:t>RMSE : 1.63</a:t>
            </a:r>
          </a:p>
          <a:p>
            <a:r>
              <a:rPr lang="en-IN" dirty="0"/>
              <a:t>MAE: 1.54</a:t>
            </a:r>
          </a:p>
          <a:p>
            <a:r>
              <a:rPr lang="en-IN" dirty="0"/>
              <a:t>Test Loss: 0.2688</a:t>
            </a:r>
          </a:p>
        </p:txBody>
      </p:sp>
    </p:spTree>
    <p:extLst>
      <p:ext uri="{BB962C8B-B14F-4D97-AF65-F5344CB8AC3E}">
        <p14:creationId xmlns:p14="http://schemas.microsoft.com/office/powerpoint/2010/main" val="5147011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61247-0513-7A82-DAEA-AE325FEB4E3C}"/>
              </a:ext>
            </a:extLst>
          </p:cNvPr>
          <p:cNvSpPr>
            <a:spLocks noGrp="1"/>
          </p:cNvSpPr>
          <p:nvPr>
            <p:ph type="title"/>
          </p:nvPr>
        </p:nvSpPr>
        <p:spPr/>
        <p:txBody>
          <a:bodyPr>
            <a:normAutofit/>
          </a:bodyPr>
          <a:lstStyle/>
          <a:p>
            <a:r>
              <a:rPr lang="en-IN" dirty="0"/>
              <a:t>Wasco Airport Results</a:t>
            </a:r>
          </a:p>
        </p:txBody>
      </p:sp>
      <p:pic>
        <p:nvPicPr>
          <p:cNvPr id="5" name="Content Placeholder 4">
            <a:extLst>
              <a:ext uri="{FF2B5EF4-FFF2-40B4-BE49-F238E27FC236}">
                <a16:creationId xmlns:a16="http://schemas.microsoft.com/office/drawing/2014/main" id="{698BB229-0E6F-A1C7-6BE8-EC8BFC066E32}"/>
              </a:ext>
            </a:extLst>
          </p:cNvPr>
          <p:cNvPicPr>
            <a:picLocks noGrp="1" noChangeAspect="1"/>
          </p:cNvPicPr>
          <p:nvPr>
            <p:ph idx="1"/>
          </p:nvPr>
        </p:nvPicPr>
        <p:blipFill>
          <a:blip r:embed="rId2"/>
          <a:stretch>
            <a:fillRect/>
          </a:stretch>
        </p:blipFill>
        <p:spPr>
          <a:xfrm>
            <a:off x="571540" y="2195513"/>
            <a:ext cx="5110082" cy="3694112"/>
          </a:xfrm>
        </p:spPr>
      </p:pic>
      <p:pic>
        <p:nvPicPr>
          <p:cNvPr id="7" name="Picture 6">
            <a:extLst>
              <a:ext uri="{FF2B5EF4-FFF2-40B4-BE49-F238E27FC236}">
                <a16:creationId xmlns:a16="http://schemas.microsoft.com/office/drawing/2014/main" id="{D0D50B7C-12E9-6CFA-3AED-7CC2C1398359}"/>
              </a:ext>
            </a:extLst>
          </p:cNvPr>
          <p:cNvPicPr>
            <a:picLocks noChangeAspect="1"/>
          </p:cNvPicPr>
          <p:nvPr/>
        </p:nvPicPr>
        <p:blipFill>
          <a:blip r:embed="rId3"/>
          <a:stretch>
            <a:fillRect/>
          </a:stretch>
        </p:blipFill>
        <p:spPr>
          <a:xfrm>
            <a:off x="5681622" y="2422225"/>
            <a:ext cx="5685013" cy="3467400"/>
          </a:xfrm>
          <a:prstGeom prst="rect">
            <a:avLst/>
          </a:prstGeom>
        </p:spPr>
      </p:pic>
    </p:spTree>
    <p:extLst>
      <p:ext uri="{BB962C8B-B14F-4D97-AF65-F5344CB8AC3E}">
        <p14:creationId xmlns:p14="http://schemas.microsoft.com/office/powerpoint/2010/main" val="33173462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6DDFD-A9E9-4C81-18C6-E9F001C8DD03}"/>
              </a:ext>
            </a:extLst>
          </p:cNvPr>
          <p:cNvSpPr>
            <a:spLocks noGrp="1"/>
          </p:cNvSpPr>
          <p:nvPr>
            <p:ph type="title"/>
          </p:nvPr>
        </p:nvSpPr>
        <p:spPr/>
        <p:txBody>
          <a:bodyPr>
            <a:normAutofit/>
          </a:bodyPr>
          <a:lstStyle/>
          <a:p>
            <a:r>
              <a:rPr lang="en-IN" dirty="0"/>
              <a:t>Wasco data on Troutdale trained model</a:t>
            </a:r>
          </a:p>
        </p:txBody>
      </p:sp>
      <p:pic>
        <p:nvPicPr>
          <p:cNvPr id="8" name="Content Placeholder 7">
            <a:extLst>
              <a:ext uri="{FF2B5EF4-FFF2-40B4-BE49-F238E27FC236}">
                <a16:creationId xmlns:a16="http://schemas.microsoft.com/office/drawing/2014/main" id="{2B363ED0-9281-18F7-FBC2-FCBDE31A94F7}"/>
              </a:ext>
            </a:extLst>
          </p:cNvPr>
          <p:cNvPicPr>
            <a:picLocks noGrp="1" noChangeAspect="1"/>
          </p:cNvPicPr>
          <p:nvPr>
            <p:ph idx="1"/>
          </p:nvPr>
        </p:nvPicPr>
        <p:blipFill>
          <a:blip r:embed="rId2"/>
          <a:stretch>
            <a:fillRect/>
          </a:stretch>
        </p:blipFill>
        <p:spPr>
          <a:xfrm>
            <a:off x="640236" y="2220913"/>
            <a:ext cx="6680841" cy="3694112"/>
          </a:xfrm>
        </p:spPr>
      </p:pic>
      <p:pic>
        <p:nvPicPr>
          <p:cNvPr id="10" name="Picture 9">
            <a:extLst>
              <a:ext uri="{FF2B5EF4-FFF2-40B4-BE49-F238E27FC236}">
                <a16:creationId xmlns:a16="http://schemas.microsoft.com/office/drawing/2014/main" id="{09A43DC4-CC24-337B-3FE0-34A94D301977}"/>
              </a:ext>
            </a:extLst>
          </p:cNvPr>
          <p:cNvPicPr>
            <a:picLocks noChangeAspect="1"/>
          </p:cNvPicPr>
          <p:nvPr/>
        </p:nvPicPr>
        <p:blipFill>
          <a:blip r:embed="rId3"/>
          <a:stretch>
            <a:fillRect/>
          </a:stretch>
        </p:blipFill>
        <p:spPr>
          <a:xfrm>
            <a:off x="5246103" y="5322541"/>
            <a:ext cx="6157494" cy="670618"/>
          </a:xfrm>
          <a:prstGeom prst="rect">
            <a:avLst/>
          </a:prstGeom>
        </p:spPr>
      </p:pic>
      <p:sp>
        <p:nvSpPr>
          <p:cNvPr id="11" name="TextBox 10">
            <a:extLst>
              <a:ext uri="{FF2B5EF4-FFF2-40B4-BE49-F238E27FC236}">
                <a16:creationId xmlns:a16="http://schemas.microsoft.com/office/drawing/2014/main" id="{91F433A4-F1C9-65E3-AA74-50E6F7A015DC}"/>
              </a:ext>
            </a:extLst>
          </p:cNvPr>
          <p:cNvSpPr txBox="1"/>
          <p:nvPr/>
        </p:nvSpPr>
        <p:spPr>
          <a:xfrm>
            <a:off x="7724775" y="3125396"/>
            <a:ext cx="2200275" cy="646331"/>
          </a:xfrm>
          <a:prstGeom prst="rect">
            <a:avLst/>
          </a:prstGeom>
          <a:noFill/>
        </p:spPr>
        <p:txBody>
          <a:bodyPr wrap="square" rtlCol="0">
            <a:spAutoFit/>
          </a:bodyPr>
          <a:lstStyle/>
          <a:p>
            <a:r>
              <a:rPr lang="en-IN" dirty="0"/>
              <a:t>RMSE: 4.84</a:t>
            </a:r>
          </a:p>
          <a:p>
            <a:r>
              <a:rPr lang="en-IN" dirty="0"/>
              <a:t>MAE: 4.8</a:t>
            </a:r>
          </a:p>
        </p:txBody>
      </p:sp>
    </p:spTree>
    <p:extLst>
      <p:ext uri="{BB962C8B-B14F-4D97-AF65-F5344CB8AC3E}">
        <p14:creationId xmlns:p14="http://schemas.microsoft.com/office/powerpoint/2010/main" val="15725070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25ABF-31C0-1DC9-18CD-E253C360FC96}"/>
              </a:ext>
            </a:extLst>
          </p:cNvPr>
          <p:cNvSpPr>
            <a:spLocks noGrp="1"/>
          </p:cNvSpPr>
          <p:nvPr>
            <p:ph type="title"/>
          </p:nvPr>
        </p:nvSpPr>
        <p:spPr/>
        <p:txBody>
          <a:bodyPr/>
          <a:lstStyle/>
          <a:p>
            <a:r>
              <a:rPr lang="en-IN" dirty="0"/>
              <a:t>Testing Wasco on Troutdale trained model</a:t>
            </a:r>
          </a:p>
        </p:txBody>
      </p:sp>
      <p:pic>
        <p:nvPicPr>
          <p:cNvPr id="7" name="Content Placeholder 6">
            <a:extLst>
              <a:ext uri="{FF2B5EF4-FFF2-40B4-BE49-F238E27FC236}">
                <a16:creationId xmlns:a16="http://schemas.microsoft.com/office/drawing/2014/main" id="{04E0353B-CF4A-38B3-9037-A28C758062D4}"/>
              </a:ext>
            </a:extLst>
          </p:cNvPr>
          <p:cNvPicPr>
            <a:picLocks noGrp="1" noChangeAspect="1"/>
          </p:cNvPicPr>
          <p:nvPr>
            <p:ph idx="1"/>
          </p:nvPr>
        </p:nvPicPr>
        <p:blipFill>
          <a:blip r:embed="rId2"/>
          <a:stretch>
            <a:fillRect/>
          </a:stretch>
        </p:blipFill>
        <p:spPr>
          <a:xfrm>
            <a:off x="613130" y="2230438"/>
            <a:ext cx="5344402" cy="3694112"/>
          </a:xfrm>
        </p:spPr>
      </p:pic>
      <p:pic>
        <p:nvPicPr>
          <p:cNvPr id="9" name="Picture 8">
            <a:extLst>
              <a:ext uri="{FF2B5EF4-FFF2-40B4-BE49-F238E27FC236}">
                <a16:creationId xmlns:a16="http://schemas.microsoft.com/office/drawing/2014/main" id="{469091C0-813B-9C8E-8C68-09C3377BFF8A}"/>
              </a:ext>
            </a:extLst>
          </p:cNvPr>
          <p:cNvPicPr>
            <a:picLocks noChangeAspect="1"/>
          </p:cNvPicPr>
          <p:nvPr/>
        </p:nvPicPr>
        <p:blipFill>
          <a:blip r:embed="rId3"/>
          <a:stretch>
            <a:fillRect/>
          </a:stretch>
        </p:blipFill>
        <p:spPr>
          <a:xfrm>
            <a:off x="5544313" y="2230438"/>
            <a:ext cx="6375594" cy="3775710"/>
          </a:xfrm>
          <a:prstGeom prst="rect">
            <a:avLst/>
          </a:prstGeom>
        </p:spPr>
      </p:pic>
    </p:spTree>
    <p:extLst>
      <p:ext uri="{BB962C8B-B14F-4D97-AF65-F5344CB8AC3E}">
        <p14:creationId xmlns:p14="http://schemas.microsoft.com/office/powerpoint/2010/main" val="39892420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08B2F-DA9C-3632-0840-4591C0CF527D}"/>
              </a:ext>
            </a:extLst>
          </p:cNvPr>
          <p:cNvSpPr>
            <a:spLocks noGrp="1"/>
          </p:cNvSpPr>
          <p:nvPr>
            <p:ph type="title"/>
          </p:nvPr>
        </p:nvSpPr>
        <p:spPr>
          <a:xfrm>
            <a:off x="1011936" y="539309"/>
            <a:ext cx="10168128" cy="1179576"/>
          </a:xfrm>
        </p:spPr>
        <p:txBody>
          <a:bodyPr>
            <a:normAutofit/>
          </a:bodyPr>
          <a:lstStyle/>
          <a:p>
            <a:r>
              <a:rPr lang="en-IN" dirty="0"/>
              <a:t>Training and testing with both datasets</a:t>
            </a:r>
          </a:p>
        </p:txBody>
      </p:sp>
      <p:pic>
        <p:nvPicPr>
          <p:cNvPr id="4" name="Picture 3">
            <a:extLst>
              <a:ext uri="{FF2B5EF4-FFF2-40B4-BE49-F238E27FC236}">
                <a16:creationId xmlns:a16="http://schemas.microsoft.com/office/drawing/2014/main" id="{E40B4CE8-04B7-EC12-55C9-DB9A8C1980A2}"/>
              </a:ext>
            </a:extLst>
          </p:cNvPr>
          <p:cNvPicPr>
            <a:picLocks noChangeAspect="1"/>
          </p:cNvPicPr>
          <p:nvPr/>
        </p:nvPicPr>
        <p:blipFill>
          <a:blip r:embed="rId2"/>
          <a:stretch>
            <a:fillRect/>
          </a:stretch>
        </p:blipFill>
        <p:spPr>
          <a:xfrm>
            <a:off x="552451" y="2121199"/>
            <a:ext cx="6858000" cy="4467241"/>
          </a:xfrm>
          <a:prstGeom prst="rect">
            <a:avLst/>
          </a:prstGeom>
        </p:spPr>
      </p:pic>
      <p:pic>
        <p:nvPicPr>
          <p:cNvPr id="6" name="Picture 5">
            <a:extLst>
              <a:ext uri="{FF2B5EF4-FFF2-40B4-BE49-F238E27FC236}">
                <a16:creationId xmlns:a16="http://schemas.microsoft.com/office/drawing/2014/main" id="{4DC80320-409F-6C2B-4B8C-F6372E37BCB8}"/>
              </a:ext>
            </a:extLst>
          </p:cNvPr>
          <p:cNvPicPr>
            <a:picLocks noChangeAspect="1"/>
          </p:cNvPicPr>
          <p:nvPr/>
        </p:nvPicPr>
        <p:blipFill>
          <a:blip r:embed="rId3"/>
          <a:stretch>
            <a:fillRect/>
          </a:stretch>
        </p:blipFill>
        <p:spPr>
          <a:xfrm>
            <a:off x="3940437" y="5465177"/>
            <a:ext cx="7239627" cy="853514"/>
          </a:xfrm>
          <a:prstGeom prst="rect">
            <a:avLst/>
          </a:prstGeom>
        </p:spPr>
      </p:pic>
      <p:sp>
        <p:nvSpPr>
          <p:cNvPr id="7" name="TextBox 6">
            <a:extLst>
              <a:ext uri="{FF2B5EF4-FFF2-40B4-BE49-F238E27FC236}">
                <a16:creationId xmlns:a16="http://schemas.microsoft.com/office/drawing/2014/main" id="{356B2F3E-8E6F-8EFD-BE4D-8EC53BAF7686}"/>
              </a:ext>
            </a:extLst>
          </p:cNvPr>
          <p:cNvSpPr txBox="1"/>
          <p:nvPr/>
        </p:nvSpPr>
        <p:spPr>
          <a:xfrm>
            <a:off x="7867650" y="3266480"/>
            <a:ext cx="3312414" cy="923330"/>
          </a:xfrm>
          <a:prstGeom prst="rect">
            <a:avLst/>
          </a:prstGeom>
          <a:noFill/>
        </p:spPr>
        <p:txBody>
          <a:bodyPr wrap="square" rtlCol="0">
            <a:spAutoFit/>
          </a:bodyPr>
          <a:lstStyle/>
          <a:p>
            <a:r>
              <a:rPr lang="en-IN" dirty="0"/>
              <a:t>RMSE: 1.63 </a:t>
            </a:r>
          </a:p>
          <a:p>
            <a:r>
              <a:rPr lang="en-IN" dirty="0"/>
              <a:t>MAE: 1.57</a:t>
            </a:r>
          </a:p>
          <a:p>
            <a:r>
              <a:rPr lang="en-IN" dirty="0"/>
              <a:t>Test Loss: 2.68</a:t>
            </a:r>
          </a:p>
        </p:txBody>
      </p:sp>
    </p:spTree>
    <p:extLst>
      <p:ext uri="{BB962C8B-B14F-4D97-AF65-F5344CB8AC3E}">
        <p14:creationId xmlns:p14="http://schemas.microsoft.com/office/powerpoint/2010/main" val="7691245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EA48F-7C0F-3132-EF38-699F560B673A}"/>
              </a:ext>
            </a:extLst>
          </p:cNvPr>
          <p:cNvSpPr>
            <a:spLocks noGrp="1"/>
          </p:cNvSpPr>
          <p:nvPr>
            <p:ph type="title"/>
          </p:nvPr>
        </p:nvSpPr>
        <p:spPr>
          <a:xfrm>
            <a:off x="602385" y="576632"/>
            <a:ext cx="10168128" cy="1179576"/>
          </a:xfrm>
        </p:spPr>
        <p:txBody>
          <a:bodyPr/>
          <a:lstStyle/>
          <a:p>
            <a:r>
              <a:rPr lang="en-IN" dirty="0"/>
              <a:t>Training and testing with both datasets</a:t>
            </a:r>
          </a:p>
        </p:txBody>
      </p:sp>
      <p:pic>
        <p:nvPicPr>
          <p:cNvPr id="5" name="Picture 4">
            <a:extLst>
              <a:ext uri="{FF2B5EF4-FFF2-40B4-BE49-F238E27FC236}">
                <a16:creationId xmlns:a16="http://schemas.microsoft.com/office/drawing/2014/main" id="{4CB837EA-0682-73DB-B165-080062B98DED}"/>
              </a:ext>
            </a:extLst>
          </p:cNvPr>
          <p:cNvPicPr>
            <a:picLocks noChangeAspect="1"/>
          </p:cNvPicPr>
          <p:nvPr/>
        </p:nvPicPr>
        <p:blipFill>
          <a:blip r:embed="rId2"/>
          <a:stretch>
            <a:fillRect/>
          </a:stretch>
        </p:blipFill>
        <p:spPr>
          <a:xfrm>
            <a:off x="154241" y="2168284"/>
            <a:ext cx="6090528" cy="4113084"/>
          </a:xfrm>
          <a:prstGeom prst="rect">
            <a:avLst/>
          </a:prstGeom>
        </p:spPr>
      </p:pic>
      <p:pic>
        <p:nvPicPr>
          <p:cNvPr id="7" name="Picture 6">
            <a:extLst>
              <a:ext uri="{FF2B5EF4-FFF2-40B4-BE49-F238E27FC236}">
                <a16:creationId xmlns:a16="http://schemas.microsoft.com/office/drawing/2014/main" id="{9BDCB868-267B-EF26-266E-361E2436EFA0}"/>
              </a:ext>
            </a:extLst>
          </p:cNvPr>
          <p:cNvPicPr>
            <a:picLocks noChangeAspect="1"/>
          </p:cNvPicPr>
          <p:nvPr/>
        </p:nvPicPr>
        <p:blipFill>
          <a:blip r:embed="rId3"/>
          <a:stretch>
            <a:fillRect/>
          </a:stretch>
        </p:blipFill>
        <p:spPr>
          <a:xfrm>
            <a:off x="5948854" y="2238374"/>
            <a:ext cx="6088905" cy="3762375"/>
          </a:xfrm>
          <a:prstGeom prst="rect">
            <a:avLst/>
          </a:prstGeom>
        </p:spPr>
      </p:pic>
    </p:spTree>
    <p:extLst>
      <p:ext uri="{BB962C8B-B14F-4D97-AF65-F5344CB8AC3E}">
        <p14:creationId xmlns:p14="http://schemas.microsoft.com/office/powerpoint/2010/main" val="5897250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C80A2-A3F8-DA97-FA52-B143AB42232B}"/>
              </a:ext>
            </a:extLst>
          </p:cNvPr>
          <p:cNvSpPr>
            <a:spLocks noGrp="1"/>
          </p:cNvSpPr>
          <p:nvPr>
            <p:ph type="title"/>
          </p:nvPr>
        </p:nvSpPr>
        <p:spPr/>
        <p:txBody>
          <a:bodyPr/>
          <a:lstStyle/>
          <a:p>
            <a:r>
              <a:rPr lang="en-US" dirty="0"/>
              <a:t>What do we infer out of this?</a:t>
            </a:r>
            <a:endParaRPr lang="en-IN" dirty="0"/>
          </a:p>
        </p:txBody>
      </p:sp>
      <p:sp>
        <p:nvSpPr>
          <p:cNvPr id="3" name="Content Placeholder 2">
            <a:extLst>
              <a:ext uri="{FF2B5EF4-FFF2-40B4-BE49-F238E27FC236}">
                <a16:creationId xmlns:a16="http://schemas.microsoft.com/office/drawing/2014/main" id="{BF234DF7-C21C-C544-E185-91FE735B2D87}"/>
              </a:ext>
            </a:extLst>
          </p:cNvPr>
          <p:cNvSpPr>
            <a:spLocks noGrp="1"/>
          </p:cNvSpPr>
          <p:nvPr>
            <p:ph idx="1"/>
          </p:nvPr>
        </p:nvSpPr>
        <p:spPr>
          <a:xfrm>
            <a:off x="557784" y="2458974"/>
            <a:ext cx="11076432" cy="3570351"/>
          </a:xfrm>
        </p:spPr>
        <p:txBody>
          <a:bodyPr>
            <a:normAutofit fontScale="92500"/>
          </a:bodyPr>
          <a:lstStyle/>
          <a:p>
            <a:r>
              <a:rPr lang="en-US" sz="1400" dirty="0"/>
              <a:t>The volume of data pertaining to a specific site is directly proportional to the precision of our results. A larger dataset enhances the model's ability to capture the variability and complexity of wind patterns at a single location, leading to more accurate predictions.</a:t>
            </a:r>
          </a:p>
          <a:p>
            <a:r>
              <a:rPr lang="en-US" sz="1400" dirty="0"/>
              <a:t>The dataset at our disposal, spanning approximately 11-12 months, demonstrates limitations when applied to predict conditions at a disparate location. The diminished accuracy in such scenarios can be attributed to several factors:</a:t>
            </a:r>
          </a:p>
          <a:p>
            <a:pPr marL="0" indent="0">
              <a:buNone/>
            </a:pPr>
            <a:r>
              <a:rPr lang="en-US" sz="1400" dirty="0"/>
              <a:t>	a) The discrepancy in the input features between datasets from different sites introduces challenges. A direct match in the features 	is crucial for the transferability of the predictive model.</a:t>
            </a:r>
          </a:p>
          <a:p>
            <a:pPr marL="0" indent="0">
              <a:buNone/>
            </a:pPr>
            <a:r>
              <a:rPr lang="en-US" sz="1400" dirty="0"/>
              <a:t>	b) Geographical influences are significant in determining wind behavior, and these are inherently site-specific. The unique 	geographical attributes of each location need to be factored into the model for it to make accurate predictions across various sites.</a:t>
            </a:r>
          </a:p>
          <a:p>
            <a:pPr marL="0" indent="0">
              <a:buNone/>
            </a:pPr>
            <a:r>
              <a:rPr lang="en-US" sz="1400" dirty="0"/>
              <a:t>	c) The relative positioning and setup of the measurement equipment at each site can cause variations in data capture, further 	complicating the task of generalizing the model from one location to another.</a:t>
            </a:r>
          </a:p>
          <a:p>
            <a:pPr marL="0" indent="0">
              <a:buNone/>
            </a:pPr>
            <a:r>
              <a:rPr lang="en-US" sz="1400" dirty="0"/>
              <a:t>In conclusion, while our model shows competency in site-specific wind speed prediction, the generalization to other locations is hindered by differences in datasets and site characteristics. This emphasizes the need for tailored models that accommodate the unique features and conditions of each new site.</a:t>
            </a:r>
            <a:endParaRPr lang="en-IN" sz="1400" dirty="0"/>
          </a:p>
        </p:txBody>
      </p:sp>
    </p:spTree>
    <p:extLst>
      <p:ext uri="{BB962C8B-B14F-4D97-AF65-F5344CB8AC3E}">
        <p14:creationId xmlns:p14="http://schemas.microsoft.com/office/powerpoint/2010/main" val="4261799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28B30-417A-2480-1582-DDB8C6B77B67}"/>
              </a:ext>
            </a:extLst>
          </p:cNvPr>
          <p:cNvSpPr>
            <a:spLocks noGrp="1"/>
          </p:cNvSpPr>
          <p:nvPr>
            <p:ph type="title"/>
          </p:nvPr>
        </p:nvSpPr>
        <p:spPr/>
        <p:txBody>
          <a:bodyPr/>
          <a:lstStyle/>
          <a:p>
            <a:r>
              <a:rPr lang="en-IN" dirty="0">
                <a:latin typeface="Abadi" panose="020B0604020104020204" pitchFamily="34" charset="0"/>
              </a:rPr>
              <a:t>Doppler Lidar</a:t>
            </a:r>
          </a:p>
        </p:txBody>
      </p:sp>
      <p:pic>
        <p:nvPicPr>
          <p:cNvPr id="9" name="Content Placeholder 8">
            <a:extLst>
              <a:ext uri="{FF2B5EF4-FFF2-40B4-BE49-F238E27FC236}">
                <a16:creationId xmlns:a16="http://schemas.microsoft.com/office/drawing/2014/main" id="{08626491-E549-4A6D-035A-4459CC5A1958}"/>
              </a:ext>
            </a:extLst>
          </p:cNvPr>
          <p:cNvPicPr>
            <a:picLocks noGrp="1" noChangeAspect="1"/>
          </p:cNvPicPr>
          <p:nvPr>
            <p:ph idx="1"/>
          </p:nvPr>
        </p:nvPicPr>
        <p:blipFill>
          <a:blip r:embed="rId2"/>
          <a:stretch>
            <a:fillRect/>
          </a:stretch>
        </p:blipFill>
        <p:spPr>
          <a:xfrm>
            <a:off x="376906" y="2421742"/>
            <a:ext cx="5719094" cy="2014516"/>
          </a:xfrm>
        </p:spPr>
      </p:pic>
      <p:sp>
        <p:nvSpPr>
          <p:cNvPr id="10" name="TextBox 9">
            <a:extLst>
              <a:ext uri="{FF2B5EF4-FFF2-40B4-BE49-F238E27FC236}">
                <a16:creationId xmlns:a16="http://schemas.microsoft.com/office/drawing/2014/main" id="{D38D6C2F-F341-4632-CA25-DB8779C31115}"/>
              </a:ext>
            </a:extLst>
          </p:cNvPr>
          <p:cNvSpPr txBox="1"/>
          <p:nvPr/>
        </p:nvSpPr>
        <p:spPr>
          <a:xfrm>
            <a:off x="6096000" y="1957171"/>
            <a:ext cx="5719094" cy="455708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500" dirty="0">
                <a:latin typeface="Abadi" panose="020B0604020104020204" pitchFamily="34" charset="0"/>
              </a:rPr>
              <a:t>The laser beam interacts with tiny atmospheric particles, such as dust, aerosols, or molecules. When the laser light hits these particles, some of it is scattered in various directions.</a:t>
            </a:r>
          </a:p>
          <a:p>
            <a:pPr marL="285750" indent="-285750">
              <a:lnSpc>
                <a:spcPct val="150000"/>
              </a:lnSpc>
              <a:buFont typeface="Arial" panose="020B0604020202020204" pitchFamily="34" charset="0"/>
              <a:buChar char="•"/>
            </a:pPr>
            <a:r>
              <a:rPr lang="en-US" sz="1500" dirty="0">
                <a:latin typeface="Abadi" panose="020B0604020104020204" pitchFamily="34" charset="0"/>
              </a:rPr>
              <a:t>The scattered light that returns to the Lidar is analyzed to measure the Doppler shift. The Doppler shift is the change in frequency of the scattered light compared to the emitted laser light. It occurs when the atmospheric particles are in motion, such as moving with or against the wind.</a:t>
            </a:r>
          </a:p>
          <a:p>
            <a:pPr marL="285750" indent="-285750">
              <a:lnSpc>
                <a:spcPct val="150000"/>
              </a:lnSpc>
              <a:buFont typeface="Arial" panose="020B0604020202020204" pitchFamily="34" charset="0"/>
              <a:buChar char="•"/>
            </a:pPr>
            <a:r>
              <a:rPr lang="en-US" sz="1500" dirty="0">
                <a:latin typeface="Abadi" panose="020B0604020104020204" pitchFamily="34" charset="0"/>
              </a:rPr>
              <a:t>By analyzing the Doppler shift, the Lidar can determine the speed and direction of the wind in the region of interest. The frequency change in the scattered light is directly related to the wind speed, allowing the Lidar to provide valuable information about the atmospheric flow patterns.</a:t>
            </a:r>
            <a:endParaRPr lang="en-IN" sz="1500" dirty="0">
              <a:latin typeface="Abadi" panose="020B0604020104020204" pitchFamily="34" charset="0"/>
            </a:endParaRPr>
          </a:p>
        </p:txBody>
      </p:sp>
      <p:sp>
        <p:nvSpPr>
          <p:cNvPr id="4" name="TextBox 3">
            <a:extLst>
              <a:ext uri="{FF2B5EF4-FFF2-40B4-BE49-F238E27FC236}">
                <a16:creationId xmlns:a16="http://schemas.microsoft.com/office/drawing/2014/main" id="{EE5536DF-103A-45D6-54BC-ABC813B89B57}"/>
              </a:ext>
            </a:extLst>
          </p:cNvPr>
          <p:cNvSpPr txBox="1"/>
          <p:nvPr/>
        </p:nvSpPr>
        <p:spPr>
          <a:xfrm>
            <a:off x="441525" y="4725955"/>
            <a:ext cx="5449077" cy="152811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600" dirty="0">
                <a:latin typeface="Abadi" panose="020B0604020104020204" pitchFamily="34" charset="0"/>
              </a:rPr>
              <a:t>Doppler Lidar starts by emitting a laser beam into the atmosphere toward the region of interest where wind measurements are desired.</a:t>
            </a:r>
          </a:p>
          <a:p>
            <a:pPr>
              <a:lnSpc>
                <a:spcPct val="150000"/>
              </a:lnSpc>
            </a:pPr>
            <a:endParaRPr lang="en-IN" sz="1600" dirty="0">
              <a:latin typeface="Abadi" panose="020B0604020104020204" pitchFamily="34" charset="0"/>
            </a:endParaRPr>
          </a:p>
        </p:txBody>
      </p:sp>
    </p:spTree>
    <p:extLst>
      <p:ext uri="{BB962C8B-B14F-4D97-AF65-F5344CB8AC3E}">
        <p14:creationId xmlns:p14="http://schemas.microsoft.com/office/powerpoint/2010/main" val="10871958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C8464-5EF5-D98B-C501-1128885F4E97}"/>
              </a:ext>
            </a:extLst>
          </p:cNvPr>
          <p:cNvSpPr>
            <a:spLocks noGrp="1"/>
          </p:cNvSpPr>
          <p:nvPr>
            <p:ph type="title"/>
          </p:nvPr>
        </p:nvSpPr>
        <p:spPr>
          <a:xfrm>
            <a:off x="639708" y="539309"/>
            <a:ext cx="10168128" cy="1179576"/>
          </a:xfrm>
        </p:spPr>
        <p:txBody>
          <a:bodyPr>
            <a:normAutofit/>
          </a:bodyPr>
          <a:lstStyle/>
          <a:p>
            <a:r>
              <a:rPr lang="en-IN" dirty="0">
                <a:latin typeface="Abadi" panose="020B0604020104020204" pitchFamily="34" charset="0"/>
              </a:rPr>
              <a:t>Is the Model Learning? Or Memorizing? </a:t>
            </a:r>
          </a:p>
        </p:txBody>
      </p:sp>
      <p:sp>
        <p:nvSpPr>
          <p:cNvPr id="3" name="Content Placeholder 2">
            <a:extLst>
              <a:ext uri="{FF2B5EF4-FFF2-40B4-BE49-F238E27FC236}">
                <a16:creationId xmlns:a16="http://schemas.microsoft.com/office/drawing/2014/main" id="{0BF23A69-5437-46E4-61A5-C7B258CBBBD9}"/>
              </a:ext>
            </a:extLst>
          </p:cNvPr>
          <p:cNvSpPr>
            <a:spLocks noGrp="1"/>
          </p:cNvSpPr>
          <p:nvPr>
            <p:ph idx="1"/>
          </p:nvPr>
        </p:nvSpPr>
        <p:spPr>
          <a:xfrm>
            <a:off x="537069" y="2048817"/>
            <a:ext cx="10168128" cy="4269874"/>
          </a:xfrm>
        </p:spPr>
        <p:txBody>
          <a:bodyPr>
            <a:noAutofit/>
          </a:bodyPr>
          <a:lstStyle/>
          <a:p>
            <a:pPr marL="0" indent="0">
              <a:lnSpc>
                <a:spcPct val="100000"/>
              </a:lnSpc>
              <a:buNone/>
            </a:pPr>
            <a:r>
              <a:rPr lang="en-US" sz="1600" b="1" dirty="0">
                <a:latin typeface="Abadi" panose="020B0604020104020204" pitchFamily="34" charset="0"/>
              </a:rPr>
              <a:t>Data Splitting:</a:t>
            </a:r>
          </a:p>
          <a:p>
            <a:pPr>
              <a:lnSpc>
                <a:spcPct val="100000"/>
              </a:lnSpc>
            </a:pPr>
            <a:r>
              <a:rPr lang="en-US" sz="1600" dirty="0">
                <a:latin typeface="Abadi" panose="020B0604020104020204" pitchFamily="34" charset="0"/>
              </a:rPr>
              <a:t>Train data: Used for training the model.</a:t>
            </a:r>
          </a:p>
          <a:p>
            <a:pPr>
              <a:lnSpc>
                <a:spcPct val="100000"/>
              </a:lnSpc>
            </a:pPr>
            <a:r>
              <a:rPr lang="en-US" sz="1600" dirty="0">
                <a:latin typeface="Abadi" panose="020B0604020104020204" pitchFamily="34" charset="0"/>
              </a:rPr>
              <a:t>Test data: Reserved for evaluating model performance on unseen examples.</a:t>
            </a:r>
          </a:p>
          <a:p>
            <a:pPr marL="0" indent="0">
              <a:lnSpc>
                <a:spcPct val="100000"/>
              </a:lnSpc>
              <a:buNone/>
            </a:pPr>
            <a:r>
              <a:rPr lang="en-US" sz="1600" b="1" dirty="0">
                <a:latin typeface="Abadi" panose="020B0604020104020204" pitchFamily="34" charset="0"/>
              </a:rPr>
              <a:t>Early Stopping:</a:t>
            </a:r>
          </a:p>
          <a:p>
            <a:pPr>
              <a:lnSpc>
                <a:spcPct val="100000"/>
              </a:lnSpc>
            </a:pPr>
            <a:r>
              <a:rPr lang="en-US" sz="1600" dirty="0">
                <a:latin typeface="Abadi" panose="020B0604020104020204" pitchFamily="34" charset="0"/>
              </a:rPr>
              <a:t>Implemented early stopping based on loss</a:t>
            </a:r>
          </a:p>
          <a:p>
            <a:pPr>
              <a:lnSpc>
                <a:spcPct val="100000"/>
              </a:lnSpc>
            </a:pPr>
            <a:r>
              <a:rPr lang="en-US" sz="1600" dirty="0">
                <a:latin typeface="Abadi" panose="020B0604020104020204" pitchFamily="34" charset="0"/>
              </a:rPr>
              <a:t>Training halted when the model's performance on the validation set stopped improving.</a:t>
            </a:r>
          </a:p>
          <a:p>
            <a:pPr marL="0" indent="0">
              <a:lnSpc>
                <a:spcPct val="100000"/>
              </a:lnSpc>
              <a:buNone/>
            </a:pPr>
            <a:r>
              <a:rPr lang="en-US" sz="1600" b="1" dirty="0">
                <a:latin typeface="Abadi" panose="020B0604020104020204" pitchFamily="34" charset="0"/>
              </a:rPr>
              <a:t>Generalization Check:</a:t>
            </a:r>
            <a:endParaRPr lang="en-US" sz="1600" dirty="0">
              <a:latin typeface="Abadi" panose="020B0604020104020204" pitchFamily="34" charset="0"/>
            </a:endParaRPr>
          </a:p>
          <a:p>
            <a:pPr>
              <a:lnSpc>
                <a:spcPct val="100000"/>
              </a:lnSpc>
            </a:pPr>
            <a:r>
              <a:rPr lang="en-US" sz="1600" dirty="0">
                <a:latin typeface="Abadi" panose="020B0604020104020204" pitchFamily="34" charset="0"/>
              </a:rPr>
              <a:t>Ensured the model's performance extends beyond the training data.</a:t>
            </a:r>
          </a:p>
          <a:p>
            <a:pPr marL="0" indent="0">
              <a:lnSpc>
                <a:spcPct val="100000"/>
              </a:lnSpc>
              <a:buNone/>
            </a:pPr>
            <a:r>
              <a:rPr lang="en-US" sz="1600" b="1" dirty="0">
                <a:latin typeface="Abadi" panose="020B0604020104020204" pitchFamily="34" charset="0"/>
              </a:rPr>
              <a:t>Learning Curves Analysis:</a:t>
            </a:r>
            <a:endParaRPr lang="en-US" sz="1600" dirty="0">
              <a:latin typeface="Abadi" panose="020B0604020104020204" pitchFamily="34" charset="0"/>
            </a:endParaRPr>
          </a:p>
          <a:p>
            <a:pPr>
              <a:lnSpc>
                <a:spcPct val="100000"/>
              </a:lnSpc>
            </a:pPr>
            <a:r>
              <a:rPr lang="en-US" sz="1600" dirty="0">
                <a:latin typeface="Abadi" panose="020B0604020104020204" pitchFamily="34" charset="0"/>
              </a:rPr>
              <a:t>Examined learning curves over epochs.</a:t>
            </a:r>
          </a:p>
          <a:p>
            <a:pPr>
              <a:lnSpc>
                <a:spcPct val="100000"/>
              </a:lnSpc>
            </a:pPr>
            <a:r>
              <a:rPr lang="en-US" sz="1600" dirty="0">
                <a:latin typeface="Abadi" panose="020B0604020104020204" pitchFamily="34" charset="0"/>
              </a:rPr>
              <a:t>Looked for consistent improvements on both training and validation sets.</a:t>
            </a:r>
            <a:endParaRPr lang="en-IN" sz="1600" dirty="0">
              <a:latin typeface="Abadi" panose="020B0604020104020204" pitchFamily="34" charset="0"/>
            </a:endParaRPr>
          </a:p>
        </p:txBody>
      </p:sp>
    </p:spTree>
    <p:extLst>
      <p:ext uri="{BB962C8B-B14F-4D97-AF65-F5344CB8AC3E}">
        <p14:creationId xmlns:p14="http://schemas.microsoft.com/office/powerpoint/2010/main" val="24683175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322A6-46FD-F456-9D77-256F699CE553}"/>
              </a:ext>
            </a:extLst>
          </p:cNvPr>
          <p:cNvSpPr>
            <a:spLocks noGrp="1"/>
          </p:cNvSpPr>
          <p:nvPr>
            <p:ph type="title"/>
          </p:nvPr>
        </p:nvSpPr>
        <p:spPr>
          <a:xfrm>
            <a:off x="639707" y="576631"/>
            <a:ext cx="10168128" cy="1179576"/>
          </a:xfrm>
        </p:spPr>
        <p:txBody>
          <a:bodyPr/>
          <a:lstStyle/>
          <a:p>
            <a:r>
              <a:rPr lang="en-IN" dirty="0">
                <a:latin typeface="Abadi" panose="020B0604020104020204" pitchFamily="34" charset="0"/>
              </a:rPr>
              <a:t>Limitations in the project</a:t>
            </a:r>
          </a:p>
        </p:txBody>
      </p:sp>
      <p:sp>
        <p:nvSpPr>
          <p:cNvPr id="3" name="Content Placeholder 2">
            <a:extLst>
              <a:ext uri="{FF2B5EF4-FFF2-40B4-BE49-F238E27FC236}">
                <a16:creationId xmlns:a16="http://schemas.microsoft.com/office/drawing/2014/main" id="{88970C28-CD3A-7886-2CD7-8E9FE188D0F8}"/>
              </a:ext>
            </a:extLst>
          </p:cNvPr>
          <p:cNvSpPr>
            <a:spLocks noGrp="1"/>
          </p:cNvSpPr>
          <p:nvPr>
            <p:ph idx="1"/>
          </p:nvPr>
        </p:nvSpPr>
        <p:spPr>
          <a:xfrm>
            <a:off x="500331" y="2013243"/>
            <a:ext cx="10168128" cy="4844757"/>
          </a:xfrm>
        </p:spPr>
        <p:txBody>
          <a:bodyPr>
            <a:noAutofit/>
          </a:bodyPr>
          <a:lstStyle/>
          <a:p>
            <a:pPr marL="0" indent="0">
              <a:buNone/>
            </a:pPr>
            <a:r>
              <a:rPr lang="en-US" sz="1600" b="1" dirty="0">
                <a:latin typeface="Abadi" panose="020B0604020104020204" pitchFamily="34" charset="0"/>
              </a:rPr>
              <a:t>Data Consistency:</a:t>
            </a:r>
          </a:p>
          <a:p>
            <a:r>
              <a:rPr lang="en-US" sz="1600" dirty="0">
                <a:latin typeface="Abadi" panose="020B0604020104020204" pitchFamily="34" charset="0"/>
              </a:rPr>
              <a:t>Data collected from different sources lacked consistency.</a:t>
            </a:r>
          </a:p>
          <a:p>
            <a:r>
              <a:rPr lang="en-US" sz="1600" dirty="0">
                <a:latin typeface="Abadi" panose="020B0604020104020204" pitchFamily="34" charset="0"/>
              </a:rPr>
              <a:t>Potential variations in data format, quality, or collection methods.</a:t>
            </a:r>
          </a:p>
          <a:p>
            <a:pPr marL="0" indent="0">
              <a:buNone/>
            </a:pPr>
            <a:r>
              <a:rPr lang="en-US" sz="1600" b="1" dirty="0">
                <a:latin typeface="Abadi" panose="020B0604020104020204" pitchFamily="34" charset="0"/>
              </a:rPr>
              <a:t>Averaging Discrepancy:</a:t>
            </a:r>
            <a:endParaRPr lang="en-US" sz="1600" dirty="0">
              <a:latin typeface="Abadi" panose="020B0604020104020204" pitchFamily="34" charset="0"/>
            </a:endParaRPr>
          </a:p>
          <a:p>
            <a:r>
              <a:rPr lang="en-US" sz="1600" dirty="0">
                <a:latin typeface="Abadi" panose="020B0604020104020204" pitchFamily="34" charset="0"/>
              </a:rPr>
              <a:t>Inconsistency in data averaging intervals.</a:t>
            </a:r>
          </a:p>
          <a:p>
            <a:r>
              <a:rPr lang="en-US" sz="1600" dirty="0">
                <a:latin typeface="Abadi" panose="020B0604020104020204" pitchFamily="34" charset="0"/>
              </a:rPr>
              <a:t>One dataset is 2-minute averaged, while the other is 10-minute averaged.</a:t>
            </a:r>
          </a:p>
          <a:p>
            <a:pPr marL="0" indent="0">
              <a:buNone/>
            </a:pPr>
            <a:r>
              <a:rPr lang="en-US" sz="1600" b="1" dirty="0">
                <a:latin typeface="Abadi" panose="020B0604020104020204" pitchFamily="34" charset="0"/>
              </a:rPr>
              <a:t>Interpolation Challenges:</a:t>
            </a:r>
            <a:endParaRPr lang="en-US" sz="1600" dirty="0">
              <a:latin typeface="Abadi" panose="020B0604020104020204" pitchFamily="34" charset="0"/>
            </a:endParaRPr>
          </a:p>
          <a:p>
            <a:r>
              <a:rPr lang="en-US" sz="1600" dirty="0">
                <a:latin typeface="Abadi" panose="020B0604020104020204" pitchFamily="34" charset="0"/>
              </a:rPr>
              <a:t>Dealing with challenges in interpolating or aggregating data to achieve uniformity.</a:t>
            </a:r>
          </a:p>
          <a:p>
            <a:r>
              <a:rPr lang="en-US" sz="1600" dirty="0">
                <a:latin typeface="Abadi" panose="020B0604020104020204" pitchFamily="34" charset="0"/>
              </a:rPr>
              <a:t>Potential loss of information or introduction of artifacts during data processing.</a:t>
            </a:r>
          </a:p>
          <a:p>
            <a:pPr marL="0" indent="0">
              <a:buNone/>
            </a:pPr>
            <a:r>
              <a:rPr lang="en-US" sz="1600" b="1" dirty="0">
                <a:latin typeface="Abadi" panose="020B0604020104020204" pitchFamily="34" charset="0"/>
              </a:rPr>
              <a:t>Data Handling Challenges:</a:t>
            </a:r>
          </a:p>
          <a:p>
            <a:r>
              <a:rPr lang="en-US" sz="1600" dirty="0">
                <a:latin typeface="Abadi" panose="020B0604020104020204" pitchFamily="34" charset="0"/>
              </a:rPr>
              <a:t>Faced limitations in handling large volumes of data efficiently.</a:t>
            </a:r>
          </a:p>
          <a:p>
            <a:r>
              <a:rPr lang="en-US" sz="1600" dirty="0">
                <a:latin typeface="Abadi" panose="020B0604020104020204" pitchFamily="34" charset="0"/>
              </a:rPr>
              <a:t>Absence of an optimized system for processing, storing, and managing extensive datasets.</a:t>
            </a:r>
            <a:endParaRPr lang="en-US" sz="1600" b="1" dirty="0">
              <a:latin typeface="Abadi" panose="020B0604020104020204" pitchFamily="34" charset="0"/>
            </a:endParaRPr>
          </a:p>
          <a:p>
            <a:pPr marL="0" indent="0">
              <a:buNone/>
            </a:pPr>
            <a:endParaRPr lang="en-US" sz="1600" dirty="0">
              <a:latin typeface="Abadi" panose="020B0604020104020204" pitchFamily="34" charset="0"/>
            </a:endParaRPr>
          </a:p>
          <a:p>
            <a:endParaRPr lang="en-IN" sz="1600" dirty="0">
              <a:latin typeface="Abadi" panose="020B0604020104020204" pitchFamily="34" charset="0"/>
            </a:endParaRPr>
          </a:p>
        </p:txBody>
      </p:sp>
    </p:spTree>
    <p:extLst>
      <p:ext uri="{BB962C8B-B14F-4D97-AF65-F5344CB8AC3E}">
        <p14:creationId xmlns:p14="http://schemas.microsoft.com/office/powerpoint/2010/main" val="21297478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E0E4C-4860-3C72-5CD9-19A51AD36B39}"/>
              </a:ext>
            </a:extLst>
          </p:cNvPr>
          <p:cNvSpPr>
            <a:spLocks noGrp="1"/>
          </p:cNvSpPr>
          <p:nvPr>
            <p:ph type="title"/>
          </p:nvPr>
        </p:nvSpPr>
        <p:spPr>
          <a:xfrm>
            <a:off x="574392" y="548640"/>
            <a:ext cx="10168128" cy="1179576"/>
          </a:xfrm>
        </p:spPr>
        <p:txBody>
          <a:bodyPr>
            <a:normAutofit/>
          </a:bodyPr>
          <a:lstStyle/>
          <a:p>
            <a:r>
              <a:rPr lang="en-IN" dirty="0">
                <a:latin typeface="Abadi" panose="020B0604020104020204" pitchFamily="34" charset="0"/>
              </a:rPr>
              <a:t>References</a:t>
            </a:r>
          </a:p>
        </p:txBody>
      </p:sp>
      <p:sp>
        <p:nvSpPr>
          <p:cNvPr id="3" name="Content Placeholder 2">
            <a:extLst>
              <a:ext uri="{FF2B5EF4-FFF2-40B4-BE49-F238E27FC236}">
                <a16:creationId xmlns:a16="http://schemas.microsoft.com/office/drawing/2014/main" id="{1DD6E6A0-45D8-E43F-0F6E-6CCC73B12155}"/>
              </a:ext>
            </a:extLst>
          </p:cNvPr>
          <p:cNvSpPr>
            <a:spLocks noGrp="1"/>
          </p:cNvSpPr>
          <p:nvPr>
            <p:ph idx="1"/>
          </p:nvPr>
        </p:nvSpPr>
        <p:spPr>
          <a:xfrm>
            <a:off x="490417" y="2030154"/>
            <a:ext cx="10168128" cy="4827845"/>
          </a:xfrm>
        </p:spPr>
        <p:txBody>
          <a:bodyPr>
            <a:normAutofit fontScale="92500" lnSpcReduction="20000"/>
          </a:bodyPr>
          <a:lstStyle/>
          <a:p>
            <a:r>
              <a:rPr lang="en-US" sz="2000" b="0" i="0" dirty="0">
                <a:solidFill>
                  <a:srgbClr val="1F1F1F"/>
                </a:solidFill>
                <a:effectLst/>
                <a:latin typeface="Abadi" panose="020B0604020104020204" pitchFamily="34" charset="0"/>
              </a:rPr>
              <a:t>Enhancing offshore wind resource assessment with LIDAR-validated reanalysis datasets: A case study in Gujarat, India, </a:t>
            </a:r>
            <a:r>
              <a:rPr lang="en-US" sz="2000" b="0" i="0" dirty="0" err="1">
                <a:solidFill>
                  <a:srgbClr val="1F1F1F"/>
                </a:solidFill>
                <a:effectLst/>
                <a:latin typeface="Abadi" panose="020B0604020104020204" pitchFamily="34" charset="0"/>
              </a:rPr>
              <a:t>Kantipudi</a:t>
            </a:r>
            <a:r>
              <a:rPr lang="en-US" sz="2000" b="0" i="0" dirty="0">
                <a:solidFill>
                  <a:srgbClr val="1F1F1F"/>
                </a:solidFill>
                <a:effectLst/>
                <a:latin typeface="Abadi" panose="020B0604020104020204" pitchFamily="34" charset="0"/>
              </a:rPr>
              <a:t> MVV Prasad a, </a:t>
            </a:r>
            <a:r>
              <a:rPr lang="en-US" sz="2000" b="0" i="0" dirty="0" err="1">
                <a:solidFill>
                  <a:srgbClr val="1F1F1F"/>
                </a:solidFill>
                <a:effectLst/>
                <a:latin typeface="Abadi" panose="020B0604020104020204" pitchFamily="34" charset="0"/>
              </a:rPr>
              <a:t>Garlapati</a:t>
            </a:r>
            <a:r>
              <a:rPr lang="en-US" sz="2000" b="0" i="0" dirty="0">
                <a:solidFill>
                  <a:srgbClr val="1F1F1F"/>
                </a:solidFill>
                <a:effectLst/>
                <a:latin typeface="Abadi" panose="020B0604020104020204" pitchFamily="34" charset="0"/>
              </a:rPr>
              <a:t> </a:t>
            </a:r>
            <a:r>
              <a:rPr lang="en-US" sz="2000" b="0" i="0" dirty="0" err="1">
                <a:solidFill>
                  <a:srgbClr val="1F1F1F"/>
                </a:solidFill>
                <a:effectLst/>
                <a:latin typeface="Abadi" panose="020B0604020104020204" pitchFamily="34" charset="0"/>
              </a:rPr>
              <a:t>Nagababu</a:t>
            </a:r>
            <a:r>
              <a:rPr lang="en-US" sz="2000" b="0" i="0" dirty="0">
                <a:solidFill>
                  <a:srgbClr val="1F1F1F"/>
                </a:solidFill>
                <a:effectLst/>
                <a:latin typeface="Abadi" panose="020B0604020104020204" pitchFamily="34" charset="0"/>
              </a:rPr>
              <a:t> b, Hardik K. Jani b</a:t>
            </a:r>
          </a:p>
          <a:p>
            <a:r>
              <a:rPr lang="en-US" sz="2000" b="0" i="0" dirty="0">
                <a:solidFill>
                  <a:srgbClr val="1F1F1F"/>
                </a:solidFill>
                <a:effectLst/>
                <a:latin typeface="Abadi" panose="020B0604020104020204" pitchFamily="34" charset="0"/>
              </a:rPr>
              <a:t>Measurement and Prediction of Wind Fields at an Offshore Site by Scanning Doppler LiDAR and WRF, Jay Prakash </a:t>
            </a:r>
            <a:r>
              <a:rPr lang="en-US" sz="2000" b="0" i="0" dirty="0" err="1">
                <a:solidFill>
                  <a:srgbClr val="1F1F1F"/>
                </a:solidFill>
                <a:effectLst/>
                <a:latin typeface="Abadi" panose="020B0604020104020204" pitchFamily="34" charset="0"/>
              </a:rPr>
              <a:t>Goit</a:t>
            </a:r>
            <a:r>
              <a:rPr lang="en-US" sz="2000" b="0" i="0" dirty="0">
                <a:solidFill>
                  <a:srgbClr val="1F1F1F"/>
                </a:solidFill>
                <a:effectLst/>
                <a:latin typeface="Abadi" panose="020B0604020104020204" pitchFamily="34" charset="0"/>
              </a:rPr>
              <a:t>, Atsushi Yamaguchi and Takeshi Ishihara </a:t>
            </a:r>
          </a:p>
          <a:p>
            <a:r>
              <a:rPr lang="en-US" sz="2000" b="0" i="0" dirty="0">
                <a:solidFill>
                  <a:srgbClr val="1F1F1F"/>
                </a:solidFill>
                <a:effectLst/>
                <a:latin typeface="Abadi" panose="020B0604020104020204" pitchFamily="34" charset="0"/>
                <a:hlinkClick r:id="rId2"/>
              </a:rPr>
              <a:t>https://a2e.energy.gov/data#</a:t>
            </a:r>
            <a:endParaRPr lang="en-US" sz="2000" b="0" i="0" dirty="0">
              <a:solidFill>
                <a:srgbClr val="1F1F1F"/>
              </a:solidFill>
              <a:effectLst/>
              <a:latin typeface="Abadi" panose="020B0604020104020204" pitchFamily="34" charset="0"/>
            </a:endParaRPr>
          </a:p>
          <a:p>
            <a:r>
              <a:rPr lang="en-US" sz="2000" b="0" i="0" dirty="0">
                <a:solidFill>
                  <a:srgbClr val="1F1F1F"/>
                </a:solidFill>
                <a:effectLst/>
                <a:latin typeface="Abadi" panose="020B0604020104020204" pitchFamily="34" charset="0"/>
              </a:rPr>
              <a:t>Coherent Doppler lidar for wind farm characterization R. Krishnamurthy1 , A. </a:t>
            </a:r>
            <a:r>
              <a:rPr lang="en-US" sz="2000" b="0" i="0" dirty="0" err="1">
                <a:solidFill>
                  <a:srgbClr val="1F1F1F"/>
                </a:solidFill>
                <a:effectLst/>
                <a:latin typeface="Abadi" panose="020B0604020104020204" pitchFamily="34" charset="0"/>
              </a:rPr>
              <a:t>Choukulkar</a:t>
            </a:r>
            <a:r>
              <a:rPr lang="en-US" sz="2000" b="0" i="0" dirty="0">
                <a:solidFill>
                  <a:srgbClr val="1F1F1F"/>
                </a:solidFill>
                <a:effectLst/>
                <a:latin typeface="Abadi" panose="020B0604020104020204" pitchFamily="34" charset="0"/>
              </a:rPr>
              <a:t> 1 , R. Calhoun 1 , J. Fine2 , A. Oliver 2 and K.S. Barr 3</a:t>
            </a:r>
          </a:p>
          <a:p>
            <a:r>
              <a:rPr lang="en-US" sz="2000" b="0" i="0" dirty="0">
                <a:solidFill>
                  <a:srgbClr val="1F1F1F"/>
                </a:solidFill>
                <a:effectLst/>
                <a:latin typeface="Abadi" panose="020B0604020104020204" pitchFamily="34" charset="0"/>
              </a:rPr>
              <a:t>Nonlinear model predictive control of wind turbines using LIDAR David </a:t>
            </a:r>
            <a:r>
              <a:rPr lang="en-US" sz="2000" b="0" i="0" dirty="0" err="1">
                <a:solidFill>
                  <a:srgbClr val="1F1F1F"/>
                </a:solidFill>
                <a:effectLst/>
                <a:latin typeface="Abadi" panose="020B0604020104020204" pitchFamily="34" charset="0"/>
              </a:rPr>
              <a:t>Schlipf</a:t>
            </a:r>
            <a:r>
              <a:rPr lang="en-US" sz="2000" b="0" i="0" dirty="0">
                <a:solidFill>
                  <a:srgbClr val="1F1F1F"/>
                </a:solidFill>
                <a:effectLst/>
                <a:latin typeface="Abadi" panose="020B0604020104020204" pitchFamily="34" charset="0"/>
              </a:rPr>
              <a:t> 1 , Dominik Johannes </a:t>
            </a:r>
            <a:r>
              <a:rPr lang="en-US" sz="2000" b="0" i="0" dirty="0" err="1">
                <a:solidFill>
                  <a:srgbClr val="1F1F1F"/>
                </a:solidFill>
                <a:effectLst/>
                <a:latin typeface="Abadi" panose="020B0604020104020204" pitchFamily="34" charset="0"/>
              </a:rPr>
              <a:t>Schlipf</a:t>
            </a:r>
            <a:r>
              <a:rPr lang="en-US" sz="2000" b="0" i="0" dirty="0">
                <a:solidFill>
                  <a:srgbClr val="1F1F1F"/>
                </a:solidFill>
                <a:effectLst/>
                <a:latin typeface="Abadi" panose="020B0604020104020204" pitchFamily="34" charset="0"/>
              </a:rPr>
              <a:t> 2 and Martin Kühn3</a:t>
            </a:r>
          </a:p>
          <a:p>
            <a:r>
              <a:rPr lang="en-US" sz="2000" b="0" i="0" dirty="0">
                <a:solidFill>
                  <a:srgbClr val="1F1F1F"/>
                </a:solidFill>
                <a:effectLst/>
                <a:latin typeface="Abadi" panose="020B0604020104020204" pitchFamily="34" charset="0"/>
              </a:rPr>
              <a:t>Abkar, M., </a:t>
            </a:r>
            <a:r>
              <a:rPr lang="en-US" sz="2000" b="0" i="0" dirty="0" err="1">
                <a:solidFill>
                  <a:srgbClr val="1F1F1F"/>
                </a:solidFill>
                <a:effectLst/>
                <a:latin typeface="Abadi" panose="020B0604020104020204" pitchFamily="34" charset="0"/>
              </a:rPr>
              <a:t>Sørensen</a:t>
            </a:r>
            <a:r>
              <a:rPr lang="en-US" sz="2000" b="0" i="0" dirty="0">
                <a:solidFill>
                  <a:srgbClr val="1F1F1F"/>
                </a:solidFill>
                <a:effectLst/>
                <a:latin typeface="Abadi" panose="020B0604020104020204" pitchFamily="34" charset="0"/>
              </a:rPr>
              <a:t>, J., &amp; </a:t>
            </a:r>
            <a:r>
              <a:rPr lang="en-US" sz="2000" b="0" i="0" dirty="0" err="1">
                <a:solidFill>
                  <a:srgbClr val="1F1F1F"/>
                </a:solidFill>
                <a:effectLst/>
                <a:latin typeface="Abadi" panose="020B0604020104020204" pitchFamily="34" charset="0"/>
              </a:rPr>
              <a:t>Porté-Agel</a:t>
            </a:r>
            <a:r>
              <a:rPr lang="en-US" sz="2000" b="0" i="0" dirty="0">
                <a:solidFill>
                  <a:srgbClr val="1F1F1F"/>
                </a:solidFill>
                <a:effectLst/>
                <a:latin typeface="Abadi" panose="020B0604020104020204" pitchFamily="34" charset="0"/>
              </a:rPr>
              <a:t>, F. (2018). An analytical model for the effect of vertical wind veer on wind turbine wakes. Energies, 11(7), 1838.</a:t>
            </a:r>
          </a:p>
          <a:p>
            <a:r>
              <a:rPr lang="en-US" sz="2000" b="0" i="0" dirty="0" err="1">
                <a:solidFill>
                  <a:srgbClr val="1F1F1F"/>
                </a:solidFill>
                <a:effectLst/>
                <a:latin typeface="Abadi" panose="020B0604020104020204" pitchFamily="34" charset="0"/>
              </a:rPr>
              <a:t>Bodini</a:t>
            </a:r>
            <a:r>
              <a:rPr lang="en-US" sz="2000" b="0" i="0" dirty="0">
                <a:solidFill>
                  <a:srgbClr val="1F1F1F"/>
                </a:solidFill>
                <a:effectLst/>
                <a:latin typeface="Abadi" panose="020B0604020104020204" pitchFamily="34" charset="0"/>
              </a:rPr>
              <a:t>, N., Lundquist, J. K., &amp; Newsom, R. K. (2018). Estimation of turbulence dissipation rate and its variability from sonic anemometer and wind doppler lidar during the XPIA field campaign. Atmospheric Measurement Techniques, 11(7), 4291–4308.</a:t>
            </a:r>
          </a:p>
          <a:p>
            <a:endParaRPr lang="en-US" sz="2000" b="0" i="0" dirty="0">
              <a:solidFill>
                <a:srgbClr val="1F1F1F"/>
              </a:solidFill>
              <a:effectLst/>
              <a:latin typeface="Abadi" panose="020B0604020104020204" pitchFamily="34" charset="0"/>
            </a:endParaRPr>
          </a:p>
          <a:p>
            <a:endParaRPr lang="en-US" sz="2000" b="0" i="0" dirty="0">
              <a:solidFill>
                <a:srgbClr val="1F1F1F"/>
              </a:solidFill>
              <a:effectLst/>
              <a:latin typeface="Abadi" panose="020B0604020104020204" pitchFamily="34" charset="0"/>
            </a:endParaRPr>
          </a:p>
          <a:p>
            <a:endParaRPr lang="en-IN" sz="2000" dirty="0">
              <a:latin typeface="Abadi" panose="020B0604020104020204" pitchFamily="34" charset="0"/>
            </a:endParaRPr>
          </a:p>
        </p:txBody>
      </p:sp>
    </p:spTree>
    <p:extLst>
      <p:ext uri="{BB962C8B-B14F-4D97-AF65-F5344CB8AC3E}">
        <p14:creationId xmlns:p14="http://schemas.microsoft.com/office/powerpoint/2010/main" val="21824750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54437-F40E-8F3E-21C4-95A4807E0270}"/>
              </a:ext>
            </a:extLst>
          </p:cNvPr>
          <p:cNvSpPr>
            <a:spLocks noGrp="1"/>
          </p:cNvSpPr>
          <p:nvPr>
            <p:ph type="title"/>
          </p:nvPr>
        </p:nvSpPr>
        <p:spPr>
          <a:xfrm>
            <a:off x="566928" y="502920"/>
            <a:ext cx="10168128" cy="1179576"/>
          </a:xfrm>
        </p:spPr>
        <p:txBody>
          <a:bodyPr/>
          <a:lstStyle/>
          <a:p>
            <a:r>
              <a:rPr lang="en-IN" dirty="0">
                <a:latin typeface="Abadi" panose="020B0604020104020204" pitchFamily="34" charset="0"/>
              </a:rPr>
              <a:t>References</a:t>
            </a:r>
          </a:p>
        </p:txBody>
      </p:sp>
      <p:sp>
        <p:nvSpPr>
          <p:cNvPr id="3" name="Content Placeholder 2">
            <a:extLst>
              <a:ext uri="{FF2B5EF4-FFF2-40B4-BE49-F238E27FC236}">
                <a16:creationId xmlns:a16="http://schemas.microsoft.com/office/drawing/2014/main" id="{A88F4D2B-17E8-1900-1763-00B7442996C6}"/>
              </a:ext>
            </a:extLst>
          </p:cNvPr>
          <p:cNvSpPr>
            <a:spLocks noGrp="1"/>
          </p:cNvSpPr>
          <p:nvPr>
            <p:ph idx="1"/>
          </p:nvPr>
        </p:nvSpPr>
        <p:spPr>
          <a:xfrm>
            <a:off x="566928" y="2133218"/>
            <a:ext cx="10168128" cy="5677281"/>
          </a:xfrm>
        </p:spPr>
        <p:txBody>
          <a:bodyPr>
            <a:normAutofit/>
          </a:bodyPr>
          <a:lstStyle/>
          <a:p>
            <a:pPr>
              <a:lnSpc>
                <a:spcPct val="100000"/>
              </a:lnSpc>
            </a:pPr>
            <a:r>
              <a:rPr lang="en-IN" sz="1900" dirty="0" err="1">
                <a:latin typeface="Abadi" panose="020B0604020104020204" pitchFamily="34" charset="0"/>
              </a:rPr>
              <a:t>Frehlich</a:t>
            </a:r>
            <a:r>
              <a:rPr lang="en-IN" sz="1900" dirty="0">
                <a:latin typeface="Abadi" panose="020B0604020104020204" pitchFamily="34" charset="0"/>
              </a:rPr>
              <a:t>, R.: Estimation of velocity error for Doppler lidar measurements, J. Atmos. Ocean. Tech., 18, 1628–1639, 2001. a, b</a:t>
            </a:r>
          </a:p>
          <a:p>
            <a:pPr>
              <a:lnSpc>
                <a:spcPct val="100000"/>
              </a:lnSpc>
            </a:pPr>
            <a:r>
              <a:rPr lang="en-IN" sz="1900" dirty="0">
                <a:latin typeface="Abadi" panose="020B0604020104020204" pitchFamily="34" charset="0"/>
              </a:rPr>
              <a:t>McCaffrey, K., </a:t>
            </a:r>
            <a:r>
              <a:rPr lang="en-IN" sz="1900" dirty="0" err="1">
                <a:latin typeface="Abadi" panose="020B0604020104020204" pitchFamily="34" charset="0"/>
              </a:rPr>
              <a:t>Quelet</a:t>
            </a:r>
            <a:r>
              <a:rPr lang="en-IN" sz="1900" dirty="0">
                <a:latin typeface="Abadi" panose="020B0604020104020204" pitchFamily="34" charset="0"/>
              </a:rPr>
              <a:t>, P. T., </a:t>
            </a:r>
            <a:r>
              <a:rPr lang="en-IN" sz="1900" dirty="0" err="1">
                <a:latin typeface="Abadi" panose="020B0604020104020204" pitchFamily="34" charset="0"/>
              </a:rPr>
              <a:t>Choukulkar</a:t>
            </a:r>
            <a:r>
              <a:rPr lang="en-IN" sz="1900" dirty="0">
                <a:latin typeface="Abadi" panose="020B0604020104020204" pitchFamily="34" charset="0"/>
              </a:rPr>
              <a:t>, A., </a:t>
            </a:r>
            <a:r>
              <a:rPr lang="en-IN" sz="1900" dirty="0" err="1">
                <a:latin typeface="Abadi" panose="020B0604020104020204" pitchFamily="34" charset="0"/>
              </a:rPr>
              <a:t>Wilczak</a:t>
            </a:r>
            <a:r>
              <a:rPr lang="en-IN" sz="1900" dirty="0">
                <a:latin typeface="Abadi" panose="020B0604020104020204" pitchFamily="34" charset="0"/>
              </a:rPr>
              <a:t>, J. M., Wolfe, D. E., </a:t>
            </a:r>
            <a:r>
              <a:rPr lang="en-IN" sz="1900" dirty="0" err="1">
                <a:latin typeface="Abadi" panose="020B0604020104020204" pitchFamily="34" charset="0"/>
              </a:rPr>
              <a:t>Oncley</a:t>
            </a:r>
            <a:r>
              <a:rPr lang="en-IN" sz="1900" dirty="0">
                <a:latin typeface="Abadi" panose="020B0604020104020204" pitchFamily="34" charset="0"/>
              </a:rPr>
              <a:t>, S. P., Brewer, W. A., Debnath, M., Ashton, R., </a:t>
            </a:r>
            <a:r>
              <a:rPr lang="en-IN" sz="1900" dirty="0" err="1">
                <a:latin typeface="Abadi" panose="020B0604020104020204" pitchFamily="34" charset="0"/>
              </a:rPr>
              <a:t>Iungo</a:t>
            </a:r>
            <a:r>
              <a:rPr lang="en-IN" sz="1900" dirty="0">
                <a:latin typeface="Abadi" panose="020B0604020104020204" pitchFamily="34" charset="0"/>
              </a:rPr>
              <a:t>, G. V., and Lundquist, J. K.: Identification of tower-wake distortions using sonic anemometer and lidar measurements, Atmos. Meas. Tech., 10, 393–407</a:t>
            </a:r>
          </a:p>
          <a:p>
            <a:pPr>
              <a:lnSpc>
                <a:spcPct val="100000"/>
              </a:lnSpc>
            </a:pPr>
            <a:r>
              <a:rPr lang="en-IN" sz="1900" dirty="0">
                <a:latin typeface="Abadi" panose="020B0604020104020204" pitchFamily="34" charset="0"/>
              </a:rPr>
              <a:t>A comparison of vertical velocity variance measurements from wind profiling radars and sonic anemometers Katherine McCaffrey, Laura Bianco, Paul Johnston, and James M. </a:t>
            </a:r>
            <a:r>
              <a:rPr lang="en-IN" sz="1900" dirty="0" err="1">
                <a:latin typeface="Abadi" panose="020B0604020104020204" pitchFamily="34" charset="0"/>
              </a:rPr>
              <a:t>Wilczak,Atmos</a:t>
            </a:r>
            <a:r>
              <a:rPr lang="en-IN" sz="1900" dirty="0">
                <a:latin typeface="Abadi" panose="020B0604020104020204" pitchFamily="34" charset="0"/>
              </a:rPr>
              <a:t>. Meas. Tech., 10, 999–1015, https://doi.org/10.5194/amt-10-999-2017, 2017</a:t>
            </a:r>
          </a:p>
          <a:p>
            <a:pPr>
              <a:lnSpc>
                <a:spcPct val="100000"/>
              </a:lnSpc>
            </a:pPr>
            <a:r>
              <a:rPr lang="en-US" sz="1900" dirty="0">
                <a:latin typeface="Abadi" panose="020B0604020104020204" pitchFamily="34" charset="0"/>
              </a:rPr>
              <a:t>N. M. </a:t>
            </a:r>
            <a:r>
              <a:rPr lang="en-US" sz="1900" dirty="0" err="1">
                <a:latin typeface="Abadi" panose="020B0604020104020204" pitchFamily="34" charset="0"/>
              </a:rPr>
              <a:t>Nasrabadi</a:t>
            </a:r>
            <a:r>
              <a:rPr lang="en-US" sz="1900" dirty="0">
                <a:latin typeface="Abadi" panose="020B0604020104020204" pitchFamily="34" charset="0"/>
              </a:rPr>
              <a:t>, "Pattern recognition and machine learning", J. Electron. Imaging, vol. 16, no. 4, pp. 049901, 2007.</a:t>
            </a:r>
          </a:p>
          <a:p>
            <a:pPr>
              <a:lnSpc>
                <a:spcPct val="100000"/>
              </a:lnSpc>
            </a:pPr>
            <a:r>
              <a:rPr lang="en-US" sz="1900" dirty="0">
                <a:latin typeface="Abadi" panose="020B0604020104020204" pitchFamily="34" charset="0"/>
              </a:rPr>
              <a:t>Y. Liu, I. Collett, J. Wang and Y. J. Morton, "Application of neural network to </a:t>
            </a:r>
            <a:r>
              <a:rPr lang="en-US" sz="1900" dirty="0" err="1">
                <a:latin typeface="Abadi" panose="020B0604020104020204" pitchFamily="34" charset="0"/>
              </a:rPr>
              <a:t>gnss</a:t>
            </a:r>
            <a:r>
              <a:rPr lang="en-US" sz="1900" dirty="0">
                <a:latin typeface="Abadi" panose="020B0604020104020204" pitchFamily="34" charset="0"/>
              </a:rPr>
              <a:t>-r wind speed retrieval", IEEE Trans. </a:t>
            </a:r>
            <a:r>
              <a:rPr lang="en-US" sz="1900" dirty="0" err="1">
                <a:latin typeface="Abadi" panose="020B0604020104020204" pitchFamily="34" charset="0"/>
              </a:rPr>
              <a:t>Geosci</a:t>
            </a:r>
            <a:r>
              <a:rPr lang="en-US" sz="1900" dirty="0">
                <a:latin typeface="Abadi" panose="020B0604020104020204" pitchFamily="34" charset="0"/>
              </a:rPr>
              <a:t>. Remote Sens, 2019.</a:t>
            </a:r>
          </a:p>
          <a:p>
            <a:pPr>
              <a:lnSpc>
                <a:spcPct val="100000"/>
              </a:lnSpc>
            </a:pPr>
            <a:endParaRPr lang="en-IN" sz="1900" dirty="0">
              <a:latin typeface="Abadi" panose="020B0604020104020204" pitchFamily="34" charset="0"/>
            </a:endParaRPr>
          </a:p>
          <a:p>
            <a:pPr>
              <a:lnSpc>
                <a:spcPct val="100000"/>
              </a:lnSpc>
            </a:pPr>
            <a:endParaRPr lang="en-IN" sz="1900" dirty="0">
              <a:latin typeface="Abadi" panose="020B0604020104020204" pitchFamily="34" charset="0"/>
            </a:endParaRPr>
          </a:p>
          <a:p>
            <a:pPr>
              <a:lnSpc>
                <a:spcPct val="100000"/>
              </a:lnSpc>
            </a:pPr>
            <a:endParaRPr lang="en-IN" sz="1900" dirty="0">
              <a:latin typeface="Abadi" panose="020B0604020104020204" pitchFamily="34" charset="0"/>
            </a:endParaRPr>
          </a:p>
          <a:p>
            <a:pPr>
              <a:lnSpc>
                <a:spcPct val="100000"/>
              </a:lnSpc>
            </a:pPr>
            <a:endParaRPr lang="en-IN" sz="1900" dirty="0">
              <a:latin typeface="Abadi" panose="020B0604020104020204" pitchFamily="34" charset="0"/>
            </a:endParaRPr>
          </a:p>
        </p:txBody>
      </p:sp>
      <p:sp>
        <p:nvSpPr>
          <p:cNvPr id="4" name="Rectangle 1">
            <a:extLst>
              <a:ext uri="{FF2B5EF4-FFF2-40B4-BE49-F238E27FC236}">
                <a16:creationId xmlns:a16="http://schemas.microsoft.com/office/drawing/2014/main" id="{70FAC171-D654-8412-A570-F7B4F9C5C024}"/>
              </a:ext>
            </a:extLst>
          </p:cNvPr>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chemeClr val="tx1"/>
                </a:solidFill>
                <a:effectLst/>
                <a:latin typeface="Open Sans" panose="020B0606030504020204" pitchFamily="34" charset="0"/>
                <a:cs typeface="Open Sans" panose="020B0606030504020204" pitchFamily="34" charset="0"/>
                <a:hlinkClick r:id="rId2"/>
              </a:rPr>
              <a:t>A comparison of vertical velocity variance measurements from wind profiling radars and sonic anemometers</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464646"/>
                </a:solidFill>
                <a:effectLst/>
                <a:latin typeface="Open Sans" panose="020B0606030504020204" pitchFamily="34" charset="0"/>
                <a:cs typeface="Open Sans" panose="020B0606030504020204" pitchFamily="34" charset="0"/>
              </a:rPr>
              <a:t>Katherine McCaffrey, Laura Bianco, Paul Johnston, and James M. Wilczak</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464646"/>
                </a:solidFill>
                <a:effectLst/>
                <a:latin typeface="Open Sans" panose="020B0606030504020204" pitchFamily="34" charset="0"/>
                <a:cs typeface="Open Sans" panose="020B0606030504020204" pitchFamily="34" charset="0"/>
              </a:rPr>
              <a:t>Atmos. Meas. Tech., 10, 999–1015, https://doi.org/10.5194/amt-10-999-2017, 2017</a:t>
            </a:r>
            <a:endParaRPr kumimoji="0" lang="en-US" altLang="en-US" sz="1100" b="0" i="0" u="none" strike="noStrike" cap="none" normalizeH="0" baseline="0">
              <a:ln>
                <a:noFill/>
              </a:ln>
              <a:solidFill>
                <a:schemeClr val="tx1"/>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Open Sans" panose="020B0606030504020204" pitchFamily="34" charset="0"/>
                <a:cs typeface="Open Sans" panose="020B0606030504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35918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EDE819-7B5C-34A8-D4BA-B78B146B9D87}"/>
              </a:ext>
            </a:extLst>
          </p:cNvPr>
          <p:cNvSpPr txBox="1"/>
          <p:nvPr/>
        </p:nvSpPr>
        <p:spPr>
          <a:xfrm>
            <a:off x="5318449" y="2557828"/>
            <a:ext cx="6428792" cy="337477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1600" dirty="0">
                <a:latin typeface="Abadi" panose="020B0604020104020204" pitchFamily="34" charset="0"/>
              </a:rPr>
              <a:t>Wind speed obtained from Doppler Lidar is a scalar wind speed value along the Doppler Lidar propagation path.</a:t>
            </a:r>
          </a:p>
          <a:p>
            <a:pPr marL="285750" indent="-285750">
              <a:lnSpc>
                <a:spcPct val="150000"/>
              </a:lnSpc>
              <a:buFont typeface="Arial" panose="020B0604020202020204" pitchFamily="34" charset="0"/>
              <a:buChar char="•"/>
            </a:pPr>
            <a:r>
              <a:rPr lang="en-IN" sz="1600" dirty="0">
                <a:latin typeface="Abadi" panose="020B0604020104020204" pitchFamily="34" charset="0"/>
              </a:rPr>
              <a:t>But wind speed is a vector quantity. </a:t>
            </a:r>
          </a:p>
          <a:p>
            <a:pPr marL="285750" indent="-285750">
              <a:lnSpc>
                <a:spcPct val="150000"/>
              </a:lnSpc>
              <a:buFont typeface="Arial" panose="020B0604020202020204" pitchFamily="34" charset="0"/>
              <a:buChar char="•"/>
            </a:pPr>
            <a:r>
              <a:rPr lang="en-IN" sz="1600" dirty="0">
                <a:latin typeface="Abadi" panose="020B0604020104020204" pitchFamily="34" charset="0"/>
              </a:rPr>
              <a:t>Wind speed retrieval methods are used to retrieve vector wind speeds. </a:t>
            </a:r>
          </a:p>
          <a:p>
            <a:pPr marL="285750" indent="-285750">
              <a:lnSpc>
                <a:spcPct val="150000"/>
              </a:lnSpc>
              <a:buFont typeface="Arial" panose="020B0604020202020204" pitchFamily="34" charset="0"/>
              <a:buChar char="•"/>
            </a:pPr>
            <a:r>
              <a:rPr lang="en-IN" sz="1600" dirty="0">
                <a:latin typeface="Abadi" panose="020B0604020104020204" pitchFamily="34" charset="0"/>
              </a:rPr>
              <a:t>One of the popular methods used for the wind speed retrieval is the velocity azimuth display method.</a:t>
            </a:r>
          </a:p>
          <a:p>
            <a:pPr>
              <a:lnSpc>
                <a:spcPct val="150000"/>
              </a:lnSpc>
            </a:pPr>
            <a:endParaRPr lang="en-IN" sz="1600" dirty="0">
              <a:latin typeface="Abadi" panose="020B0604020104020204" pitchFamily="34" charset="0"/>
            </a:endParaRPr>
          </a:p>
          <a:p>
            <a:pPr marL="285750" indent="-285750">
              <a:lnSpc>
                <a:spcPct val="150000"/>
              </a:lnSpc>
              <a:buFont typeface="Arial" panose="020B0604020202020204" pitchFamily="34" charset="0"/>
              <a:buChar char="•"/>
            </a:pPr>
            <a:endParaRPr lang="en-IN" sz="1600" dirty="0">
              <a:latin typeface="Abadi" panose="020B0604020104020204" pitchFamily="34" charset="0"/>
            </a:endParaRPr>
          </a:p>
        </p:txBody>
      </p:sp>
      <p:pic>
        <p:nvPicPr>
          <p:cNvPr id="6" name="Content Placeholder 4">
            <a:extLst>
              <a:ext uri="{FF2B5EF4-FFF2-40B4-BE49-F238E27FC236}">
                <a16:creationId xmlns:a16="http://schemas.microsoft.com/office/drawing/2014/main" id="{5ACB4595-19BA-EB52-4B78-4D441D8B7CDE}"/>
              </a:ext>
            </a:extLst>
          </p:cNvPr>
          <p:cNvPicPr>
            <a:picLocks noGrp="1" noChangeAspect="1"/>
          </p:cNvPicPr>
          <p:nvPr>
            <p:ph idx="1"/>
          </p:nvPr>
        </p:nvPicPr>
        <p:blipFill>
          <a:blip r:embed="rId2"/>
          <a:stretch>
            <a:fillRect/>
          </a:stretch>
        </p:blipFill>
        <p:spPr>
          <a:xfrm>
            <a:off x="444759" y="2557828"/>
            <a:ext cx="4819706" cy="2981325"/>
          </a:xfrm>
        </p:spPr>
      </p:pic>
      <p:sp>
        <p:nvSpPr>
          <p:cNvPr id="2" name="Title 1">
            <a:extLst>
              <a:ext uri="{FF2B5EF4-FFF2-40B4-BE49-F238E27FC236}">
                <a16:creationId xmlns:a16="http://schemas.microsoft.com/office/drawing/2014/main" id="{F5537A71-CC9C-A4E6-1163-068C44B33F32}"/>
              </a:ext>
            </a:extLst>
          </p:cNvPr>
          <p:cNvSpPr>
            <a:spLocks noGrp="1"/>
          </p:cNvSpPr>
          <p:nvPr>
            <p:ph type="title"/>
          </p:nvPr>
        </p:nvSpPr>
        <p:spPr>
          <a:xfrm>
            <a:off x="649038" y="529979"/>
            <a:ext cx="10168128" cy="1179576"/>
          </a:xfrm>
        </p:spPr>
        <p:txBody>
          <a:bodyPr/>
          <a:lstStyle/>
          <a:p>
            <a:r>
              <a:rPr lang="en-IN">
                <a:latin typeface="Abadi" panose="020B0604020104020204" pitchFamily="34" charset="0"/>
              </a:rPr>
              <a:t>Wind Speed Vector Retrieval</a:t>
            </a:r>
            <a:endParaRPr lang="en-IN" dirty="0">
              <a:latin typeface="Abadi" panose="020B0604020104020204" pitchFamily="34" charset="0"/>
            </a:endParaRPr>
          </a:p>
        </p:txBody>
      </p:sp>
    </p:spTree>
    <p:extLst>
      <p:ext uri="{BB962C8B-B14F-4D97-AF65-F5344CB8AC3E}">
        <p14:creationId xmlns:p14="http://schemas.microsoft.com/office/powerpoint/2010/main" val="3750041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87891-6C8A-8A0D-F558-93CB6AE72A45}"/>
              </a:ext>
            </a:extLst>
          </p:cNvPr>
          <p:cNvSpPr>
            <a:spLocks noGrp="1"/>
          </p:cNvSpPr>
          <p:nvPr>
            <p:ph type="title"/>
          </p:nvPr>
        </p:nvSpPr>
        <p:spPr/>
        <p:txBody>
          <a:bodyPr/>
          <a:lstStyle/>
          <a:p>
            <a:r>
              <a:rPr lang="en-IN" dirty="0">
                <a:latin typeface="Abadi" panose="020B0604020104020204" pitchFamily="34" charset="0"/>
              </a:rPr>
              <a:t>Model Outline</a:t>
            </a:r>
          </a:p>
        </p:txBody>
      </p:sp>
      <p:sp>
        <p:nvSpPr>
          <p:cNvPr id="4" name="TextBox 3">
            <a:extLst>
              <a:ext uri="{FF2B5EF4-FFF2-40B4-BE49-F238E27FC236}">
                <a16:creationId xmlns:a16="http://schemas.microsoft.com/office/drawing/2014/main" id="{3875ED8E-0C30-849C-7CF1-CCE1FBEB27BC}"/>
              </a:ext>
            </a:extLst>
          </p:cNvPr>
          <p:cNvSpPr txBox="1"/>
          <p:nvPr/>
        </p:nvSpPr>
        <p:spPr>
          <a:xfrm>
            <a:off x="4991878" y="2478024"/>
            <a:ext cx="184731" cy="369332"/>
          </a:xfrm>
          <a:prstGeom prst="rect">
            <a:avLst/>
          </a:prstGeom>
          <a:noFill/>
        </p:spPr>
        <p:txBody>
          <a:bodyPr wrap="none" rtlCol="0">
            <a:spAutoFit/>
          </a:bodyPr>
          <a:lstStyle/>
          <a:p>
            <a:endParaRPr lang="en-IN" dirty="0">
              <a:latin typeface="Abadi" panose="020B0604020104020204" pitchFamily="34" charset="0"/>
            </a:endParaRPr>
          </a:p>
        </p:txBody>
      </p:sp>
      <p:sp>
        <p:nvSpPr>
          <p:cNvPr id="5" name="Rectangle 4">
            <a:extLst>
              <a:ext uri="{FF2B5EF4-FFF2-40B4-BE49-F238E27FC236}">
                <a16:creationId xmlns:a16="http://schemas.microsoft.com/office/drawing/2014/main" id="{5FE0DE04-8302-0BAF-232A-1B898422465E}"/>
              </a:ext>
            </a:extLst>
          </p:cNvPr>
          <p:cNvSpPr/>
          <p:nvPr/>
        </p:nvSpPr>
        <p:spPr>
          <a:xfrm>
            <a:off x="4170783" y="3062771"/>
            <a:ext cx="3698032" cy="15815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atin typeface="Abadi" panose="020B0604020104020204" pitchFamily="34" charset="0"/>
              </a:rPr>
              <a:t>Machine Learning Model</a:t>
            </a:r>
          </a:p>
        </p:txBody>
      </p:sp>
      <p:sp>
        <p:nvSpPr>
          <p:cNvPr id="6" name="Rectangle 5">
            <a:extLst>
              <a:ext uri="{FF2B5EF4-FFF2-40B4-BE49-F238E27FC236}">
                <a16:creationId xmlns:a16="http://schemas.microsoft.com/office/drawing/2014/main" id="{C96346A7-675B-E68F-7CDE-9A0E27F4F740}"/>
              </a:ext>
            </a:extLst>
          </p:cNvPr>
          <p:cNvSpPr/>
          <p:nvPr/>
        </p:nvSpPr>
        <p:spPr>
          <a:xfrm>
            <a:off x="727788" y="3312367"/>
            <a:ext cx="2397967" cy="108235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atin typeface="Abadi" panose="020B0604020104020204" pitchFamily="34" charset="0"/>
              </a:rPr>
              <a:t>Doppler Lidar Radial Wind Speed</a:t>
            </a:r>
          </a:p>
        </p:txBody>
      </p:sp>
      <p:sp>
        <p:nvSpPr>
          <p:cNvPr id="7" name="Rectangle 6">
            <a:extLst>
              <a:ext uri="{FF2B5EF4-FFF2-40B4-BE49-F238E27FC236}">
                <a16:creationId xmlns:a16="http://schemas.microsoft.com/office/drawing/2014/main" id="{4F09D378-5DB8-9C28-1AF8-0ED86E3C42BD}"/>
              </a:ext>
            </a:extLst>
          </p:cNvPr>
          <p:cNvSpPr/>
          <p:nvPr/>
        </p:nvSpPr>
        <p:spPr>
          <a:xfrm>
            <a:off x="9066245" y="3270379"/>
            <a:ext cx="2559698" cy="117957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atin typeface="Abadi" panose="020B0604020104020204" pitchFamily="34" charset="0"/>
              </a:rPr>
              <a:t>Vector Wind speed from Towers</a:t>
            </a:r>
          </a:p>
        </p:txBody>
      </p:sp>
      <p:cxnSp>
        <p:nvCxnSpPr>
          <p:cNvPr id="9" name="Straight Arrow Connector 8">
            <a:extLst>
              <a:ext uri="{FF2B5EF4-FFF2-40B4-BE49-F238E27FC236}">
                <a16:creationId xmlns:a16="http://schemas.microsoft.com/office/drawing/2014/main" id="{EC4F28B4-8315-32B4-E41A-9C15B5F92A1F}"/>
              </a:ext>
            </a:extLst>
          </p:cNvPr>
          <p:cNvCxnSpPr>
            <a:cxnSpLocks/>
            <a:stCxn id="6" idx="3"/>
            <a:endCxn id="5" idx="1"/>
          </p:cNvCxnSpPr>
          <p:nvPr/>
        </p:nvCxnSpPr>
        <p:spPr>
          <a:xfrm flipV="1">
            <a:off x="3125755" y="3853541"/>
            <a:ext cx="1045028"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651D9DD-4E41-171B-3014-ED5D7B0FB843}"/>
              </a:ext>
            </a:extLst>
          </p:cNvPr>
          <p:cNvCxnSpPr>
            <a:cxnSpLocks/>
            <a:stCxn id="5" idx="3"/>
          </p:cNvCxnSpPr>
          <p:nvPr/>
        </p:nvCxnSpPr>
        <p:spPr>
          <a:xfrm>
            <a:off x="7868815" y="3853541"/>
            <a:ext cx="11974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C7CC1DC5-A369-2892-10DA-F521F4AE5AD1}"/>
              </a:ext>
            </a:extLst>
          </p:cNvPr>
          <p:cNvSpPr txBox="1"/>
          <p:nvPr/>
        </p:nvSpPr>
        <p:spPr>
          <a:xfrm>
            <a:off x="9488067" y="4459644"/>
            <a:ext cx="1950098" cy="369332"/>
          </a:xfrm>
          <a:prstGeom prst="rect">
            <a:avLst/>
          </a:prstGeom>
          <a:noFill/>
        </p:spPr>
        <p:txBody>
          <a:bodyPr wrap="square" rtlCol="0">
            <a:spAutoFit/>
          </a:bodyPr>
          <a:lstStyle/>
          <a:p>
            <a:r>
              <a:rPr lang="en-IN" dirty="0">
                <a:latin typeface="Abadi" panose="020B0604020104020204" pitchFamily="34" charset="0"/>
              </a:rPr>
              <a:t>Target Variable</a:t>
            </a:r>
          </a:p>
        </p:txBody>
      </p:sp>
      <p:sp>
        <p:nvSpPr>
          <p:cNvPr id="12" name="TextBox 11">
            <a:extLst>
              <a:ext uri="{FF2B5EF4-FFF2-40B4-BE49-F238E27FC236}">
                <a16:creationId xmlns:a16="http://schemas.microsoft.com/office/drawing/2014/main" id="{5EED2A65-BB3E-6614-B5A3-F4A193B7226C}"/>
              </a:ext>
            </a:extLst>
          </p:cNvPr>
          <p:cNvSpPr txBox="1"/>
          <p:nvPr/>
        </p:nvSpPr>
        <p:spPr>
          <a:xfrm>
            <a:off x="1540523" y="4451701"/>
            <a:ext cx="2202024" cy="369332"/>
          </a:xfrm>
          <a:prstGeom prst="rect">
            <a:avLst/>
          </a:prstGeom>
          <a:noFill/>
        </p:spPr>
        <p:txBody>
          <a:bodyPr wrap="square" rtlCol="0">
            <a:spAutoFit/>
          </a:bodyPr>
          <a:lstStyle/>
          <a:p>
            <a:r>
              <a:rPr lang="en-IN" dirty="0">
                <a:latin typeface="Abadi" panose="020B0604020104020204" pitchFamily="34" charset="0"/>
              </a:rPr>
              <a:t>Inputs</a:t>
            </a:r>
          </a:p>
        </p:txBody>
      </p:sp>
    </p:spTree>
    <p:extLst>
      <p:ext uri="{BB962C8B-B14F-4D97-AF65-F5344CB8AC3E}">
        <p14:creationId xmlns:p14="http://schemas.microsoft.com/office/powerpoint/2010/main" val="2401231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87905-75D9-8128-B112-D2915BA757A3}"/>
              </a:ext>
            </a:extLst>
          </p:cNvPr>
          <p:cNvSpPr>
            <a:spLocks noGrp="1"/>
          </p:cNvSpPr>
          <p:nvPr>
            <p:ph type="title"/>
          </p:nvPr>
        </p:nvSpPr>
        <p:spPr/>
        <p:txBody>
          <a:bodyPr>
            <a:normAutofit/>
          </a:bodyPr>
          <a:lstStyle/>
          <a:p>
            <a:r>
              <a:rPr lang="en-IN" dirty="0">
                <a:latin typeface="Abadi" panose="020B0604020104020204" pitchFamily="34" charset="0"/>
              </a:rPr>
              <a:t>Our Model</a:t>
            </a:r>
          </a:p>
        </p:txBody>
      </p:sp>
      <p:pic>
        <p:nvPicPr>
          <p:cNvPr id="5" name="Content Placeholder 4">
            <a:extLst>
              <a:ext uri="{FF2B5EF4-FFF2-40B4-BE49-F238E27FC236}">
                <a16:creationId xmlns:a16="http://schemas.microsoft.com/office/drawing/2014/main" id="{B5606CE0-CC33-84A2-16D5-A09EAB97EC92}"/>
              </a:ext>
            </a:extLst>
          </p:cNvPr>
          <p:cNvPicPr>
            <a:picLocks noGrp="1" noChangeAspect="1"/>
          </p:cNvPicPr>
          <p:nvPr>
            <p:ph idx="1"/>
          </p:nvPr>
        </p:nvPicPr>
        <p:blipFill>
          <a:blip r:embed="rId2"/>
          <a:stretch>
            <a:fillRect/>
          </a:stretch>
        </p:blipFill>
        <p:spPr>
          <a:xfrm>
            <a:off x="2802797" y="2156938"/>
            <a:ext cx="6208022" cy="1735494"/>
          </a:xfrm>
        </p:spPr>
      </p:pic>
      <p:sp>
        <p:nvSpPr>
          <p:cNvPr id="7" name="TextBox 6">
            <a:extLst>
              <a:ext uri="{FF2B5EF4-FFF2-40B4-BE49-F238E27FC236}">
                <a16:creationId xmlns:a16="http://schemas.microsoft.com/office/drawing/2014/main" id="{BDDCE149-B64D-FBE6-8FA0-287904152D1B}"/>
              </a:ext>
            </a:extLst>
          </p:cNvPr>
          <p:cNvSpPr txBox="1"/>
          <p:nvPr/>
        </p:nvSpPr>
        <p:spPr>
          <a:xfrm>
            <a:off x="894159" y="5181544"/>
            <a:ext cx="11579340" cy="1200329"/>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Abadi" panose="020B0604020104020204" pitchFamily="34" charset="0"/>
              </a:rPr>
              <a:t>Used Neural Networks for Machine Learning. </a:t>
            </a:r>
          </a:p>
          <a:p>
            <a:pPr marL="285750" indent="-285750">
              <a:buFont typeface="Arial" panose="020B0604020202020204" pitchFamily="34" charset="0"/>
              <a:buChar char="•"/>
            </a:pPr>
            <a:r>
              <a:rPr lang="en-US" dirty="0">
                <a:latin typeface="Abadi" panose="020B0604020104020204" pitchFamily="34" charset="0"/>
              </a:rPr>
              <a:t>Implementing the model using TensorFlow, a powerful open-source machine learning library.</a:t>
            </a:r>
          </a:p>
          <a:p>
            <a:pPr marL="285750" indent="-285750">
              <a:buFont typeface="Arial" panose="020B0604020202020204" pitchFamily="34" charset="0"/>
              <a:buChar char="•"/>
            </a:pPr>
            <a:r>
              <a:rPr lang="en-US" dirty="0">
                <a:latin typeface="Abadi" panose="020B0604020104020204" pitchFamily="34" charset="0"/>
              </a:rPr>
              <a:t>Leveraging the Keras API within TensorFlow for a high-level and user-friendly approach to building and training neural networks.</a:t>
            </a:r>
            <a:endParaRPr lang="en-IN" dirty="0">
              <a:latin typeface="Abadi" panose="020B0604020104020204" pitchFamily="34" charset="0"/>
            </a:endParaRPr>
          </a:p>
        </p:txBody>
      </p:sp>
      <p:sp>
        <p:nvSpPr>
          <p:cNvPr id="11" name="Rectangle 10">
            <a:extLst>
              <a:ext uri="{FF2B5EF4-FFF2-40B4-BE49-F238E27FC236}">
                <a16:creationId xmlns:a16="http://schemas.microsoft.com/office/drawing/2014/main" id="{94F86BDB-D321-3F84-17C6-0135CEA09F4C}"/>
              </a:ext>
            </a:extLst>
          </p:cNvPr>
          <p:cNvSpPr/>
          <p:nvPr/>
        </p:nvSpPr>
        <p:spPr>
          <a:xfrm>
            <a:off x="1115568" y="4321155"/>
            <a:ext cx="2337819" cy="60012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atin typeface="Abadi" panose="020B0604020104020204" pitchFamily="34" charset="0"/>
              </a:rPr>
              <a:t>Neural Networks</a:t>
            </a:r>
          </a:p>
        </p:txBody>
      </p:sp>
      <p:sp>
        <p:nvSpPr>
          <p:cNvPr id="12" name="Rectangle 11">
            <a:extLst>
              <a:ext uri="{FF2B5EF4-FFF2-40B4-BE49-F238E27FC236}">
                <a16:creationId xmlns:a16="http://schemas.microsoft.com/office/drawing/2014/main" id="{057862DC-E22C-9C25-38D4-C5FFA672089E}"/>
              </a:ext>
            </a:extLst>
          </p:cNvPr>
          <p:cNvSpPr/>
          <p:nvPr/>
        </p:nvSpPr>
        <p:spPr>
          <a:xfrm>
            <a:off x="4737899" y="4321155"/>
            <a:ext cx="2337819" cy="60012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err="1">
                <a:latin typeface="Abadi" panose="020B0604020104020204" pitchFamily="34" charset="0"/>
              </a:rPr>
              <a:t>sklearn</a:t>
            </a:r>
            <a:endParaRPr lang="en-IN" dirty="0">
              <a:latin typeface="Abadi" panose="020B0604020104020204" pitchFamily="34" charset="0"/>
            </a:endParaRPr>
          </a:p>
        </p:txBody>
      </p:sp>
      <p:sp>
        <p:nvSpPr>
          <p:cNvPr id="13" name="Rectangle 12">
            <a:extLst>
              <a:ext uri="{FF2B5EF4-FFF2-40B4-BE49-F238E27FC236}">
                <a16:creationId xmlns:a16="http://schemas.microsoft.com/office/drawing/2014/main" id="{DDDD2D2D-FC47-2BBF-4111-7F5B1414C5C8}"/>
              </a:ext>
            </a:extLst>
          </p:cNvPr>
          <p:cNvSpPr/>
          <p:nvPr/>
        </p:nvSpPr>
        <p:spPr>
          <a:xfrm>
            <a:off x="8008776" y="4321156"/>
            <a:ext cx="2337818" cy="6001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atin typeface="Abadi" panose="020B0604020104020204" pitchFamily="34" charset="0"/>
              </a:rPr>
              <a:t>Tensor Flow</a:t>
            </a:r>
          </a:p>
        </p:txBody>
      </p:sp>
    </p:spTree>
    <p:extLst>
      <p:ext uri="{BB962C8B-B14F-4D97-AF65-F5344CB8AC3E}">
        <p14:creationId xmlns:p14="http://schemas.microsoft.com/office/powerpoint/2010/main" val="668498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8B687-3D2E-A950-515F-F92695B99D5B}"/>
              </a:ext>
            </a:extLst>
          </p:cNvPr>
          <p:cNvSpPr>
            <a:spLocks noGrp="1"/>
          </p:cNvSpPr>
          <p:nvPr>
            <p:ph type="title"/>
          </p:nvPr>
        </p:nvSpPr>
        <p:spPr/>
        <p:txBody>
          <a:bodyPr/>
          <a:lstStyle/>
          <a:p>
            <a:r>
              <a:rPr lang="en-IN" dirty="0">
                <a:latin typeface="Abadi" panose="020B0604020104020204" pitchFamily="34" charset="0"/>
              </a:rPr>
              <a:t>Why Neural Networks</a:t>
            </a:r>
          </a:p>
        </p:txBody>
      </p:sp>
      <p:pic>
        <p:nvPicPr>
          <p:cNvPr id="4" name="Picture 3">
            <a:extLst>
              <a:ext uri="{FF2B5EF4-FFF2-40B4-BE49-F238E27FC236}">
                <a16:creationId xmlns:a16="http://schemas.microsoft.com/office/drawing/2014/main" id="{0A59E8EC-78A0-1416-1ABE-A5B5B37D003E}"/>
              </a:ext>
            </a:extLst>
          </p:cNvPr>
          <p:cNvPicPr>
            <a:picLocks noChangeAspect="1"/>
          </p:cNvPicPr>
          <p:nvPr/>
        </p:nvPicPr>
        <p:blipFill>
          <a:blip r:embed="rId2"/>
          <a:stretch>
            <a:fillRect/>
          </a:stretch>
        </p:blipFill>
        <p:spPr>
          <a:xfrm>
            <a:off x="7502590" y="2950014"/>
            <a:ext cx="4502798" cy="2138435"/>
          </a:xfrm>
          <a:prstGeom prst="rect">
            <a:avLst/>
          </a:prstGeom>
        </p:spPr>
      </p:pic>
      <p:sp>
        <p:nvSpPr>
          <p:cNvPr id="6" name="TextBox 5">
            <a:extLst>
              <a:ext uri="{FF2B5EF4-FFF2-40B4-BE49-F238E27FC236}">
                <a16:creationId xmlns:a16="http://schemas.microsoft.com/office/drawing/2014/main" id="{866439AF-D1E0-DA13-672D-51EDBC0B8A49}"/>
              </a:ext>
            </a:extLst>
          </p:cNvPr>
          <p:cNvSpPr txBox="1"/>
          <p:nvPr/>
        </p:nvSpPr>
        <p:spPr>
          <a:xfrm>
            <a:off x="290026" y="2500604"/>
            <a:ext cx="7212564" cy="3539430"/>
          </a:xfrm>
          <a:prstGeom prst="rect">
            <a:avLst/>
          </a:prstGeom>
          <a:noFill/>
        </p:spPr>
        <p:txBody>
          <a:bodyPr wrap="square" rtlCol="0">
            <a:spAutoFit/>
          </a:bodyPr>
          <a:lstStyle/>
          <a:p>
            <a:pPr marL="285750" indent="-285750" algn="l">
              <a:buFont typeface="Arial" panose="020B0604020202020204" pitchFamily="34" charset="0"/>
              <a:buChar char="•"/>
            </a:pPr>
            <a:r>
              <a:rPr lang="en-US" sz="1600" b="0" i="0" dirty="0">
                <a:effectLst/>
                <a:latin typeface="Abadi" panose="020B0604020104020204" pitchFamily="34" charset="0"/>
              </a:rPr>
              <a:t>Neural networks excel at capturing complex, nonlinear relationships </a:t>
            </a:r>
          </a:p>
          <a:p>
            <a:pPr marL="285750" indent="-285750" algn="l">
              <a:buFont typeface="Arial" panose="020B0604020202020204" pitchFamily="34" charset="0"/>
              <a:buChar char="•"/>
            </a:pPr>
            <a:r>
              <a:rPr lang="en-US" sz="1600" b="0" i="0" dirty="0">
                <a:effectLst/>
                <a:latin typeface="Abadi" panose="020B0604020104020204" pitchFamily="34" charset="0"/>
              </a:rPr>
              <a:t>Their ability to automatically learn hierarchical representations facilitates effective feature discovery, crucial when dealing with multi-modal data sources such as Lidar and Sonic anemometer readings.</a:t>
            </a:r>
          </a:p>
          <a:p>
            <a:pPr marL="285750" indent="-285750" algn="l">
              <a:buFont typeface="Arial" panose="020B0604020202020204" pitchFamily="34" charset="0"/>
              <a:buChar char="•"/>
            </a:pPr>
            <a:r>
              <a:rPr lang="en-US" sz="1600" b="0" i="0" dirty="0">
                <a:effectLst/>
                <a:latin typeface="Abadi" panose="020B0604020104020204" pitchFamily="34" charset="0"/>
              </a:rPr>
              <a:t>Neural networks are adaptable to variations in data patterns, allowing them to adjust to the dynamic and diverse nature of atmospheric conditions, a key advantage in real-world wind speed forecasting.</a:t>
            </a:r>
          </a:p>
          <a:p>
            <a:pPr marL="285750" indent="-285750" algn="l">
              <a:buFont typeface="Arial" panose="020B0604020202020204" pitchFamily="34" charset="0"/>
              <a:buChar char="•"/>
            </a:pPr>
            <a:r>
              <a:rPr lang="en-US" sz="1600" b="0" i="0" dirty="0">
                <a:effectLst/>
                <a:latin typeface="Abadi" panose="020B0604020104020204" pitchFamily="34" charset="0"/>
              </a:rPr>
              <a:t>With parallel processing capabilities, neural networks efficiently handle large datasets, a valuable feature when dealing with extensive Lidar and Sonic anemometer data for training and prediction.</a:t>
            </a:r>
          </a:p>
          <a:p>
            <a:pPr marL="285750" indent="-285750" algn="l">
              <a:buFont typeface="Arial" panose="020B0604020202020204" pitchFamily="34" charset="0"/>
              <a:buChar char="•"/>
            </a:pPr>
            <a:r>
              <a:rPr lang="en-US" sz="1600" b="0" i="0" dirty="0">
                <a:effectLst/>
                <a:latin typeface="Abadi" panose="020B0604020104020204" pitchFamily="34" charset="0"/>
              </a:rPr>
              <a:t>The flexibility in model architecture, coupled with the integration of TensorFlow and Keras, provides a powerful environment for designing and training models tailored to the complexities of wind speed retrieval.</a:t>
            </a:r>
          </a:p>
          <a:p>
            <a:pPr marL="285750" indent="-285750">
              <a:buFont typeface="Arial" panose="020B0604020202020204" pitchFamily="34" charset="0"/>
              <a:buChar char="•"/>
            </a:pPr>
            <a:endParaRPr lang="en-IN" sz="1600" dirty="0">
              <a:latin typeface="Abadi" panose="020B0604020104020204" pitchFamily="34" charset="0"/>
            </a:endParaRPr>
          </a:p>
        </p:txBody>
      </p:sp>
    </p:spTree>
    <p:extLst>
      <p:ext uri="{BB962C8B-B14F-4D97-AF65-F5344CB8AC3E}">
        <p14:creationId xmlns:p14="http://schemas.microsoft.com/office/powerpoint/2010/main" val="2895495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D33DF-15A6-44F1-1E9F-EE771E834AB0}"/>
              </a:ext>
            </a:extLst>
          </p:cNvPr>
          <p:cNvSpPr>
            <a:spLocks noGrp="1"/>
          </p:cNvSpPr>
          <p:nvPr>
            <p:ph type="title"/>
          </p:nvPr>
        </p:nvSpPr>
        <p:spPr/>
        <p:txBody>
          <a:bodyPr>
            <a:normAutofit/>
          </a:bodyPr>
          <a:lstStyle/>
          <a:p>
            <a:r>
              <a:rPr lang="en-IN" dirty="0">
                <a:latin typeface="Abadi" panose="020B0604020104020204" pitchFamily="34" charset="0"/>
              </a:rPr>
              <a:t>Our data source</a:t>
            </a:r>
          </a:p>
        </p:txBody>
      </p:sp>
      <p:sp>
        <p:nvSpPr>
          <p:cNvPr id="3" name="Content Placeholder 2">
            <a:extLst>
              <a:ext uri="{FF2B5EF4-FFF2-40B4-BE49-F238E27FC236}">
                <a16:creationId xmlns:a16="http://schemas.microsoft.com/office/drawing/2014/main" id="{66861B73-2766-801F-CC2A-AB45657DA3A0}"/>
              </a:ext>
            </a:extLst>
          </p:cNvPr>
          <p:cNvSpPr>
            <a:spLocks noGrp="1"/>
          </p:cNvSpPr>
          <p:nvPr>
            <p:ph idx="1"/>
          </p:nvPr>
        </p:nvSpPr>
        <p:spPr>
          <a:xfrm>
            <a:off x="317241" y="2034073"/>
            <a:ext cx="11700588" cy="3830217"/>
          </a:xfrm>
        </p:spPr>
        <p:txBody>
          <a:bodyPr>
            <a:normAutofit fontScale="92500" lnSpcReduction="20000"/>
          </a:bodyPr>
          <a:lstStyle/>
          <a:p>
            <a:r>
              <a:rPr lang="en-IN" sz="1800" dirty="0">
                <a:latin typeface="Abadi" panose="020B0604020104020204" pitchFamily="34" charset="0"/>
              </a:rPr>
              <a:t>Downloaded the data from </a:t>
            </a:r>
            <a:r>
              <a:rPr lang="en-IN" sz="1800" dirty="0">
                <a:latin typeface="Abadi" panose="020B0604020104020204" pitchFamily="34" charset="0"/>
                <a:hlinkClick r:id="rId2"/>
              </a:rPr>
              <a:t>https://a2e.energy.gov/home</a:t>
            </a:r>
            <a:r>
              <a:rPr lang="en-IN" sz="1800" dirty="0">
                <a:latin typeface="Abadi" panose="020B0604020104020204" pitchFamily="34" charset="0"/>
              </a:rPr>
              <a:t>.</a:t>
            </a:r>
          </a:p>
          <a:p>
            <a:r>
              <a:rPr lang="en-US" sz="1800" dirty="0">
                <a:latin typeface="Abadi" panose="020B0604020104020204" pitchFamily="34" charset="0"/>
              </a:rPr>
              <a:t>Atmosphere to Electrons (A2e) is a new, multi-year, multi-stakeholder U.S. Department of Energy (DOE) research and development initiative tasked with improving wind plant performance and mitigating risk and uncertainty to achieve substantial reduction in the cost of wind energy production.</a:t>
            </a:r>
          </a:p>
          <a:p>
            <a:r>
              <a:rPr lang="en-US" sz="1800" dirty="0">
                <a:latin typeface="Abadi" panose="020B0604020104020204" pitchFamily="34" charset="0"/>
              </a:rPr>
              <a:t>Windcube Lidars often utilize Doppler Beam Swinging (DBS) technology for wind profiling. This technique involves swinging the laser beam in different directions to obtain wind speed measurements at various azimuth angles, allowing for a comprehensive characterization of the wind field.</a:t>
            </a:r>
          </a:p>
          <a:p>
            <a:pPr marL="0" indent="0">
              <a:buNone/>
            </a:pPr>
            <a:r>
              <a:rPr lang="en-US" sz="1800" b="1" dirty="0">
                <a:latin typeface="Abadi" panose="020B0604020104020204" pitchFamily="34" charset="0"/>
              </a:rPr>
              <a:t>Data Used for training and testing the model</a:t>
            </a:r>
          </a:p>
          <a:p>
            <a:r>
              <a:rPr lang="en-US" sz="1800" b="0" i="0" dirty="0">
                <a:solidFill>
                  <a:schemeClr val="tx1">
                    <a:lumMod val="95000"/>
                    <a:lumOff val="5000"/>
                  </a:schemeClr>
                </a:solidFill>
                <a:effectLst/>
                <a:latin typeface="Abadi" panose="020B0604020104020204" pitchFamily="34" charset="0"/>
              </a:rPr>
              <a:t>Surface Meteorological Statio</a:t>
            </a:r>
            <a:r>
              <a:rPr lang="en-US" sz="1800" dirty="0">
                <a:solidFill>
                  <a:schemeClr val="tx1">
                    <a:lumMod val="95000"/>
                    <a:lumOff val="5000"/>
                  </a:schemeClr>
                </a:solidFill>
                <a:latin typeface="Abadi" panose="020B0604020104020204" pitchFamily="34" charset="0"/>
              </a:rPr>
              <a:t>n Tower data – Troutdale, Oregon, US.</a:t>
            </a:r>
          </a:p>
          <a:p>
            <a:r>
              <a:rPr lang="en-US" sz="1800" b="0" i="0" dirty="0">
                <a:solidFill>
                  <a:schemeClr val="tx1">
                    <a:lumMod val="95000"/>
                    <a:lumOff val="5000"/>
                  </a:schemeClr>
                </a:solidFill>
                <a:effectLst/>
                <a:latin typeface="Abadi" panose="020B0604020104020204" pitchFamily="34" charset="0"/>
              </a:rPr>
              <a:t>Windcube Lidar, Troutdale</a:t>
            </a:r>
          </a:p>
          <a:p>
            <a:r>
              <a:rPr lang="en-US" sz="1800" dirty="0">
                <a:solidFill>
                  <a:schemeClr val="tx1">
                    <a:lumMod val="95000"/>
                    <a:lumOff val="5000"/>
                  </a:schemeClr>
                </a:solidFill>
                <a:latin typeface="Abadi" panose="020B0604020104020204" pitchFamily="34" charset="0"/>
              </a:rPr>
              <a:t>Surface Meteorological Station, Tower data– Wasco, Oregon, US</a:t>
            </a:r>
          </a:p>
          <a:p>
            <a:r>
              <a:rPr lang="en-US" sz="1800" b="0" i="0" dirty="0">
                <a:solidFill>
                  <a:schemeClr val="tx1">
                    <a:lumMod val="95000"/>
                    <a:lumOff val="5000"/>
                  </a:schemeClr>
                </a:solidFill>
                <a:effectLst/>
                <a:latin typeface="Abadi" panose="020B0604020104020204" pitchFamily="34" charset="0"/>
              </a:rPr>
              <a:t>Windcube Lidar, Wasco Airport</a:t>
            </a:r>
          </a:p>
          <a:p>
            <a:endParaRPr lang="en-US" sz="1800" b="0" i="0" dirty="0">
              <a:solidFill>
                <a:schemeClr val="tx1">
                  <a:lumMod val="95000"/>
                  <a:lumOff val="5000"/>
                </a:schemeClr>
              </a:solidFill>
              <a:effectLst/>
              <a:latin typeface="Abadi" panose="020B0604020104020204" pitchFamily="34" charset="0"/>
            </a:endParaRPr>
          </a:p>
          <a:p>
            <a:pPr marL="0" indent="0">
              <a:buNone/>
            </a:pPr>
            <a:endParaRPr lang="en-IN" sz="1800" dirty="0">
              <a:latin typeface="Abadi" panose="020B0604020104020204" pitchFamily="34" charset="0"/>
            </a:endParaRPr>
          </a:p>
        </p:txBody>
      </p:sp>
    </p:spTree>
    <p:extLst>
      <p:ext uri="{BB962C8B-B14F-4D97-AF65-F5344CB8AC3E}">
        <p14:creationId xmlns:p14="http://schemas.microsoft.com/office/powerpoint/2010/main" val="2539594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036EA-E7B9-0D5F-EF34-A77A94C69DDC}"/>
              </a:ext>
            </a:extLst>
          </p:cNvPr>
          <p:cNvSpPr>
            <a:spLocks noGrp="1"/>
          </p:cNvSpPr>
          <p:nvPr>
            <p:ph type="title"/>
          </p:nvPr>
        </p:nvSpPr>
        <p:spPr/>
        <p:txBody>
          <a:bodyPr/>
          <a:lstStyle/>
          <a:p>
            <a:r>
              <a:rPr lang="en-IN" dirty="0"/>
              <a:t>Our data source</a:t>
            </a:r>
          </a:p>
        </p:txBody>
      </p:sp>
      <p:pic>
        <p:nvPicPr>
          <p:cNvPr id="11" name="Content Placeholder 4" descr="A map of a route&#10;&#10;Description automatically generated">
            <a:extLst>
              <a:ext uri="{FF2B5EF4-FFF2-40B4-BE49-F238E27FC236}">
                <a16:creationId xmlns:a16="http://schemas.microsoft.com/office/drawing/2014/main" id="{22D9B23F-A59A-4221-A319-7D36FF0E9F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2144" y="2174235"/>
            <a:ext cx="2965627" cy="4135125"/>
          </a:xfrm>
          <a:prstGeom prst="rect">
            <a:avLst/>
          </a:prstGeom>
        </p:spPr>
      </p:pic>
      <p:sp>
        <p:nvSpPr>
          <p:cNvPr id="12" name="Callout: Left Arrow 11">
            <a:extLst>
              <a:ext uri="{FF2B5EF4-FFF2-40B4-BE49-F238E27FC236}">
                <a16:creationId xmlns:a16="http://schemas.microsoft.com/office/drawing/2014/main" id="{F1EC7645-0C2F-F701-85E0-7E6B68EC3500}"/>
              </a:ext>
            </a:extLst>
          </p:cNvPr>
          <p:cNvSpPr/>
          <p:nvPr/>
        </p:nvSpPr>
        <p:spPr>
          <a:xfrm>
            <a:off x="9759821" y="2679815"/>
            <a:ext cx="2351313" cy="774441"/>
          </a:xfrm>
          <a:prstGeom prst="leftArrowCallout">
            <a:avLst>
              <a:gd name="adj1" fmla="val 6559"/>
              <a:gd name="adj2" fmla="val 10757"/>
              <a:gd name="adj3" fmla="val 41570"/>
              <a:gd name="adj4" fmla="val 68738"/>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00" dirty="0"/>
              <a:t>Tower data at 50m, 60m height</a:t>
            </a:r>
          </a:p>
          <a:p>
            <a:pPr algn="ctr"/>
            <a:r>
              <a:rPr lang="en-IN" sz="1000" dirty="0"/>
              <a:t>Sonic</a:t>
            </a:r>
            <a:r>
              <a:rPr lang="en-IN" sz="1400" dirty="0"/>
              <a:t> </a:t>
            </a:r>
            <a:r>
              <a:rPr lang="en-IN" sz="1000" dirty="0"/>
              <a:t>Anemometer</a:t>
            </a:r>
          </a:p>
        </p:txBody>
      </p:sp>
      <p:sp>
        <p:nvSpPr>
          <p:cNvPr id="13" name="Callout: Right Arrow 12">
            <a:extLst>
              <a:ext uri="{FF2B5EF4-FFF2-40B4-BE49-F238E27FC236}">
                <a16:creationId xmlns:a16="http://schemas.microsoft.com/office/drawing/2014/main" id="{8FF01E9E-08B3-9615-895A-8F46825D7C75}"/>
              </a:ext>
            </a:extLst>
          </p:cNvPr>
          <p:cNvSpPr/>
          <p:nvPr/>
        </p:nvSpPr>
        <p:spPr>
          <a:xfrm>
            <a:off x="7277875" y="5346319"/>
            <a:ext cx="1986921" cy="619739"/>
          </a:xfrm>
          <a:prstGeom prst="rightArrowCallout">
            <a:avLst>
              <a:gd name="adj1" fmla="val 6068"/>
              <a:gd name="adj2" fmla="val 9509"/>
              <a:gd name="adj3" fmla="val 39630"/>
              <a:gd name="adj4" fmla="val 6497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00" dirty="0"/>
              <a:t>Lidar data from CU Windcube</a:t>
            </a:r>
          </a:p>
        </p:txBody>
      </p:sp>
      <p:sp>
        <p:nvSpPr>
          <p:cNvPr id="14" name="TextBox 13">
            <a:extLst>
              <a:ext uri="{FF2B5EF4-FFF2-40B4-BE49-F238E27FC236}">
                <a16:creationId xmlns:a16="http://schemas.microsoft.com/office/drawing/2014/main" id="{57DDBEC1-45C4-171D-5AB3-D379B50A299A}"/>
              </a:ext>
            </a:extLst>
          </p:cNvPr>
          <p:cNvSpPr txBox="1"/>
          <p:nvPr/>
        </p:nvSpPr>
        <p:spPr>
          <a:xfrm>
            <a:off x="521602" y="2664944"/>
            <a:ext cx="6736703" cy="1528111"/>
          </a:xfrm>
          <a:prstGeom prst="rect">
            <a:avLst/>
          </a:prstGeom>
          <a:noFill/>
        </p:spPr>
        <p:txBody>
          <a:bodyPr wrap="square" rtlCol="0">
            <a:spAutoFit/>
          </a:bodyPr>
          <a:lstStyle/>
          <a:p>
            <a:pPr algn="just">
              <a:lnSpc>
                <a:spcPct val="150000"/>
              </a:lnSpc>
            </a:pPr>
            <a:r>
              <a:rPr lang="en-IN" sz="1600" b="1" dirty="0"/>
              <a:t>Wasco Airport, data:</a:t>
            </a:r>
          </a:p>
          <a:p>
            <a:pPr marL="285750" indent="-285750" algn="just">
              <a:lnSpc>
                <a:spcPct val="150000"/>
              </a:lnSpc>
              <a:buFont typeface="Arial" panose="020B0604020202020204" pitchFamily="34" charset="0"/>
              <a:buChar char="•"/>
            </a:pPr>
            <a:r>
              <a:rPr lang="en-IN" sz="1600" dirty="0"/>
              <a:t>The tower data is from a wind farm near the airport.</a:t>
            </a:r>
          </a:p>
          <a:p>
            <a:pPr marL="285750" indent="-285750" algn="just">
              <a:lnSpc>
                <a:spcPct val="150000"/>
              </a:lnSpc>
              <a:buFont typeface="Arial" panose="020B0604020202020204" pitchFamily="34" charset="0"/>
              <a:buChar char="•"/>
            </a:pPr>
            <a:r>
              <a:rPr lang="en-IN" sz="1600" dirty="0"/>
              <a:t>The radial wind speed is from the CU Windcube Lidar which is located at the airport. </a:t>
            </a:r>
          </a:p>
        </p:txBody>
      </p:sp>
      <p:sp>
        <p:nvSpPr>
          <p:cNvPr id="3" name="TextBox 2">
            <a:extLst>
              <a:ext uri="{FF2B5EF4-FFF2-40B4-BE49-F238E27FC236}">
                <a16:creationId xmlns:a16="http://schemas.microsoft.com/office/drawing/2014/main" id="{B0B10553-5894-E924-520B-C65ECB3DCA2C}"/>
              </a:ext>
            </a:extLst>
          </p:cNvPr>
          <p:cNvSpPr txBox="1"/>
          <p:nvPr/>
        </p:nvSpPr>
        <p:spPr>
          <a:xfrm>
            <a:off x="410545" y="4397597"/>
            <a:ext cx="6736703" cy="1158779"/>
          </a:xfrm>
          <a:prstGeom prst="rect">
            <a:avLst/>
          </a:prstGeom>
          <a:noFill/>
        </p:spPr>
        <p:txBody>
          <a:bodyPr wrap="square" rtlCol="0">
            <a:spAutoFit/>
          </a:bodyPr>
          <a:lstStyle/>
          <a:p>
            <a:pPr algn="just">
              <a:lnSpc>
                <a:spcPct val="150000"/>
              </a:lnSpc>
            </a:pPr>
            <a:r>
              <a:rPr lang="en-IN" sz="1600" b="1" dirty="0"/>
              <a:t>Troutdale data:</a:t>
            </a:r>
          </a:p>
          <a:p>
            <a:pPr marL="285750" indent="-285750" algn="just">
              <a:lnSpc>
                <a:spcPct val="150000"/>
              </a:lnSpc>
              <a:buFont typeface="Arial" panose="020B0604020202020204" pitchFamily="34" charset="0"/>
              <a:buChar char="•"/>
            </a:pPr>
            <a:r>
              <a:rPr lang="en-IN" sz="1600" dirty="0"/>
              <a:t>The tower data and the Lidar are both from the Airport in Troutdale, Oregon, US</a:t>
            </a:r>
          </a:p>
        </p:txBody>
      </p:sp>
    </p:spTree>
    <p:extLst>
      <p:ext uri="{BB962C8B-B14F-4D97-AF65-F5344CB8AC3E}">
        <p14:creationId xmlns:p14="http://schemas.microsoft.com/office/powerpoint/2010/main" val="1179867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11F01-1885-A3A1-0300-FAC3636589DC}"/>
              </a:ext>
            </a:extLst>
          </p:cNvPr>
          <p:cNvSpPr>
            <a:spLocks noGrp="1"/>
          </p:cNvSpPr>
          <p:nvPr>
            <p:ph type="title"/>
          </p:nvPr>
        </p:nvSpPr>
        <p:spPr/>
        <p:txBody>
          <a:bodyPr/>
          <a:lstStyle/>
          <a:p>
            <a:r>
              <a:rPr lang="en-US" dirty="0"/>
              <a:t>Code Implementation</a:t>
            </a:r>
            <a:endParaRPr lang="en-IN" dirty="0"/>
          </a:p>
        </p:txBody>
      </p:sp>
      <p:grpSp>
        <p:nvGrpSpPr>
          <p:cNvPr id="19" name="Group 18">
            <a:extLst>
              <a:ext uri="{FF2B5EF4-FFF2-40B4-BE49-F238E27FC236}">
                <a16:creationId xmlns:a16="http://schemas.microsoft.com/office/drawing/2014/main" id="{B0688752-78A7-3E8C-BA05-0991431C811C}"/>
              </a:ext>
            </a:extLst>
          </p:cNvPr>
          <p:cNvGrpSpPr/>
          <p:nvPr/>
        </p:nvGrpSpPr>
        <p:grpSpPr>
          <a:xfrm>
            <a:off x="933445" y="2152650"/>
            <a:ext cx="9915530" cy="3829050"/>
            <a:chOff x="933446" y="2152650"/>
            <a:chExt cx="7038979" cy="3448051"/>
          </a:xfrm>
        </p:grpSpPr>
        <p:sp>
          <p:nvSpPr>
            <p:cNvPr id="4" name="Callout: Right Arrow 3">
              <a:extLst>
                <a:ext uri="{FF2B5EF4-FFF2-40B4-BE49-F238E27FC236}">
                  <a16:creationId xmlns:a16="http://schemas.microsoft.com/office/drawing/2014/main" id="{4BE9A052-43C5-29B1-F9E6-41EA7395859C}"/>
                </a:ext>
              </a:extLst>
            </p:cNvPr>
            <p:cNvSpPr/>
            <p:nvPr/>
          </p:nvSpPr>
          <p:spPr>
            <a:xfrm>
              <a:off x="933449" y="2152650"/>
              <a:ext cx="2143125" cy="828675"/>
            </a:xfrm>
            <a:prstGeom prst="rightArrow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Importing Libraries</a:t>
              </a:r>
              <a:endParaRPr lang="en-IN" sz="1600" dirty="0"/>
            </a:p>
          </p:txBody>
        </p:sp>
        <p:sp>
          <p:nvSpPr>
            <p:cNvPr id="5" name="Callout: Right Arrow 4">
              <a:extLst>
                <a:ext uri="{FF2B5EF4-FFF2-40B4-BE49-F238E27FC236}">
                  <a16:creationId xmlns:a16="http://schemas.microsoft.com/office/drawing/2014/main" id="{11A9CA85-82AC-003B-52FD-EC183185EB3F}"/>
                </a:ext>
              </a:extLst>
            </p:cNvPr>
            <p:cNvSpPr/>
            <p:nvPr/>
          </p:nvSpPr>
          <p:spPr>
            <a:xfrm>
              <a:off x="3076574" y="2152650"/>
              <a:ext cx="1800226" cy="828675"/>
            </a:xfrm>
            <a:prstGeom prst="rightArrow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Defining Functions</a:t>
              </a:r>
              <a:endParaRPr lang="en-IN" sz="1600" dirty="0"/>
            </a:p>
          </p:txBody>
        </p:sp>
        <p:sp>
          <p:nvSpPr>
            <p:cNvPr id="6" name="Callout: Right Arrow 5">
              <a:extLst>
                <a:ext uri="{FF2B5EF4-FFF2-40B4-BE49-F238E27FC236}">
                  <a16:creationId xmlns:a16="http://schemas.microsoft.com/office/drawing/2014/main" id="{674075D8-9A03-87A3-2B07-C5E62F2832E5}"/>
                </a:ext>
              </a:extLst>
            </p:cNvPr>
            <p:cNvSpPr/>
            <p:nvPr/>
          </p:nvSpPr>
          <p:spPr>
            <a:xfrm>
              <a:off x="4876800" y="2152650"/>
              <a:ext cx="1800226" cy="828675"/>
            </a:xfrm>
            <a:prstGeom prst="rightArrow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Reading &amp; Preprocessing Data</a:t>
              </a:r>
              <a:endParaRPr lang="en-IN" sz="1600" dirty="0"/>
            </a:p>
          </p:txBody>
        </p:sp>
        <p:sp>
          <p:nvSpPr>
            <p:cNvPr id="8" name="Callout: Down Arrow 7">
              <a:extLst>
                <a:ext uri="{FF2B5EF4-FFF2-40B4-BE49-F238E27FC236}">
                  <a16:creationId xmlns:a16="http://schemas.microsoft.com/office/drawing/2014/main" id="{3E09DE16-868D-0CB5-39FE-EE262ED7C882}"/>
                </a:ext>
              </a:extLst>
            </p:cNvPr>
            <p:cNvSpPr/>
            <p:nvPr/>
          </p:nvSpPr>
          <p:spPr>
            <a:xfrm>
              <a:off x="6677026" y="2152650"/>
              <a:ext cx="1219199" cy="1276350"/>
            </a:xfrm>
            <a:prstGeom prst="downArrow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Data Cleaning &amp; Merging</a:t>
              </a:r>
              <a:endParaRPr lang="en-IN" sz="1600" dirty="0"/>
            </a:p>
          </p:txBody>
        </p:sp>
        <p:sp>
          <p:nvSpPr>
            <p:cNvPr id="9" name="Callout: Left Arrow 8">
              <a:extLst>
                <a:ext uri="{FF2B5EF4-FFF2-40B4-BE49-F238E27FC236}">
                  <a16:creationId xmlns:a16="http://schemas.microsoft.com/office/drawing/2014/main" id="{DAB209C7-8FFC-E93B-D552-92473F707B79}"/>
                </a:ext>
              </a:extLst>
            </p:cNvPr>
            <p:cNvSpPr/>
            <p:nvPr/>
          </p:nvSpPr>
          <p:spPr>
            <a:xfrm>
              <a:off x="6096000" y="3429000"/>
              <a:ext cx="1876425" cy="828675"/>
            </a:xfrm>
            <a:prstGeom prst="leftArrow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Selecting Features and Handling </a:t>
              </a:r>
              <a:r>
                <a:rPr lang="en-US" sz="1400" dirty="0" err="1"/>
                <a:t>NaNs</a:t>
              </a:r>
              <a:endParaRPr lang="en-US" sz="1400" dirty="0"/>
            </a:p>
          </p:txBody>
        </p:sp>
        <p:sp>
          <p:nvSpPr>
            <p:cNvPr id="10" name="Callout: Left Arrow 9">
              <a:extLst>
                <a:ext uri="{FF2B5EF4-FFF2-40B4-BE49-F238E27FC236}">
                  <a16:creationId xmlns:a16="http://schemas.microsoft.com/office/drawing/2014/main" id="{390909A1-87F4-39AC-3D1C-346110C75110}"/>
                </a:ext>
              </a:extLst>
            </p:cNvPr>
            <p:cNvSpPr/>
            <p:nvPr/>
          </p:nvSpPr>
          <p:spPr>
            <a:xfrm>
              <a:off x="4219573" y="3462338"/>
              <a:ext cx="1876426" cy="828675"/>
            </a:xfrm>
            <a:prstGeom prst="leftArrow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Data Splitting &amp; Feature Standardization</a:t>
              </a:r>
              <a:endParaRPr lang="en-IN" sz="1400" dirty="0"/>
            </a:p>
          </p:txBody>
        </p:sp>
        <p:sp>
          <p:nvSpPr>
            <p:cNvPr id="11" name="Callout: Left Arrow 10">
              <a:extLst>
                <a:ext uri="{FF2B5EF4-FFF2-40B4-BE49-F238E27FC236}">
                  <a16:creationId xmlns:a16="http://schemas.microsoft.com/office/drawing/2014/main" id="{42B68F04-3535-8796-DE44-BA86AE471B6D}"/>
                </a:ext>
              </a:extLst>
            </p:cNvPr>
            <p:cNvSpPr/>
            <p:nvPr/>
          </p:nvSpPr>
          <p:spPr>
            <a:xfrm>
              <a:off x="2343147" y="3495676"/>
              <a:ext cx="1876426" cy="828675"/>
            </a:xfrm>
            <a:prstGeom prst="leftArrow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Neural Network Model Building</a:t>
              </a:r>
              <a:endParaRPr lang="en-IN" sz="1600" dirty="0"/>
            </a:p>
          </p:txBody>
        </p:sp>
        <p:sp>
          <p:nvSpPr>
            <p:cNvPr id="13" name="Callout: Down Arrow 12">
              <a:extLst>
                <a:ext uri="{FF2B5EF4-FFF2-40B4-BE49-F238E27FC236}">
                  <a16:creationId xmlns:a16="http://schemas.microsoft.com/office/drawing/2014/main" id="{665E2C08-5D62-506B-1E4D-33F3B9BB8EA5}"/>
                </a:ext>
              </a:extLst>
            </p:cNvPr>
            <p:cNvSpPr/>
            <p:nvPr/>
          </p:nvSpPr>
          <p:spPr>
            <a:xfrm>
              <a:off x="933447" y="3405759"/>
              <a:ext cx="1409701" cy="1343026"/>
            </a:xfrm>
            <a:prstGeom prst="downArrow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Model Compilation &amp; Training</a:t>
              </a:r>
              <a:endParaRPr lang="en-IN" sz="1600" dirty="0"/>
            </a:p>
          </p:txBody>
        </p:sp>
        <p:sp>
          <p:nvSpPr>
            <p:cNvPr id="15" name="Callout: Right Arrow 14">
              <a:extLst>
                <a:ext uri="{FF2B5EF4-FFF2-40B4-BE49-F238E27FC236}">
                  <a16:creationId xmlns:a16="http://schemas.microsoft.com/office/drawing/2014/main" id="{60654D97-BD7C-3454-48C4-89FEA5A20631}"/>
                </a:ext>
              </a:extLst>
            </p:cNvPr>
            <p:cNvSpPr/>
            <p:nvPr/>
          </p:nvSpPr>
          <p:spPr>
            <a:xfrm>
              <a:off x="933446" y="4748785"/>
              <a:ext cx="2066927" cy="828675"/>
            </a:xfrm>
            <a:prstGeom prst="rightArrow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Model Evaluation</a:t>
              </a:r>
              <a:endParaRPr lang="en-IN" sz="1600" dirty="0"/>
            </a:p>
          </p:txBody>
        </p:sp>
        <p:sp>
          <p:nvSpPr>
            <p:cNvPr id="16" name="Callout: Right Arrow 15">
              <a:extLst>
                <a:ext uri="{FF2B5EF4-FFF2-40B4-BE49-F238E27FC236}">
                  <a16:creationId xmlns:a16="http://schemas.microsoft.com/office/drawing/2014/main" id="{C813BFC4-18AC-B855-7EFB-B0412DAB103C}"/>
                </a:ext>
              </a:extLst>
            </p:cNvPr>
            <p:cNvSpPr/>
            <p:nvPr/>
          </p:nvSpPr>
          <p:spPr>
            <a:xfrm>
              <a:off x="3000374" y="4772026"/>
              <a:ext cx="1876426" cy="828675"/>
            </a:xfrm>
            <a:prstGeom prst="rightArrow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Predictions &amp; Performance Metrics</a:t>
              </a:r>
            </a:p>
          </p:txBody>
        </p:sp>
        <p:sp>
          <p:nvSpPr>
            <p:cNvPr id="18" name="Rectangle 17">
              <a:extLst>
                <a:ext uri="{FF2B5EF4-FFF2-40B4-BE49-F238E27FC236}">
                  <a16:creationId xmlns:a16="http://schemas.microsoft.com/office/drawing/2014/main" id="{4751C759-E456-1CEC-D614-C9C1DC3C7714}"/>
                </a:ext>
              </a:extLst>
            </p:cNvPr>
            <p:cNvSpPr/>
            <p:nvPr/>
          </p:nvSpPr>
          <p:spPr>
            <a:xfrm>
              <a:off x="4876800" y="4772026"/>
              <a:ext cx="1409700" cy="8286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Plotting Results</a:t>
              </a:r>
              <a:endParaRPr lang="en-IN" sz="1600" dirty="0"/>
            </a:p>
          </p:txBody>
        </p:sp>
      </p:grpSp>
    </p:spTree>
    <p:extLst>
      <p:ext uri="{BB962C8B-B14F-4D97-AF65-F5344CB8AC3E}">
        <p14:creationId xmlns:p14="http://schemas.microsoft.com/office/powerpoint/2010/main" val="1339768484"/>
      </p:ext>
    </p:extLst>
  </p:cSld>
  <p:clrMapOvr>
    <a:masterClrMapping/>
  </p:clrMapOvr>
</p:sld>
</file>

<file path=ppt/theme/theme1.xml><?xml version="1.0" encoding="utf-8"?>
<a:theme xmlns:a="http://schemas.openxmlformats.org/drawingml/2006/main" name="AccentBoxVTI">
  <a:themeElements>
    <a:clrScheme name="AnalogousFromLightSeedLeftStep">
      <a:dk1>
        <a:srgbClr val="000000"/>
      </a:dk1>
      <a:lt1>
        <a:srgbClr val="FFFFFF"/>
      </a:lt1>
      <a:dk2>
        <a:srgbClr val="243541"/>
      </a:dk2>
      <a:lt2>
        <a:srgbClr val="E2E8E7"/>
      </a:lt2>
      <a:accent1>
        <a:srgbClr val="C6969C"/>
      </a:accent1>
      <a:accent2>
        <a:srgbClr val="BA7F9F"/>
      </a:accent2>
      <a:accent3>
        <a:srgbClr val="C492C2"/>
      </a:accent3>
      <a:accent4>
        <a:srgbClr val="A47FBA"/>
      </a:accent4>
      <a:accent5>
        <a:srgbClr val="A096C6"/>
      </a:accent5>
      <a:accent6>
        <a:srgbClr val="7F8BBA"/>
      </a:accent6>
      <a:hlink>
        <a:srgbClr val="568E87"/>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emplate>Retrospect</Template>
  <TotalTime>1128</TotalTime>
  <Words>2160</Words>
  <Application>Microsoft Office PowerPoint</Application>
  <PresentationFormat>Widescreen</PresentationFormat>
  <Paragraphs>142</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Abadi</vt:lpstr>
      <vt:lpstr>Arial</vt:lpstr>
      <vt:lpstr>Avenir Next LT Pro</vt:lpstr>
      <vt:lpstr>Calibri</vt:lpstr>
      <vt:lpstr>Open Sans</vt:lpstr>
      <vt:lpstr>AccentBoxVTI</vt:lpstr>
      <vt:lpstr>PowerPoint Presentation</vt:lpstr>
      <vt:lpstr>Doppler Lidar</vt:lpstr>
      <vt:lpstr>Wind Speed Vector Retrieval</vt:lpstr>
      <vt:lpstr>Model Outline</vt:lpstr>
      <vt:lpstr>Our Model</vt:lpstr>
      <vt:lpstr>Why Neural Networks</vt:lpstr>
      <vt:lpstr>Our data source</vt:lpstr>
      <vt:lpstr>Our data source</vt:lpstr>
      <vt:lpstr>Code Implementation</vt:lpstr>
      <vt:lpstr>Troutdale Airport Results</vt:lpstr>
      <vt:lpstr>Troutdale Airport Results</vt:lpstr>
      <vt:lpstr>What do the results mean?</vt:lpstr>
      <vt:lpstr>Wasco Airport Results</vt:lpstr>
      <vt:lpstr>Wasco Airport Results</vt:lpstr>
      <vt:lpstr>Wasco data on Troutdale trained model</vt:lpstr>
      <vt:lpstr>Testing Wasco on Troutdale trained model</vt:lpstr>
      <vt:lpstr>Training and testing with both datasets</vt:lpstr>
      <vt:lpstr>Training and testing with both datasets</vt:lpstr>
      <vt:lpstr>What do we infer out of this?</vt:lpstr>
      <vt:lpstr>Is the Model Learning? Or Memorizing? </vt:lpstr>
      <vt:lpstr>Limitations in the project</vt:lpstr>
      <vt:lpstr>References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Anupama Satya Kanchustambam (Student)</dc:creator>
  <cp:lastModifiedBy>Lalith Sai Madhav Rayala (Student)</cp:lastModifiedBy>
  <cp:revision>8</cp:revision>
  <dcterms:created xsi:type="dcterms:W3CDTF">2023-11-17T23:41:28Z</dcterms:created>
  <dcterms:modified xsi:type="dcterms:W3CDTF">2024-04-15T00:44:52Z</dcterms:modified>
</cp:coreProperties>
</file>