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484" r:id="rId2"/>
    <p:sldId id="485" r:id="rId3"/>
    <p:sldId id="487" r:id="rId4"/>
    <p:sldId id="488" r:id="rId5"/>
    <p:sldId id="489" r:id="rId6"/>
    <p:sldId id="490" r:id="rId7"/>
    <p:sldId id="491" r:id="rId8"/>
    <p:sldId id="495" r:id="rId9"/>
    <p:sldId id="492" r:id="rId10"/>
    <p:sldId id="493" r:id="rId11"/>
    <p:sldId id="494" r:id="rId12"/>
    <p:sldId id="496" r:id="rId13"/>
    <p:sldId id="486" r:id="rId1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 autoAdjust="0"/>
    <p:restoredTop sz="81625"/>
  </p:normalViewPr>
  <p:slideViewPr>
    <p:cSldViewPr>
      <p:cViewPr varScale="1">
        <p:scale>
          <a:sx n="141" d="100"/>
          <a:sy n="141" d="100"/>
        </p:scale>
        <p:origin x="103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2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Fundamental Concepts (IEEE ISBI 2018)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Resample: Image +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334986"/>
            <a:ext cx="1882368" cy="1732065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257800" y="3203370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57800" y="2820886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28750" y="2362076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28750" y="1979591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943100" y="1123950"/>
            <a:ext cx="1943100" cy="19431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444340" y="2348101"/>
            <a:ext cx="3761509" cy="1321756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714750"/>
            <a:ext cx="5599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Specifying the resampling grid 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dirty="0"/>
              <a:t>Use an existing image.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dirty="0"/>
              <a:t>Use origin, size, spacing, and direction cosine.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457" y="22545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5848" y="3203370"/>
            <a:ext cx="33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7044" y="4603501"/>
            <a:ext cx="81099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Unexpected </a:t>
            </a:r>
            <a:r>
              <a:rPr lang="en-US" dirty="0"/>
              <a:t>results: errors in resampling grid specification or transformation.  </a:t>
            </a:r>
          </a:p>
        </p:txBody>
      </p:sp>
    </p:spTree>
    <p:extLst>
      <p:ext uri="{BB962C8B-B14F-4D97-AF65-F5344CB8AC3E}">
        <p14:creationId xmlns:p14="http://schemas.microsoft.com/office/powerpoint/2010/main" val="117740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Registration – Coordinate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11" y="1063229"/>
            <a:ext cx="6660378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401474"/>
            <a:ext cx="5245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coordinate systems: Fixed, Virtual, Moving.</a:t>
            </a:r>
          </a:p>
          <a:p>
            <a:r>
              <a:rPr lang="en-US" dirty="0"/>
              <a:t>Three transformations: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baseline="30000" dirty="0" err="1"/>
              <a:t>v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f</a:t>
            </a:r>
            <a:r>
              <a:rPr lang="en-US" dirty="0" err="1"/>
              <a:t>p</a:t>
            </a:r>
            <a:endParaRPr lang="en-US" dirty="0"/>
          </a:p>
          <a:p>
            <a:r>
              <a:rPr lang="en-US" dirty="0"/>
              <a:t>                                     T</a:t>
            </a:r>
            <a:r>
              <a:rPr lang="en-US" baseline="-25000" dirty="0"/>
              <a:t>m</a:t>
            </a:r>
            <a:r>
              <a:rPr lang="en-US" dirty="0"/>
              <a:t>(</a:t>
            </a:r>
            <a:r>
              <a:rPr lang="en-US" baseline="30000" dirty="0" err="1"/>
              <a:t>v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endParaRPr lang="en-US" dirty="0"/>
          </a:p>
          <a:p>
            <a:r>
              <a:rPr lang="en-US" dirty="0"/>
              <a:t>                                     </a:t>
            </a:r>
            <a:r>
              <a:rPr lang="en-US" dirty="0" err="1"/>
              <a:t>T</a:t>
            </a:r>
            <a:r>
              <a:rPr lang="en-US" baseline="-25000" dirty="0" err="1"/>
              <a:t>opt</a:t>
            </a:r>
            <a:r>
              <a:rPr lang="en-US" dirty="0"/>
              <a:t>(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r>
              <a:rPr lang="en-US" dirty="0"/>
              <a:t>) = </a:t>
            </a:r>
            <a:r>
              <a:rPr lang="en-US" baseline="30000" dirty="0" err="1"/>
              <a:t>m</a:t>
            </a:r>
            <a:r>
              <a:rPr lang="en-US" dirty="0" err="1"/>
              <a:t>p</a:t>
            </a:r>
            <a:r>
              <a:rPr lang="en-US" dirty="0"/>
              <a:t>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621782"/>
            <a:ext cx="686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often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=I, the fixed and virtual coordinate systems coincide.</a:t>
            </a:r>
          </a:p>
        </p:txBody>
      </p:sp>
    </p:spTree>
    <p:extLst>
      <p:ext uri="{BB962C8B-B14F-4D97-AF65-F5344CB8AC3E}">
        <p14:creationId xmlns:p14="http://schemas.microsoft.com/office/powerpoint/2010/main" val="44187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Registration - Framework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63229"/>
            <a:ext cx="4756708" cy="2575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063229"/>
            <a:ext cx="3352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68" indent="-257168">
              <a:buFont typeface="Arial" charset="0"/>
              <a:buChar char="•"/>
            </a:pPr>
            <a:r>
              <a:rPr lang="en-US" sz="1500" dirty="0"/>
              <a:t>Optimizers:</a:t>
            </a:r>
          </a:p>
          <a:p>
            <a:pPr lvl="1"/>
            <a:r>
              <a:rPr lang="en-US" sz="1400" dirty="0"/>
              <a:t>Exhaustive</a:t>
            </a:r>
          </a:p>
          <a:p>
            <a:pPr lvl="1"/>
            <a:r>
              <a:rPr lang="en-US" sz="1400" dirty="0" err="1"/>
              <a:t>Nelder</a:t>
            </a:r>
            <a:r>
              <a:rPr lang="en-US" sz="1400" dirty="0"/>
              <a:t>-Mead Simplex/Amoeba</a:t>
            </a:r>
          </a:p>
          <a:p>
            <a:pPr lvl="1"/>
            <a:r>
              <a:rPr lang="en-US" sz="1400" dirty="0"/>
              <a:t>Powell </a:t>
            </a:r>
          </a:p>
          <a:p>
            <a:pPr lvl="1"/>
            <a:r>
              <a:rPr lang="en-US" sz="1400" dirty="0"/>
              <a:t>1+1 evolutionary </a:t>
            </a:r>
          </a:p>
          <a:p>
            <a:pPr lvl="1"/>
            <a:r>
              <a:rPr lang="en-US" sz="1400" dirty="0" err="1"/>
              <a:t>GradientDescent</a:t>
            </a:r>
            <a:r>
              <a:rPr lang="en-US" sz="1400" dirty="0"/>
              <a:t>    </a:t>
            </a:r>
            <a:r>
              <a:rPr lang="en-US" sz="1400" dirty="0" err="1"/>
              <a:t>GradientDescentLineSearch</a:t>
            </a:r>
            <a:r>
              <a:rPr lang="en-US" sz="1400" dirty="0"/>
              <a:t>    </a:t>
            </a:r>
            <a:r>
              <a:rPr lang="en-US" sz="1400" dirty="0" err="1"/>
              <a:t>RegularStepGradientDescent</a:t>
            </a:r>
            <a:endParaRPr lang="en-US" sz="1400" dirty="0"/>
          </a:p>
          <a:p>
            <a:pPr lvl="1"/>
            <a:r>
              <a:rPr lang="en-US" sz="1400" dirty="0" err="1"/>
              <a:t>ConjugateGradientLineSearch</a:t>
            </a:r>
            <a:endParaRPr lang="en-US" sz="1400" dirty="0"/>
          </a:p>
          <a:p>
            <a:pPr lvl="1"/>
            <a:r>
              <a:rPr lang="en-US" sz="1400" dirty="0"/>
              <a:t>L-BFGS-B</a:t>
            </a:r>
          </a:p>
          <a:p>
            <a:endParaRPr lang="en-US" u="sng" dirty="0"/>
          </a:p>
          <a:p>
            <a:pPr marL="257168" indent="-257168">
              <a:buFont typeface="Arial" charset="0"/>
              <a:buChar char="•"/>
            </a:pPr>
            <a:r>
              <a:rPr lang="en-US" sz="1500" dirty="0"/>
              <a:t>Similarity metrics:</a:t>
            </a:r>
          </a:p>
          <a:p>
            <a:pPr lvl="1"/>
            <a:r>
              <a:rPr lang="en-US" sz="1400" dirty="0" err="1"/>
              <a:t>MeanSquares</a:t>
            </a:r>
            <a:br>
              <a:rPr lang="en-US" sz="1400" dirty="0"/>
            </a:br>
            <a:r>
              <a:rPr lang="en-US" sz="1400" dirty="0"/>
              <a:t>Demons</a:t>
            </a:r>
            <a:br>
              <a:rPr lang="en-US" sz="1400" dirty="0"/>
            </a:br>
            <a:r>
              <a:rPr lang="en-US" sz="1400" dirty="0"/>
              <a:t>Correlation    </a:t>
            </a:r>
            <a:r>
              <a:rPr lang="en-US" sz="1400" dirty="0" err="1"/>
              <a:t>ANTSNeighborhoodCorrelation</a:t>
            </a:r>
            <a:r>
              <a:rPr lang="en-US" sz="1400" dirty="0"/>
              <a:t>    </a:t>
            </a:r>
            <a:r>
              <a:rPr lang="en-US" sz="1400" dirty="0" err="1"/>
              <a:t>JointHistogramMutualInformation</a:t>
            </a:r>
            <a:r>
              <a:rPr lang="en-US" sz="1400" dirty="0"/>
              <a:t>    </a:t>
            </a:r>
            <a:r>
              <a:rPr lang="en-US" sz="1400" dirty="0" err="1"/>
              <a:t>MattesMutualInformation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953000" y="3994801"/>
            <a:ext cx="271388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08" indent="-214308">
              <a:buFont typeface="Arial" charset="0"/>
              <a:buChar char="•"/>
            </a:pPr>
            <a:r>
              <a:rPr lang="en-US" sz="1500" dirty="0"/>
              <a:t>Multi-resolution framework.</a:t>
            </a:r>
          </a:p>
          <a:p>
            <a:pPr marL="214308" indent="-214308">
              <a:buFont typeface="Arial" charset="0"/>
              <a:buChar char="•"/>
            </a:pPr>
            <a:r>
              <a:rPr lang="en-US" sz="1500" dirty="0"/>
              <a:t>Masks.</a:t>
            </a:r>
          </a:p>
          <a:p>
            <a:pPr marL="214308" indent="-214308">
              <a:buFont typeface="Arial" charset="0"/>
              <a:buChar char="•"/>
            </a:pPr>
            <a:r>
              <a:rPr lang="en-US" sz="1500" dirty="0"/>
              <a:t>Sampling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6015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Fundamental Concepts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Hans J. Johnson,  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2,4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 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2,3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The University of Iowa</a:t>
            </a:r>
            <a:endParaRPr lang="en-US" sz="8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Technologies Inc.</a:t>
            </a:r>
            <a:endParaRPr lang="en-US" sz="8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Picture 7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64" y="3854406"/>
            <a:ext cx="1763592" cy="1289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28" y="4159950"/>
            <a:ext cx="685800" cy="6780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" y="4077769"/>
            <a:ext cx="1477842" cy="842370"/>
          </a:xfrm>
          <a:prstGeom prst="rect">
            <a:avLst/>
          </a:prstGeom>
        </p:spPr>
      </p:pic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45510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88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782"/>
            <a:ext cx="6172200" cy="514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global transformation are of the form*: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/>
          <a:stretch/>
        </p:blipFill>
        <p:spPr>
          <a:xfrm>
            <a:off x="1314450" y="1733550"/>
            <a:ext cx="6457950" cy="26955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1400" y="1733550"/>
            <a:ext cx="27432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410" y="479321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*Except translation.</a:t>
            </a:r>
          </a:p>
        </p:txBody>
      </p:sp>
    </p:spTree>
    <p:extLst>
      <p:ext uri="{BB962C8B-B14F-4D97-AF65-F5344CB8AC3E}">
        <p14:creationId xmlns:p14="http://schemas.microsoft.com/office/powerpoint/2010/main" val="34144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61722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Free-Form Deformation: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2983419"/>
            <a:ext cx="7143750" cy="20267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set: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Spline order (default is cubic)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Number of grid points per axis (mesh size)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Spatial domain </a:t>
            </a:r>
            <a:br>
              <a:rPr lang="en-US" sz="1600" dirty="0"/>
            </a:br>
            <a:r>
              <a:rPr lang="en-US" sz="1600" dirty="0"/>
              <a:t>manually: origin; physical dimension; direction cosine matrix </a:t>
            </a:r>
            <a:br>
              <a:rPr lang="en-US" sz="1600" dirty="0"/>
            </a:br>
            <a:r>
              <a:rPr lang="en-US" sz="1600" dirty="0"/>
              <a:t>image based: </a:t>
            </a:r>
            <a:r>
              <a:rPr lang="en-US" sz="1600" dirty="0" err="1"/>
              <a:t>BSplineTransformInitializerFilter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Transformation is identity outside the user defined domain.</a:t>
            </a:r>
          </a:p>
        </p:txBody>
      </p:sp>
      <p:graphicFrame>
        <p:nvGraphicFramePr>
          <p:cNvPr id="9" name="Object 9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55617"/>
              </p:ext>
            </p:extLst>
          </p:nvPr>
        </p:nvGraphicFramePr>
        <p:xfrm>
          <a:off x="2857500" y="1581150"/>
          <a:ext cx="4610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משוואה" r:id="rId3" imgW="6146640" imgH="812520" progId="Equation.3">
                  <p:embed/>
                </p:oleObj>
              </mc:Choice>
              <mc:Fallback>
                <p:oleObj name="משוואה" r:id="rId3" imgW="61466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581150"/>
                        <a:ext cx="4610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65548"/>
              </p:ext>
            </p:extLst>
          </p:nvPr>
        </p:nvGraphicFramePr>
        <p:xfrm>
          <a:off x="2832259" y="2338480"/>
          <a:ext cx="202104" cy="16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משוואה" r:id="rId5" imgW="279360" imgH="253800" progId="Equation.3">
                  <p:embed/>
                </p:oleObj>
              </mc:Choice>
              <mc:Fallback>
                <p:oleObj name="משוואה" r:id="rId5" imgW="279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259" y="2338480"/>
                        <a:ext cx="202104" cy="167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922"/>
          <p:cNvSpPr txBox="1">
            <a:spLocks noChangeArrowheads="1"/>
          </p:cNvSpPr>
          <p:nvPr/>
        </p:nvSpPr>
        <p:spPr bwMode="auto">
          <a:xfrm>
            <a:off x="3031575" y="2272076"/>
            <a:ext cx="441338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 dirty="0">
                <a:ea typeface="Arial" charset="0"/>
                <a:cs typeface="Arial" charset="0"/>
              </a:rPr>
              <a:t>sparse grid of control points with uniform spacing,</a:t>
            </a:r>
            <a:endParaRPr lang="en-US" altLang="en-US" sz="1800" dirty="0">
              <a:latin typeface="Palatino Linotyp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0351" y="2572160"/>
            <a:ext cx="5245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/>
              <a:t>B</a:t>
            </a:r>
            <a:r>
              <a:rPr lang="en-US" sz="1500" i="1" baseline="-25000" dirty="0"/>
              <a:t>0..3</a:t>
            </a:r>
          </a:p>
        </p:txBody>
      </p:sp>
      <p:sp>
        <p:nvSpPr>
          <p:cNvPr id="36" name="Text Box 922"/>
          <p:cNvSpPr txBox="1">
            <a:spLocks noChangeArrowheads="1"/>
          </p:cNvSpPr>
          <p:nvPr/>
        </p:nvSpPr>
        <p:spPr bwMode="auto">
          <a:xfrm>
            <a:off x="3200400" y="2600136"/>
            <a:ext cx="2765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00" dirty="0">
                <a:ea typeface="Arial" charset="0"/>
                <a:cs typeface="Arial" charset="0"/>
              </a:rPr>
              <a:t>cubic B-spline basis functions.</a:t>
            </a:r>
            <a:endParaRPr lang="en-US" altLang="en-US" sz="1800" dirty="0">
              <a:latin typeface="Palatino Linotyp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7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7728"/>
            <a:ext cx="8229600" cy="97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Displacement Field:</a:t>
            </a:r>
          </a:p>
          <a:p>
            <a:pPr marL="300031" lvl="1" indent="0">
              <a:buNone/>
            </a:pPr>
            <a:r>
              <a:rPr lang="en-US" sz="2000" dirty="0"/>
              <a:t>Dense set of vectors representing the displacement in a given spatial domain.</a:t>
            </a:r>
          </a:p>
          <a:p>
            <a:pPr lvl="1"/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68680" y="2705100"/>
            <a:ext cx="7589520" cy="15430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set: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1600" dirty="0"/>
              <a:t>Spatial domain and deformation:</a:t>
            </a:r>
            <a:br>
              <a:rPr lang="en-US" sz="1600" dirty="0"/>
            </a:br>
            <a:r>
              <a:rPr lang="en-US" sz="1600" dirty="0"/>
              <a:t>manually: origin; physical dimension; direction cosine matrix; vector values. </a:t>
            </a:r>
            <a:br>
              <a:rPr lang="en-US" sz="1600" dirty="0"/>
            </a:br>
            <a:r>
              <a:rPr lang="en-US" sz="1600" dirty="0"/>
              <a:t>image based: vector image which is </a:t>
            </a:r>
            <a:r>
              <a:rPr lang="en-US" sz="1600" u="sng" dirty="0"/>
              <a:t>emptied of its contents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Transformation is identity outside the user defined domain.</a:t>
            </a:r>
          </a:p>
        </p:txBody>
      </p:sp>
    </p:spTree>
    <p:extLst>
      <p:ext uri="{BB962C8B-B14F-4D97-AF65-F5344CB8AC3E}">
        <p14:creationId xmlns:p14="http://schemas.microsoft.com/office/powerpoint/2010/main" val="48703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153400" cy="97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Composite transformation:</a:t>
            </a:r>
          </a:p>
          <a:p>
            <a:pPr marL="300031" lvl="1" indent="0">
              <a:buNone/>
            </a:pPr>
            <a:r>
              <a:rPr lang="en-US" sz="2000" dirty="0"/>
              <a:t>Represents multiple transformations applied one after the other.</a:t>
            </a:r>
            <a:br>
              <a:rPr lang="en-US" sz="2000" dirty="0"/>
            </a:br>
            <a:r>
              <a:rPr lang="en-US" sz="2000" dirty="0"/>
              <a:t>T</a:t>
            </a:r>
            <a:r>
              <a:rPr lang="en-US" sz="2000" baseline="-25000" dirty="0"/>
              <a:t>0</a:t>
            </a:r>
            <a:r>
              <a:rPr lang="en-US" sz="2000" dirty="0"/>
              <a:t>(T</a:t>
            </a:r>
            <a:r>
              <a:rPr lang="en-US" sz="2000" baseline="-25000" dirty="0"/>
              <a:t>1</a:t>
            </a:r>
            <a:r>
              <a:rPr lang="en-US" sz="2000" dirty="0"/>
              <a:t>(T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is-IS" sz="2000" dirty="0"/>
              <a:t>…T</a:t>
            </a:r>
            <a:r>
              <a:rPr lang="is-IS" sz="2000" baseline="-25000" dirty="0"/>
              <a:t>n</a:t>
            </a:r>
            <a:r>
              <a:rPr lang="is-IS" sz="2000" dirty="0"/>
              <a:t>(p)...)))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90600" y="2800350"/>
            <a:ext cx="6743700" cy="1828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600" dirty="0"/>
              <a:t>Stack based semantics – first in last applied.</a:t>
            </a:r>
            <a:br>
              <a:rPr lang="en-US" sz="1600" dirty="0"/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composite_transform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sitk.Transform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400" baseline="-25000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composite_transform.AddTransform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(T</a:t>
            </a:r>
            <a:r>
              <a:rPr lang="en-US" sz="1400" baseline="-25000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When used as the optimized transformation in registration (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SetInitialTransform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), only the parameters of the last transformation,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1600" baseline="-250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are optimized.   </a:t>
            </a:r>
          </a:p>
        </p:txBody>
      </p:sp>
    </p:spTree>
    <p:extLst>
      <p:ext uri="{BB962C8B-B14F-4D97-AF65-F5344CB8AC3E}">
        <p14:creationId xmlns:p14="http://schemas.microsoft.com/office/powerpoint/2010/main" val="56255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23950"/>
            <a:ext cx="4876800" cy="2042681"/>
          </a:xfrm>
          <a:ln w="2540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An image is defined by: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2000" dirty="0"/>
              <a:t>Pixel type + spatial dimensionality.</a:t>
            </a:r>
          </a:p>
          <a:p>
            <a:pPr marL="642922" lvl="1" indent="-342892">
              <a:buFont typeface="+mj-lt"/>
              <a:buAutoNum type="arabicPeriod"/>
            </a:pPr>
            <a:r>
              <a:rPr lang="en-US" sz="2000" dirty="0"/>
              <a:t>Physical region in space occupied by the image as specified by: origin, spacing, size, and direction cosine matrix.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327511"/>
            <a:ext cx="5105400" cy="281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88060"/>
            <a:ext cx="83058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SimpleITK2Python, SimpleITK2R:</a:t>
            </a:r>
          </a:p>
          <a:p>
            <a:pPr lvl="1"/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sitk.GetArrayFromImage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as.array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/>
              <a:t> </a:t>
            </a:r>
            <a:r>
              <a:rPr lang="en-US" sz="1500" dirty="0"/>
              <a:t>– Data copied into </a:t>
            </a:r>
            <a:r>
              <a:rPr lang="en-US" sz="1500" dirty="0" err="1"/>
              <a:t>numpy</a:t>
            </a:r>
            <a:r>
              <a:rPr lang="en-US" sz="1500" dirty="0"/>
              <a:t>/R array (mutable).</a:t>
            </a:r>
          </a:p>
          <a:p>
            <a:pPr lvl="1"/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sitk.GetArrayViewFromImage</a:t>
            </a:r>
            <a:r>
              <a:rPr lang="en-US" dirty="0"/>
              <a:t> </a:t>
            </a:r>
            <a:r>
              <a:rPr lang="en-US" sz="1500" dirty="0"/>
              <a:t>– Data view in </a:t>
            </a:r>
            <a:r>
              <a:rPr lang="en-US" sz="1500" dirty="0" err="1"/>
              <a:t>numpy</a:t>
            </a:r>
            <a:r>
              <a:rPr lang="en-US" sz="1500" dirty="0"/>
              <a:t> array (immutable).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Python2SimpleITK, R2SimpleITK:</a:t>
            </a:r>
          </a:p>
          <a:p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sitk.GetImageFromArray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as.image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ea typeface="Arial" charset="0"/>
                <a:cs typeface="Arial" charset="0"/>
              </a:rPr>
              <a:t>– Data copied into </a:t>
            </a:r>
            <a:r>
              <a:rPr lang="en-US" sz="1500" dirty="0" err="1">
                <a:ea typeface="Arial" charset="0"/>
                <a:cs typeface="Arial" charset="0"/>
              </a:rPr>
              <a:t>SimpleITK</a:t>
            </a:r>
            <a:r>
              <a:rPr lang="en-US" sz="1500" dirty="0">
                <a:ea typeface="Arial" charset="0"/>
                <a:cs typeface="Arial" charset="0"/>
              </a:rPr>
              <a:t> image.</a:t>
            </a:r>
          </a:p>
          <a:p>
            <a:r>
              <a:rPr lang="en-US" sz="1500" dirty="0">
                <a:ea typeface="Arial" charset="0"/>
                <a:cs typeface="Arial" charset="0"/>
              </a:rPr>
              <a:t>       </a:t>
            </a:r>
            <a:r>
              <a:rPr lang="en-US" sz="1500" u="sng" dirty="0">
                <a:ea typeface="Arial" charset="0"/>
                <a:cs typeface="Arial" charset="0"/>
              </a:rPr>
              <a:t>Set all of the parameters defining the physical region in space</a:t>
            </a:r>
            <a:r>
              <a:rPr lang="en-US" sz="1500" dirty="0">
                <a:ea typeface="Arial" charset="0"/>
                <a:cs typeface="Arial" charset="0"/>
              </a:rPr>
              <a:t>:</a:t>
            </a:r>
          </a:p>
          <a:p>
            <a:pPr lvl="2"/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new_image.CopyInformation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sz="1500" dirty="0">
                <a:ea typeface="Arial" charset="0"/>
                <a:cs typeface="Arial" charset="0"/>
              </a:rPr>
              <a:t>or</a:t>
            </a:r>
          </a:p>
          <a:p>
            <a:pPr lvl="2"/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new_image.SetOrigin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new_image.SetSpacing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new_image.SetDirection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0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Resample: Image +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334986"/>
            <a:ext cx="1882368" cy="1732065"/>
          </a:xfrm>
          <a:prstGeom prst="rect">
            <a:avLst/>
          </a:prstGeom>
          <a:ln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5257800" y="3203370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57800" y="2820886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28750" y="2362076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28750" y="1979591"/>
            <a:ext cx="0" cy="382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 b="1923"/>
          <a:stretch/>
        </p:blipFill>
        <p:spPr>
          <a:xfrm>
            <a:off x="1943100" y="1123950"/>
            <a:ext cx="1943100" cy="194310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1444340" y="2348101"/>
            <a:ext cx="3761509" cy="1321756"/>
          </a:xfrm>
          <a:custGeom>
            <a:avLst/>
            <a:gdLst>
              <a:gd name="connsiteX0" fmla="*/ 0 w 5015345"/>
              <a:gd name="connsiteY0" fmla="*/ 0 h 1762341"/>
              <a:gd name="connsiteX1" fmla="*/ 1163782 w 5015345"/>
              <a:gd name="connsiteY1" fmla="*/ 1731818 h 1762341"/>
              <a:gd name="connsiteX2" fmla="*/ 5015345 w 5015345"/>
              <a:gd name="connsiteY2" fmla="*/ 1149927 h 17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5345" h="1762341">
                <a:moveTo>
                  <a:pt x="0" y="0"/>
                </a:moveTo>
                <a:cubicBezTo>
                  <a:pt x="163945" y="770082"/>
                  <a:pt x="327891" y="1540164"/>
                  <a:pt x="1163782" y="1731818"/>
                </a:cubicBezTo>
                <a:cubicBezTo>
                  <a:pt x="1999673" y="1923473"/>
                  <a:pt x="5015345" y="1149927"/>
                  <a:pt x="5015345" y="114992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803724"/>
            <a:ext cx="8686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Resampling, three elements (assuming arbitrary interpolation method): 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Image – the image we resample in coordinate system m.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transformation – T(</a:t>
            </a:r>
            <a:r>
              <a:rPr lang="en-US" sz="1600" baseline="30000" dirty="0" err="1"/>
              <a:t>f</a:t>
            </a:r>
            <a:r>
              <a:rPr lang="en-US" sz="1600" dirty="0" err="1"/>
              <a:t>p</a:t>
            </a:r>
            <a:r>
              <a:rPr lang="en-US" sz="1600" dirty="0"/>
              <a:t>) = </a:t>
            </a:r>
            <a:r>
              <a:rPr lang="en-US" sz="1600" baseline="30000" dirty="0" err="1"/>
              <a:t>m</a:t>
            </a:r>
            <a:r>
              <a:rPr lang="en-US" sz="1600" dirty="0" err="1"/>
              <a:t>p</a:t>
            </a:r>
            <a:r>
              <a:rPr lang="en-US" sz="1600" dirty="0"/>
              <a:t> maps points from coordinate system f to m.</a:t>
            </a:r>
          </a:p>
          <a:p>
            <a:pPr marL="600060" lvl="1" indent="-257168">
              <a:buFont typeface="+mj-lt"/>
              <a:buAutoNum type="arabicPeriod"/>
            </a:pPr>
            <a:r>
              <a:rPr lang="en-US" sz="1600" dirty="0"/>
              <a:t>resampling grid – uniform set of points which will be mapped by the </a:t>
            </a:r>
            <a:br>
              <a:rPr lang="en-US" sz="1600" dirty="0"/>
            </a:br>
            <a:r>
              <a:rPr lang="en-US" sz="1600" dirty="0"/>
              <a:t>                             transformation.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0457" y="225458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5848" y="3203370"/>
            <a:ext cx="33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052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9206</TotalTime>
  <Words>466</Words>
  <Application>Microsoft Macintosh PowerPoint</Application>
  <PresentationFormat>On-screen Show (16:9)</PresentationFormat>
  <Paragraphs>86</Paragraphs>
  <Slides>13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Courier New</vt:lpstr>
      <vt:lpstr>Palatino Linotype</vt:lpstr>
      <vt:lpstr>Custom Design</vt:lpstr>
      <vt:lpstr>משוואה</vt:lpstr>
      <vt:lpstr>Please attribute as  SimpleITK Fundamental Concepts (IEEE ISBI 2018)</vt:lpstr>
      <vt:lpstr>SimpleITK Fundamental Concepts</vt:lpstr>
      <vt:lpstr>Transforms</vt:lpstr>
      <vt:lpstr>Transforms</vt:lpstr>
      <vt:lpstr>Transforms</vt:lpstr>
      <vt:lpstr>Transforms</vt:lpstr>
      <vt:lpstr>Images</vt:lpstr>
      <vt:lpstr>Images</vt:lpstr>
      <vt:lpstr>Resample: Image + Transform</vt:lpstr>
      <vt:lpstr>Resample: Image + Transform</vt:lpstr>
      <vt:lpstr>Registration – Coordinate Systems</vt:lpstr>
      <vt:lpstr>Registration - Framework</vt:lpstr>
      <vt:lpstr>PowerPoint Presentation</vt:lpstr>
    </vt:vector>
  </TitlesOfParts>
  <Company>DBED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817</cp:revision>
  <dcterms:created xsi:type="dcterms:W3CDTF">2010-11-26T16:59:37Z</dcterms:created>
  <dcterms:modified xsi:type="dcterms:W3CDTF">2018-03-15T17:35:46Z</dcterms:modified>
</cp:coreProperties>
</file>