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492" r:id="rId2"/>
    <p:sldId id="489" r:id="rId3"/>
    <p:sldId id="487" r:id="rId4"/>
    <p:sldId id="488" r:id="rId5"/>
    <p:sldId id="490" r:id="rId6"/>
    <p:sldId id="491" r:id="rId7"/>
    <p:sldId id="486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4" autoAdjust="0"/>
    <p:restoredTop sz="81625"/>
  </p:normalViewPr>
  <p:slideViewPr>
    <p:cSldViewPr>
      <p:cViewPr varScale="1">
        <p:scale>
          <a:sx n="141" d="100"/>
          <a:sy n="141" d="100"/>
        </p:scale>
        <p:origin x="72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InsightSoftwareConsortium/SimpleITK-Noteboo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impleITK/SimpleITK" TargetMode="External"/><Relationship Id="rId2" Type="http://schemas.openxmlformats.org/officeDocument/2006/relationships/hyperlink" Target="https://discourse.it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InsightSoftwareConsortium/SimpleITK-Notebook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Notebook development and Testing (IEEE ISBI 2018)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7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/>
              <a:t>Notebook Development and Testing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2,4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2,3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University of Iowa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Technologies Inc.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64" y="3854406"/>
            <a:ext cx="1763592" cy="1289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28" y="4159950"/>
            <a:ext cx="685800" cy="678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4077769"/>
            <a:ext cx="1477842" cy="842370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45510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1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Maintaining Your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382000" cy="331469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Notebooks are code and prose.</a:t>
            </a:r>
          </a:p>
          <a:p>
            <a:pPr marL="642938" lvl="1" indent="-342900"/>
            <a:r>
              <a:rPr lang="en-US" sz="1800" dirty="0"/>
              <a:t>Use a version control system (</a:t>
            </a:r>
            <a:r>
              <a:rPr lang="en-US" sz="1800" dirty="0" err="1"/>
              <a:t>git</a:t>
            </a:r>
            <a:r>
              <a:rPr lang="en-US" sz="1800" dirty="0"/>
              <a:t>, hg, </a:t>
            </a:r>
            <a:r>
              <a:rPr lang="en-US" sz="1800" dirty="0" err="1"/>
              <a:t>svn</a:t>
            </a:r>
            <a:r>
              <a:rPr lang="en-US" sz="1800" dirty="0"/>
              <a:t>).</a:t>
            </a:r>
          </a:p>
          <a:p>
            <a:pPr marL="642938" lvl="1" indent="-342900"/>
            <a:r>
              <a:rPr lang="en-US" sz="1800" dirty="0"/>
              <a:t>Test them, at least execution (</a:t>
            </a:r>
            <a:r>
              <a:rPr lang="en-US" sz="1800" dirty="0" err="1"/>
              <a:t>pytest</a:t>
            </a:r>
            <a:r>
              <a:rPr lang="en-US" sz="1800" dirty="0"/>
              <a:t>, nose2, </a:t>
            </a:r>
            <a:r>
              <a:rPr lang="en-US" sz="1800" dirty="0" err="1"/>
              <a:t>unittest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dirty="0"/>
              <a:t>Notebooks are not pure code, they may also contain execution results.</a:t>
            </a:r>
          </a:p>
          <a:p>
            <a:pPr marL="642938" lvl="1" indent="-342900"/>
            <a:r>
              <a:rPr lang="en-US" sz="1800" dirty="0"/>
              <a:t>Commit clean notebooks to avoid messy history and an unnecessarily large repository.</a:t>
            </a:r>
          </a:p>
          <a:p>
            <a:pPr marL="642938" lvl="1" indent="-342900"/>
            <a:endParaRPr lang="en-US" sz="1800" dirty="0"/>
          </a:p>
          <a:p>
            <a:pPr marL="385763" indent="-385763">
              <a:buFont typeface="+mj-lt"/>
              <a:buAutoNum type="arabicPeriod" startAt="3"/>
            </a:pPr>
            <a:r>
              <a:rPr lang="en-US" sz="2000" dirty="0"/>
              <a:t>Use a continuous integration service to run your tests (</a:t>
            </a:r>
            <a:r>
              <a:rPr lang="en-US" sz="2000" dirty="0" err="1"/>
              <a:t>CircleCI</a:t>
            </a:r>
            <a:r>
              <a:rPr lang="en-US" sz="2000" dirty="0"/>
              <a:t>, Travis CI, </a:t>
            </a:r>
            <a:r>
              <a:rPr lang="en-US" sz="2000" dirty="0" err="1"/>
              <a:t>Appveyor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8610600" cy="857250"/>
          </a:xfrm>
        </p:spPr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Notebook Development and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3229"/>
            <a:ext cx="8610600" cy="3771900"/>
          </a:xfrm>
        </p:spPr>
        <p:txBody>
          <a:bodyPr/>
          <a:lstStyle/>
          <a:p>
            <a:pPr marL="385763" indent="-342900">
              <a:buFont typeface="+mj-lt"/>
              <a:buAutoNum type="arabicPeriod"/>
            </a:pPr>
            <a:r>
              <a:rPr lang="en-US" sz="2000" dirty="0"/>
              <a:t>One authoritative repository:</a:t>
            </a:r>
            <a:br>
              <a:rPr lang="en-US" sz="2000" dirty="0"/>
            </a:br>
            <a:r>
              <a:rPr lang="en-US" sz="1800" dirty="0"/>
              <a:t>	</a:t>
            </a:r>
            <a:r>
              <a:rPr lang="en-US" sz="1500" dirty="0" err="1">
                <a:hlinkClick r:id="rId2"/>
              </a:rPr>
              <a:t>github.com</a:t>
            </a:r>
            <a:r>
              <a:rPr lang="en-US" sz="1500" dirty="0">
                <a:hlinkClick r:id="rId2"/>
              </a:rPr>
              <a:t>/</a:t>
            </a:r>
            <a:r>
              <a:rPr lang="en-US" sz="1500" dirty="0" err="1">
                <a:hlinkClick r:id="rId2"/>
              </a:rPr>
              <a:t>InsightSoftwareConsortium</a:t>
            </a:r>
            <a:r>
              <a:rPr lang="en-US" sz="1500" dirty="0">
                <a:hlinkClick r:id="rId2"/>
              </a:rPr>
              <a:t>/</a:t>
            </a:r>
            <a:r>
              <a:rPr lang="en-US" sz="1500" dirty="0" err="1">
                <a:hlinkClick r:id="rId2"/>
              </a:rPr>
              <a:t>SimpleITK</a:t>
            </a:r>
            <a:r>
              <a:rPr lang="en-US" sz="1500" dirty="0">
                <a:hlinkClick r:id="rId2"/>
              </a:rPr>
              <a:t>-Notebooks</a:t>
            </a:r>
            <a:endParaRPr lang="en-US" sz="1500" dirty="0"/>
          </a:p>
          <a:p>
            <a:pPr marL="342900" lvl="1" indent="0">
              <a:buNone/>
            </a:pPr>
            <a:r>
              <a:rPr lang="en-US" sz="1500" dirty="0"/>
              <a:t>No direct commits to this repository, only pull requests.</a:t>
            </a:r>
          </a:p>
          <a:p>
            <a:pPr marL="385763" indent="-342900">
              <a:buFont typeface="+mj-lt"/>
              <a:buAutoNum type="arabicPeriod"/>
            </a:pPr>
            <a:endParaRPr lang="en-US" sz="1350" dirty="0"/>
          </a:p>
          <a:p>
            <a:pPr marL="385763" indent="-342900">
              <a:buFont typeface="+mj-lt"/>
              <a:buAutoNum type="arabicPeriod"/>
            </a:pPr>
            <a:r>
              <a:rPr lang="en-US" sz="2000" dirty="0"/>
              <a:t>Code review and test (</a:t>
            </a:r>
            <a:r>
              <a:rPr lang="en-US" sz="2000" dirty="0" err="1"/>
              <a:t>pytest</a:t>
            </a:r>
            <a:r>
              <a:rPr lang="en-US" sz="2000" dirty="0"/>
              <a:t>) pull requests:</a:t>
            </a:r>
          </a:p>
          <a:p>
            <a:pPr lvl="1"/>
            <a:r>
              <a:rPr lang="en-US" sz="1500" dirty="0"/>
              <a:t>Static: (1) ensure notebooks contain no output; (2) spellcheck all markdown/prose cells and comments in code.</a:t>
            </a:r>
          </a:p>
          <a:p>
            <a:pPr lvl="1"/>
            <a:r>
              <a:rPr lang="en-US" sz="1500" dirty="0"/>
              <a:t>Dynamic: (1) Run the notebook using the </a:t>
            </a:r>
            <a:r>
              <a:rPr lang="en-US" sz="1500" dirty="0" err="1"/>
              <a:t>jupyter</a:t>
            </a:r>
            <a:r>
              <a:rPr lang="en-US" sz="1500" dirty="0"/>
              <a:t> </a:t>
            </a:r>
            <a:r>
              <a:rPr lang="en-US" sz="1500" dirty="0" err="1"/>
              <a:t>nbconvert</a:t>
            </a:r>
            <a:r>
              <a:rPr lang="en-US" sz="1500" dirty="0"/>
              <a:t> tool and analyze result (notebook in JSON format). </a:t>
            </a:r>
            <a:br>
              <a:rPr lang="en-US" sz="1500" dirty="0"/>
            </a:br>
            <a:r>
              <a:rPr lang="en-US" sz="1500" dirty="0"/>
              <a:t>Mark code cell meta-data: </a:t>
            </a:r>
            <a:r>
              <a:rPr lang="en-US" sz="1500" dirty="0" err="1"/>
              <a:t>simpleitk_error_allowed</a:t>
            </a:r>
            <a:r>
              <a:rPr lang="en-US" sz="1500" dirty="0"/>
              <a:t> (may or may not happen), </a:t>
            </a:r>
            <a:r>
              <a:rPr lang="en-US" sz="1500" dirty="0" err="1"/>
              <a:t>simpleitk_error_expected</a:t>
            </a:r>
            <a:r>
              <a:rPr lang="en-US" sz="1500" dirty="0"/>
              <a:t>; (2) regression testing – in the works.</a:t>
            </a:r>
          </a:p>
          <a:p>
            <a:pPr lvl="1"/>
            <a:endParaRPr lang="en-US" sz="1350" dirty="0"/>
          </a:p>
          <a:p>
            <a:pPr marL="385763" indent="-342900">
              <a:buFont typeface="+mj-lt"/>
              <a:buAutoNum type="arabicPeriod"/>
            </a:pPr>
            <a:r>
              <a:rPr lang="en-US" sz="2000" dirty="0"/>
              <a:t>Deal with memory constraints on build machines.</a:t>
            </a:r>
          </a:p>
          <a:p>
            <a:pPr marL="385763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3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8322"/>
            <a:ext cx="8458200" cy="3771900"/>
          </a:xfrm>
        </p:spPr>
        <p:txBody>
          <a:bodyPr/>
          <a:lstStyle/>
          <a:p>
            <a:pPr marL="385763" indent="-342900">
              <a:buFont typeface="+mj-lt"/>
              <a:buAutoNum type="arabicPeriod" startAt="4"/>
            </a:pPr>
            <a:r>
              <a:rPr lang="en-US" sz="2000" dirty="0"/>
              <a:t>Data sharing: </a:t>
            </a:r>
          </a:p>
          <a:p>
            <a:pPr lvl="1"/>
            <a:r>
              <a:rPr lang="en-US" sz="1500" dirty="0"/>
              <a:t>Storage: (1) images on MIDAS data servers or on accessible web pages (raw </a:t>
            </a:r>
            <a:r>
              <a:rPr lang="en-US" sz="1500" dirty="0" err="1"/>
              <a:t>url</a:t>
            </a:r>
            <a:r>
              <a:rPr lang="en-US" sz="1500" dirty="0"/>
              <a:t>); (2) code repository contains data manifest file in JSON format with md5 to validate download integrity.</a:t>
            </a:r>
          </a:p>
          <a:p>
            <a:pPr lvl="1"/>
            <a:r>
              <a:rPr lang="en-US" sz="1500" dirty="0"/>
              <a:t>Retrieval: Cache images locally.</a:t>
            </a:r>
            <a:br>
              <a:rPr lang="en-US" sz="1500" dirty="0"/>
            </a:br>
            <a:r>
              <a:rPr lang="en-US" sz="1500" dirty="0"/>
              <a:t>(1) without internet access, bulk download script; (2) with internet access, lazy download.</a:t>
            </a:r>
            <a:br>
              <a:rPr lang="en-US" sz="1500" dirty="0"/>
            </a:br>
            <a:r>
              <a:rPr lang="en-US" sz="1500" dirty="0"/>
              <a:t>            </a:t>
            </a:r>
          </a:p>
          <a:p>
            <a:pPr lvl="1"/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476750"/>
            <a:ext cx="899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additional details see: “</a:t>
            </a:r>
            <a:r>
              <a:rPr lang="en-US" sz="1600" dirty="0" err="1"/>
              <a:t>SimpleITK</a:t>
            </a:r>
            <a:r>
              <a:rPr lang="en-US" sz="1600" dirty="0"/>
              <a:t> Image-Analysis Notebooks: a Collaborative Environment for Education and Reproducible Research”, J Digit Imaging 2017</a:t>
            </a:r>
            <a:r>
              <a:rPr lang="en-US" dirty="0"/>
              <a:t> 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BC254-6507-5B43-B1C1-6458E2C4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5979"/>
            <a:ext cx="8610600" cy="857250"/>
          </a:xfrm>
        </p:spPr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Notebook Development and Testing </a:t>
            </a:r>
          </a:p>
        </p:txBody>
      </p:sp>
    </p:spTree>
    <p:extLst>
      <p:ext uri="{BB962C8B-B14F-4D97-AF65-F5344CB8AC3E}">
        <p14:creationId xmlns:p14="http://schemas.microsoft.com/office/powerpoint/2010/main" val="15629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Join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We welcome questions/requests/contributions from the community: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Ask questions (</a:t>
            </a:r>
            <a:r>
              <a:rPr lang="en-US" sz="2000" dirty="0" err="1">
                <a:hlinkClick r:id="rId2"/>
              </a:rPr>
              <a:t>itk</a:t>
            </a:r>
            <a:r>
              <a:rPr lang="en-US" sz="2000" dirty="0">
                <a:hlinkClick r:id="rId2"/>
              </a:rPr>
              <a:t> discourse</a:t>
            </a:r>
            <a:r>
              <a:rPr lang="en-US" sz="2000" dirty="0"/>
              <a:t>)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Request features / examples.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Report bugs.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Contribute code or new notebooks.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hlinkClick r:id="rId3"/>
              </a:rPr>
              <a:t>github.com/SimpleITK/SimpleITK</a:t>
            </a:r>
            <a:endParaRPr lang="en-US" sz="1500" dirty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and</a:t>
            </a:r>
            <a:endParaRPr lang="en-US" sz="1500" dirty="0">
              <a:hlinkClick r:id="rId4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hlinkClick r:id="rId4"/>
              </a:rPr>
              <a:t>github.com/InsightSoftwareConsortium/SimpleITK-Notebooks</a:t>
            </a:r>
            <a:endParaRPr lang="en-US" sz="1500" dirty="0"/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2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9658</TotalTime>
  <Words>271</Words>
  <Application>Microsoft Macintosh PowerPoint</Application>
  <PresentationFormat>On-screen Show (16:9)</PresentationFormat>
  <Paragraphs>43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Custom Design</vt:lpstr>
      <vt:lpstr>Please attribute as  SimpleITK Notebook development and Testing (IEEE ISBI 2018)</vt:lpstr>
      <vt:lpstr>Notebook Development and Testing</vt:lpstr>
      <vt:lpstr>Maintaining Your Notebooks</vt:lpstr>
      <vt:lpstr>SimpleITK Notebook Development and Testing </vt:lpstr>
      <vt:lpstr>SimpleITK Notebook Development and Testing </vt:lpstr>
      <vt:lpstr>Join the Community</vt:lpstr>
      <vt:lpstr>PowerPoint Presentation</vt:lpstr>
    </vt:vector>
  </TitlesOfParts>
  <Company>DBED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830</cp:revision>
  <dcterms:created xsi:type="dcterms:W3CDTF">2010-11-26T16:59:37Z</dcterms:created>
  <dcterms:modified xsi:type="dcterms:W3CDTF">2018-03-15T16:29:55Z</dcterms:modified>
</cp:coreProperties>
</file>