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EA851-BBDC-4B0B-9FAD-A22A49898C85}" v="7" dt="2025-04-15T06:15:40.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h kumar Siramdasu" userId="1cb963b8c353b0b1" providerId="LiveId" clId="{5CEEA851-BBDC-4B0B-9FAD-A22A49898C85}"/>
    <pc:docChg chg="undo custSel addSld modSld sldOrd">
      <pc:chgData name="Lalith kumar Siramdasu" userId="1cb963b8c353b0b1" providerId="LiveId" clId="{5CEEA851-BBDC-4B0B-9FAD-A22A49898C85}" dt="2025-04-15T06:16:37.243" v="223" actId="1076"/>
      <pc:docMkLst>
        <pc:docMk/>
      </pc:docMkLst>
      <pc:sldChg chg="addSp delSp modSp mod ord">
        <pc:chgData name="Lalith kumar Siramdasu" userId="1cb963b8c353b0b1" providerId="LiveId" clId="{5CEEA851-BBDC-4B0B-9FAD-A22A49898C85}" dt="2025-04-15T06:16:37.243" v="223" actId="1076"/>
        <pc:sldMkLst>
          <pc:docMk/>
          <pc:sldMk cId="1886497771" sldId="261"/>
        </pc:sldMkLst>
        <pc:spChg chg="mod">
          <ac:chgData name="Lalith kumar Siramdasu" userId="1cb963b8c353b0b1" providerId="LiveId" clId="{5CEEA851-BBDC-4B0B-9FAD-A22A49898C85}" dt="2025-04-15T06:11:37.047" v="167"/>
          <ac:spMkLst>
            <pc:docMk/>
            <pc:sldMk cId="1886497771" sldId="261"/>
            <ac:spMk id="3" creationId="{00000000-0000-0000-0000-000000000000}"/>
          </ac:spMkLst>
        </pc:spChg>
        <pc:picChg chg="add mod modCrop">
          <ac:chgData name="Lalith kumar Siramdasu" userId="1cb963b8c353b0b1" providerId="LiveId" clId="{5CEEA851-BBDC-4B0B-9FAD-A22A49898C85}" dt="2025-04-15T06:16:20.875" v="218" actId="14100"/>
          <ac:picMkLst>
            <pc:docMk/>
            <pc:sldMk cId="1886497771" sldId="261"/>
            <ac:picMk id="5" creationId="{4C0CE790-1375-D4DB-DC38-61F2102D8243}"/>
          </ac:picMkLst>
        </pc:picChg>
        <pc:picChg chg="add del mod">
          <ac:chgData name="Lalith kumar Siramdasu" userId="1cb963b8c353b0b1" providerId="LiveId" clId="{5CEEA851-BBDC-4B0B-9FAD-A22A49898C85}" dt="2025-04-15T06:12:13.244" v="174" actId="478"/>
          <ac:picMkLst>
            <pc:docMk/>
            <pc:sldMk cId="1886497771" sldId="261"/>
            <ac:picMk id="7" creationId="{3288B338-0624-33CF-F9EC-923CCC06CD8B}"/>
          </ac:picMkLst>
        </pc:picChg>
        <pc:picChg chg="add del mod modCrop">
          <ac:chgData name="Lalith kumar Siramdasu" userId="1cb963b8c353b0b1" providerId="LiveId" clId="{5CEEA851-BBDC-4B0B-9FAD-A22A49898C85}" dt="2025-04-15T06:12:55.876" v="181" actId="478"/>
          <ac:picMkLst>
            <pc:docMk/>
            <pc:sldMk cId="1886497771" sldId="261"/>
            <ac:picMk id="9" creationId="{CC085A3E-0E5E-6C33-8C08-CC9CA3A0B740}"/>
          </ac:picMkLst>
        </pc:picChg>
        <pc:picChg chg="add mod">
          <ac:chgData name="Lalith kumar Siramdasu" userId="1cb963b8c353b0b1" providerId="LiveId" clId="{5CEEA851-BBDC-4B0B-9FAD-A22A49898C85}" dt="2025-04-15T06:16:37.243" v="223" actId="1076"/>
          <ac:picMkLst>
            <pc:docMk/>
            <pc:sldMk cId="1886497771" sldId="261"/>
            <ac:picMk id="11" creationId="{AAFF22D0-E9E8-1887-6B5D-24206B4B5BA3}"/>
          </ac:picMkLst>
        </pc:picChg>
        <pc:picChg chg="add mod">
          <ac:chgData name="Lalith kumar Siramdasu" userId="1cb963b8c353b0b1" providerId="LiveId" clId="{5CEEA851-BBDC-4B0B-9FAD-A22A49898C85}" dt="2025-04-15T06:16:27.837" v="220" actId="14100"/>
          <ac:picMkLst>
            <pc:docMk/>
            <pc:sldMk cId="1886497771" sldId="261"/>
            <ac:picMk id="13" creationId="{53E08452-C2E4-26AA-8F5C-5B644B0CAD90}"/>
          </ac:picMkLst>
        </pc:picChg>
      </pc:sldChg>
      <pc:sldChg chg="modSp mod">
        <pc:chgData name="Lalith kumar Siramdasu" userId="1cb963b8c353b0b1" providerId="LiveId" clId="{5CEEA851-BBDC-4B0B-9FAD-A22A49898C85}" dt="2025-04-15T06:02:58.364" v="45" actId="20577"/>
        <pc:sldMkLst>
          <pc:docMk/>
          <pc:sldMk cId="2014572748" sldId="262"/>
        </pc:sldMkLst>
        <pc:spChg chg="mod">
          <ac:chgData name="Lalith kumar Siramdasu" userId="1cb963b8c353b0b1" providerId="LiveId" clId="{5CEEA851-BBDC-4B0B-9FAD-A22A49898C85}" dt="2025-04-15T06:02:58.364" v="45" actId="20577"/>
          <ac:spMkLst>
            <pc:docMk/>
            <pc:sldMk cId="2014572748" sldId="262"/>
            <ac:spMk id="3" creationId="{00000000-0000-0000-0000-000000000000}"/>
          </ac:spMkLst>
        </pc:spChg>
      </pc:sldChg>
      <pc:sldChg chg="delSp modSp add mod">
        <pc:chgData name="Lalith kumar Siramdasu" userId="1cb963b8c353b0b1" providerId="LiveId" clId="{5CEEA851-BBDC-4B0B-9FAD-A22A49898C85}" dt="2025-04-15T06:11:03.128" v="159" actId="20577"/>
        <pc:sldMkLst>
          <pc:docMk/>
          <pc:sldMk cId="275608315" sldId="263"/>
        </pc:sldMkLst>
        <pc:spChg chg="mod">
          <ac:chgData name="Lalith kumar Siramdasu" userId="1cb963b8c353b0b1" providerId="LiveId" clId="{5CEEA851-BBDC-4B0B-9FAD-A22A49898C85}" dt="2025-04-15T06:11:03.128" v="159" actId="20577"/>
          <ac:spMkLst>
            <pc:docMk/>
            <pc:sldMk cId="275608315" sldId="263"/>
            <ac:spMk id="3" creationId="{00000000-0000-0000-0000-000000000000}"/>
          </ac:spMkLst>
        </pc:spChg>
        <pc:picChg chg="del">
          <ac:chgData name="Lalith kumar Siramdasu" userId="1cb963b8c353b0b1" providerId="LiveId" clId="{5CEEA851-BBDC-4B0B-9FAD-A22A49898C85}" dt="2025-04-15T06:10:36.161" v="145" actId="478"/>
          <ac:picMkLst>
            <pc:docMk/>
            <pc:sldMk cId="275608315" sldId="263"/>
            <ac:picMk id="5" creationId="{4C0CE790-1375-D4DB-DC38-61F2102D8243}"/>
          </ac:picMkLst>
        </pc:picChg>
        <pc:picChg chg="del">
          <ac:chgData name="Lalith kumar Siramdasu" userId="1cb963b8c353b0b1" providerId="LiveId" clId="{5CEEA851-BBDC-4B0B-9FAD-A22A49898C85}" dt="2025-04-15T06:10:31.725" v="143" actId="478"/>
          <ac:picMkLst>
            <pc:docMk/>
            <pc:sldMk cId="275608315" sldId="263"/>
            <ac:picMk id="7" creationId="{3288B338-0624-33CF-F9EC-923CCC06CD8B}"/>
          </ac:picMkLst>
        </pc:picChg>
        <pc:picChg chg="del">
          <ac:chgData name="Lalith kumar Siramdasu" userId="1cb963b8c353b0b1" providerId="LiveId" clId="{5CEEA851-BBDC-4B0B-9FAD-A22A49898C85}" dt="2025-04-15T06:10:33.528" v="144" actId="478"/>
          <ac:picMkLst>
            <pc:docMk/>
            <pc:sldMk cId="275608315" sldId="263"/>
            <ac:picMk id="9" creationId="{CC085A3E-0E5E-6C33-8C08-CC9CA3A0B740}"/>
          </ac:picMkLst>
        </pc:picChg>
      </pc:sldChg>
      <pc:sldChg chg="addSp delSp modSp add mod ord">
        <pc:chgData name="Lalith kumar Siramdasu" userId="1cb963b8c353b0b1" providerId="LiveId" clId="{5CEEA851-BBDC-4B0B-9FAD-A22A49898C85}" dt="2025-04-15T06:16:09.604" v="215"/>
        <pc:sldMkLst>
          <pc:docMk/>
          <pc:sldMk cId="2461213633" sldId="264"/>
        </pc:sldMkLst>
        <pc:spChg chg="del mod">
          <ac:chgData name="Lalith kumar Siramdasu" userId="1cb963b8c353b0b1" providerId="LiveId" clId="{5CEEA851-BBDC-4B0B-9FAD-A22A49898C85}" dt="2025-04-15T06:13:58.823" v="192"/>
          <ac:spMkLst>
            <pc:docMk/>
            <pc:sldMk cId="2461213633" sldId="264"/>
            <ac:spMk id="3" creationId="{00000000-0000-0000-0000-000000000000}"/>
          </ac:spMkLst>
        </pc:spChg>
        <pc:picChg chg="add mod modCrop">
          <ac:chgData name="Lalith kumar Siramdasu" userId="1cb963b8c353b0b1" providerId="LiveId" clId="{5CEEA851-BBDC-4B0B-9FAD-A22A49898C85}" dt="2025-04-15T06:15:30.494" v="210" actId="14100"/>
          <ac:picMkLst>
            <pc:docMk/>
            <pc:sldMk cId="2461213633" sldId="264"/>
            <ac:picMk id="5" creationId="{EBDEF0E6-B4A4-64FA-BD09-5801FBA8DF98}"/>
          </ac:picMkLst>
        </pc:picChg>
        <pc:picChg chg="add mod">
          <ac:chgData name="Lalith kumar Siramdasu" userId="1cb963b8c353b0b1" providerId="LiveId" clId="{5CEEA851-BBDC-4B0B-9FAD-A22A49898C85}" dt="2025-04-15T06:15:26.166" v="209" actId="1076"/>
          <ac:picMkLst>
            <pc:docMk/>
            <pc:sldMk cId="2461213633" sldId="264"/>
            <ac:picMk id="7" creationId="{79C6321E-FFA4-EBFB-F6DC-6F0CCBA210BD}"/>
          </ac:picMkLst>
        </pc:picChg>
        <pc:picChg chg="add mod">
          <ac:chgData name="Lalith kumar Siramdasu" userId="1cb963b8c353b0b1" providerId="LiveId" clId="{5CEEA851-BBDC-4B0B-9FAD-A22A49898C85}" dt="2025-04-15T06:15:47.582" v="213" actId="1076"/>
          <ac:picMkLst>
            <pc:docMk/>
            <pc:sldMk cId="2461213633" sldId="264"/>
            <ac:picMk id="9" creationId="{3C5E4E88-90A1-38FC-6BB3-41C292FD9F3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22129E9-17C7-4FDD-BCF4-88358751EC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24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278530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44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52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146430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3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685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0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70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97219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21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367993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05D3E-857A-4E96-9AFD-23297885F7B8}"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129E9-17C7-4FDD-BCF4-88358751EC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9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05D3E-857A-4E96-9AFD-23297885F7B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4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5D3E-857A-4E96-9AFD-23297885F7B8}"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7231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27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87495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C05D3E-857A-4E96-9AFD-23297885F7B8}" type="datetimeFigureOut">
              <a:rPr lang="en-US" smtClean="0"/>
              <a:t>4/15/2025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2129E9-17C7-4FDD-BCF4-88358751EC8D}" type="slidenum">
              <a:rPr lang="en-US" smtClean="0"/>
              <a:t>‹#›</a:t>
            </a:fld>
            <a:endParaRPr lang="en-US"/>
          </a:p>
        </p:txBody>
      </p:sp>
    </p:spTree>
    <p:extLst>
      <p:ext uri="{BB962C8B-B14F-4D97-AF65-F5344CB8AC3E}">
        <p14:creationId xmlns:p14="http://schemas.microsoft.com/office/powerpoint/2010/main" val="1009448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research.tue.nl/files/307051253/thesis_BDS_Juli_D._Abraham.pdf" TargetMode="External"/><Relationship Id="rId2" Type="http://schemas.openxmlformats.org/officeDocument/2006/relationships/hyperlink" Target="https://www.researchgate.net/publication/351884746_A_Deep_Q-Learning_based_approach_applied_to_the_Snake_game" TargetMode="External"/><Relationship Id="rId1" Type="http://schemas.openxmlformats.org/officeDocument/2006/relationships/slideLayout" Target="../slideLayouts/slideLayout2.xml"/><Relationship Id="rId6" Type="http://schemas.openxmlformats.org/officeDocument/2006/relationships/hyperlink" Target="https://dif7uuh3zqcps.cloudfront.net/wp-content/uploads/sites/11/2022/01/15124747/Volume6_Issue1_Paper11_2022.pdf" TargetMode="External"/><Relationship Id="rId5" Type="http://schemas.openxmlformats.org/officeDocument/2006/relationships/hyperlink" Target="https://arxiv.org/abs/2301.11977" TargetMode="External"/><Relationship Id="rId4" Type="http://schemas.openxmlformats.org/officeDocument/2006/relationships/hyperlink" Target="https://medium.com/%40nancy.q.zhou/teaching-an-ai-to-play-the-snake-game-using-reinforcement-learning-6d2a6e8f3b1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500" b="1" dirty="0">
                <a:effectLst/>
                <a:ea typeface="SimSun" panose="02010600030101010101" pitchFamily="2" charset="-122"/>
              </a:rPr>
              <a:t>Snake Game AI </a:t>
            </a:r>
            <a:br>
              <a:rPr lang="en-IN" sz="3500" b="1" dirty="0">
                <a:effectLst/>
                <a:ea typeface="SimSun" panose="02010600030101010101" pitchFamily="2" charset="-122"/>
              </a:rPr>
            </a:br>
            <a:r>
              <a:rPr lang="en-IN" sz="3500" b="1" dirty="0">
                <a:ea typeface="SimSun" panose="02010600030101010101" pitchFamily="2" charset="-122"/>
              </a:rPr>
              <a:t>Using Deep Neural Networks: </a:t>
            </a:r>
            <a:br>
              <a:rPr lang="en-IN" sz="3500" b="1" dirty="0">
                <a:ea typeface="SimSun" panose="02010600030101010101" pitchFamily="2" charset="-122"/>
              </a:rPr>
            </a:br>
            <a:r>
              <a:rPr lang="en-IN" sz="3500" b="1" dirty="0">
                <a:ea typeface="SimSun" panose="02010600030101010101" pitchFamily="2" charset="-122"/>
              </a:rPr>
              <a:t>A Supervised Learning Approach</a:t>
            </a:r>
            <a:endParaRPr lang="en-US" sz="3500" dirty="0"/>
          </a:p>
        </p:txBody>
      </p:sp>
      <p:sp>
        <p:nvSpPr>
          <p:cNvPr id="3" name="Subtitle 2"/>
          <p:cNvSpPr>
            <a:spLocks noGrp="1"/>
          </p:cNvSpPr>
          <p:nvPr>
            <p:ph type="subTitle" idx="1"/>
          </p:nvPr>
        </p:nvSpPr>
        <p:spPr/>
        <p:txBody>
          <a:bodyPr>
            <a:normAutofit fontScale="77500" lnSpcReduction="20000"/>
          </a:bodyPr>
          <a:lstStyle/>
          <a:p>
            <a:r>
              <a:rPr lang="en-US" dirty="0"/>
              <a:t>Members</a:t>
            </a:r>
          </a:p>
          <a:p>
            <a:pPr algn="l"/>
            <a:r>
              <a:rPr lang="en-US" dirty="0"/>
              <a:t>22BCE9938 – S.LALITH KUMAR</a:t>
            </a:r>
          </a:p>
          <a:p>
            <a:pPr algn="l"/>
            <a:r>
              <a:rPr lang="en-US" dirty="0"/>
              <a:t>22BCE7303 – P.VARUN SAI</a:t>
            </a:r>
          </a:p>
          <a:p>
            <a:pPr algn="l"/>
            <a:r>
              <a:rPr lang="en-US" dirty="0"/>
              <a:t>22BCE9090 – K.CHAITANYA</a:t>
            </a:r>
          </a:p>
        </p:txBody>
      </p:sp>
    </p:spTree>
    <p:extLst>
      <p:ext uri="{BB962C8B-B14F-4D97-AF65-F5344CB8AC3E}">
        <p14:creationId xmlns:p14="http://schemas.microsoft.com/office/powerpoint/2010/main" val="30837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p>
        </p:txBody>
      </p:sp>
      <p:sp>
        <p:nvSpPr>
          <p:cNvPr id="3" name="Content Placeholder 2"/>
          <p:cNvSpPr>
            <a:spLocks noGrp="1"/>
          </p:cNvSpPr>
          <p:nvPr>
            <p:ph idx="1"/>
          </p:nvPr>
        </p:nvSpPr>
        <p:spPr/>
        <p:txBody>
          <a:bodyPr>
            <a:normAutofit fontScale="62500" lnSpcReduction="20000"/>
          </a:bodyPr>
          <a:lstStyle/>
          <a:p>
            <a:pPr>
              <a:buNone/>
            </a:pPr>
            <a:r>
              <a:rPr lang="en-US" sz="2400" dirty="0"/>
              <a:t>This project centers on developing an intelligent Snake game. The goal was to design a game where the snake is controlled by an agent that learns to navigate through the game environment, avoid obstacles, and efficiently collect food. The work involves:</a:t>
            </a:r>
          </a:p>
          <a:p>
            <a:pPr>
              <a:buFont typeface="Arial" panose="020B0604020202020204" pitchFamily="34" charset="0"/>
              <a:buChar char="•"/>
            </a:pPr>
            <a:r>
              <a:rPr lang="en-US" sz="2400" b="1" dirty="0"/>
              <a:t>Game Environment:</a:t>
            </a:r>
            <a:r>
              <a:rPr lang="en-US" sz="2400" dirty="0"/>
              <a:t> A classic Snake game created using </a:t>
            </a:r>
            <a:r>
              <a:rPr lang="en-US" sz="2400" dirty="0" err="1"/>
              <a:t>Pygame</a:t>
            </a:r>
            <a:r>
              <a:rPr lang="en-US" sz="2400" dirty="0"/>
              <a:t>, where the snake moves on a grid, collects food, and grows while avoiding collisions with itself or the boundaries.</a:t>
            </a:r>
          </a:p>
          <a:p>
            <a:pPr>
              <a:buFont typeface="Arial" panose="020B0604020202020204" pitchFamily="34" charset="0"/>
              <a:buChar char="•"/>
            </a:pPr>
            <a:r>
              <a:rPr lang="en-US" sz="2400" b="1" dirty="0"/>
              <a:t>Agent Development:</a:t>
            </a:r>
            <a:r>
              <a:rPr lang="en-US" sz="2400" dirty="0"/>
              <a:t> Originally leveraging a reinforcement learning (RL) method based on Deep Q-Networks (DQN).</a:t>
            </a:r>
          </a:p>
          <a:p>
            <a:pPr>
              <a:buFont typeface="Arial" panose="020B0604020202020204" pitchFamily="34" charset="0"/>
              <a:buChar char="•"/>
            </a:pPr>
            <a:r>
              <a:rPr lang="en-US" sz="2400" b="1" dirty="0"/>
              <a:t>Learning Approaches:</a:t>
            </a:r>
            <a:r>
              <a:rPr lang="en-US" sz="2400" dirty="0"/>
              <a:t> Transitioning the approach from RL/DQN to a supervised deep neural network (DNN) with imitation learning. This change aims to refine the agent’s behavior and improve its success rate (specifically, the efficiency of reaching food).</a:t>
            </a:r>
          </a:p>
          <a:p>
            <a:pPr>
              <a:buFont typeface="Arial" panose="020B0604020202020204" pitchFamily="34" charset="0"/>
              <a:buChar char="•"/>
            </a:pPr>
            <a:r>
              <a:rPr lang="en-US" sz="2400" b="1" dirty="0"/>
              <a:t>Hybrid Decision-Making:</a:t>
            </a:r>
            <a:r>
              <a:rPr lang="en-US" sz="2400" dirty="0"/>
              <a:t> Implementing a hybrid action selection that combines DNN predictions with heuristic-guided exploration (using the Manhattan distance to the food) to ensure the snake takes more appropriate actions.</a:t>
            </a:r>
          </a:p>
          <a:p>
            <a:pPr>
              <a:buFont typeface="Arial" panose="020B0604020202020204" pitchFamily="34" charset="0"/>
              <a:buChar char="•"/>
            </a:pPr>
            <a:r>
              <a:rPr lang="en-US" sz="2400" b="1" dirty="0"/>
              <a:t>Performance Enhancements:</a:t>
            </a:r>
            <a:r>
              <a:rPr lang="en-US" sz="2400" dirty="0"/>
              <a:t> Adjustments were made to increase game speed and improve exploration capabilities.</a:t>
            </a:r>
          </a:p>
          <a:p>
            <a:pPr marL="0" indent="0">
              <a:buNone/>
            </a:pPr>
            <a:endParaRPr lang="en-US" dirty="0"/>
          </a:p>
        </p:txBody>
      </p:sp>
    </p:spTree>
    <p:extLst>
      <p:ext uri="{BB962C8B-B14F-4D97-AF65-F5344CB8AC3E}">
        <p14:creationId xmlns:p14="http://schemas.microsoft.com/office/powerpoint/2010/main" val="104001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a:t>
            </a:r>
          </a:p>
        </p:txBody>
      </p:sp>
      <p:sp>
        <p:nvSpPr>
          <p:cNvPr id="3" name="Content Placeholder 2"/>
          <p:cNvSpPr>
            <a:spLocks noGrp="1"/>
          </p:cNvSpPr>
          <p:nvPr>
            <p:ph idx="1"/>
          </p:nvPr>
        </p:nvSpPr>
        <p:spPr/>
        <p:txBody>
          <a:bodyPr numCol="2">
            <a:normAutofit fontScale="92500" lnSpcReduction="10000"/>
          </a:bodyPr>
          <a:lstStyle/>
          <a:p>
            <a:pPr>
              <a:buNone/>
            </a:pPr>
            <a:r>
              <a:rPr lang="en-US" sz="1500" dirty="0"/>
              <a:t>The original project consisted of the following components:</a:t>
            </a:r>
          </a:p>
          <a:p>
            <a:pPr>
              <a:buFont typeface="Arial" panose="020B0604020202020204" pitchFamily="34" charset="0"/>
              <a:buChar char="•"/>
            </a:pPr>
            <a:r>
              <a:rPr lang="en-US" sz="1500" b="1" dirty="0"/>
              <a:t>model.py:</a:t>
            </a:r>
            <a:endParaRPr lang="en-US" sz="1500" dirty="0"/>
          </a:p>
          <a:p>
            <a:pPr marL="742950" lvl="1" indent="-285750">
              <a:buFont typeface="Arial" panose="020B0604020202020204" pitchFamily="34" charset="0"/>
              <a:buChar char="•"/>
            </a:pPr>
            <a:r>
              <a:rPr lang="en-US" sz="1500" dirty="0"/>
              <a:t>Contains the deep Q-network (DQN) architecture that uses multiple fully connected layers.</a:t>
            </a:r>
          </a:p>
          <a:p>
            <a:pPr marL="742950" lvl="1" indent="-285750">
              <a:buFont typeface="Arial" panose="020B0604020202020204" pitchFamily="34" charset="0"/>
              <a:buChar char="•"/>
            </a:pPr>
            <a:r>
              <a:rPr lang="en-US" sz="1500" dirty="0"/>
              <a:t>Implements saving of the model's state.</a:t>
            </a:r>
          </a:p>
          <a:p>
            <a:pPr>
              <a:buFont typeface="Arial" panose="020B0604020202020204" pitchFamily="34" charset="0"/>
              <a:buChar char="•"/>
            </a:pPr>
            <a:r>
              <a:rPr lang="en-US" sz="1500" b="1" dirty="0"/>
              <a:t>agent.py:</a:t>
            </a:r>
            <a:endParaRPr lang="en-US" sz="1500" dirty="0"/>
          </a:p>
          <a:p>
            <a:pPr marL="742950" lvl="1" indent="-285750">
              <a:buFont typeface="Arial" panose="020B0604020202020204" pitchFamily="34" charset="0"/>
              <a:buChar char="•"/>
            </a:pPr>
            <a:r>
              <a:rPr lang="en-US" sz="1500" dirty="0"/>
              <a:t>Defines an RL agent that uses an epsilon-greedy strategy to explore the environment.</a:t>
            </a:r>
          </a:p>
          <a:p>
            <a:pPr marL="742950" lvl="1" indent="-285750">
              <a:buFont typeface="Arial" panose="020B0604020202020204" pitchFamily="34" charset="0"/>
              <a:buChar char="•"/>
            </a:pPr>
            <a:r>
              <a:rPr lang="en-US" sz="1500" dirty="0"/>
              <a:t>Uses memory replay, reward discounting, and target network updates for training.</a:t>
            </a:r>
          </a:p>
          <a:p>
            <a:pPr marL="742950" lvl="1" indent="-285750">
              <a:buFont typeface="Arial" panose="020B0604020202020204" pitchFamily="34" charset="0"/>
              <a:buChar char="•"/>
            </a:pPr>
            <a:r>
              <a:rPr lang="en-US" sz="1500" dirty="0"/>
              <a:t>Integrates state extraction methods specific to the game.</a:t>
            </a:r>
            <a:endParaRPr lang="en-US" sz="1300" dirty="0"/>
          </a:p>
          <a:p>
            <a:pPr>
              <a:buFont typeface="Arial" panose="020B0604020202020204" pitchFamily="34" charset="0"/>
              <a:buChar char="•"/>
            </a:pPr>
            <a:r>
              <a:rPr lang="en-US" sz="1500" b="1" dirty="0"/>
              <a:t>game.py:</a:t>
            </a:r>
            <a:endParaRPr lang="en-US" sz="1500" dirty="0"/>
          </a:p>
          <a:p>
            <a:pPr marL="742950" lvl="1" indent="-285750">
              <a:buFont typeface="Arial" panose="020B0604020202020204" pitchFamily="34" charset="0"/>
              <a:buChar char="•"/>
            </a:pPr>
            <a:r>
              <a:rPr lang="en-US" sz="1500" dirty="0"/>
              <a:t>Implements the snake game environment using </a:t>
            </a:r>
            <a:r>
              <a:rPr lang="en-US" sz="1500" dirty="0" err="1"/>
              <a:t>Pygame</a:t>
            </a:r>
            <a:r>
              <a:rPr lang="en-US" sz="1500" dirty="0"/>
              <a:t>.</a:t>
            </a:r>
          </a:p>
          <a:p>
            <a:pPr marL="742950" lvl="1" indent="-285750">
              <a:buFont typeface="Arial" panose="020B0604020202020204" pitchFamily="34" charset="0"/>
              <a:buChar char="•"/>
            </a:pPr>
            <a:r>
              <a:rPr lang="en-US" sz="1500" dirty="0"/>
              <a:t>Contains methods for updating the user interface, handling collisions, and placing food.</a:t>
            </a:r>
          </a:p>
          <a:p>
            <a:pPr marL="742950" lvl="1" indent="-285750">
              <a:buFont typeface="Arial" panose="020B0604020202020204" pitchFamily="34" charset="0"/>
              <a:buChar char="•"/>
            </a:pPr>
            <a:r>
              <a:rPr lang="en-US" sz="1500" dirty="0"/>
              <a:t>Manages game loops and game over conditions.</a:t>
            </a:r>
          </a:p>
          <a:p>
            <a:pPr>
              <a:buFont typeface="Arial" panose="020B0604020202020204" pitchFamily="34" charset="0"/>
              <a:buChar char="•"/>
            </a:pPr>
            <a:r>
              <a:rPr lang="en-US" sz="1500" b="1" dirty="0"/>
              <a:t>helper.py:</a:t>
            </a:r>
            <a:endParaRPr lang="en-US" sz="1500" dirty="0"/>
          </a:p>
          <a:p>
            <a:pPr marL="742950" lvl="1" indent="-285750">
              <a:buFont typeface="Arial" panose="020B0604020202020204" pitchFamily="34" charset="0"/>
              <a:buChar char="•"/>
            </a:pPr>
            <a:r>
              <a:rPr lang="en-US" sz="1500" dirty="0"/>
              <a:t>Provides plotting functionality for tracking the agent’s score progress over the number of games.</a:t>
            </a:r>
          </a:p>
          <a:p>
            <a:pPr>
              <a:buFont typeface="Arial" panose="020B0604020202020204" pitchFamily="34" charset="0"/>
              <a:buChar char="•"/>
            </a:pPr>
            <a:r>
              <a:rPr lang="en-US" sz="1500" b="1" dirty="0"/>
              <a:t>snake_game_human.py:</a:t>
            </a:r>
            <a:endParaRPr lang="en-US" sz="1500" dirty="0"/>
          </a:p>
          <a:p>
            <a:pPr marL="742950" lvl="1" indent="-285750">
              <a:buFont typeface="Arial" panose="020B0604020202020204" pitchFamily="34" charset="0"/>
              <a:buChar char="•"/>
            </a:pPr>
            <a:r>
              <a:rPr lang="en-US" sz="1500" dirty="0"/>
              <a:t>A version of the snake game for human control, allowing for interactive gameplay without automated learning.</a:t>
            </a:r>
          </a:p>
          <a:p>
            <a:endParaRPr lang="en-US" sz="1200" dirty="0"/>
          </a:p>
        </p:txBody>
      </p:sp>
    </p:spTree>
    <p:extLst>
      <p:ext uri="{BB962C8B-B14F-4D97-AF65-F5344CB8AC3E}">
        <p14:creationId xmlns:p14="http://schemas.microsoft.com/office/powerpoint/2010/main" val="158774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Modifications done to the existing work</a:t>
            </a:r>
          </a:p>
        </p:txBody>
      </p:sp>
      <p:sp>
        <p:nvSpPr>
          <p:cNvPr id="3" name="Content Placeholder 2"/>
          <p:cNvSpPr>
            <a:spLocks noGrp="1"/>
          </p:cNvSpPr>
          <p:nvPr>
            <p:ph idx="1"/>
          </p:nvPr>
        </p:nvSpPr>
        <p:spPr/>
        <p:txBody>
          <a:bodyPr numCol="2">
            <a:normAutofit fontScale="32500" lnSpcReduction="20000"/>
          </a:bodyPr>
          <a:lstStyle/>
          <a:p>
            <a:pPr>
              <a:buNone/>
            </a:pPr>
            <a:r>
              <a:rPr lang="en-US" sz="4000" dirty="0"/>
              <a:t>The key modifications made to the project include:</a:t>
            </a:r>
          </a:p>
          <a:p>
            <a:pPr>
              <a:buFont typeface="Arial" panose="020B0604020202020204" pitchFamily="34" charset="0"/>
              <a:buChar char="•"/>
            </a:pPr>
            <a:r>
              <a:rPr lang="en-US" sz="4000" b="1" dirty="0"/>
              <a:t>Transition from RL to Supervised DNN:</a:t>
            </a:r>
            <a:endParaRPr lang="en-US" sz="4000" dirty="0"/>
          </a:p>
          <a:p>
            <a:pPr marL="742950" lvl="1" indent="-285750">
              <a:buFont typeface="Arial" panose="020B0604020202020204" pitchFamily="34" charset="0"/>
              <a:buChar char="•"/>
            </a:pPr>
            <a:r>
              <a:rPr lang="en-US" sz="4000" dirty="0"/>
              <a:t>Removed elements specific to Q-learning such as target networks, memory replay, and reward discounting.</a:t>
            </a:r>
          </a:p>
          <a:p>
            <a:pPr marL="742950" lvl="1" indent="-285750">
              <a:buFont typeface="Arial" panose="020B0604020202020204" pitchFamily="34" charset="0"/>
              <a:buChar char="•"/>
            </a:pPr>
            <a:r>
              <a:rPr lang="en-US" sz="4000" dirty="0"/>
              <a:t>Developed a DNN trainer using </a:t>
            </a:r>
            <a:r>
              <a:rPr lang="en-US" sz="4000" dirty="0" err="1"/>
              <a:t>CrossEntropyLoss</a:t>
            </a:r>
            <a:r>
              <a:rPr lang="en-US" sz="4000" dirty="0"/>
              <a:t> suitable for imitation learning from state–action pairs.</a:t>
            </a:r>
          </a:p>
          <a:p>
            <a:pPr>
              <a:buFont typeface="Arial" panose="020B0604020202020204" pitchFamily="34" charset="0"/>
              <a:buChar char="•"/>
            </a:pPr>
            <a:r>
              <a:rPr lang="en-US" sz="4000" b="1" dirty="0"/>
              <a:t>Incorporation of a Heuristic Component:</a:t>
            </a:r>
            <a:endParaRPr lang="en-US" sz="4000" dirty="0"/>
          </a:p>
          <a:p>
            <a:pPr marL="742950" lvl="1" indent="-285750">
              <a:buFont typeface="Arial" panose="020B0604020202020204" pitchFamily="34" charset="0"/>
              <a:buChar char="•"/>
            </a:pPr>
            <a:r>
              <a:rPr lang="en-US" sz="4000" dirty="0"/>
              <a:t>Added a heuristic method in the agent that simulates all possible moves (straight, right, left) and calculates the Manhattan distance from each candidate move to the food.</a:t>
            </a:r>
          </a:p>
          <a:p>
            <a:pPr marL="742950" lvl="1" indent="-285750">
              <a:buFont typeface="Arial" panose="020B0604020202020204" pitchFamily="34" charset="0"/>
              <a:buChar char="•"/>
            </a:pPr>
            <a:r>
              <a:rPr lang="en-US" sz="4000" dirty="0"/>
              <a:t>Combined the DNN’s output with the heuristic’s result. The hybrid approach selects the action that minimizes the distance to the food while ensuring safety (no collision).</a:t>
            </a:r>
          </a:p>
          <a:p>
            <a:pPr marL="457200" lvl="1" indent="0">
              <a:buNone/>
            </a:pPr>
            <a:endParaRPr lang="en-US" sz="3300" dirty="0"/>
          </a:p>
          <a:p>
            <a:pPr>
              <a:buFont typeface="Arial" panose="020B0604020202020204" pitchFamily="34" charset="0"/>
              <a:buChar char="•"/>
            </a:pPr>
            <a:r>
              <a:rPr lang="en-US" sz="4000" b="1" dirty="0"/>
              <a:t>Enhanced Exploration:</a:t>
            </a:r>
            <a:endParaRPr lang="en-US" sz="4000" dirty="0"/>
          </a:p>
          <a:p>
            <a:pPr marL="742950" lvl="1" indent="-285750">
              <a:buFont typeface="Arial" panose="020B0604020202020204" pitchFamily="34" charset="0"/>
              <a:buChar char="•"/>
            </a:pPr>
            <a:r>
              <a:rPr lang="en-US" sz="4000" dirty="0"/>
              <a:t>Retained an epsilon-greedy exploration mechanism but fused it with the heuristic-driven choice to encourage moves that steer the snake towards the food.</a:t>
            </a:r>
          </a:p>
          <a:p>
            <a:pPr>
              <a:buFont typeface="Arial" panose="020B0604020202020204" pitchFamily="34" charset="0"/>
              <a:buChar char="•"/>
            </a:pPr>
            <a:r>
              <a:rPr lang="en-US" sz="4000" b="1" dirty="0"/>
              <a:t>Speed Adjustments:</a:t>
            </a:r>
            <a:endParaRPr lang="en-US" sz="4000" dirty="0"/>
          </a:p>
          <a:p>
            <a:pPr marL="742950" lvl="1" indent="-285750">
              <a:buFont typeface="Arial" panose="020B0604020202020204" pitchFamily="34" charset="0"/>
              <a:buChar char="•"/>
            </a:pPr>
            <a:r>
              <a:rPr lang="en-US" sz="4000" dirty="0"/>
              <a:t>Increased the snake’s speed by modifying the SPEED constant in the game module to achieve maximum practical performance.</a:t>
            </a:r>
          </a:p>
          <a:p>
            <a:pPr>
              <a:buFont typeface="Arial" panose="020B0604020202020204" pitchFamily="34" charset="0"/>
              <a:buChar char="•"/>
            </a:pPr>
            <a:r>
              <a:rPr lang="en-US" sz="4000" b="1" dirty="0"/>
              <a:t>Integration and Interface Stability:</a:t>
            </a:r>
            <a:endParaRPr lang="en-US" sz="4000" dirty="0"/>
          </a:p>
          <a:p>
            <a:pPr marL="742950" lvl="1" indent="-285750">
              <a:buFont typeface="Arial" panose="020B0604020202020204" pitchFamily="34" charset="0"/>
              <a:buChar char="•"/>
            </a:pPr>
            <a:r>
              <a:rPr lang="en-US" sz="4000" dirty="0"/>
              <a:t>Maintained backward compatibility with the existing game environment so that modifications were isolated to the agent’s decision process. This ensured that other components (game logic, UI updates, human gameplay mode) remained unchanged.</a:t>
            </a:r>
          </a:p>
          <a:p>
            <a:endParaRPr lang="en-US" dirty="0"/>
          </a:p>
          <a:p>
            <a:endParaRPr lang="en-US" dirty="0"/>
          </a:p>
        </p:txBody>
      </p:sp>
    </p:spTree>
    <p:extLst>
      <p:ext uri="{BB962C8B-B14F-4D97-AF65-F5344CB8AC3E}">
        <p14:creationId xmlns:p14="http://schemas.microsoft.com/office/powerpoint/2010/main" val="165581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sp>
        <p:nvSpPr>
          <p:cNvPr id="3" name="Content Placeholder 2"/>
          <p:cNvSpPr>
            <a:spLocks noGrp="1"/>
          </p:cNvSpPr>
          <p:nvPr>
            <p:ph idx="1"/>
          </p:nvPr>
        </p:nvSpPr>
        <p:spPr/>
        <p:txBody>
          <a:bodyPr numCol="2">
            <a:normAutofit fontScale="92500" lnSpcReduction="20000"/>
          </a:bodyPr>
          <a:lstStyle/>
          <a:p>
            <a:pPr>
              <a:buNone/>
            </a:pPr>
            <a:r>
              <a:rPr lang="en-US" sz="1800" dirty="0"/>
              <a:t>In the original implementation, results were as follows:</a:t>
            </a:r>
          </a:p>
          <a:p>
            <a:pPr>
              <a:buFont typeface="Arial" panose="020B0604020202020204" pitchFamily="34" charset="0"/>
              <a:buChar char="•"/>
            </a:pPr>
            <a:r>
              <a:rPr lang="en-US" sz="1800" b="1" dirty="0"/>
              <a:t>Learning Approach:</a:t>
            </a:r>
            <a:endParaRPr lang="en-US" sz="1800" dirty="0"/>
          </a:p>
          <a:p>
            <a:pPr marL="742950" lvl="1" indent="-285750">
              <a:buFont typeface="Arial" panose="020B0604020202020204" pitchFamily="34" charset="0"/>
              <a:buChar char="•"/>
            </a:pPr>
            <a:r>
              <a:rPr lang="en-US" sz="1800" dirty="0"/>
              <a:t>The DQN-based agent gradually learned to improve its score through repeated gameplay.</a:t>
            </a:r>
          </a:p>
          <a:p>
            <a:pPr marL="742950" lvl="1" indent="-285750">
              <a:buFont typeface="Arial" panose="020B0604020202020204" pitchFamily="34" charset="0"/>
              <a:buChar char="•"/>
            </a:pPr>
            <a:r>
              <a:rPr lang="en-US" sz="1800" dirty="0"/>
              <a:t>Epsilon-greedy action selection, along with replay memory and target network updates, were used to train the agent.</a:t>
            </a:r>
          </a:p>
          <a:p>
            <a:pPr>
              <a:buFont typeface="Arial" panose="020B0604020202020204" pitchFamily="34" charset="0"/>
              <a:buChar char="•"/>
            </a:pPr>
            <a:r>
              <a:rPr lang="en-US" sz="1800" b="1" dirty="0"/>
              <a:t>Performance Issues:</a:t>
            </a:r>
            <a:endParaRPr lang="en-US" sz="1800" dirty="0"/>
          </a:p>
          <a:p>
            <a:pPr marL="742950" lvl="1" indent="-285750">
              <a:buFont typeface="Arial" panose="020B0604020202020204" pitchFamily="34" charset="0"/>
              <a:buChar char="•"/>
            </a:pPr>
            <a:r>
              <a:rPr lang="en-US" sz="1800" dirty="0"/>
              <a:t>Despite learning over time, the agent often became fixated on a single direction due to the local policy developed during training.</a:t>
            </a:r>
          </a:p>
          <a:p>
            <a:pPr marL="742950" lvl="1" indent="-285750">
              <a:buFont typeface="Arial" panose="020B0604020202020204" pitchFamily="34" charset="0"/>
              <a:buChar char="•"/>
            </a:pPr>
            <a:r>
              <a:rPr lang="en-US" sz="1800" dirty="0"/>
              <a:t>The snake’s exploration was limited, sometimes leading to suboptimal paths that did not consistently reach the food.</a:t>
            </a:r>
          </a:p>
          <a:p>
            <a:pPr>
              <a:buFont typeface="Arial" panose="020B0604020202020204" pitchFamily="34" charset="0"/>
              <a:buChar char="•"/>
            </a:pPr>
            <a:r>
              <a:rPr lang="en-US" sz="1800" b="1" dirty="0"/>
              <a:t>Game Speed:</a:t>
            </a:r>
            <a:endParaRPr lang="en-US" sz="1800" dirty="0"/>
          </a:p>
          <a:p>
            <a:pPr marL="742950" lvl="1" indent="-285750">
              <a:buFont typeface="Arial" panose="020B0604020202020204" pitchFamily="34" charset="0"/>
              <a:buChar char="•"/>
            </a:pPr>
            <a:r>
              <a:rPr lang="en-US" sz="1800" dirty="0"/>
              <a:t>The snake moved relatively slowly, which provided ample time for training but did not fully stress-test the agent’s performance in a real-time setting.</a:t>
            </a:r>
          </a:p>
          <a:p>
            <a:endParaRPr lang="en-US" dirty="0"/>
          </a:p>
        </p:txBody>
      </p:sp>
    </p:spTree>
    <p:extLst>
      <p:ext uri="{BB962C8B-B14F-4D97-AF65-F5344CB8AC3E}">
        <p14:creationId xmlns:p14="http://schemas.microsoft.com/office/powerpoint/2010/main" val="41338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pic>
        <p:nvPicPr>
          <p:cNvPr id="5" name="Content Placeholder 4">
            <a:extLst>
              <a:ext uri="{FF2B5EF4-FFF2-40B4-BE49-F238E27FC236}">
                <a16:creationId xmlns:a16="http://schemas.microsoft.com/office/drawing/2014/main" id="{EBDEF0E6-B4A4-64FA-BD09-5801FBA8DF9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5872" r="76172" b="26259"/>
          <a:stretch/>
        </p:blipFill>
        <p:spPr>
          <a:xfrm>
            <a:off x="1435895" y="2564999"/>
            <a:ext cx="2818302" cy="1122745"/>
          </a:xfrm>
        </p:spPr>
      </p:pic>
      <p:pic>
        <p:nvPicPr>
          <p:cNvPr id="7" name="Picture 6">
            <a:extLst>
              <a:ext uri="{FF2B5EF4-FFF2-40B4-BE49-F238E27FC236}">
                <a16:creationId xmlns:a16="http://schemas.microsoft.com/office/drawing/2014/main" id="{79C6321E-FFA4-EBFB-F6DC-6F0CCBA21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895" y="3790830"/>
            <a:ext cx="2847482" cy="2259269"/>
          </a:xfrm>
          <a:prstGeom prst="rect">
            <a:avLst/>
          </a:prstGeom>
        </p:spPr>
      </p:pic>
      <p:pic>
        <p:nvPicPr>
          <p:cNvPr id="9" name="Picture 8">
            <a:extLst>
              <a:ext uri="{FF2B5EF4-FFF2-40B4-BE49-F238E27FC236}">
                <a16:creationId xmlns:a16="http://schemas.microsoft.com/office/drawing/2014/main" id="{3C5E4E88-90A1-38FC-6BB3-41C292FD9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049" y="2637368"/>
            <a:ext cx="6096000" cy="3238500"/>
          </a:xfrm>
          <a:prstGeom prst="rect">
            <a:avLst/>
          </a:prstGeom>
        </p:spPr>
      </p:pic>
    </p:spTree>
    <p:extLst>
      <p:ext uri="{BB962C8B-B14F-4D97-AF65-F5344CB8AC3E}">
        <p14:creationId xmlns:p14="http://schemas.microsoft.com/office/powerpoint/2010/main" val="246121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fontScale="25000" lnSpcReduction="20000"/>
          </a:bodyPr>
          <a:lstStyle/>
          <a:p>
            <a:pPr>
              <a:buNone/>
            </a:pPr>
            <a:endParaRPr lang="en-US" dirty="0"/>
          </a:p>
          <a:p>
            <a:pPr>
              <a:buNone/>
            </a:pPr>
            <a:r>
              <a:rPr lang="en-US" sz="5200" dirty="0"/>
              <a:t>The modifications brought about the following improvements:</a:t>
            </a:r>
          </a:p>
          <a:p>
            <a:pPr>
              <a:buFont typeface="Arial" panose="020B0604020202020204" pitchFamily="34" charset="0"/>
              <a:buChar char="•"/>
            </a:pPr>
            <a:r>
              <a:rPr lang="en-US" sz="5200" b="1" dirty="0"/>
              <a:t>Hybrid Decision-Making:</a:t>
            </a:r>
            <a:endParaRPr lang="en-US" sz="5200" dirty="0"/>
          </a:p>
          <a:p>
            <a:pPr marL="742950" lvl="1" indent="-285750">
              <a:buFont typeface="Arial" panose="020B0604020202020204" pitchFamily="34" charset="0"/>
              <a:buChar char="•"/>
            </a:pPr>
            <a:r>
              <a:rPr lang="en-US" sz="5200" dirty="0"/>
              <a:t>The integration of a heuristic strategy significantly improved the snake’s ability to orient towards the food.</a:t>
            </a:r>
          </a:p>
          <a:p>
            <a:pPr marL="742950" lvl="1" indent="-285750">
              <a:buFont typeface="Arial" panose="020B0604020202020204" pitchFamily="34" charset="0"/>
              <a:buChar char="•"/>
            </a:pPr>
            <a:r>
              <a:rPr lang="en-US" sz="5200" dirty="0"/>
              <a:t>In test runs, the snake consistently reduced the Manhattan distance to the food, leading to more frequent and efficient food collection.</a:t>
            </a:r>
          </a:p>
          <a:p>
            <a:pPr>
              <a:buFont typeface="Arial" panose="020B0604020202020204" pitchFamily="34" charset="0"/>
              <a:buChar char="•"/>
            </a:pPr>
            <a:r>
              <a:rPr lang="en-US" sz="5200" b="1" dirty="0"/>
              <a:t>Improved Exploration:</a:t>
            </a:r>
            <a:endParaRPr lang="en-US" sz="5200" dirty="0"/>
          </a:p>
          <a:p>
            <a:pPr marL="742950" lvl="1" indent="-285750">
              <a:buFont typeface="Arial" panose="020B0604020202020204" pitchFamily="34" charset="0"/>
              <a:buChar char="•"/>
            </a:pPr>
            <a:r>
              <a:rPr lang="en-US" sz="5200" dirty="0"/>
              <a:t>By merging random exploration (ε–greedy) with heuristic guided moves, the agent demonstrated a better balance between exploration and exploitation.</a:t>
            </a:r>
          </a:p>
          <a:p>
            <a:pPr marL="742950" lvl="1" indent="-285750">
              <a:buFont typeface="Arial" panose="020B0604020202020204" pitchFamily="34" charset="0"/>
              <a:buChar char="•"/>
            </a:pPr>
            <a:r>
              <a:rPr lang="en-US" sz="5200" dirty="0"/>
              <a:t>This allowed the snake to avoid getting stuck in loops or consistently following inefficient paths.</a:t>
            </a:r>
          </a:p>
          <a:p>
            <a:pPr marL="742950" lvl="1" indent="-285750">
              <a:buFont typeface="Arial" panose="020B0604020202020204" pitchFamily="34" charset="0"/>
              <a:buChar char="•"/>
            </a:pPr>
            <a:endParaRPr lang="en-US" sz="4000" dirty="0"/>
          </a:p>
          <a:p>
            <a:pPr marL="742950" lvl="1" indent="-285750">
              <a:buFont typeface="Arial" panose="020B0604020202020204" pitchFamily="34" charset="0"/>
              <a:buChar char="•"/>
            </a:pPr>
            <a:endParaRPr lang="en-US" sz="4000" dirty="0"/>
          </a:p>
          <a:p>
            <a:pPr marL="457200" lvl="1" indent="0">
              <a:buNone/>
            </a:pPr>
            <a:endParaRPr lang="en-US" sz="4000" dirty="0"/>
          </a:p>
          <a:p>
            <a:pPr>
              <a:buFont typeface="Arial" panose="020B0604020202020204" pitchFamily="34" charset="0"/>
              <a:buChar char="•"/>
            </a:pPr>
            <a:r>
              <a:rPr lang="en-US" sz="5600" b="1" dirty="0"/>
              <a:t>Enhanced Game Speed:</a:t>
            </a:r>
            <a:endParaRPr lang="en-US" sz="5600" dirty="0"/>
          </a:p>
          <a:p>
            <a:pPr marL="742950" lvl="1" indent="-285750">
              <a:buFont typeface="Arial" panose="020B0604020202020204" pitchFamily="34" charset="0"/>
              <a:buChar char="•"/>
            </a:pPr>
            <a:r>
              <a:rPr lang="en-US" sz="5600" dirty="0"/>
              <a:t>Increasing the game speed (SPEED set to 100) provided a more challenging, real-time interaction experience.</a:t>
            </a:r>
          </a:p>
          <a:p>
            <a:pPr marL="742950" lvl="1" indent="-285750">
              <a:buFont typeface="Arial" panose="020B0604020202020204" pitchFamily="34" charset="0"/>
              <a:buChar char="•"/>
            </a:pPr>
            <a:r>
              <a:rPr lang="en-US" sz="5600" dirty="0"/>
              <a:t>The modified agent could adapt faster to dynamic changes in the environment.</a:t>
            </a:r>
          </a:p>
          <a:p>
            <a:pPr>
              <a:buFont typeface="Arial" panose="020B0604020202020204" pitchFamily="34" charset="0"/>
              <a:buChar char="•"/>
            </a:pPr>
            <a:r>
              <a:rPr lang="en-US" sz="5600" b="1" dirty="0"/>
              <a:t>Overall Score:</a:t>
            </a:r>
            <a:endParaRPr lang="en-US" sz="5600" dirty="0"/>
          </a:p>
          <a:p>
            <a:pPr marL="742950" lvl="1" indent="-285750">
              <a:buFont typeface="Arial" panose="020B0604020202020204" pitchFamily="34" charset="0"/>
              <a:buChar char="•"/>
            </a:pPr>
            <a:r>
              <a:rPr lang="en-US" sz="5600" dirty="0"/>
              <a:t>Comparatively, the modified agent showed higher scores in gameplay sessions due to its efficient routing towards food and robust collision avoidance.</a:t>
            </a:r>
          </a:p>
          <a:p>
            <a:pPr marL="742950" lvl="1" indent="-285750">
              <a:buFont typeface="Arial" panose="020B0604020202020204" pitchFamily="34" charset="0"/>
              <a:buChar char="•"/>
            </a:pPr>
            <a:r>
              <a:rPr lang="en-US" sz="5600" dirty="0"/>
              <a:t>Subjective observation during simulation indicated that the snake reached the food "max times" relative to its prior performance.</a:t>
            </a:r>
          </a:p>
          <a:p>
            <a:endParaRPr lang="en-US" dirty="0"/>
          </a:p>
          <a:p>
            <a:endParaRPr lang="en-US" dirty="0"/>
          </a:p>
        </p:txBody>
      </p:sp>
    </p:spTree>
    <p:extLst>
      <p:ext uri="{BB962C8B-B14F-4D97-AF65-F5344CB8AC3E}">
        <p14:creationId xmlns:p14="http://schemas.microsoft.com/office/powerpoint/2010/main" val="2756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p:txBody>
      </p:sp>
      <p:pic>
        <p:nvPicPr>
          <p:cNvPr id="5" name="Picture 4">
            <a:extLst>
              <a:ext uri="{FF2B5EF4-FFF2-40B4-BE49-F238E27FC236}">
                <a16:creationId xmlns:a16="http://schemas.microsoft.com/office/drawing/2014/main" id="{4C0CE790-1375-D4DB-DC38-61F2102D8243}"/>
              </a:ext>
            </a:extLst>
          </p:cNvPr>
          <p:cNvPicPr>
            <a:picLocks noChangeAspect="1"/>
          </p:cNvPicPr>
          <p:nvPr/>
        </p:nvPicPr>
        <p:blipFill>
          <a:blip r:embed="rId2"/>
          <a:srcRect r="16211" b="7358"/>
          <a:stretch/>
        </p:blipFill>
        <p:spPr>
          <a:xfrm>
            <a:off x="1418706" y="2503016"/>
            <a:ext cx="2474755" cy="1302180"/>
          </a:xfrm>
          <a:prstGeom prst="rect">
            <a:avLst/>
          </a:prstGeom>
        </p:spPr>
      </p:pic>
      <p:pic>
        <p:nvPicPr>
          <p:cNvPr id="11" name="Picture 10">
            <a:extLst>
              <a:ext uri="{FF2B5EF4-FFF2-40B4-BE49-F238E27FC236}">
                <a16:creationId xmlns:a16="http://schemas.microsoft.com/office/drawing/2014/main" id="{AAFF22D0-E9E8-1887-6B5D-24206B4B5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26" y="2556932"/>
            <a:ext cx="6761121" cy="3318936"/>
          </a:xfrm>
          <a:prstGeom prst="rect">
            <a:avLst/>
          </a:prstGeom>
        </p:spPr>
      </p:pic>
      <p:pic>
        <p:nvPicPr>
          <p:cNvPr id="13" name="Picture 12">
            <a:extLst>
              <a:ext uri="{FF2B5EF4-FFF2-40B4-BE49-F238E27FC236}">
                <a16:creationId xmlns:a16="http://schemas.microsoft.com/office/drawing/2014/main" id="{53E08452-C2E4-26AA-8F5C-5B644B0CAD90}"/>
              </a:ext>
            </a:extLst>
          </p:cNvPr>
          <p:cNvPicPr>
            <a:picLocks noChangeAspect="1"/>
          </p:cNvPicPr>
          <p:nvPr/>
        </p:nvPicPr>
        <p:blipFill>
          <a:blip r:embed="rId4"/>
          <a:stretch>
            <a:fillRect/>
          </a:stretch>
        </p:blipFill>
        <p:spPr>
          <a:xfrm>
            <a:off x="1447751" y="4022213"/>
            <a:ext cx="2672073" cy="2050625"/>
          </a:xfrm>
          <a:prstGeom prst="rect">
            <a:avLst/>
          </a:prstGeom>
        </p:spPr>
      </p:pic>
    </p:spTree>
    <p:extLst>
      <p:ext uri="{BB962C8B-B14F-4D97-AF65-F5344CB8AC3E}">
        <p14:creationId xmlns:p14="http://schemas.microsoft.com/office/powerpoint/2010/main" val="188649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IN" sz="1800" dirty="0">
                <a:effectLst/>
                <a:latin typeface="Times New Roman" panose="02020603050405020304" pitchFamily="18" charset="0"/>
                <a:ea typeface="MS Mincho" panose="02020609040205080304" pitchFamily="49" charset="-128"/>
              </a:rPr>
              <a:t>[1] 	A. Sebastianelli,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S. L. Ullo,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Deep Q-Learning based approach applied to the Snake game," </a:t>
            </a:r>
            <a:r>
              <a:rPr lang="en-IN" sz="1800" i="1" dirty="0" err="1">
                <a:effectLst/>
                <a:latin typeface="Times New Roman" panose="02020603050405020304" pitchFamily="18" charset="0"/>
                <a:ea typeface="MS Mincho" panose="02020609040205080304" pitchFamily="49" charset="-128"/>
              </a:rPr>
              <a:t>arXiv</a:t>
            </a:r>
            <a:r>
              <a:rPr lang="en-IN" sz="1800" i="1" dirty="0">
                <a:effectLst/>
                <a:latin typeface="Times New Roman" panose="02020603050405020304" pitchFamily="18" charset="0"/>
                <a:ea typeface="MS Mincho" panose="02020609040205080304" pitchFamily="49" charset="-128"/>
              </a:rPr>
              <a:t> 	preprint arXiv:2301.11977</a:t>
            </a:r>
            <a:r>
              <a:rPr lang="en-IN" sz="1800" dirty="0">
                <a:effectLst/>
                <a:latin typeface="Times New Roman" panose="02020603050405020304" pitchFamily="18" charset="0"/>
                <a:ea typeface="MS Mincho" panose="02020609040205080304" pitchFamily="49" charset="-128"/>
              </a:rPr>
              <a:t>, 2023.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SimSun" panose="02010600030101010101" pitchFamily="2" charset="-122"/>
              </a:rPr>
              <a:t>[2]	 J. D. Abraham, "Deep Reinforcement Learning for Snake: How well does a deep Q-network play the Snake game?" </a:t>
            </a:r>
            <a:r>
              <a:rPr lang="en-IN" sz="1800" i="1" dirty="0">
                <a:effectLst/>
                <a:latin typeface="Times New Roman" panose="02020603050405020304" pitchFamily="18" charset="0"/>
                <a:ea typeface="SimSun" panose="02010600030101010101" pitchFamily="2" charset="-122"/>
              </a:rPr>
              <a:t>M.Sc. thesis</a:t>
            </a:r>
            <a:r>
              <a:rPr lang="en-IN" sz="1800" dirty="0">
                <a:effectLst/>
                <a:latin typeface="Times New Roman" panose="02020603050405020304" pitchFamily="18" charset="0"/>
                <a:ea typeface="SimSun" panose="02010600030101010101" pitchFamily="2" charset="-122"/>
              </a:rPr>
              <a:t>, 	Eindhoven University of Technology, Netherlands, 2021. ​</a:t>
            </a:r>
            <a:r>
              <a:rPr lang="en-IN" sz="1800" u="sng" dirty="0">
                <a:solidFill>
                  <a:srgbClr val="0563C1"/>
                </a:solidFill>
                <a:effectLst/>
                <a:latin typeface="Times New Roman" panose="02020603050405020304" pitchFamily="18" charset="0"/>
                <a:ea typeface="SimSun" panose="02010600030101010101" pitchFamily="2" charset="-122"/>
                <a:hlinkClick r:id="rId3"/>
              </a:rPr>
              <a:t>research.tue.nl</a:t>
            </a:r>
            <a:endParaRPr lang="en-IN" sz="1800" u="sng" dirty="0">
              <a:solidFill>
                <a:srgbClr val="0563C1"/>
              </a:solidFill>
              <a:effectLst/>
              <a:latin typeface="Times New Roman" panose="02020603050405020304" pitchFamily="18" charset="0"/>
              <a:ea typeface="SimSun" panose="02010600030101010101" pitchFamily="2" charset="-122"/>
            </a:endParaRPr>
          </a:p>
          <a:p>
            <a:pPr marL="0" indent="0">
              <a:buNone/>
            </a:pPr>
            <a:r>
              <a:rPr lang="en-IN" sz="1800" dirty="0">
                <a:effectLst/>
                <a:latin typeface="Times New Roman" panose="02020603050405020304" pitchFamily="18" charset="0"/>
                <a:ea typeface="MS Mincho" panose="02020609040205080304" pitchFamily="49" charset="-128"/>
              </a:rPr>
              <a:t>[3]	 S. Liberata Ullo,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A. Sebastianelli,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Deep Q-Learning based approach applied to the Snake game," </a:t>
            </a:r>
            <a:r>
              <a:rPr lang="en-IN" sz="1800" i="1" dirty="0">
                <a:effectLst/>
                <a:latin typeface="Times New Roman" panose="02020603050405020304" pitchFamily="18" charset="0"/>
                <a:ea typeface="MS Mincho" panose="02020609040205080304" pitchFamily="49" charset="-128"/>
              </a:rPr>
              <a:t>CEAS 	Electronic Journal</a:t>
            </a:r>
            <a:r>
              <a:rPr lang="en-IN" sz="1800" dirty="0">
                <a:effectLst/>
                <a:latin typeface="Times New Roman" panose="02020603050405020304" pitchFamily="18" charset="0"/>
                <a:ea typeface="MS Mincho" panose="02020609040205080304" pitchFamily="49" charset="-128"/>
              </a:rPr>
              <a:t>, vol. 13, no. 1, pp. 10-20, 2021.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researchgate.net+1CEAS Journal+1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[4]	 N. Zhou, "Teaching an AI to Play the Snake Game Using Reinforcement Learning," </a:t>
            </a:r>
            <a:r>
              <a:rPr lang="en-IN" sz="1800" i="1" dirty="0">
                <a:effectLst/>
                <a:latin typeface="Times New Roman" panose="02020603050405020304" pitchFamily="18" charset="0"/>
                <a:ea typeface="MS Mincho" panose="02020609040205080304" pitchFamily="49" charset="-128"/>
              </a:rPr>
              <a:t>Medium</a:t>
            </a:r>
            <a:r>
              <a:rPr lang="en-IN" sz="1800" dirty="0">
                <a:effectLst/>
                <a:latin typeface="Times New Roman" panose="02020603050405020304" pitchFamily="18" charset="0"/>
                <a:ea typeface="MS Mincho" panose="02020609040205080304" pitchFamily="49" charset="-128"/>
              </a:rPr>
              <a:t>, 2021. ​</a:t>
            </a:r>
            <a:r>
              <a:rPr lang="en-IN" sz="1800" u="sng" dirty="0">
                <a:solidFill>
                  <a:srgbClr val="0563C1"/>
                </a:solidFill>
                <a:effectLst/>
                <a:latin typeface="Times New Roman" panose="02020603050405020304" pitchFamily="18" charset="0"/>
                <a:ea typeface="MS Mincho" panose="02020609040205080304" pitchFamily="49" charset="-128"/>
                <a:hlinkClick r:id="rId4"/>
              </a:rPr>
              <a:t>Medium+1Reddit+1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[5]	 A. Sebastianelli,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S. L. Ullo,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"Training an AI agent to play a Snake Game via Deep Reinforcement 	Learning," </a:t>
            </a:r>
            <a:r>
              <a:rPr lang="en-IN" sz="1800" i="1" dirty="0">
                <a:effectLst/>
                <a:latin typeface="Times New Roman" panose="02020603050405020304" pitchFamily="18" charset="0"/>
                <a:ea typeface="MS Mincho" panose="02020609040205080304" pitchFamily="49" charset="-128"/>
              </a:rPr>
              <a:t>International Journal of Scientific Research in Science and Technology</a:t>
            </a:r>
            <a:r>
              <a:rPr lang="en-IN" sz="1800" dirty="0">
                <a:effectLst/>
                <a:latin typeface="Times New Roman" panose="02020603050405020304" pitchFamily="18" charset="0"/>
                <a:ea typeface="MS Mincho" panose="02020609040205080304" pitchFamily="49" charset="-128"/>
              </a:rPr>
              <a:t>, vol. 7, no. 1, pp. 81-89, 	2020. ​</a:t>
            </a:r>
            <a:r>
              <a:rPr lang="en-IN" sz="1800" u="sng" dirty="0">
                <a:solidFill>
                  <a:srgbClr val="0563C1"/>
                </a:solidFill>
                <a:effectLst/>
                <a:latin typeface="Times New Roman" panose="02020603050405020304" pitchFamily="18" charset="0"/>
                <a:ea typeface="MS Mincho" panose="02020609040205080304" pitchFamily="49" charset="-128"/>
                <a:hlinkClick r:id="rId2"/>
              </a:rPr>
              <a:t>researchgate.net+1ijsrst.com+1</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[6] 	S. L. Ullo, M. </a:t>
            </a:r>
            <a:r>
              <a:rPr lang="en-IN" sz="1800" dirty="0" err="1">
                <a:effectLst/>
                <a:latin typeface="Times New Roman" panose="02020603050405020304" pitchFamily="18" charset="0"/>
                <a:ea typeface="MS Mincho" panose="02020609040205080304" pitchFamily="49" charset="-128"/>
              </a:rPr>
              <a:t>Tipaldi</a:t>
            </a:r>
            <a:r>
              <a:rPr lang="en-IN" sz="1800" dirty="0">
                <a:effectLst/>
                <a:latin typeface="Times New Roman" panose="02020603050405020304" pitchFamily="18" charset="0"/>
                <a:ea typeface="MS Mincho" panose="02020609040205080304" pitchFamily="49" charset="-128"/>
              </a:rPr>
              <a:t>, A. Sebastianelli, and L. </a:t>
            </a:r>
            <a:r>
              <a:rPr lang="en-IN" sz="1800" dirty="0" err="1">
                <a:effectLst/>
                <a:latin typeface="Times New Roman" panose="02020603050405020304" pitchFamily="18" charset="0"/>
                <a:ea typeface="MS Mincho" panose="02020609040205080304" pitchFamily="49" charset="-128"/>
              </a:rPr>
              <a:t>Glielmo</a:t>
            </a:r>
            <a:r>
              <a:rPr lang="en-IN" sz="1800" dirty="0">
                <a:effectLst/>
                <a:latin typeface="Times New Roman" panose="02020603050405020304" pitchFamily="18" charset="0"/>
                <a:ea typeface="MS Mincho" panose="02020609040205080304" pitchFamily="49" charset="-128"/>
              </a:rPr>
              <a:t>, "A Memory Efficient Deep Reinforcement Learning Approach For Snake 	Game," </a:t>
            </a:r>
            <a:r>
              <a:rPr lang="en-IN" sz="1800" i="1" dirty="0" err="1">
                <a:effectLst/>
                <a:latin typeface="Times New Roman" panose="02020603050405020304" pitchFamily="18" charset="0"/>
                <a:ea typeface="MS Mincho" panose="02020609040205080304" pitchFamily="49" charset="-128"/>
              </a:rPr>
              <a:t>arXiv</a:t>
            </a:r>
            <a:r>
              <a:rPr lang="en-IN" sz="1800" i="1" dirty="0">
                <a:effectLst/>
                <a:latin typeface="Times New Roman" panose="02020603050405020304" pitchFamily="18" charset="0"/>
                <a:ea typeface="MS Mincho" panose="02020609040205080304" pitchFamily="49" charset="-128"/>
              </a:rPr>
              <a:t> preprint arXiv:2301.11977</a:t>
            </a:r>
            <a:r>
              <a:rPr lang="en-IN" sz="1800" dirty="0">
                <a:effectLst/>
                <a:latin typeface="Times New Roman" panose="02020603050405020304" pitchFamily="18" charset="0"/>
                <a:ea typeface="MS Mincho" panose="02020609040205080304" pitchFamily="49" charset="-128"/>
              </a:rPr>
              <a:t>, 2023. ​</a:t>
            </a:r>
            <a:r>
              <a:rPr lang="en-IN" sz="1800" u="sng" dirty="0">
                <a:solidFill>
                  <a:srgbClr val="0563C1"/>
                </a:solidFill>
                <a:effectLst/>
                <a:latin typeface="Times New Roman" panose="02020603050405020304" pitchFamily="18" charset="0"/>
                <a:ea typeface="MS Mincho" panose="02020609040205080304" pitchFamily="49" charset="-128"/>
                <a:hlinkClick r:id="rId5"/>
              </a:rPr>
              <a:t>arxiv.org</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[7]	 A. K. Singh and S. K. Singh, "Snake Game: A genetic neural network approach," </a:t>
            </a:r>
            <a:r>
              <a:rPr lang="en-IN" sz="1800" i="1" dirty="0">
                <a:effectLst/>
                <a:latin typeface="Times New Roman" panose="02020603050405020304" pitchFamily="18" charset="0"/>
                <a:ea typeface="MS Mincho" panose="02020609040205080304" pitchFamily="49" charset="-128"/>
              </a:rPr>
              <a:t>International Journal of Computer Applications</a:t>
            </a:r>
            <a:r>
              <a:rPr lang="en-IN" sz="1800" dirty="0">
                <a:effectLst/>
                <a:latin typeface="Times New Roman" panose="02020603050405020304" pitchFamily="18" charset="0"/>
                <a:ea typeface="MS Mincho" panose="02020609040205080304" pitchFamily="49" charset="-128"/>
              </a:rPr>
              <a:t>, vol</a:t>
            </a:r>
            <a:r>
              <a:rPr lang="en-IN" sz="1800">
                <a:effectLst/>
                <a:latin typeface="Times New Roman" panose="02020603050405020304" pitchFamily="18" charset="0"/>
                <a:ea typeface="MS Mincho" panose="02020609040205080304" pitchFamily="49" charset="-128"/>
              </a:rPr>
              <a:t>. 	6</a:t>
            </a:r>
            <a:r>
              <a:rPr lang="en-IN" sz="1800" dirty="0">
                <a:effectLst/>
                <a:latin typeface="Times New Roman" panose="02020603050405020304" pitchFamily="18" charset="0"/>
                <a:ea typeface="MS Mincho" panose="02020609040205080304" pitchFamily="49" charset="-128"/>
              </a:rPr>
              <a:t>, no. 1, pp. 45-50, 2022. ​</a:t>
            </a:r>
            <a:r>
              <a:rPr lang="en-IN" sz="1800" u="sng" dirty="0">
                <a:solidFill>
                  <a:srgbClr val="0563C1"/>
                </a:solidFill>
                <a:effectLst/>
                <a:latin typeface="Times New Roman" panose="02020603050405020304" pitchFamily="18" charset="0"/>
                <a:ea typeface="MS Mincho" panose="02020609040205080304" pitchFamily="49" charset="-128"/>
                <a:hlinkClick r:id="rId6"/>
              </a:rPr>
              <a:t>CloudFront</a:t>
            </a:r>
            <a:endParaRPr lang="en-IN" sz="1800" dirty="0">
              <a:effectLst/>
              <a:latin typeface="Times New Roman" panose="02020603050405020304" pitchFamily="18" charset="0"/>
              <a:ea typeface="MS Mincho" panose="02020609040205080304" pitchFamily="49" charset="-128"/>
            </a:endParaRPr>
          </a:p>
          <a:p>
            <a:pPr marL="0" indent="0">
              <a:buNone/>
            </a:pPr>
            <a:r>
              <a:rPr lang="en-IN" sz="1800" dirty="0">
                <a:effectLst/>
                <a:latin typeface="Times New Roman" panose="02020603050405020304" pitchFamily="18" charset="0"/>
                <a:ea typeface="MS Mincho" panose="02020609040205080304" pitchFamily="49" charset="-128"/>
              </a:rPr>
              <a:t>[8] 	J. Andersson and J. Johansson, "Deep Reinforcement Learning for Snake," </a:t>
            </a:r>
            <a:r>
              <a:rPr lang="en-IN" sz="1800" i="1" dirty="0">
                <a:effectLst/>
                <a:latin typeface="Times New Roman" panose="02020603050405020304" pitchFamily="18" charset="0"/>
                <a:ea typeface="MS Mincho" panose="02020609040205080304" pitchFamily="49" charset="-128"/>
              </a:rPr>
              <a:t>M.Sc. thesis</a:t>
            </a:r>
            <a:r>
              <a:rPr lang="en-IN" sz="1800" dirty="0">
                <a:effectLst/>
                <a:latin typeface="Times New Roman" panose="02020603050405020304" pitchFamily="18" charset="0"/>
                <a:ea typeface="MS Mincho" panose="02020609040205080304" pitchFamily="49" charset="-128"/>
              </a:rPr>
              <a:t>, Uppsala University, Sweden, 2019.</a:t>
            </a:r>
          </a:p>
        </p:txBody>
      </p:sp>
    </p:spTree>
    <p:extLst>
      <p:ext uri="{BB962C8B-B14F-4D97-AF65-F5344CB8AC3E}">
        <p14:creationId xmlns:p14="http://schemas.microsoft.com/office/powerpoint/2010/main" val="2014572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1311</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SimSun</vt:lpstr>
      <vt:lpstr>Arial</vt:lpstr>
      <vt:lpstr>Garamond</vt:lpstr>
      <vt:lpstr>Times New Roman</vt:lpstr>
      <vt:lpstr>Organic</vt:lpstr>
      <vt:lpstr>Snake Game AI  Using Deep Neural Networks:  A Supervised Learning Approach</vt:lpstr>
      <vt:lpstr>About the project</vt:lpstr>
      <vt:lpstr>Existing work</vt:lpstr>
      <vt:lpstr>Modifications done to the existing work</vt:lpstr>
      <vt:lpstr>Results – existing work</vt:lpstr>
      <vt:lpstr>Results – existing work</vt:lpstr>
      <vt:lpstr>Results – Modified work</vt:lpstr>
      <vt:lpstr>Results – Modified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Dr.John Pradeep</dc:creator>
  <cp:lastModifiedBy>Lalith kumar Siramdasu</cp:lastModifiedBy>
  <cp:revision>2</cp:revision>
  <dcterms:created xsi:type="dcterms:W3CDTF">2025-04-10T04:15:57Z</dcterms:created>
  <dcterms:modified xsi:type="dcterms:W3CDTF">2025-04-15T06:16:37Z</dcterms:modified>
</cp:coreProperties>
</file>