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1272" y="297637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5">
                <a:moveTo>
                  <a:pt x="175259" y="0"/>
                </a:moveTo>
                <a:lnTo>
                  <a:pt x="0" y="0"/>
                </a:lnTo>
                <a:lnTo>
                  <a:pt x="0" y="374904"/>
                </a:lnTo>
                <a:lnTo>
                  <a:pt x="175259" y="374904"/>
                </a:lnTo>
                <a:lnTo>
                  <a:pt x="175259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140" y="3188208"/>
            <a:ext cx="0" cy="1113155"/>
          </a:xfrm>
          <a:custGeom>
            <a:avLst/>
            <a:gdLst/>
            <a:ahLst/>
            <a:cxnLst/>
            <a:rect l="l" t="t" r="r" b="b"/>
            <a:pathLst>
              <a:path h="1113154">
                <a:moveTo>
                  <a:pt x="0" y="0"/>
                </a:moveTo>
                <a:lnTo>
                  <a:pt x="0" y="1112837"/>
                </a:lnTo>
              </a:path>
            </a:pathLst>
          </a:custGeom>
          <a:ln w="12700">
            <a:solidFill>
              <a:srgbClr val="C78B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140" y="431292"/>
            <a:ext cx="0" cy="2047875"/>
          </a:xfrm>
          <a:custGeom>
            <a:avLst/>
            <a:gdLst/>
            <a:ahLst/>
            <a:cxnLst/>
            <a:rect l="l" t="t" r="r" b="b"/>
            <a:pathLst>
              <a:path h="2047875">
                <a:moveTo>
                  <a:pt x="0" y="0"/>
                </a:moveTo>
                <a:lnTo>
                  <a:pt x="0" y="2047494"/>
                </a:lnTo>
              </a:path>
            </a:pathLst>
          </a:custGeom>
          <a:ln w="12700">
            <a:solidFill>
              <a:srgbClr val="213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1272" y="225552"/>
            <a:ext cx="175260" cy="375285"/>
          </a:xfrm>
          <a:custGeom>
            <a:avLst/>
            <a:gdLst/>
            <a:ahLst/>
            <a:cxnLst/>
            <a:rect l="l" t="t" r="r" b="b"/>
            <a:pathLst>
              <a:path w="175259" h="375284">
                <a:moveTo>
                  <a:pt x="175259" y="0"/>
                </a:moveTo>
                <a:lnTo>
                  <a:pt x="0" y="0"/>
                </a:lnTo>
                <a:lnTo>
                  <a:pt x="0" y="374903"/>
                </a:lnTo>
                <a:lnTo>
                  <a:pt x="175259" y="374903"/>
                </a:lnTo>
                <a:lnTo>
                  <a:pt x="175259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928" y="89687"/>
            <a:ext cx="2042160" cy="106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A529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662" y="2145283"/>
            <a:ext cx="836803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0"/>
            <a:ext cx="9143999" cy="5134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953" y="2018741"/>
            <a:ext cx="3197225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sz="2400" b="1" spc="-85" dirty="0">
                <a:solidFill>
                  <a:srgbClr val="213669"/>
                </a:solidFill>
                <a:latin typeface="Trebuchet MS"/>
                <a:cs typeface="Trebuchet MS"/>
              </a:rPr>
              <a:t>“</a:t>
            </a:r>
            <a:r>
              <a:rPr lang="en-US" sz="2400" b="1" i="0" dirty="0">
                <a:solidFill>
                  <a:srgbClr val="1D2125"/>
                </a:solidFill>
                <a:effectLst/>
                <a:latin typeface="-apple-system"/>
              </a:rPr>
              <a:t>Create various Front End Programs</a:t>
            </a:r>
            <a:r>
              <a:rPr sz="2400" b="1" spc="-40" dirty="0">
                <a:solidFill>
                  <a:srgbClr val="213669"/>
                </a:solidFill>
                <a:latin typeface="Trebuchet MS"/>
                <a:cs typeface="Trebuchet MS"/>
              </a:rPr>
              <a:t>”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95" dirty="0">
                <a:solidFill>
                  <a:srgbClr val="213669"/>
                </a:solidFill>
                <a:latin typeface="Trebuchet MS"/>
                <a:cs typeface="Trebuchet MS"/>
              </a:rPr>
              <a:t>Task </a:t>
            </a:r>
            <a:r>
              <a:rPr sz="2400" b="1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b="1" spc="-4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b="1" spc="114" dirty="0">
                <a:solidFill>
                  <a:srgbClr val="213669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1163" y="0"/>
            <a:ext cx="5172836" cy="5018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1272" y="213766"/>
            <a:ext cx="45719" cy="4415384"/>
            <a:chOff x="271272" y="2976372"/>
            <a:chExt cx="175260" cy="1325245"/>
          </a:xfrm>
        </p:grpSpPr>
        <p:sp>
          <p:nvSpPr>
            <p:cNvPr id="4" name="object 4"/>
            <p:cNvSpPr/>
            <p:nvPr/>
          </p:nvSpPr>
          <p:spPr>
            <a:xfrm>
              <a:off x="271272" y="2976372"/>
              <a:ext cx="175260" cy="375285"/>
            </a:xfrm>
            <a:custGeom>
              <a:avLst/>
              <a:gdLst/>
              <a:ahLst/>
              <a:cxnLst/>
              <a:rect l="l" t="t" r="r" b="b"/>
              <a:pathLst>
                <a:path w="175259" h="375285">
                  <a:moveTo>
                    <a:pt x="175259" y="0"/>
                  </a:moveTo>
                  <a:lnTo>
                    <a:pt x="0" y="0"/>
                  </a:lnTo>
                  <a:lnTo>
                    <a:pt x="0" y="374904"/>
                  </a:lnTo>
                  <a:lnTo>
                    <a:pt x="175259" y="374904"/>
                  </a:lnTo>
                  <a:lnTo>
                    <a:pt x="175259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8140" y="3188208"/>
              <a:ext cx="0" cy="1113155"/>
            </a:xfrm>
            <a:custGeom>
              <a:avLst/>
              <a:gdLst/>
              <a:ahLst/>
              <a:cxnLst/>
              <a:rect l="l" t="t" r="r" b="b"/>
              <a:pathLst>
                <a:path h="1113154">
                  <a:moveTo>
                    <a:pt x="0" y="0"/>
                  </a:moveTo>
                  <a:lnTo>
                    <a:pt x="0" y="1112837"/>
                  </a:lnTo>
                </a:path>
              </a:pathLst>
            </a:custGeom>
            <a:ln w="12700">
              <a:solidFill>
                <a:srgbClr val="C78B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628" y="213766"/>
            <a:ext cx="7135572" cy="260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r>
              <a:rPr spc="-45" dirty="0"/>
              <a:t>Programs:  </a:t>
            </a:r>
            <a:r>
              <a:rPr spc="-5" dirty="0"/>
              <a:t>Output</a:t>
            </a:r>
            <a:r>
              <a:rPr lang="en-US" spc="-5" dirty="0"/>
              <a:t>s for calculator and text editor</a:t>
            </a:r>
            <a:r>
              <a:rPr spc="-5" dirty="0"/>
              <a:t>: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E77FF9F-8591-921C-3284-36015D4E7E42}"/>
              </a:ext>
            </a:extLst>
          </p:cNvPr>
          <p:cNvSpPr/>
          <p:nvPr/>
        </p:nvSpPr>
        <p:spPr>
          <a:xfrm>
            <a:off x="546451" y="590550"/>
            <a:ext cx="3982212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741E9D-2947-B4BB-D013-693E7E82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52450"/>
            <a:ext cx="4524804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333038"/>
            <a:ext cx="3285490" cy="173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5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5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05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Calculator: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62" y="499109"/>
            <a:ext cx="82645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code 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requires creating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user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interface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that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allows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edit, and save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files. Here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some steps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design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front-end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code 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</a:t>
            </a:r>
            <a:r>
              <a:rPr sz="1050" b="0" spc="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editor:</a:t>
            </a:r>
            <a:endParaRPr sz="1050" dirty="0">
              <a:latin typeface="Carlito"/>
              <a:cs typeface="Carlito"/>
            </a:endParaRPr>
          </a:p>
          <a:p>
            <a:pPr marL="12700" marR="207645" algn="just">
              <a:lnSpc>
                <a:spcPct val="100000"/>
              </a:lnSpc>
            </a:pP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Create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HTML structure for the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editor interface. This </a:t>
            </a:r>
            <a:r>
              <a:rPr sz="1050" b="0" spc="-10" dirty="0">
                <a:solidFill>
                  <a:srgbClr val="000000"/>
                </a:solidFill>
                <a:latin typeface="Carlito"/>
                <a:cs typeface="Carlito"/>
              </a:rPr>
              <a:t>will include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 text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area for  users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input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edit their text, 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buttons or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menu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options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to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perform actions like  save, open,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and </a:t>
            </a:r>
            <a:r>
              <a:rPr sz="1050" b="0" spc="-5" dirty="0">
                <a:solidFill>
                  <a:srgbClr val="000000"/>
                </a:solidFill>
                <a:latin typeface="Carlito"/>
                <a:cs typeface="Carlito"/>
              </a:rPr>
              <a:t>format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050" b="0" spc="2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050" b="0" dirty="0">
                <a:solidFill>
                  <a:srgbClr val="000000"/>
                </a:solidFill>
                <a:latin typeface="Carlito"/>
                <a:cs typeface="Carlito"/>
              </a:rPr>
              <a:t>text.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4788" y="1167567"/>
            <a:ext cx="8368030" cy="11439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/>
              <a:t>Use </a:t>
            </a:r>
            <a:r>
              <a:rPr sz="1050" spc="-5" dirty="0"/>
              <a:t>CSS </a:t>
            </a:r>
            <a:r>
              <a:rPr sz="1050" dirty="0"/>
              <a:t>to </a:t>
            </a:r>
            <a:r>
              <a:rPr sz="1050" spc="-5" dirty="0"/>
              <a:t>style </a:t>
            </a:r>
            <a:r>
              <a:rPr sz="1050" dirty="0"/>
              <a:t>the text editor </a:t>
            </a:r>
            <a:r>
              <a:rPr sz="1050" spc="-5" dirty="0"/>
              <a:t>interface. This can include customizing </a:t>
            </a:r>
            <a:r>
              <a:rPr sz="1050" dirty="0"/>
              <a:t>the </a:t>
            </a:r>
            <a:r>
              <a:rPr sz="1050" spc="-5" dirty="0"/>
              <a:t>font, </a:t>
            </a:r>
            <a:r>
              <a:rPr sz="1050" spc="-10" dirty="0"/>
              <a:t>color,</a:t>
            </a:r>
            <a:r>
              <a:rPr sz="1050" spc="114" dirty="0"/>
              <a:t> </a:t>
            </a:r>
            <a:r>
              <a:rPr sz="1050" dirty="0"/>
              <a:t>and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layout of </a:t>
            </a:r>
            <a:r>
              <a:rPr sz="1050" dirty="0"/>
              <a:t>the text area and</a:t>
            </a:r>
            <a:r>
              <a:rPr sz="1050" spc="10" dirty="0"/>
              <a:t> </a:t>
            </a:r>
            <a:r>
              <a:rPr sz="1050" spc="-5" dirty="0"/>
              <a:t>buttons.</a:t>
            </a:r>
          </a:p>
          <a:p>
            <a:pPr marL="12700" marR="27940">
              <a:lnSpc>
                <a:spcPct val="100000"/>
              </a:lnSpc>
            </a:pPr>
            <a:r>
              <a:rPr sz="1050" dirty="0"/>
              <a:t>Use </a:t>
            </a:r>
            <a:r>
              <a:rPr sz="1050" spc="-5" dirty="0"/>
              <a:t>JavaScript </a:t>
            </a:r>
            <a:r>
              <a:rPr sz="1050" dirty="0"/>
              <a:t>to </a:t>
            </a:r>
            <a:r>
              <a:rPr sz="1050" spc="-5" dirty="0"/>
              <a:t>handle </a:t>
            </a:r>
            <a:r>
              <a:rPr sz="1050" dirty="0"/>
              <a:t>the user </a:t>
            </a:r>
            <a:r>
              <a:rPr sz="1050" spc="-5" dirty="0"/>
              <a:t>input </a:t>
            </a:r>
            <a:r>
              <a:rPr sz="1050" dirty="0"/>
              <a:t>and </a:t>
            </a:r>
            <a:r>
              <a:rPr sz="1050" spc="-5" dirty="0"/>
              <a:t>perform </a:t>
            </a:r>
            <a:r>
              <a:rPr sz="1050" dirty="0"/>
              <a:t>the </a:t>
            </a:r>
            <a:r>
              <a:rPr sz="1050" spc="-5" dirty="0"/>
              <a:t>necessary actions. For example,  </a:t>
            </a:r>
            <a:r>
              <a:rPr sz="1050" dirty="0"/>
              <a:t>you might </a:t>
            </a:r>
            <a:r>
              <a:rPr sz="1050" spc="-5" dirty="0"/>
              <a:t>create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saves </a:t>
            </a:r>
            <a:r>
              <a:rPr sz="1050" dirty="0"/>
              <a:t>the </a:t>
            </a:r>
            <a:r>
              <a:rPr sz="1050" spc="-5" dirty="0"/>
              <a:t>user's </a:t>
            </a:r>
            <a:r>
              <a:rPr sz="1050" dirty="0"/>
              <a:t>text </a:t>
            </a:r>
            <a:r>
              <a:rPr sz="1050" spc="-5" dirty="0"/>
              <a:t>input </a:t>
            </a:r>
            <a:r>
              <a:rPr sz="1050" dirty="0"/>
              <a:t>to a </a:t>
            </a:r>
            <a:r>
              <a:rPr sz="1050" spc="-5" dirty="0"/>
              <a:t>file </a:t>
            </a:r>
            <a:r>
              <a:rPr sz="1050" dirty="0"/>
              <a:t>when the </a:t>
            </a:r>
            <a:r>
              <a:rPr sz="1050" spc="-5" dirty="0"/>
              <a:t>save button  is clicked, or </a:t>
            </a:r>
            <a:r>
              <a:rPr sz="1050" dirty="0"/>
              <a:t>a </a:t>
            </a:r>
            <a:r>
              <a:rPr sz="1050" spc="-5" dirty="0"/>
              <a:t>function </a:t>
            </a:r>
            <a:r>
              <a:rPr sz="1050" dirty="0"/>
              <a:t>that </a:t>
            </a:r>
            <a:r>
              <a:rPr sz="1050" spc="-5" dirty="0"/>
              <a:t>formats </a:t>
            </a:r>
            <a:r>
              <a:rPr sz="1050" dirty="0"/>
              <a:t>the text to a </a:t>
            </a:r>
            <a:r>
              <a:rPr sz="1050" spc="-5" dirty="0"/>
              <a:t>specific style </a:t>
            </a:r>
            <a:r>
              <a:rPr sz="1050" dirty="0"/>
              <a:t>when a menu </a:t>
            </a:r>
            <a:r>
              <a:rPr sz="1050" spc="-5" dirty="0"/>
              <a:t>option is  selected.</a:t>
            </a:r>
          </a:p>
          <a:p>
            <a:pPr marL="12700" marR="180975">
              <a:lnSpc>
                <a:spcPct val="100000"/>
              </a:lnSpc>
              <a:spcBef>
                <a:spcPts val="5"/>
              </a:spcBef>
            </a:pPr>
            <a:r>
              <a:rPr sz="1050" dirty="0"/>
              <a:t>Add error </a:t>
            </a:r>
            <a:r>
              <a:rPr sz="1050" spc="-5" dirty="0"/>
              <a:t>handling </a:t>
            </a:r>
            <a:r>
              <a:rPr sz="1050" dirty="0"/>
              <a:t>to your </a:t>
            </a:r>
            <a:r>
              <a:rPr sz="1050" spc="-5" dirty="0"/>
              <a:t>code </a:t>
            </a:r>
            <a:r>
              <a:rPr sz="1050" dirty="0"/>
              <a:t>to </a:t>
            </a:r>
            <a:r>
              <a:rPr sz="1050" spc="-5" dirty="0"/>
              <a:t>prevent </a:t>
            </a:r>
            <a:r>
              <a:rPr sz="1050" dirty="0"/>
              <a:t>the user </a:t>
            </a:r>
            <a:r>
              <a:rPr sz="1050" spc="-5" dirty="0"/>
              <a:t>from entering invalid inputs. For  </a:t>
            </a:r>
            <a:r>
              <a:rPr sz="1050" dirty="0"/>
              <a:t>example, you might </a:t>
            </a:r>
            <a:r>
              <a:rPr sz="1050" spc="-5" dirty="0"/>
              <a:t>prevent </a:t>
            </a:r>
            <a:r>
              <a:rPr sz="1050" dirty="0"/>
              <a:t>the </a:t>
            </a:r>
            <a:r>
              <a:rPr sz="1050" spc="-5" dirty="0"/>
              <a:t>user from </a:t>
            </a:r>
            <a:r>
              <a:rPr sz="1050" dirty="0"/>
              <a:t>saving a </a:t>
            </a:r>
            <a:r>
              <a:rPr sz="1050" spc="-5" dirty="0"/>
              <a:t>file with </a:t>
            </a:r>
            <a:r>
              <a:rPr sz="1050" dirty="0"/>
              <a:t>an </a:t>
            </a:r>
            <a:r>
              <a:rPr sz="1050" spc="-5" dirty="0"/>
              <a:t>invalid file name or from  opening </a:t>
            </a:r>
            <a:r>
              <a:rPr sz="1050" dirty="0"/>
              <a:t>a </a:t>
            </a:r>
            <a:r>
              <a:rPr sz="1050" spc="-5" dirty="0"/>
              <a:t>file </a:t>
            </a:r>
            <a:r>
              <a:rPr sz="1050" dirty="0"/>
              <a:t>that </a:t>
            </a:r>
            <a:r>
              <a:rPr sz="1050" spc="-5" dirty="0"/>
              <a:t>does not</a:t>
            </a:r>
            <a:r>
              <a:rPr sz="1050" spc="45" dirty="0"/>
              <a:t> </a:t>
            </a:r>
            <a:r>
              <a:rPr sz="1050" dirty="0"/>
              <a:t>exist.</a:t>
            </a:r>
          </a:p>
          <a:p>
            <a:pPr marL="12700">
              <a:lnSpc>
                <a:spcPct val="100000"/>
              </a:lnSpc>
            </a:pPr>
            <a:r>
              <a:rPr sz="1050" spc="-5" dirty="0"/>
              <a:t>Test </a:t>
            </a:r>
            <a:r>
              <a:rPr sz="1050" dirty="0"/>
              <a:t>your </a:t>
            </a:r>
            <a:r>
              <a:rPr sz="1050" spc="-5" dirty="0"/>
              <a:t>text editor thoroughly </a:t>
            </a:r>
            <a:r>
              <a:rPr sz="1050" dirty="0"/>
              <a:t>to make </a:t>
            </a:r>
            <a:r>
              <a:rPr sz="1050" spc="-5" dirty="0"/>
              <a:t>sure </a:t>
            </a:r>
            <a:r>
              <a:rPr sz="1050" dirty="0"/>
              <a:t>it </a:t>
            </a:r>
            <a:r>
              <a:rPr sz="1050" spc="-5" dirty="0"/>
              <a:t>works </a:t>
            </a:r>
            <a:r>
              <a:rPr sz="1050" dirty="0"/>
              <a:t>as</a:t>
            </a:r>
            <a:r>
              <a:rPr sz="1050" spc="30" dirty="0"/>
              <a:t> </a:t>
            </a:r>
            <a:r>
              <a:rPr sz="1050" dirty="0"/>
              <a:t>expected.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EBB17D9-9FF8-BBAE-6AD5-5B1C91D34105}"/>
              </a:ext>
            </a:extLst>
          </p:cNvPr>
          <p:cNvSpPr txBox="1"/>
          <p:nvPr/>
        </p:nvSpPr>
        <p:spPr>
          <a:xfrm>
            <a:off x="547699" y="2320773"/>
            <a:ext cx="831659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Step-Wise </a:t>
            </a:r>
            <a:r>
              <a:rPr sz="1000" b="1" dirty="0">
                <a:solidFill>
                  <a:srgbClr val="213669"/>
                </a:solidFill>
                <a:latin typeface="Times New Roman"/>
                <a:cs typeface="Times New Roman"/>
              </a:rPr>
              <a:t>Description </a:t>
            </a:r>
            <a:r>
              <a:rPr sz="10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0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Text</a:t>
            </a:r>
            <a:r>
              <a:rPr sz="1000" b="1" spc="-8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0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Editor: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Carlito"/>
                <a:cs typeface="Carlito"/>
              </a:rPr>
              <a:t>To </a:t>
            </a:r>
            <a:r>
              <a:rPr sz="1000" dirty="0">
                <a:latin typeface="Carlito"/>
                <a:cs typeface="Carlito"/>
              </a:rPr>
              <a:t>design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need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consider the </a:t>
            </a:r>
            <a:r>
              <a:rPr sz="1000" dirty="0">
                <a:latin typeface="Carlito"/>
                <a:cs typeface="Carlito"/>
              </a:rPr>
              <a:t>following</a:t>
            </a:r>
            <a:r>
              <a:rPr sz="1000" spc="-3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factors:</a:t>
            </a:r>
            <a:endParaRPr sz="1000" dirty="0">
              <a:latin typeface="Carlito"/>
              <a:cs typeface="Carlito"/>
            </a:endParaRPr>
          </a:p>
          <a:p>
            <a:pPr marL="12700" marR="18542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User </a:t>
            </a:r>
            <a:r>
              <a:rPr sz="1000" spc="-5" dirty="0">
                <a:latin typeface="Carlito"/>
                <a:cs typeface="Carlito"/>
              </a:rPr>
              <a:t>Interface: The user </a:t>
            </a:r>
            <a:r>
              <a:rPr sz="1000" dirty="0">
                <a:latin typeface="Carlito"/>
                <a:cs typeface="Carlito"/>
              </a:rPr>
              <a:t>interface </a:t>
            </a:r>
            <a:r>
              <a:rPr sz="1000" spc="-5" dirty="0">
                <a:latin typeface="Carlito"/>
                <a:cs typeface="Carlito"/>
              </a:rPr>
              <a:t>should be simple and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use. It should be designed </a:t>
            </a:r>
            <a:r>
              <a:rPr sz="1000" dirty="0">
                <a:latin typeface="Carlito"/>
                <a:cs typeface="Carlito"/>
              </a:rPr>
              <a:t>in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 way </a:t>
            </a:r>
            <a:r>
              <a:rPr sz="1000" spc="-5" dirty="0">
                <a:latin typeface="Carlito"/>
                <a:cs typeface="Carlito"/>
              </a:rPr>
              <a:t>that the  user can </a:t>
            </a:r>
            <a:r>
              <a:rPr sz="1000" dirty="0">
                <a:latin typeface="Carlito"/>
                <a:cs typeface="Carlito"/>
              </a:rPr>
              <a:t>easily </a:t>
            </a:r>
            <a:r>
              <a:rPr sz="1000" spc="-5" dirty="0">
                <a:latin typeface="Carlito"/>
                <a:cs typeface="Carlito"/>
              </a:rPr>
              <a:t>input numbers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calculations. The design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 and  consistent </a:t>
            </a:r>
            <a:r>
              <a:rPr sz="1000" dirty="0">
                <a:latin typeface="Carlito"/>
                <a:cs typeface="Carlito"/>
              </a:rPr>
              <a:t>with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overall </a:t>
            </a:r>
            <a:r>
              <a:rPr sz="1000" spc="-5" dirty="0">
                <a:latin typeface="Carlito"/>
                <a:cs typeface="Carlito"/>
              </a:rPr>
              <a:t>theme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the website or</a:t>
            </a:r>
            <a:r>
              <a:rPr sz="1000" spc="1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application.</a:t>
            </a:r>
            <a:endParaRPr sz="1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Layout: </a:t>
            </a:r>
            <a:r>
              <a:rPr sz="1000" spc="-5" dirty="0">
                <a:latin typeface="Carlito"/>
                <a:cs typeface="Carlito"/>
              </a:rPr>
              <a:t>The </a:t>
            </a:r>
            <a:r>
              <a:rPr sz="1000" dirty="0">
                <a:latin typeface="Carlito"/>
                <a:cs typeface="Carlito"/>
              </a:rPr>
              <a:t>layout of </a:t>
            </a:r>
            <a:r>
              <a:rPr sz="1000" spc="-5" dirty="0">
                <a:latin typeface="Carlito"/>
                <a:cs typeface="Carlito"/>
              </a:rPr>
              <a:t>the calculator should be </a:t>
            </a:r>
            <a:r>
              <a:rPr sz="1000" dirty="0">
                <a:latin typeface="Carlito"/>
                <a:cs typeface="Carlito"/>
              </a:rPr>
              <a:t>logical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intuitive. </a:t>
            </a:r>
            <a:r>
              <a:rPr sz="1000" spc="-5" dirty="0">
                <a:latin typeface="Carlito"/>
                <a:cs typeface="Carlito"/>
              </a:rPr>
              <a:t>The buttons should be </a:t>
            </a:r>
            <a:r>
              <a:rPr sz="1000" dirty="0">
                <a:latin typeface="Carlito"/>
                <a:cs typeface="Carlito"/>
              </a:rPr>
              <a:t>arranged in a way that is  easy to </a:t>
            </a:r>
            <a:r>
              <a:rPr sz="1000" spc="-5" dirty="0">
                <a:latin typeface="Carlito"/>
                <a:cs typeface="Carlito"/>
              </a:rPr>
              <a:t>understand and use.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group the buttons into categories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numbers, operations, and other  functions.</a:t>
            </a:r>
            <a:endParaRPr sz="1000" dirty="0">
              <a:latin typeface="Carlito"/>
              <a:cs typeface="Carlito"/>
            </a:endParaRPr>
          </a:p>
          <a:p>
            <a:pPr marL="12700" marR="63627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Functionality: The calculator should be </a:t>
            </a:r>
            <a:r>
              <a:rPr sz="1000" dirty="0">
                <a:latin typeface="Carlito"/>
                <a:cs typeface="Carlito"/>
              </a:rPr>
              <a:t>able to perform all </a:t>
            </a:r>
            <a:r>
              <a:rPr sz="1000" spc="-5" dirty="0">
                <a:latin typeface="Carlito"/>
                <a:cs typeface="Carlito"/>
              </a:rPr>
              <a:t>basic arithmetic operations such </a:t>
            </a:r>
            <a:r>
              <a:rPr sz="1000" dirty="0">
                <a:latin typeface="Carlito"/>
                <a:cs typeface="Carlito"/>
              </a:rPr>
              <a:t>as </a:t>
            </a:r>
            <a:r>
              <a:rPr sz="1000" spc="-5" dirty="0">
                <a:latin typeface="Carlito"/>
                <a:cs typeface="Carlito"/>
              </a:rPr>
              <a:t>addition,  subtraction, multiplication, and division. It should </a:t>
            </a:r>
            <a:r>
              <a:rPr sz="1000" dirty="0">
                <a:latin typeface="Carlito"/>
                <a:cs typeface="Carlito"/>
              </a:rPr>
              <a:t>also </a:t>
            </a:r>
            <a:r>
              <a:rPr sz="1000" spc="-5" dirty="0">
                <a:latin typeface="Carlito"/>
                <a:cs typeface="Carlito"/>
              </a:rPr>
              <a:t>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decimals, percentages, and other  advanced features </a:t>
            </a:r>
            <a:r>
              <a:rPr sz="1000" dirty="0">
                <a:latin typeface="Carlito"/>
                <a:cs typeface="Carlito"/>
              </a:rPr>
              <a:t>like </a:t>
            </a:r>
            <a:r>
              <a:rPr sz="1000" spc="-5" dirty="0">
                <a:latin typeface="Carlito"/>
                <a:cs typeface="Carlito"/>
              </a:rPr>
              <a:t>memory and </a:t>
            </a:r>
            <a:r>
              <a:rPr sz="1000" dirty="0">
                <a:latin typeface="Carlito"/>
                <a:cs typeface="Carlito"/>
              </a:rPr>
              <a:t>scientific</a:t>
            </a:r>
            <a:r>
              <a:rPr sz="1000" spc="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notation.</a:t>
            </a:r>
            <a:endParaRPr sz="1000" dirty="0">
              <a:latin typeface="Carlito"/>
              <a:cs typeface="Carlito"/>
            </a:endParaRPr>
          </a:p>
          <a:p>
            <a:pPr marL="12700" marR="266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rlito"/>
                <a:cs typeface="Carlito"/>
              </a:rPr>
              <a:t>Error handling: The calculator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handle </a:t>
            </a:r>
            <a:r>
              <a:rPr sz="1000" dirty="0">
                <a:latin typeface="Carlito"/>
                <a:cs typeface="Carlito"/>
              </a:rPr>
              <a:t>errors </a:t>
            </a:r>
            <a:r>
              <a:rPr sz="1000" spc="-5" dirty="0">
                <a:latin typeface="Carlito"/>
                <a:cs typeface="Carlito"/>
              </a:rPr>
              <a:t>such </a:t>
            </a:r>
            <a:r>
              <a:rPr sz="1000" dirty="0">
                <a:latin typeface="Carlito"/>
                <a:cs typeface="Carlito"/>
              </a:rPr>
              <a:t>as divide </a:t>
            </a:r>
            <a:r>
              <a:rPr sz="1000" spc="-5" dirty="0">
                <a:latin typeface="Carlito"/>
                <a:cs typeface="Carlito"/>
              </a:rPr>
              <a:t>by zero and </a:t>
            </a:r>
            <a:r>
              <a:rPr sz="1000" dirty="0">
                <a:latin typeface="Carlito"/>
                <a:cs typeface="Carlito"/>
              </a:rPr>
              <a:t>invalid </a:t>
            </a:r>
            <a:r>
              <a:rPr sz="1000" spc="-5" dirty="0">
                <a:latin typeface="Carlito"/>
                <a:cs typeface="Carlito"/>
              </a:rPr>
              <a:t>input. It should  </a:t>
            </a:r>
            <a:r>
              <a:rPr sz="1000" dirty="0">
                <a:latin typeface="Carlito"/>
                <a:cs typeface="Carlito"/>
              </a:rPr>
              <a:t>provide </a:t>
            </a:r>
            <a:r>
              <a:rPr sz="1000" spc="-5" dirty="0">
                <a:latin typeface="Carlito"/>
                <a:cs typeface="Carlito"/>
              </a:rPr>
              <a:t>feedback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the user </a:t>
            </a:r>
            <a:r>
              <a:rPr sz="1000" dirty="0">
                <a:latin typeface="Carlito"/>
                <a:cs typeface="Carlito"/>
              </a:rPr>
              <a:t>when an error</a:t>
            </a:r>
            <a:r>
              <a:rPr sz="1000" spc="-2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occurs.</a:t>
            </a:r>
            <a:endParaRPr sz="1000" dirty="0">
              <a:latin typeface="Carlito"/>
              <a:cs typeface="Carlito"/>
            </a:endParaRPr>
          </a:p>
          <a:p>
            <a:pPr marL="12700" marR="523240">
              <a:lnSpc>
                <a:spcPct val="100000"/>
              </a:lnSpc>
            </a:pPr>
            <a:r>
              <a:rPr sz="1000" spc="-5" dirty="0">
                <a:latin typeface="Carlito"/>
                <a:cs typeface="Carlito"/>
              </a:rPr>
              <a:t>Responsiveness: The calculator should be designed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be responsive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different screen sizes and devices. It  should be </a:t>
            </a:r>
            <a:r>
              <a:rPr sz="1000" dirty="0">
                <a:latin typeface="Carlito"/>
                <a:cs typeface="Carlito"/>
              </a:rPr>
              <a:t>able to </a:t>
            </a:r>
            <a:r>
              <a:rPr sz="1000" spc="-5" dirty="0">
                <a:latin typeface="Carlito"/>
                <a:cs typeface="Carlito"/>
              </a:rPr>
              <a:t>adjust </a:t>
            </a:r>
            <a:r>
              <a:rPr sz="1000" dirty="0">
                <a:latin typeface="Carlito"/>
                <a:cs typeface="Carlito"/>
              </a:rPr>
              <a:t>its layout </a:t>
            </a:r>
            <a:r>
              <a:rPr sz="1000" spc="-5" dirty="0">
                <a:latin typeface="Carlito"/>
                <a:cs typeface="Carlito"/>
              </a:rPr>
              <a:t>and </a:t>
            </a:r>
            <a:r>
              <a:rPr sz="1000" dirty="0">
                <a:latin typeface="Carlito"/>
                <a:cs typeface="Carlito"/>
              </a:rPr>
              <a:t>design to </a:t>
            </a:r>
            <a:r>
              <a:rPr sz="1000" spc="-5" dirty="0">
                <a:latin typeface="Carlito"/>
                <a:cs typeface="Carlito"/>
              </a:rPr>
              <a:t>fit the </a:t>
            </a:r>
            <a:r>
              <a:rPr sz="1000" dirty="0">
                <a:latin typeface="Carlito"/>
                <a:cs typeface="Carlito"/>
              </a:rPr>
              <a:t>screen </a:t>
            </a:r>
            <a:r>
              <a:rPr sz="1000" spc="-5" dirty="0">
                <a:latin typeface="Carlito"/>
                <a:cs typeface="Carlito"/>
              </a:rPr>
              <a:t>size and </a:t>
            </a:r>
            <a:r>
              <a:rPr sz="1000" dirty="0">
                <a:latin typeface="Carlito"/>
                <a:cs typeface="Carlito"/>
              </a:rPr>
              <a:t>resolution </a:t>
            </a:r>
            <a:r>
              <a:rPr sz="1000" spc="-5" dirty="0">
                <a:latin typeface="Carlito"/>
                <a:cs typeface="Carlito"/>
              </a:rPr>
              <a:t>of the</a:t>
            </a:r>
            <a:r>
              <a:rPr sz="1000" spc="65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device.</a:t>
            </a:r>
            <a:endParaRPr sz="1000" dirty="0">
              <a:latin typeface="Carlito"/>
              <a:cs typeface="Carlito"/>
            </a:endParaRPr>
          </a:p>
          <a:p>
            <a:pPr marL="12700" marR="8890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achieve </a:t>
            </a:r>
            <a:r>
              <a:rPr sz="1000" dirty="0">
                <a:latin typeface="Carlito"/>
                <a:cs typeface="Carlito"/>
              </a:rPr>
              <a:t>a uniform front-end </a:t>
            </a:r>
            <a:r>
              <a:rPr sz="1000" spc="-5" dirty="0">
                <a:latin typeface="Carlito"/>
                <a:cs typeface="Carlito"/>
              </a:rPr>
              <a:t>code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calculator,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use </a:t>
            </a:r>
            <a:r>
              <a:rPr sz="1000" dirty="0">
                <a:latin typeface="Carlito"/>
                <a:cs typeface="Carlito"/>
              </a:rPr>
              <a:t>a </a:t>
            </a:r>
            <a:r>
              <a:rPr sz="1000" spc="-5" dirty="0">
                <a:latin typeface="Carlito"/>
                <a:cs typeface="Carlito"/>
              </a:rPr>
              <a:t>combination </a:t>
            </a:r>
            <a:r>
              <a:rPr sz="1000" dirty="0">
                <a:latin typeface="Carlito"/>
                <a:cs typeface="Carlito"/>
              </a:rPr>
              <a:t>of </a:t>
            </a:r>
            <a:r>
              <a:rPr sz="1000" spc="-5" dirty="0">
                <a:latin typeface="Carlito"/>
                <a:cs typeface="Carlito"/>
              </a:rPr>
              <a:t>HTML, CSS, and </a:t>
            </a:r>
            <a:r>
              <a:rPr sz="1000" dirty="0">
                <a:latin typeface="Carlito"/>
                <a:cs typeface="Carlito"/>
              </a:rPr>
              <a:t>JavaScript.  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create a </a:t>
            </a:r>
            <a:r>
              <a:rPr sz="1000" spc="-5" dirty="0">
                <a:latin typeface="Carlito"/>
                <a:cs typeface="Carlito"/>
              </a:rPr>
              <a:t>separate stylesheet </a:t>
            </a:r>
            <a:r>
              <a:rPr sz="1000" dirty="0">
                <a:latin typeface="Carlito"/>
                <a:cs typeface="Carlito"/>
              </a:rPr>
              <a:t>for </a:t>
            </a:r>
            <a:r>
              <a:rPr sz="1000" spc="-5" dirty="0">
                <a:latin typeface="Carlito"/>
                <a:cs typeface="Carlito"/>
              </a:rPr>
              <a:t>the calculator and use </a:t>
            </a:r>
            <a:r>
              <a:rPr sz="1000" dirty="0">
                <a:latin typeface="Carlito"/>
                <a:cs typeface="Carlito"/>
              </a:rPr>
              <a:t>classes </a:t>
            </a:r>
            <a:r>
              <a:rPr sz="1000" spc="-5" dirty="0">
                <a:latin typeface="Carlito"/>
                <a:cs typeface="Carlito"/>
              </a:rPr>
              <a:t>and IDs </a:t>
            </a:r>
            <a:r>
              <a:rPr sz="1000" dirty="0">
                <a:latin typeface="Carlito"/>
                <a:cs typeface="Carlito"/>
              </a:rPr>
              <a:t>to </a:t>
            </a:r>
            <a:r>
              <a:rPr sz="1000" spc="-5" dirty="0">
                <a:latin typeface="Carlito"/>
                <a:cs typeface="Carlito"/>
              </a:rPr>
              <a:t>style the elements. </a:t>
            </a:r>
            <a:r>
              <a:rPr sz="1000" dirty="0">
                <a:latin typeface="Carlito"/>
                <a:cs typeface="Carlito"/>
              </a:rPr>
              <a:t>You </a:t>
            </a:r>
            <a:r>
              <a:rPr sz="1000" spc="-5" dirty="0">
                <a:latin typeface="Carlito"/>
                <a:cs typeface="Carlito"/>
              </a:rPr>
              <a:t>can </a:t>
            </a:r>
            <a:r>
              <a:rPr sz="1000" dirty="0">
                <a:latin typeface="Carlito"/>
                <a:cs typeface="Carlito"/>
              </a:rPr>
              <a:t>also  </a:t>
            </a:r>
            <a:r>
              <a:rPr sz="1000" spc="-5" dirty="0">
                <a:latin typeface="Carlito"/>
                <a:cs typeface="Carlito"/>
              </a:rPr>
              <a:t>use </a:t>
            </a:r>
            <a:r>
              <a:rPr sz="1000" dirty="0">
                <a:latin typeface="Carlito"/>
                <a:cs typeface="Carlito"/>
              </a:rPr>
              <a:t>JavaScript to </a:t>
            </a:r>
            <a:r>
              <a:rPr sz="1000" spc="-5" dirty="0">
                <a:latin typeface="Carlito"/>
                <a:cs typeface="Carlito"/>
              </a:rPr>
              <a:t>handle the user input and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the necessary</a:t>
            </a:r>
            <a:r>
              <a:rPr sz="1000" spc="70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calculations.</a:t>
            </a:r>
            <a:endParaRPr sz="1000" dirty="0">
              <a:latin typeface="Carlito"/>
              <a:cs typeface="Carlito"/>
            </a:endParaRPr>
          </a:p>
          <a:p>
            <a:pPr marL="12700" marR="187960">
              <a:lnSpc>
                <a:spcPct val="100000"/>
              </a:lnSpc>
            </a:pPr>
            <a:r>
              <a:rPr sz="1000" dirty="0">
                <a:latin typeface="Carlito"/>
                <a:cs typeface="Carlito"/>
              </a:rPr>
              <a:t>Overall, a </a:t>
            </a:r>
            <a:r>
              <a:rPr sz="1000" spc="-5" dirty="0">
                <a:latin typeface="Carlito"/>
                <a:cs typeface="Carlito"/>
              </a:rPr>
              <a:t>uniform front-end code </a:t>
            </a:r>
            <a:r>
              <a:rPr sz="1000" dirty="0">
                <a:latin typeface="Carlito"/>
                <a:cs typeface="Carlito"/>
              </a:rPr>
              <a:t>for a </a:t>
            </a:r>
            <a:r>
              <a:rPr sz="1000" spc="-5" dirty="0">
                <a:latin typeface="Carlito"/>
                <a:cs typeface="Carlito"/>
              </a:rPr>
              <a:t>calculator should be </a:t>
            </a:r>
            <a:r>
              <a:rPr sz="1000" dirty="0">
                <a:latin typeface="Carlito"/>
                <a:cs typeface="Carlito"/>
              </a:rPr>
              <a:t>easy to </a:t>
            </a:r>
            <a:r>
              <a:rPr sz="1000" spc="-5" dirty="0">
                <a:latin typeface="Carlito"/>
                <a:cs typeface="Carlito"/>
              </a:rPr>
              <a:t>use, </a:t>
            </a:r>
            <a:r>
              <a:rPr sz="1000" dirty="0">
                <a:latin typeface="Carlito"/>
                <a:cs typeface="Carlito"/>
              </a:rPr>
              <a:t>visually </a:t>
            </a:r>
            <a:r>
              <a:rPr sz="1000" spc="-5" dirty="0">
                <a:latin typeface="Carlito"/>
                <a:cs typeface="Carlito"/>
              </a:rPr>
              <a:t>appealing, and functionally  robust. It should </a:t>
            </a:r>
            <a:r>
              <a:rPr sz="1000" dirty="0">
                <a:latin typeface="Carlito"/>
                <a:cs typeface="Carlito"/>
              </a:rPr>
              <a:t>provide a </a:t>
            </a:r>
            <a:r>
              <a:rPr sz="1000" spc="-5" dirty="0">
                <a:latin typeface="Carlito"/>
                <a:cs typeface="Carlito"/>
              </a:rPr>
              <a:t>seamless user experience and help users </a:t>
            </a:r>
            <a:r>
              <a:rPr sz="1000" dirty="0">
                <a:latin typeface="Carlito"/>
                <a:cs typeface="Carlito"/>
              </a:rPr>
              <a:t>perform </a:t>
            </a:r>
            <a:r>
              <a:rPr sz="1000" spc="-5" dirty="0">
                <a:latin typeface="Carlito"/>
                <a:cs typeface="Carlito"/>
              </a:rPr>
              <a:t>calculations quickly and</a:t>
            </a:r>
            <a:r>
              <a:rPr sz="1000" spc="229" dirty="0">
                <a:latin typeface="Carlito"/>
                <a:cs typeface="Carlito"/>
              </a:rPr>
              <a:t> </a:t>
            </a:r>
            <a:r>
              <a:rPr sz="1000" spc="-5" dirty="0">
                <a:latin typeface="Carlito"/>
                <a:cs typeface="Carlito"/>
              </a:rPr>
              <a:t>accurately.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err="1"/>
              <a:t>i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871220"/>
            <a:ext cx="481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Submission</a:t>
            </a:r>
            <a:r>
              <a:rPr sz="18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8778" y="2171445"/>
            <a:ext cx="306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1300" algn="ctr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endParaRPr sz="120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68070-A0E1-B2C1-AAA3-B1CA073AFA1D}"/>
              </a:ext>
            </a:extLst>
          </p:cNvPr>
          <p:cNvSpPr txBox="1"/>
          <p:nvPr/>
        </p:nvSpPr>
        <p:spPr>
          <a:xfrm>
            <a:off x="4091214" y="2171445"/>
            <a:ext cx="224971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C6737-F89C-8935-4CF2-69D40419B4B8}"/>
              </a:ext>
            </a:extLst>
          </p:cNvPr>
          <p:cNvSpPr txBox="1"/>
          <p:nvPr/>
        </p:nvSpPr>
        <p:spPr>
          <a:xfrm>
            <a:off x="4181929" y="2022728"/>
            <a:ext cx="288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https://github.com/Lalitha0525/GROUP_A53_03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8555"/>
            <a:ext cx="4733925" cy="4030979"/>
            <a:chOff x="0" y="638555"/>
            <a:chExt cx="4733925" cy="4030979"/>
          </a:xfrm>
        </p:grpSpPr>
        <p:sp>
          <p:nvSpPr>
            <p:cNvPr id="4" name="object 4"/>
            <p:cNvSpPr/>
            <p:nvPr/>
          </p:nvSpPr>
          <p:spPr>
            <a:xfrm>
              <a:off x="0" y="638555"/>
              <a:ext cx="4733925" cy="4030979"/>
            </a:xfrm>
            <a:custGeom>
              <a:avLst/>
              <a:gdLst/>
              <a:ahLst/>
              <a:cxnLst/>
              <a:rect l="l" t="t" r="r" b="b"/>
              <a:pathLst>
                <a:path w="4733925" h="4030979">
                  <a:moveTo>
                    <a:pt x="4733544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4733544" y="4030979"/>
                  </a:lnTo>
                  <a:lnTo>
                    <a:pt x="4733544" y="0"/>
                  </a:lnTo>
                  <a:close/>
                </a:path>
              </a:pathLst>
            </a:custGeom>
            <a:solidFill>
              <a:srgbClr val="2136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19911"/>
              <a:ext cx="144780" cy="323215"/>
            </a:xfrm>
            <a:custGeom>
              <a:avLst/>
              <a:gdLst/>
              <a:ahLst/>
              <a:cxnLst/>
              <a:rect l="l" t="t" r="r" b="b"/>
              <a:pathLst>
                <a:path w="144780" h="323215">
                  <a:moveTo>
                    <a:pt x="144780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144780" y="323088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C78B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95" y="674878"/>
            <a:ext cx="4355465" cy="5594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85"/>
              </a:spcBef>
            </a:pPr>
            <a:r>
              <a:rPr lang="en-US" sz="1800" spc="10" dirty="0">
                <a:solidFill>
                  <a:srgbClr val="C78B31"/>
                </a:solidFill>
              </a:rPr>
              <a:t>TO CREATE A VARIOUS FRONT END PROGRAM:</a:t>
            </a:r>
            <a:endParaRPr lang="en-US"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223520" y="1315338"/>
            <a:ext cx="14643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TEAM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7830" y="2126880"/>
            <a:ext cx="9143999" cy="5143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52549"/>
              </p:ext>
            </p:extLst>
          </p:nvPr>
        </p:nvGraphicFramePr>
        <p:xfrm>
          <a:off x="50356" y="1730755"/>
          <a:ext cx="4573269" cy="2182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79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spc="10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LMS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Username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b="1" dirty="0">
                          <a:solidFill>
                            <a:srgbClr val="C78B31"/>
                          </a:solidFill>
                          <a:latin typeface="Arial"/>
                          <a:cs typeface="Arial"/>
                        </a:rPr>
                        <a:t>Batch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LALITHA R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7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2113a5324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MUTHUMULA SRITHA VATSALA</a:t>
                      </a:r>
                      <a:endParaRPr sz="105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2113a53221</a:t>
                      </a:r>
                      <a:endParaRPr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CYRIL EMMANUEL G 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Group_A53_</a:t>
                      </a: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13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662" y="254584"/>
            <a:ext cx="8342630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INTRODUCTION:</a:t>
            </a:r>
            <a:endParaRPr sz="1600">
              <a:latin typeface="Times New Roman"/>
              <a:cs typeface="Times New Roman"/>
            </a:endParaRPr>
          </a:p>
          <a:p>
            <a:pPr marL="12700" marR="6858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User Interface (UI)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refers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visual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software application,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website,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digital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users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see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with.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plays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crucial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role </a:t>
            </a:r>
            <a:r>
              <a:rPr sz="1600" b="1" spc="15" dirty="0">
                <a:solidFill>
                  <a:srgbClr val="213669"/>
                </a:solidFill>
                <a:latin typeface="Times New Roman"/>
                <a:cs typeface="Times New Roman"/>
              </a:rPr>
              <a:t>in 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determining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the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experience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usability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product. A well-designed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product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easy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engaging,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intuitive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</a:t>
            </a:r>
            <a:r>
              <a:rPr sz="1600" b="1" spc="100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popular </a:t>
            </a:r>
            <a:r>
              <a:rPr sz="1600" b="1" spc="-60" dirty="0">
                <a:solidFill>
                  <a:srgbClr val="213669"/>
                </a:solidFill>
                <a:latin typeface="Times New Roman"/>
                <a:cs typeface="Times New Roman"/>
              </a:rPr>
              <a:t>JavaScript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library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building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interfaces.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allows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developers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create 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reusable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used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across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different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parts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of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an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application.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45" dirty="0">
                <a:solidFill>
                  <a:srgbClr val="213669"/>
                </a:solidFill>
                <a:latin typeface="Times New Roman"/>
                <a:cs typeface="Times New Roman"/>
              </a:rPr>
              <a:t>uses </a:t>
            </a:r>
            <a:r>
              <a:rPr sz="1600" b="1" spc="-105" dirty="0">
                <a:solidFill>
                  <a:srgbClr val="213669"/>
                </a:solidFill>
                <a:latin typeface="Times New Roman"/>
                <a:cs typeface="Times New Roman"/>
              </a:rPr>
              <a:t>a 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virtual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DOM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(Document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Object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Model)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5" dirty="0">
                <a:solidFill>
                  <a:srgbClr val="213669"/>
                </a:solidFill>
                <a:latin typeface="Times New Roman"/>
                <a:cs typeface="Times New Roman"/>
              </a:rPr>
              <a:t>makes </a:t>
            </a:r>
            <a:r>
              <a:rPr sz="1600" b="1" spc="45" dirty="0">
                <a:solidFill>
                  <a:srgbClr val="213669"/>
                </a:solidFill>
                <a:latin typeface="Times New Roman"/>
                <a:cs typeface="Times New Roman"/>
              </a:rPr>
              <a:t>it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efficient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fast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for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rendering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elements.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6830">
              <a:lnSpc>
                <a:spcPct val="100000"/>
              </a:lnSpc>
            </a:pP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In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this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tutorial,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explore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various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that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can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be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implemented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using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</a:t>
            </a:r>
            <a:r>
              <a:rPr sz="1600" b="1" spc="-40" dirty="0">
                <a:solidFill>
                  <a:srgbClr val="213669"/>
                </a:solidFill>
                <a:latin typeface="Times New Roman"/>
                <a:cs typeface="Times New Roman"/>
              </a:rPr>
              <a:t>cover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buttons,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forms, </a:t>
            </a:r>
            <a:r>
              <a:rPr sz="1600" b="1" spc="10" dirty="0">
                <a:solidFill>
                  <a:srgbClr val="213669"/>
                </a:solidFill>
                <a:latin typeface="Times New Roman"/>
                <a:cs typeface="Times New Roman"/>
              </a:rPr>
              <a:t>input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fields,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navigation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bars,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more. </a:t>
            </a:r>
            <a:r>
              <a:rPr sz="1600" b="1" spc="-10" dirty="0">
                <a:solidFill>
                  <a:srgbClr val="213669"/>
                </a:solidFill>
                <a:latin typeface="Times New Roman"/>
                <a:cs typeface="Times New Roman"/>
              </a:rPr>
              <a:t>We </a:t>
            </a:r>
            <a:r>
              <a:rPr sz="1600" b="1" spc="20" dirty="0">
                <a:solidFill>
                  <a:srgbClr val="213669"/>
                </a:solidFill>
                <a:latin typeface="Times New Roman"/>
                <a:cs typeface="Times New Roman"/>
              </a:rPr>
              <a:t>will 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also use various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React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features such </a:t>
            </a:r>
            <a:r>
              <a:rPr sz="1600" b="1" spc="-75" dirty="0">
                <a:solidFill>
                  <a:srgbClr val="213669"/>
                </a:solidFill>
                <a:latin typeface="Times New Roman"/>
                <a:cs typeface="Times New Roman"/>
              </a:rPr>
              <a:t>as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hooks, state,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props </a:t>
            </a:r>
            <a:r>
              <a:rPr sz="1600" b="1" spc="30" dirty="0">
                <a:solidFill>
                  <a:srgbClr val="213669"/>
                </a:solidFill>
                <a:latin typeface="Times New Roman"/>
                <a:cs typeface="Times New Roman"/>
              </a:rPr>
              <a:t>to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build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interactive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dynamic </a:t>
            </a:r>
            <a:r>
              <a:rPr sz="1600" b="1" spc="-5" dirty="0">
                <a:solidFill>
                  <a:srgbClr val="213669"/>
                </a:solidFill>
                <a:latin typeface="Times New Roman"/>
                <a:cs typeface="Times New Roman"/>
              </a:rPr>
              <a:t>UI 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components.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815975">
              <a:lnSpc>
                <a:spcPct val="100000"/>
              </a:lnSpc>
            </a:pP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Let's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get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started </a:t>
            </a:r>
            <a:r>
              <a:rPr sz="1600" b="1" spc="-30" dirty="0">
                <a:solidFill>
                  <a:srgbClr val="213669"/>
                </a:solidFill>
                <a:latin typeface="Times New Roman"/>
                <a:cs typeface="Times New Roman"/>
              </a:rPr>
              <a:t>by </a:t>
            </a:r>
            <a:r>
              <a:rPr sz="1600" b="1" spc="5" dirty="0">
                <a:solidFill>
                  <a:srgbClr val="213669"/>
                </a:solidFill>
                <a:latin typeface="Times New Roman"/>
                <a:cs typeface="Times New Roman"/>
              </a:rPr>
              <a:t>setting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up </a:t>
            </a:r>
            <a:r>
              <a:rPr sz="1600" b="1" spc="-20" dirty="0">
                <a:solidFill>
                  <a:srgbClr val="213669"/>
                </a:solidFill>
                <a:latin typeface="Times New Roman"/>
                <a:cs typeface="Times New Roman"/>
              </a:rPr>
              <a:t>our </a:t>
            </a:r>
            <a:r>
              <a:rPr sz="1600" b="1" spc="-15" dirty="0">
                <a:solidFill>
                  <a:srgbClr val="213669"/>
                </a:solidFill>
                <a:latin typeface="Times New Roman"/>
                <a:cs typeface="Times New Roman"/>
              </a:rPr>
              <a:t>development environment </a:t>
            </a:r>
            <a:r>
              <a:rPr sz="1600" b="1" spc="-35" dirty="0">
                <a:solidFill>
                  <a:srgbClr val="213669"/>
                </a:solidFill>
                <a:latin typeface="Times New Roman"/>
                <a:cs typeface="Times New Roman"/>
              </a:rPr>
              <a:t>and </a:t>
            </a:r>
            <a:r>
              <a:rPr sz="1600" b="1" dirty="0">
                <a:solidFill>
                  <a:srgbClr val="213669"/>
                </a:solidFill>
                <a:latin typeface="Times New Roman"/>
                <a:cs typeface="Times New Roman"/>
              </a:rPr>
              <a:t>installing the </a:t>
            </a:r>
            <a:r>
              <a:rPr sz="1600" b="1" spc="-50" dirty="0">
                <a:solidFill>
                  <a:srgbClr val="213669"/>
                </a:solidFill>
                <a:latin typeface="Times New Roman"/>
                <a:cs typeface="Times New Roman"/>
              </a:rPr>
              <a:t>necessary  </a:t>
            </a:r>
            <a:r>
              <a:rPr sz="1600" b="1" spc="-25" dirty="0">
                <a:solidFill>
                  <a:srgbClr val="213669"/>
                </a:solidFill>
                <a:latin typeface="Times New Roman"/>
                <a:cs typeface="Times New Roman"/>
              </a:rPr>
              <a:t>dependencies.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2777" y="0"/>
            <a:ext cx="3181222" cy="495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047" y="57150"/>
            <a:ext cx="4253473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br>
              <a:rPr lang="en-US" spc="-55" dirty="0"/>
            </a:br>
            <a:r>
              <a:rPr lang="en-US" spc="-55" dirty="0"/>
              <a:t>FOR CALCULATOR :</a:t>
            </a:r>
            <a:br>
              <a:rPr lang="en-US" spc="-55" dirty="0"/>
            </a:br>
            <a:r>
              <a:rPr lang="en-US" spc="-55" dirty="0"/>
              <a:t>index.html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3127"/>
            <a:ext cx="4497070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000" spc="-9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0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-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Calculator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00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"stylesheet"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0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00" spc="-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6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"calculator"</a:t>
            </a:r>
            <a:r>
              <a:rPr sz="10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"display"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5"/>
              </a:spcBef>
            </a:pPr>
            <a:r>
              <a:rPr sz="10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5" dirty="0">
                <a:solidFill>
                  <a:srgbClr val="559CD5"/>
                </a:solidFill>
                <a:latin typeface="Arial"/>
                <a:cs typeface="Arial"/>
              </a:rPr>
              <a:t>input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"text"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id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"result"</a:t>
            </a:r>
            <a:r>
              <a:rPr sz="1000" spc="-10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9CDCFD"/>
                </a:solidFill>
                <a:latin typeface="Arial"/>
                <a:cs typeface="Arial"/>
              </a:rPr>
              <a:t>readonly</a:t>
            </a:r>
            <a:r>
              <a:rPr sz="10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9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9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</a:pP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8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0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"buttons"</a:t>
            </a:r>
            <a:r>
              <a:rPr sz="1000" spc="8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0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05" dirty="0">
                <a:solidFill>
                  <a:srgbClr val="CE9178"/>
                </a:solidFill>
                <a:latin typeface="Arial"/>
                <a:cs typeface="Arial"/>
              </a:rPr>
              <a:t>('+')"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05" dirty="0">
                <a:solidFill>
                  <a:srgbClr val="D3D3D3"/>
                </a:solidFill>
                <a:latin typeface="Arial"/>
                <a:cs typeface="Arial"/>
              </a:rPr>
              <a:t>+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0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 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5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('-')"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-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2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2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20" dirty="0">
                <a:solidFill>
                  <a:srgbClr val="CE9178"/>
                </a:solidFill>
                <a:latin typeface="Arial"/>
                <a:cs typeface="Arial"/>
              </a:rPr>
              <a:t>('*')"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20" dirty="0">
                <a:solidFill>
                  <a:srgbClr val="D3D3D3"/>
                </a:solidFill>
                <a:latin typeface="Arial"/>
                <a:cs typeface="Arial"/>
              </a:rPr>
              <a:t>*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2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00" spc="9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000" spc="9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90" dirty="0">
                <a:solidFill>
                  <a:srgbClr val="CE9178"/>
                </a:solidFill>
                <a:latin typeface="Arial"/>
                <a:cs typeface="Arial"/>
              </a:rPr>
              <a:t>"operator"</a:t>
            </a:r>
            <a:r>
              <a:rPr sz="1000" spc="13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3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('/')"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/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3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('7')"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7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('8')"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8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('9')"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9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('4')"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4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('5')"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5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('6')"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6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0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0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00" spc="110" dirty="0">
                <a:solidFill>
                  <a:srgbClr val="CE9178"/>
                </a:solidFill>
                <a:latin typeface="Arial"/>
                <a:cs typeface="Arial"/>
              </a:rPr>
              <a:t>('1')"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1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0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83132"/>
            <a:ext cx="3510915" cy="197040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90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5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('2')"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2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95"/>
              </a:spcBef>
            </a:pPr>
            <a:r>
              <a:rPr sz="105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34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('3')"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3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597535">
              <a:lnSpc>
                <a:spcPct val="100000"/>
              </a:lnSpc>
              <a:spcBef>
                <a:spcPts val="5"/>
              </a:spcBef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22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('0')"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0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14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931544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95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050" spc="95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95" dirty="0">
                <a:solidFill>
                  <a:srgbClr val="D3D3D3"/>
                </a:solidFill>
                <a:latin typeface="Arial"/>
                <a:cs typeface="Arial"/>
              </a:rPr>
              <a:t>Cr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 marR="1151255" indent="584835">
              <a:lnSpc>
                <a:spcPct val="100000"/>
              </a:lnSpc>
            </a:pPr>
            <a:r>
              <a:rPr sz="1050" spc="7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button 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onclick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()"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10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05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9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050" spc="9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304800">
              <a:lnSpc>
                <a:spcPct val="100000"/>
              </a:lnSpc>
            </a:pPr>
            <a:r>
              <a:rPr sz="1050" spc="13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050" spc="13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2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050" spc="135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050" spc="1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</a:pP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3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05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050" spc="7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050" spc="7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28" y="494792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A5293"/>
                </a:solidFill>
                <a:latin typeface="Times New Roman"/>
                <a:cs typeface="Times New Roman"/>
              </a:rPr>
              <a:t>Progr</a:t>
            </a:r>
            <a:r>
              <a:rPr sz="1600" b="1" spc="-45" dirty="0">
                <a:solidFill>
                  <a:srgbClr val="0A5293"/>
                </a:solidFill>
                <a:latin typeface="Times New Roman"/>
                <a:cs typeface="Times New Roman"/>
              </a:rPr>
              <a:t>a</a:t>
            </a:r>
            <a:r>
              <a:rPr sz="1600" b="1" spc="-60" dirty="0">
                <a:solidFill>
                  <a:srgbClr val="0A5293"/>
                </a:solidFill>
                <a:latin typeface="Times New Roman"/>
                <a:cs typeface="Times New Roman"/>
              </a:rPr>
              <a:t>ms: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628" y="89687"/>
            <a:ext cx="3173172" cy="115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4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 </a:t>
            </a:r>
            <a:r>
              <a:rPr spc="-55" dirty="0"/>
              <a:t>End </a:t>
            </a:r>
            <a:endParaRPr spc="-85" dirty="0"/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br>
              <a:rPr lang="en-US" spc="-25" dirty="0"/>
            </a:br>
            <a:r>
              <a:rPr lang="en-IN" spc="-25" dirty="0"/>
              <a:t>style.css</a:t>
            </a:r>
            <a:br>
              <a:rPr lang="en-IN" spc="-25" dirty="0"/>
            </a:b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628" y="1143127"/>
            <a:ext cx="219075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.calculator</a:t>
            </a:r>
            <a:r>
              <a:rPr sz="1000" spc="27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-1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05" dirty="0">
                <a:solidFill>
                  <a:srgbClr val="B5CEA8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283210">
              <a:lnSpc>
                <a:spcPct val="100000"/>
              </a:lnSpc>
            </a:pPr>
            <a:r>
              <a:rPr sz="1000" spc="9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B5CEA8"/>
                </a:solidFill>
                <a:latin typeface="Arial"/>
                <a:cs typeface="Arial"/>
              </a:rPr>
              <a:t>280px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.display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 dirty="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margin-bottom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5080" indent="-140335">
              <a:lnSpc>
                <a:spcPct val="100000"/>
              </a:lnSpc>
            </a:pPr>
            <a:r>
              <a:rPr sz="1000" spc="120" dirty="0">
                <a:solidFill>
                  <a:srgbClr val="D6B97C"/>
                </a:solidFill>
                <a:latin typeface="Arial"/>
                <a:cs typeface="Arial"/>
              </a:rPr>
              <a:t>.display </a:t>
            </a:r>
            <a:r>
              <a:rPr sz="1000" spc="125" dirty="0">
                <a:solidFill>
                  <a:srgbClr val="D6B97C"/>
                </a:solidFill>
                <a:latin typeface="Arial"/>
                <a:cs typeface="Arial"/>
              </a:rPr>
              <a:t>input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[</a:t>
            </a:r>
            <a:r>
              <a:rPr sz="1000" spc="125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00" spc="125" dirty="0">
                <a:solidFill>
                  <a:srgbClr val="CE9178"/>
                </a:solidFill>
                <a:latin typeface="Arial"/>
                <a:cs typeface="Arial"/>
              </a:rPr>
              <a:t>"text"</a:t>
            </a:r>
            <a:r>
              <a:rPr sz="1000" spc="125" dirty="0">
                <a:solidFill>
                  <a:srgbClr val="D3D3D3"/>
                </a:solidFill>
                <a:latin typeface="Arial"/>
                <a:cs typeface="Arial"/>
              </a:rPr>
              <a:t>]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000" spc="-2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563880">
              <a:lnSpc>
                <a:spcPct val="100000"/>
              </a:lnSpc>
            </a:pP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40px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6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000" spc="6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292735" marR="632460">
              <a:lnSpc>
                <a:spcPct val="100000"/>
              </a:lnSpc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50" dirty="0">
                <a:solidFill>
                  <a:srgbClr val="9CDCFD"/>
                </a:solidFill>
                <a:latin typeface="Arial"/>
                <a:cs typeface="Arial"/>
              </a:rPr>
              <a:t>text-align</a:t>
            </a:r>
            <a:r>
              <a:rPr sz="1000" spc="15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75" dirty="0">
                <a:solidFill>
                  <a:srgbClr val="CE9178"/>
                </a:solidFill>
                <a:latin typeface="Arial"/>
                <a:cs typeface="Arial"/>
              </a:rPr>
              <a:t>right</a:t>
            </a:r>
            <a:r>
              <a:rPr sz="1000" spc="1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"/>
              <a:cs typeface="Arial"/>
            </a:endParaRPr>
          </a:p>
          <a:p>
            <a:pPr marL="292735" marR="841375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80" dirty="0">
                <a:solidFill>
                  <a:srgbClr val="D6B97C"/>
                </a:solidFill>
                <a:latin typeface="Arial"/>
                <a:cs typeface="Arial"/>
              </a:rPr>
              <a:t>button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4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50px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9375" y="85090"/>
            <a:ext cx="16319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  <a:spcBef>
                <a:spcPts val="95"/>
              </a:spcBef>
            </a:pPr>
            <a:r>
              <a:rPr sz="1000" spc="14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0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55" dirty="0">
                <a:solidFill>
                  <a:srgbClr val="B5CEA8"/>
                </a:solidFill>
                <a:latin typeface="Arial"/>
                <a:cs typeface="Arial"/>
              </a:rPr>
              <a:t>20px</a:t>
            </a:r>
            <a:r>
              <a:rPr sz="1000" spc="5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00" dirty="0">
                <a:solidFill>
                  <a:srgbClr val="9CDCFD"/>
                </a:solidFill>
                <a:latin typeface="Arial"/>
                <a:cs typeface="Arial"/>
              </a:rPr>
              <a:t>border-radius</a:t>
            </a:r>
            <a:r>
              <a:rPr sz="1000" spc="1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70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7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000" spc="7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10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000" spc="11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583" y="999871"/>
            <a:ext cx="1982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.operator</a:t>
            </a:r>
            <a:r>
              <a:rPr sz="1000" spc="275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583" y="1761870"/>
            <a:ext cx="219075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14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#ff9a00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152400" marR="5080" indent="-140335">
              <a:lnSpc>
                <a:spcPct val="100000"/>
              </a:lnSpc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14" dirty="0">
                <a:solidFill>
                  <a:srgbClr val="D6B97C"/>
                </a:solidFill>
                <a:latin typeface="Arial"/>
                <a:cs typeface="Arial"/>
              </a:rPr>
              <a:t>button:nth-child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00" spc="114" dirty="0">
                <a:solidFill>
                  <a:srgbClr val="B5CEA8"/>
                </a:solidFill>
                <a:latin typeface="Arial"/>
                <a:cs typeface="Arial"/>
              </a:rPr>
              <a:t>15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000" spc="95" dirty="0">
                <a:solidFill>
                  <a:srgbClr val="CE9178"/>
                </a:solidFill>
                <a:latin typeface="Arial"/>
                <a:cs typeface="Arial"/>
              </a:rPr>
              <a:t>#007aff</a:t>
            </a:r>
            <a:r>
              <a:rPr sz="10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00" spc="135" dirty="0">
                <a:solidFill>
                  <a:srgbClr val="9CDCFD"/>
                </a:solidFill>
                <a:latin typeface="Arial"/>
                <a:cs typeface="Arial"/>
              </a:rPr>
              <a:t>color</a:t>
            </a:r>
            <a:r>
              <a:rPr sz="10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7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583" y="3286505"/>
            <a:ext cx="19824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30" dirty="0">
                <a:solidFill>
                  <a:srgbClr val="D6B97C"/>
                </a:solidFill>
                <a:latin typeface="Arial"/>
                <a:cs typeface="Arial"/>
              </a:rPr>
              <a:t>button:last-child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114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000" spc="11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B5CEA8"/>
                </a:solidFill>
                <a:latin typeface="Arial"/>
                <a:cs typeface="Arial"/>
              </a:rPr>
              <a:t>0</a:t>
            </a:r>
            <a:r>
              <a:rPr sz="1000" spc="13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583" y="3896055"/>
            <a:ext cx="16319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90" dirty="0">
                <a:solidFill>
                  <a:srgbClr val="D6B97C"/>
                </a:solidFill>
                <a:latin typeface="Arial"/>
                <a:cs typeface="Arial"/>
              </a:rPr>
              <a:t>button:focus</a:t>
            </a:r>
            <a:r>
              <a:rPr sz="1000" spc="30" dirty="0">
                <a:solidFill>
                  <a:srgbClr val="D6B97C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1000" spc="145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0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2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000" spc="4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583" y="4505959"/>
            <a:ext cx="17716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sz="1000" spc="100" dirty="0">
                <a:solidFill>
                  <a:srgbClr val="D6B97C"/>
                </a:solidFill>
                <a:latin typeface="Arial"/>
                <a:cs typeface="Arial"/>
              </a:rPr>
              <a:t>.buttons </a:t>
            </a:r>
            <a:r>
              <a:rPr sz="1000" spc="105" dirty="0">
                <a:solidFill>
                  <a:srgbClr val="D6B97C"/>
                </a:solidFill>
                <a:latin typeface="Arial"/>
                <a:cs typeface="Arial"/>
              </a:rPr>
              <a:t>button:active </a:t>
            </a: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00" spc="7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000" spc="7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000" spc="19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000" spc="8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21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804872" cy="648896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Programs:</a:t>
            </a:r>
            <a:r>
              <a:rPr sz="1600" spc="-85" dirty="0"/>
              <a:t>  </a:t>
            </a:r>
            <a:r>
              <a:rPr sz="1600" spc="-30" dirty="0"/>
              <a:t>script.js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360743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0" dirty="0">
                <a:solidFill>
                  <a:srgbClr val="559CD5"/>
                </a:solidFill>
                <a:latin typeface="Arial"/>
                <a:cs typeface="Arial"/>
              </a:rPr>
              <a:t>let </a:t>
            </a:r>
            <a:r>
              <a:rPr sz="1100" spc="150" dirty="0">
                <a:solidFill>
                  <a:srgbClr val="9CDCFD"/>
                </a:solidFill>
                <a:latin typeface="Arial"/>
                <a:cs typeface="Arial"/>
              </a:rPr>
              <a:t>result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9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95" dirty="0">
                <a:solidFill>
                  <a:srgbClr val="DCDCAA"/>
                </a:solidFill>
                <a:latin typeface="Arial"/>
                <a:cs typeface="Arial"/>
              </a:rPr>
              <a:t>getElementById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95" dirty="0">
                <a:solidFill>
                  <a:srgbClr val="CE9178"/>
                </a:solidFill>
                <a:latin typeface="Arial"/>
                <a:cs typeface="Arial"/>
              </a:rPr>
              <a:t>'result'</a:t>
            </a:r>
            <a:r>
              <a:rPr sz="1100" spc="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65100" marR="1909445" indent="-1524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70" dirty="0">
                <a:solidFill>
                  <a:srgbClr val="DCDCAA"/>
                </a:solidFill>
                <a:latin typeface="Arial"/>
                <a:cs typeface="Arial"/>
              </a:rPr>
              <a:t>input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70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70" dirty="0">
                <a:solidFill>
                  <a:srgbClr val="D3D3D3"/>
                </a:solidFill>
                <a:latin typeface="Arial"/>
                <a:cs typeface="Arial"/>
              </a:rPr>
              <a:t>)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5" dirty="0">
                <a:solidFill>
                  <a:srgbClr val="D3D3D3"/>
                </a:solidFill>
                <a:latin typeface="Arial"/>
                <a:cs typeface="Arial"/>
              </a:rPr>
              <a:t>+=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9CDCFD"/>
                </a:solidFill>
                <a:latin typeface="Arial"/>
                <a:cs typeface="Arial"/>
              </a:rPr>
              <a:t>num</a:t>
            </a:r>
            <a:r>
              <a:rPr sz="1100" spc="-1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14" dirty="0">
                <a:solidFill>
                  <a:srgbClr val="DCDCAA"/>
                </a:solidFill>
                <a:latin typeface="Arial"/>
                <a:cs typeface="Arial"/>
              </a:rPr>
              <a:t>clearResult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3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30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55" dirty="0">
                <a:solidFill>
                  <a:srgbClr val="CE9178"/>
                </a:solidFill>
                <a:latin typeface="Arial"/>
                <a:cs typeface="Arial"/>
              </a:rPr>
              <a:t>''</a:t>
            </a:r>
            <a:r>
              <a:rPr sz="1100" spc="3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114" dirty="0">
                <a:solidFill>
                  <a:srgbClr val="559CD5"/>
                </a:solidFill>
                <a:latin typeface="Arial"/>
                <a:cs typeface="Arial"/>
              </a:rPr>
              <a:t>function </a:t>
            </a:r>
            <a:r>
              <a:rPr sz="1100" spc="135" dirty="0">
                <a:solidFill>
                  <a:srgbClr val="DCDCAA"/>
                </a:solidFill>
                <a:latin typeface="Arial"/>
                <a:cs typeface="Arial"/>
              </a:rPr>
              <a:t>calculate</a:t>
            </a:r>
            <a:r>
              <a:rPr sz="1100" spc="13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value </a:t>
            </a:r>
            <a:r>
              <a:rPr sz="1100" spc="-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40" dirty="0">
                <a:solidFill>
                  <a:srgbClr val="DCDCAA"/>
                </a:solidFill>
                <a:latin typeface="Arial"/>
                <a:cs typeface="Arial"/>
              </a:rPr>
              <a:t>eval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result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100" spc="1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4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235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728672" cy="895117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20" dirty="0"/>
              <a:t> </a:t>
            </a:r>
            <a:r>
              <a:rPr spc="-55" dirty="0"/>
              <a:t>End</a:t>
            </a:r>
            <a:r>
              <a:rPr lang="en-US" spc="-55" dirty="0"/>
              <a:t> Programs</a:t>
            </a:r>
            <a:br>
              <a:rPr lang="en-US" spc="-55" dirty="0"/>
            </a:br>
            <a:r>
              <a:rPr lang="en-US" spc="-55" dirty="0"/>
              <a:t>FOR TEXT EDITOR:</a:t>
            </a:r>
            <a:br>
              <a:rPr lang="en-US" spc="-55" dirty="0"/>
            </a:br>
            <a:r>
              <a:rPr sz="1600" spc="-85" dirty="0"/>
              <a:t>  </a:t>
            </a:r>
            <a:r>
              <a:rPr sz="1600" spc="-5" dirty="0"/>
              <a:t>index.html</a:t>
            </a:r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1141602"/>
            <a:ext cx="459930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0" dirty="0">
                <a:solidFill>
                  <a:srgbClr val="808080"/>
                </a:solidFill>
                <a:latin typeface="Arial"/>
                <a:cs typeface="Arial"/>
              </a:rPr>
              <a:t>&lt;!</a:t>
            </a:r>
            <a:r>
              <a:rPr sz="1100" spc="-100" dirty="0">
                <a:solidFill>
                  <a:srgbClr val="559CD5"/>
                </a:solidFill>
                <a:latin typeface="Arial"/>
                <a:cs typeface="Arial"/>
              </a:rPr>
              <a:t>DOCTYPE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9CDCFD"/>
                </a:solidFill>
                <a:latin typeface="Arial"/>
                <a:cs typeface="Arial"/>
              </a:rPr>
              <a:t>html</a:t>
            </a:r>
            <a:r>
              <a:rPr sz="1100" spc="5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3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100" spc="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5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-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-2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20" dirty="0">
                <a:solidFill>
                  <a:srgbClr val="559CD5"/>
                </a:solidFill>
                <a:latin typeface="Arial"/>
                <a:cs typeface="Arial"/>
              </a:rPr>
              <a:t>meta</a:t>
            </a:r>
            <a:r>
              <a:rPr sz="1100" spc="-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45" dirty="0">
                <a:solidFill>
                  <a:srgbClr val="9CDCFD"/>
                </a:solidFill>
                <a:latin typeface="Arial"/>
                <a:cs typeface="Arial"/>
              </a:rPr>
              <a:t>charset</a:t>
            </a:r>
            <a:r>
              <a:rPr sz="1100" spc="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5" dirty="0">
                <a:solidFill>
                  <a:srgbClr val="CE9178"/>
                </a:solidFill>
                <a:latin typeface="Arial"/>
                <a:cs typeface="Arial"/>
              </a:rPr>
              <a:t>"UTF-8"</a:t>
            </a:r>
            <a:r>
              <a:rPr sz="1100" spc="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Innovative 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Text</a:t>
            </a:r>
            <a:r>
              <a:rPr sz="1100" spc="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5" dirty="0">
                <a:solidFill>
                  <a:srgbClr val="D3D3D3"/>
                </a:solidFill>
                <a:latin typeface="Arial"/>
                <a:cs typeface="Arial"/>
              </a:rPr>
              <a:t>Editor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5" dirty="0">
                <a:solidFill>
                  <a:srgbClr val="559CD5"/>
                </a:solidFill>
                <a:latin typeface="Arial"/>
                <a:cs typeface="Arial"/>
              </a:rPr>
              <a:t>title</a:t>
            </a:r>
            <a:r>
              <a:rPr sz="1100" spc="1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1100" spc="14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140" dirty="0">
                <a:solidFill>
                  <a:srgbClr val="559CD5"/>
                </a:solidFill>
                <a:latin typeface="Arial"/>
                <a:cs typeface="Arial"/>
              </a:rPr>
              <a:t>link </a:t>
            </a:r>
            <a:r>
              <a:rPr sz="1100" spc="120" dirty="0">
                <a:solidFill>
                  <a:srgbClr val="9CDCFD"/>
                </a:solidFill>
                <a:latin typeface="Arial"/>
                <a:cs typeface="Arial"/>
              </a:rPr>
              <a:t>rel</a:t>
            </a:r>
            <a:r>
              <a:rPr sz="1100" spc="12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rgbClr val="CE9178"/>
                </a:solidFill>
                <a:latin typeface="Arial"/>
                <a:cs typeface="Arial"/>
              </a:rPr>
              <a:t>"stylesheet"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type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"text/css"</a:t>
            </a:r>
            <a:r>
              <a:rPr sz="1100" spc="155" dirty="0">
                <a:solidFill>
                  <a:srgbClr val="CE9178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href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"style.css"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20" dirty="0">
                <a:solidFill>
                  <a:srgbClr val="559CD5"/>
                </a:solidFill>
                <a:latin typeface="Arial"/>
                <a:cs typeface="Arial"/>
              </a:rPr>
              <a:t>head</a:t>
            </a:r>
            <a:r>
              <a:rPr sz="1100" spc="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-15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100" spc="-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"editor"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100" spc="27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0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0" dirty="0">
                <a:solidFill>
                  <a:srgbClr val="CE9178"/>
                </a:solidFill>
                <a:latin typeface="Arial"/>
                <a:cs typeface="Arial"/>
              </a:rPr>
              <a:t>"toolbar"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"bold"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25" dirty="0">
                <a:solidFill>
                  <a:srgbClr val="CE9178"/>
                </a:solidFill>
                <a:latin typeface="Arial"/>
                <a:cs typeface="Arial"/>
              </a:rPr>
              <a:t>"italic"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25" dirty="0">
                <a:solidFill>
                  <a:srgbClr val="D3D3D3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i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12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1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6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65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29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CE9178"/>
                </a:solidFill>
                <a:latin typeface="Arial"/>
                <a:cs typeface="Arial"/>
              </a:rPr>
              <a:t>"underline"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60" dirty="0">
                <a:solidFill>
                  <a:srgbClr val="D3D3D3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u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100" spc="60" dirty="0">
                <a:solidFill>
                  <a:srgbClr val="559CD5"/>
                </a:solidFill>
                <a:latin typeface="Arial"/>
                <a:cs typeface="Arial"/>
              </a:rPr>
              <a:t>button</a:t>
            </a:r>
            <a:r>
              <a:rPr sz="1100" spc="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4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4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CE9178"/>
                </a:solidFill>
                <a:latin typeface="Arial"/>
                <a:cs typeface="Arial"/>
              </a:rPr>
              <a:t>"font-family"</a:t>
            </a:r>
            <a:r>
              <a:rPr sz="11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05" dirty="0">
                <a:solidFill>
                  <a:srgbClr val="CE9178"/>
                </a:solidFill>
                <a:latin typeface="Arial"/>
                <a:cs typeface="Arial"/>
              </a:rPr>
              <a:t>"Arial"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105" dirty="0">
                <a:solidFill>
                  <a:srgbClr val="D3D3D3"/>
                </a:solidFill>
                <a:latin typeface="Arial"/>
                <a:cs typeface="Arial"/>
              </a:rPr>
              <a:t>Arial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0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rgbClr val="CE9178"/>
                </a:solidFill>
                <a:latin typeface="Arial"/>
                <a:cs typeface="Arial"/>
              </a:rPr>
              <a:t>"Helvetica"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85" dirty="0">
                <a:solidFill>
                  <a:srgbClr val="D3D3D3"/>
                </a:solidFill>
                <a:latin typeface="Arial"/>
                <a:cs typeface="Arial"/>
              </a:rPr>
              <a:t>Helvetica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8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533" y="3824732"/>
            <a:ext cx="444690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4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4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40" dirty="0">
                <a:solidFill>
                  <a:srgbClr val="CE9178"/>
                </a:solidFill>
                <a:latin typeface="Arial"/>
                <a:cs typeface="Arial"/>
              </a:rPr>
              <a:t>"Times </a:t>
            </a:r>
            <a:r>
              <a:rPr sz="1100" spc="-135" dirty="0">
                <a:solidFill>
                  <a:srgbClr val="CE9178"/>
                </a:solidFill>
                <a:latin typeface="Arial"/>
                <a:cs typeface="Arial"/>
              </a:rPr>
              <a:t>New </a:t>
            </a:r>
            <a:r>
              <a:rPr sz="1100" spc="-35" dirty="0">
                <a:solidFill>
                  <a:srgbClr val="CE9178"/>
                </a:solidFill>
                <a:latin typeface="Arial"/>
                <a:cs typeface="Arial"/>
              </a:rPr>
              <a:t>Roman"</a:t>
            </a:r>
            <a:r>
              <a:rPr sz="1100" spc="-3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-35" dirty="0">
                <a:solidFill>
                  <a:srgbClr val="D3D3D3"/>
                </a:solidFill>
                <a:latin typeface="Arial"/>
                <a:cs typeface="Arial"/>
              </a:rPr>
              <a:t>Times </a:t>
            </a:r>
            <a:r>
              <a:rPr sz="1100" spc="-135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-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D3D3D3"/>
                </a:solidFill>
                <a:latin typeface="Arial"/>
                <a:cs typeface="Arial"/>
              </a:rPr>
              <a:t>Roman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1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 </a:t>
            </a:r>
            <a:r>
              <a:rPr sz="1100" spc="7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7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rgbClr val="CE9178"/>
                </a:solidFill>
                <a:latin typeface="Arial"/>
                <a:cs typeface="Arial"/>
              </a:rPr>
              <a:t>"Courier </a:t>
            </a:r>
            <a:r>
              <a:rPr sz="1100" spc="25" dirty="0">
                <a:solidFill>
                  <a:srgbClr val="CE9178"/>
                </a:solidFill>
                <a:latin typeface="Arial"/>
                <a:cs typeface="Arial"/>
              </a:rPr>
              <a:t>New"</a:t>
            </a:r>
            <a:r>
              <a:rPr sz="1100" spc="2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25" dirty="0">
                <a:solidFill>
                  <a:srgbClr val="D3D3D3"/>
                </a:solidFill>
                <a:latin typeface="Arial"/>
                <a:cs typeface="Arial"/>
              </a:rPr>
              <a:t>Courier</a:t>
            </a:r>
            <a:r>
              <a:rPr sz="1100" spc="-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100" spc="30" dirty="0">
                <a:solidFill>
                  <a:srgbClr val="D3D3D3"/>
                </a:solidFill>
                <a:latin typeface="Arial"/>
                <a:cs typeface="Arial"/>
              </a:rPr>
              <a:t>New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3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3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10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10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95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100" spc="28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11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1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110" dirty="0">
                <a:solidFill>
                  <a:srgbClr val="CE9178"/>
                </a:solidFill>
                <a:latin typeface="Arial"/>
                <a:cs typeface="Arial"/>
              </a:rPr>
              <a:t>"font-size"</a:t>
            </a:r>
            <a:r>
              <a:rPr sz="11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sz="1100" spc="7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100" spc="7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285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CE9178"/>
                </a:solidFill>
                <a:latin typeface="Arial"/>
                <a:cs typeface="Arial"/>
              </a:rPr>
              <a:t>"12px"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100" spc="55" dirty="0">
                <a:solidFill>
                  <a:srgbClr val="D3D3D3"/>
                </a:solidFill>
                <a:latin typeface="Arial"/>
                <a:cs typeface="Arial"/>
              </a:rPr>
              <a:t>12px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100" spc="55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100" spc="5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9951" y="957834"/>
            <a:ext cx="3139440" cy="258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33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70" dirty="0">
                <a:solidFill>
                  <a:srgbClr val="CE9178"/>
                </a:solidFill>
                <a:latin typeface="Arial"/>
                <a:cs typeface="Arial"/>
              </a:rPr>
              <a:t>"14px"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14px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70" dirty="0">
                <a:solidFill>
                  <a:srgbClr val="559CD5"/>
                </a:solidFill>
                <a:latin typeface="Arial"/>
                <a:cs typeface="Arial"/>
              </a:rPr>
              <a:t>option</a:t>
            </a:r>
            <a:r>
              <a:rPr sz="1200" spc="7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16px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16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931544" indent="839469">
              <a:lnSpc>
                <a:spcPct val="100000"/>
              </a:lnSpc>
            </a:pPr>
            <a:r>
              <a:rPr sz="1200" spc="95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5" dirty="0">
                <a:solidFill>
                  <a:srgbClr val="559CD5"/>
                </a:solidFill>
                <a:latin typeface="Arial"/>
                <a:cs typeface="Arial"/>
              </a:rPr>
              <a:t>option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200" spc="-4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240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55" dirty="0">
                <a:solidFill>
                  <a:srgbClr val="CE9178"/>
                </a:solidFill>
                <a:latin typeface="Arial"/>
                <a:cs typeface="Arial"/>
              </a:rPr>
              <a:t>18px</a:t>
            </a:r>
            <a:r>
              <a:rPr sz="1200" spc="45" dirty="0">
                <a:solidFill>
                  <a:srgbClr val="CE9178"/>
                </a:solidFill>
                <a:latin typeface="Arial"/>
                <a:cs typeface="Arial"/>
              </a:rPr>
              <a:t>"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r>
              <a:rPr sz="1200" spc="-10" dirty="0">
                <a:solidFill>
                  <a:srgbClr val="D3D3D3"/>
                </a:solidFill>
                <a:latin typeface="Arial"/>
                <a:cs typeface="Arial"/>
              </a:rPr>
              <a:t>18</a:t>
            </a:r>
            <a:r>
              <a:rPr sz="1200" dirty="0">
                <a:solidFill>
                  <a:srgbClr val="D3D3D3"/>
                </a:solidFill>
                <a:latin typeface="Arial"/>
                <a:cs typeface="Arial"/>
              </a:rPr>
              <a:t>p</a:t>
            </a:r>
            <a:r>
              <a:rPr sz="1200" spc="55" dirty="0">
                <a:solidFill>
                  <a:srgbClr val="D3D3D3"/>
                </a:solidFill>
                <a:latin typeface="Arial"/>
                <a:cs typeface="Arial"/>
              </a:rPr>
              <a:t>x</a:t>
            </a:r>
            <a:r>
              <a:rPr sz="1200" spc="2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90" dirty="0">
                <a:solidFill>
                  <a:srgbClr val="808080"/>
                </a:solidFill>
                <a:latin typeface="Arial"/>
                <a:cs typeface="Arial"/>
              </a:rPr>
              <a:t>/</a:t>
            </a:r>
            <a:r>
              <a:rPr sz="1200" spc="105" dirty="0">
                <a:solidFill>
                  <a:srgbClr val="559CD5"/>
                </a:solidFill>
                <a:latin typeface="Arial"/>
                <a:cs typeface="Arial"/>
              </a:rPr>
              <a:t>optio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684530">
              <a:lnSpc>
                <a:spcPct val="100000"/>
              </a:lnSpc>
            </a:pP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20" dirty="0">
                <a:solidFill>
                  <a:srgbClr val="559CD5"/>
                </a:solidFill>
                <a:latin typeface="Arial"/>
                <a:cs typeface="Arial"/>
              </a:rPr>
              <a:t>select</a:t>
            </a:r>
            <a:r>
              <a:rPr sz="1200" spc="12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 marR="342900" indent="502920">
              <a:lnSpc>
                <a:spcPct val="100000"/>
              </a:lnSpc>
            </a:pPr>
            <a:r>
              <a:rPr sz="1200" spc="10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00" dirty="0">
                <a:solidFill>
                  <a:srgbClr val="559CD5"/>
                </a:solidFill>
                <a:latin typeface="Arial"/>
                <a:cs typeface="Arial"/>
              </a:rPr>
              <a:t>div </a:t>
            </a:r>
            <a:r>
              <a:rPr sz="1200" spc="125" dirty="0">
                <a:solidFill>
                  <a:srgbClr val="9CDCFD"/>
                </a:solidFill>
                <a:latin typeface="Arial"/>
                <a:cs typeface="Arial"/>
              </a:rPr>
              <a:t>contenteditable</a:t>
            </a:r>
            <a:r>
              <a:rPr sz="1200" spc="12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25" dirty="0">
                <a:solidFill>
                  <a:srgbClr val="CE9178"/>
                </a:solidFill>
                <a:latin typeface="Arial"/>
                <a:cs typeface="Arial"/>
              </a:rPr>
              <a:t>"true"  </a:t>
            </a:r>
            <a:r>
              <a:rPr sz="1200" spc="130" dirty="0">
                <a:solidFill>
                  <a:srgbClr val="9CDCFD"/>
                </a:solidFill>
                <a:latin typeface="Arial"/>
                <a:cs typeface="Arial"/>
              </a:rPr>
              <a:t>class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"editable"  </a:t>
            </a:r>
            <a:r>
              <a:rPr sz="1200" spc="110" dirty="0">
                <a:solidFill>
                  <a:srgbClr val="9CDCFD"/>
                </a:solidFill>
                <a:latin typeface="Arial"/>
                <a:cs typeface="Arial"/>
              </a:rPr>
              <a:t>spellcheck</a:t>
            </a:r>
            <a:r>
              <a:rPr sz="1200" spc="11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10" dirty="0">
                <a:solidFill>
                  <a:srgbClr val="CE9178"/>
                </a:solidFill>
                <a:latin typeface="Arial"/>
                <a:cs typeface="Arial"/>
              </a:rPr>
              <a:t>"false"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10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114" dirty="0">
                <a:solidFill>
                  <a:srgbClr val="559CD5"/>
                </a:solidFill>
                <a:latin typeface="Arial"/>
                <a:cs typeface="Arial"/>
              </a:rPr>
              <a:t>div</a:t>
            </a:r>
            <a:r>
              <a:rPr sz="1200" spc="114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347345">
              <a:lnSpc>
                <a:spcPct val="100000"/>
              </a:lnSpc>
            </a:pPr>
            <a:r>
              <a:rPr sz="1200" spc="150" dirty="0">
                <a:solidFill>
                  <a:srgbClr val="808080"/>
                </a:solidFill>
                <a:latin typeface="Arial"/>
                <a:cs typeface="Arial"/>
              </a:rPr>
              <a:t>&lt;</a:t>
            </a:r>
            <a:r>
              <a:rPr sz="1200" spc="15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29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9CDCFD"/>
                </a:solidFill>
                <a:latin typeface="Arial"/>
                <a:cs typeface="Arial"/>
              </a:rPr>
              <a:t>src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"script.js"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&gt;&lt;/</a:t>
            </a:r>
            <a:r>
              <a:rPr sz="1200" spc="160" dirty="0">
                <a:solidFill>
                  <a:srgbClr val="559CD5"/>
                </a:solidFill>
                <a:latin typeface="Arial"/>
                <a:cs typeface="Arial"/>
              </a:rPr>
              <a:t>script</a:t>
            </a:r>
            <a:r>
              <a:rPr sz="1200" spc="16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40" dirty="0">
                <a:solidFill>
                  <a:srgbClr val="559CD5"/>
                </a:solidFill>
                <a:latin typeface="Arial"/>
                <a:cs typeface="Arial"/>
              </a:rPr>
              <a:t>body</a:t>
            </a:r>
            <a:r>
              <a:rPr sz="1200" spc="40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&lt;/</a:t>
            </a:r>
            <a:r>
              <a:rPr sz="1200" spc="85" dirty="0">
                <a:solidFill>
                  <a:srgbClr val="559CD5"/>
                </a:solidFill>
                <a:latin typeface="Arial"/>
                <a:cs typeface="Arial"/>
              </a:rPr>
              <a:t>html</a:t>
            </a:r>
            <a:r>
              <a:rPr sz="1200" spc="85" dirty="0">
                <a:solidFill>
                  <a:srgbClr val="808080"/>
                </a:solidFill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28" y="232663"/>
            <a:ext cx="309697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55" dirty="0"/>
              <a:t> End</a:t>
            </a:r>
            <a:r>
              <a:rPr lang="en-US" spc="-55" dirty="0"/>
              <a:t> Programs: </a:t>
            </a:r>
            <a:endParaRPr spc="-55" dirty="0"/>
          </a:p>
        </p:txBody>
      </p:sp>
      <p:sp>
        <p:nvSpPr>
          <p:cNvPr id="3" name="object 3"/>
          <p:cNvSpPr/>
          <p:nvPr/>
        </p:nvSpPr>
        <p:spPr>
          <a:xfrm>
            <a:off x="1" y="-95250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5228" y="599973"/>
            <a:ext cx="2923540" cy="36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960755">
              <a:lnSpc>
                <a:spcPct val="1075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0A5293"/>
                </a:solidFill>
                <a:latin typeface="Times New Roman"/>
                <a:cs typeface="Times New Roman"/>
              </a:rPr>
              <a:t>script.js</a:t>
            </a:r>
            <a:endParaRPr sz="1600" dirty="0">
              <a:latin typeface="Times New Roman"/>
              <a:cs typeface="Times New Roman"/>
            </a:endParaRPr>
          </a:p>
          <a:p>
            <a:pPr marL="205740" marR="1533525" indent="-167640">
              <a:lnSpc>
                <a:spcPct val="100000"/>
              </a:lnSpc>
              <a:spcBef>
                <a:spcPts val="135"/>
              </a:spcBef>
            </a:pPr>
            <a:r>
              <a:rPr sz="1200" spc="180" dirty="0">
                <a:solidFill>
                  <a:srgbClr val="D6B97C"/>
                </a:solidFill>
                <a:latin typeface="Arial"/>
                <a:cs typeface="Arial"/>
              </a:rPr>
              <a:t>.editor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width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500px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45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200" spc="14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2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B5CEA8"/>
                </a:solidFill>
                <a:latin typeface="Arial"/>
                <a:cs typeface="Arial"/>
              </a:rPr>
              <a:t>400px</a:t>
            </a:r>
            <a:r>
              <a:rPr sz="1200" spc="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margin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0" dirty="0">
                <a:solidFill>
                  <a:srgbClr val="B5CEA8"/>
                </a:solidFill>
                <a:latin typeface="Arial"/>
                <a:cs typeface="Arial"/>
              </a:rPr>
              <a:t>50px </a:t>
            </a:r>
            <a:r>
              <a:rPr sz="1200" spc="130" dirty="0">
                <a:solidFill>
                  <a:srgbClr val="CE9178"/>
                </a:solidFill>
                <a:latin typeface="Arial"/>
                <a:cs typeface="Arial"/>
              </a:rPr>
              <a:t>auto</a:t>
            </a:r>
            <a:r>
              <a:rPr sz="1200" spc="13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10px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2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20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04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200" spc="204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200" spc="45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200" spc="15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205740" marR="17780" indent="-167640">
              <a:lnSpc>
                <a:spcPct val="100000"/>
              </a:lnSpc>
              <a:spcBef>
                <a:spcPts val="5"/>
              </a:spcBef>
            </a:pP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button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200" spc="160" dirty="0">
                <a:solidFill>
                  <a:srgbClr val="D6B97C"/>
                </a:solidFill>
                <a:latin typeface="Arial"/>
                <a:cs typeface="Arial"/>
              </a:rPr>
              <a:t>.toolbar </a:t>
            </a:r>
            <a:r>
              <a:rPr sz="1200" spc="135" dirty="0">
                <a:solidFill>
                  <a:srgbClr val="D6B97C"/>
                </a:solidFill>
                <a:latin typeface="Arial"/>
                <a:cs typeface="Arial"/>
              </a:rPr>
              <a:t>select 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200" spc="17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200" spc="17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3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2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14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200" spc="114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15" dirty="0">
                <a:solidFill>
                  <a:srgbClr val="B5CEA8"/>
                </a:solidFill>
                <a:latin typeface="Arial"/>
                <a:cs typeface="Arial"/>
              </a:rPr>
              <a:t>1px </a:t>
            </a:r>
            <a:r>
              <a:rPr sz="1200" spc="170" dirty="0">
                <a:solidFill>
                  <a:srgbClr val="CE9178"/>
                </a:solidFill>
                <a:latin typeface="Arial"/>
                <a:cs typeface="Arial"/>
              </a:rPr>
              <a:t>solid </a:t>
            </a:r>
            <a:r>
              <a:rPr sz="1200" spc="95" dirty="0">
                <a:solidFill>
                  <a:srgbClr val="CE9178"/>
                </a:solidFill>
                <a:latin typeface="Arial"/>
                <a:cs typeface="Arial"/>
              </a:rPr>
              <a:t>#ccc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85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200" spc="8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205740" marR="775335">
              <a:lnSpc>
                <a:spcPct val="100000"/>
              </a:lnSpc>
            </a:pPr>
            <a:r>
              <a:rPr sz="1200" spc="140" dirty="0">
                <a:solidFill>
                  <a:srgbClr val="9CDCFD"/>
                </a:solidFill>
                <a:latin typeface="Arial"/>
                <a:cs typeface="Arial"/>
              </a:rPr>
              <a:t>margin-right</a:t>
            </a:r>
            <a:r>
              <a:rPr sz="1200" spc="14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95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95" dirty="0">
                <a:solidFill>
                  <a:srgbClr val="9CDCFD"/>
                </a:solidFill>
                <a:latin typeface="Arial"/>
                <a:cs typeface="Arial"/>
              </a:rPr>
              <a:t>background-color</a:t>
            </a:r>
            <a:r>
              <a:rPr sz="1200" spc="9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200" spc="254" dirty="0">
                <a:solidFill>
                  <a:srgbClr val="CE9178"/>
                </a:solidFill>
                <a:latin typeface="Arial"/>
                <a:cs typeface="Arial"/>
              </a:rPr>
              <a:t>#fff</a:t>
            </a: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200" spc="135" dirty="0">
                <a:solidFill>
                  <a:srgbClr val="9CDCFD"/>
                </a:solidFill>
                <a:latin typeface="Arial"/>
                <a:cs typeface="Arial"/>
              </a:rPr>
              <a:t>cursor</a:t>
            </a:r>
            <a:r>
              <a:rPr sz="12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2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200" spc="160" dirty="0">
                <a:solidFill>
                  <a:srgbClr val="CE9178"/>
                </a:solidFill>
                <a:latin typeface="Arial"/>
                <a:cs typeface="Arial"/>
              </a:rPr>
              <a:t>pointer</a:t>
            </a:r>
            <a:r>
              <a:rPr sz="1200" spc="16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254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302" y="849883"/>
            <a:ext cx="32740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 marR="1776730" indent="-196850">
              <a:lnSpc>
                <a:spcPct val="100000"/>
              </a:lnSpc>
              <a:spcBef>
                <a:spcPts val="105"/>
              </a:spcBef>
            </a:pPr>
            <a:r>
              <a:rPr sz="1400" spc="185" dirty="0">
                <a:solidFill>
                  <a:srgbClr val="D6B97C"/>
                </a:solidFill>
                <a:latin typeface="Arial"/>
                <a:cs typeface="Arial"/>
              </a:rPr>
              <a:t>.editable </a:t>
            </a: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400" spc="170" dirty="0">
                <a:solidFill>
                  <a:srgbClr val="9CDCFD"/>
                </a:solidFill>
                <a:latin typeface="Arial"/>
                <a:cs typeface="Arial"/>
              </a:rPr>
              <a:t>height</a:t>
            </a:r>
            <a:r>
              <a:rPr sz="1400" spc="17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-20" dirty="0">
                <a:solidFill>
                  <a:srgbClr val="B5CEA8"/>
                </a:solidFill>
                <a:latin typeface="Arial"/>
                <a:cs typeface="Arial"/>
              </a:rPr>
              <a:t>100%</a:t>
            </a:r>
            <a:r>
              <a:rPr sz="1400" spc="-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00" dirty="0">
                <a:solidFill>
                  <a:srgbClr val="9CDCFD"/>
                </a:solidFill>
                <a:latin typeface="Arial"/>
                <a:cs typeface="Arial"/>
              </a:rPr>
              <a:t>padding</a:t>
            </a:r>
            <a:r>
              <a:rPr sz="1400" spc="1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1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B5CEA8"/>
                </a:solidFill>
                <a:latin typeface="Arial"/>
                <a:cs typeface="Arial"/>
              </a:rPr>
              <a:t>5px</a:t>
            </a:r>
            <a:r>
              <a:rPr sz="1400" spc="11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 marR="792480">
              <a:lnSpc>
                <a:spcPct val="100000"/>
              </a:lnSpc>
            </a:pPr>
            <a:r>
              <a:rPr sz="1400" spc="165" dirty="0">
                <a:solidFill>
                  <a:srgbClr val="9CDCFD"/>
                </a:solidFill>
                <a:latin typeface="Arial"/>
                <a:cs typeface="Arial"/>
              </a:rPr>
              <a:t>box-sizing</a:t>
            </a:r>
            <a:r>
              <a:rPr sz="14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120" dirty="0">
                <a:solidFill>
                  <a:srgbClr val="CE9178"/>
                </a:solidFill>
                <a:latin typeface="Arial"/>
                <a:cs typeface="Arial"/>
              </a:rPr>
              <a:t>border-box</a:t>
            </a:r>
            <a:r>
              <a:rPr sz="1400" spc="12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400" spc="135" dirty="0">
                <a:solidFill>
                  <a:srgbClr val="9CDCFD"/>
                </a:solidFill>
                <a:latin typeface="Arial"/>
                <a:cs typeface="Arial"/>
              </a:rPr>
              <a:t>border</a:t>
            </a:r>
            <a:r>
              <a:rPr sz="1400" spc="135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4" dirty="0">
                <a:solidFill>
                  <a:srgbClr val="9CDCFD"/>
                </a:solidFill>
                <a:latin typeface="Arial"/>
                <a:cs typeface="Arial"/>
              </a:rPr>
              <a:t>outline</a:t>
            </a:r>
            <a:r>
              <a:rPr sz="1400" spc="204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CE9178"/>
                </a:solidFill>
                <a:latin typeface="Arial"/>
                <a:cs typeface="Arial"/>
              </a:rPr>
              <a:t>none</a:t>
            </a:r>
            <a:r>
              <a:rPr sz="1400" spc="7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font-size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400" spc="3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B5CEA8"/>
                </a:solidFill>
                <a:latin typeface="Arial"/>
                <a:cs typeface="Arial"/>
              </a:rPr>
              <a:t>16px</a:t>
            </a:r>
            <a:r>
              <a:rPr sz="1400" spc="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spc="200" dirty="0">
                <a:solidFill>
                  <a:srgbClr val="9CDCFD"/>
                </a:solidFill>
                <a:latin typeface="Arial"/>
                <a:cs typeface="Arial"/>
              </a:rPr>
              <a:t>font-family</a:t>
            </a:r>
            <a:r>
              <a:rPr sz="14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400" spc="240" dirty="0">
                <a:solidFill>
                  <a:srgbClr val="CE9178"/>
                </a:solidFill>
                <a:latin typeface="Arial"/>
                <a:cs typeface="Arial"/>
              </a:rPr>
              <a:t>Arial</a:t>
            </a:r>
            <a:r>
              <a:rPr sz="1400" spc="24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400" spc="56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400" spc="185" dirty="0">
                <a:solidFill>
                  <a:srgbClr val="CE9178"/>
                </a:solidFill>
                <a:latin typeface="Arial"/>
                <a:cs typeface="Arial"/>
              </a:rPr>
              <a:t>sans-serif</a:t>
            </a:r>
            <a:r>
              <a:rPr sz="1400" spc="185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300" dirty="0">
                <a:solidFill>
                  <a:srgbClr val="D3D3D3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9143999" cy="5143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928" y="89687"/>
            <a:ext cx="2576272" cy="370229"/>
          </a:xfrm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5400" marR="17780">
              <a:lnSpc>
                <a:spcPct val="130300"/>
              </a:lnSpc>
              <a:spcBef>
                <a:spcPts val="100"/>
              </a:spcBef>
            </a:pPr>
            <a:r>
              <a:rPr spc="-35" dirty="0"/>
              <a:t>Various </a:t>
            </a:r>
            <a:r>
              <a:rPr spc="-15" dirty="0"/>
              <a:t>Front</a:t>
            </a:r>
            <a:r>
              <a:rPr spc="-60" dirty="0"/>
              <a:t> </a:t>
            </a:r>
            <a:r>
              <a:rPr spc="-55" dirty="0"/>
              <a:t>End</a:t>
            </a:r>
            <a:r>
              <a:rPr lang="en-US" spc="-55" dirty="0"/>
              <a:t> Program:</a:t>
            </a:r>
            <a:r>
              <a:rPr spc="-55" dirty="0"/>
              <a:t>  </a:t>
            </a:r>
            <a:endParaRPr sz="1050" dirty="0"/>
          </a:p>
        </p:txBody>
      </p:sp>
      <p:sp>
        <p:nvSpPr>
          <p:cNvPr id="4" name="object 4"/>
          <p:cNvSpPr txBox="1"/>
          <p:nvPr/>
        </p:nvSpPr>
        <p:spPr>
          <a:xfrm>
            <a:off x="560628" y="792606"/>
            <a:ext cx="4697095" cy="243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0A5293"/>
                </a:solidFill>
                <a:latin typeface="Times New Roman"/>
                <a:cs typeface="Times New Roman"/>
              </a:rPr>
              <a:t>script.js:</a:t>
            </a:r>
            <a:endParaRPr sz="1050" dirty="0">
              <a:latin typeface="Times New Roman"/>
              <a:cs typeface="Times New Roman"/>
            </a:endParaRPr>
          </a:p>
          <a:p>
            <a:pPr marL="12700" marR="878205">
              <a:lnSpc>
                <a:spcPct val="100000"/>
              </a:lnSpc>
              <a:spcBef>
                <a:spcPts val="60"/>
              </a:spcBef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65" dirty="0">
                <a:solidFill>
                  <a:srgbClr val="4FC1FF"/>
                </a:solidFill>
                <a:latin typeface="Arial"/>
                <a:cs typeface="Arial"/>
              </a:rPr>
              <a:t>boldBtn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'.bold'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65" dirty="0">
                <a:solidFill>
                  <a:srgbClr val="4FC1FF"/>
                </a:solidFill>
                <a:latin typeface="Arial"/>
                <a:cs typeface="Arial"/>
              </a:rPr>
              <a:t>italicBtn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2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25" dirty="0">
                <a:solidFill>
                  <a:srgbClr val="CE9178"/>
                </a:solidFill>
                <a:latin typeface="Arial"/>
                <a:cs typeface="Arial"/>
              </a:rPr>
              <a:t>'.italic'</a:t>
            </a:r>
            <a:r>
              <a:rPr sz="1050" spc="12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underlineBtn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0" dirty="0">
                <a:solidFill>
                  <a:srgbClr val="CE9178"/>
                </a:solidFill>
                <a:latin typeface="Arial"/>
                <a:cs typeface="Arial"/>
              </a:rPr>
              <a:t>'.underline'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5" dirty="0">
                <a:solidFill>
                  <a:srgbClr val="4FC1FF"/>
                </a:solidFill>
                <a:latin typeface="Arial"/>
                <a:cs typeface="Arial"/>
              </a:rPr>
              <a:t>fontFamilySelect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'.font-family'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5" dirty="0">
                <a:solidFill>
                  <a:srgbClr val="4FC1FF"/>
                </a:solidFill>
                <a:latin typeface="Arial"/>
                <a:cs typeface="Arial"/>
              </a:rPr>
              <a:t>fontSizeSelect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10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'.font-size'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);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8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querySelector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CE9178"/>
                </a:solidFill>
                <a:latin typeface="Arial"/>
                <a:cs typeface="Arial"/>
              </a:rPr>
              <a:t>'.editable'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46304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boldBtn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3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3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35" dirty="0">
                <a:solidFill>
                  <a:srgbClr val="CE9178"/>
                </a:solidFill>
                <a:latin typeface="Arial"/>
                <a:cs typeface="Arial"/>
              </a:rPr>
              <a:t>'bold'</a:t>
            </a:r>
            <a:r>
              <a:rPr sz="1050" spc="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0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 dirty="0">
              <a:latin typeface="Arial"/>
              <a:cs typeface="Arial"/>
            </a:endParaRPr>
          </a:p>
          <a:p>
            <a:pPr marL="158750" marR="1316990" indent="-146685">
              <a:lnSpc>
                <a:spcPct val="100000"/>
              </a:lnSpc>
            </a:pPr>
            <a:r>
              <a:rPr sz="1050" spc="135" dirty="0">
                <a:solidFill>
                  <a:srgbClr val="4FC1FF"/>
                </a:solidFill>
                <a:latin typeface="Arial"/>
                <a:cs typeface="Arial"/>
              </a:rPr>
              <a:t>italicBtn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35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3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6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6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65" dirty="0">
                <a:solidFill>
                  <a:srgbClr val="CE9178"/>
                </a:solidFill>
                <a:latin typeface="Arial"/>
                <a:cs typeface="Arial"/>
              </a:rPr>
              <a:t>'italic'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5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5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90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0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471" y="770381"/>
            <a:ext cx="3312795" cy="3707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10" dirty="0">
                <a:solidFill>
                  <a:srgbClr val="4FC1FF"/>
                </a:solidFill>
                <a:latin typeface="Arial"/>
                <a:cs typeface="Arial"/>
              </a:rPr>
              <a:t>underlineBtn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0" dirty="0">
                <a:solidFill>
                  <a:srgbClr val="CE9178"/>
                </a:solidFill>
                <a:latin typeface="Arial"/>
                <a:cs typeface="Arial"/>
              </a:rPr>
              <a:t>'click'</a:t>
            </a:r>
            <a:r>
              <a:rPr sz="1050" spc="110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r>
              <a:rPr sz="1050" spc="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2700" marR="222885" indent="146050">
              <a:lnSpc>
                <a:spcPct val="100000"/>
              </a:lnSpc>
            </a:pPr>
            <a:r>
              <a:rPr sz="1050" spc="45" dirty="0">
                <a:solidFill>
                  <a:srgbClr val="9CDCFD"/>
                </a:solidFill>
                <a:latin typeface="Arial"/>
                <a:cs typeface="Arial"/>
              </a:rPr>
              <a:t>document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45" dirty="0">
                <a:solidFill>
                  <a:srgbClr val="DCDCAA"/>
                </a:solidFill>
                <a:latin typeface="Arial"/>
                <a:cs typeface="Arial"/>
              </a:rPr>
              <a:t>execCommand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45" dirty="0">
                <a:solidFill>
                  <a:srgbClr val="CE9178"/>
                </a:solidFill>
                <a:latin typeface="Arial"/>
                <a:cs typeface="Arial"/>
              </a:rPr>
              <a:t>'underline'</a:t>
            </a:r>
            <a:r>
              <a:rPr sz="1050" spc="45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150" dirty="0">
                <a:solidFill>
                  <a:srgbClr val="559CD5"/>
                </a:solidFill>
                <a:latin typeface="Arial"/>
                <a:cs typeface="Arial"/>
              </a:rPr>
              <a:t>false</a:t>
            </a:r>
            <a:r>
              <a:rPr sz="1050" spc="15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195" dirty="0">
                <a:solidFill>
                  <a:srgbClr val="559CD5"/>
                </a:solidFill>
                <a:latin typeface="Arial"/>
                <a:cs typeface="Arial"/>
              </a:rPr>
              <a:t>null</a:t>
            </a:r>
            <a:r>
              <a:rPr sz="1050" spc="19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 marR="15113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 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78105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9CDCFD"/>
                </a:solidFill>
                <a:latin typeface="Arial"/>
                <a:cs typeface="Arial"/>
              </a:rPr>
              <a:t>fontFamily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1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fontFamily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9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0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90" dirty="0">
                <a:solidFill>
                  <a:srgbClr val="CE9178"/>
                </a:solidFill>
                <a:latin typeface="Arial"/>
                <a:cs typeface="Arial"/>
              </a:rPr>
              <a:t>'change'</a:t>
            </a:r>
            <a:r>
              <a:rPr sz="1050" spc="90" dirty="0">
                <a:solidFill>
                  <a:srgbClr val="D3D3D3"/>
                </a:solidFill>
                <a:latin typeface="Arial"/>
                <a:cs typeface="Arial"/>
              </a:rPr>
              <a:t>,</a:t>
            </a:r>
            <a:r>
              <a:rPr sz="1050" spc="27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40" dirty="0">
                <a:solidFill>
                  <a:srgbClr val="559CD5"/>
                </a:solidFill>
                <a:latin typeface="Arial"/>
                <a:cs typeface="Arial"/>
              </a:rPr>
              <a:t>=&gt;</a:t>
            </a:r>
            <a:r>
              <a:rPr sz="1050" spc="20" dirty="0">
                <a:solidFill>
                  <a:srgbClr val="559CD5"/>
                </a:solidFill>
                <a:latin typeface="Arial"/>
                <a:cs typeface="Arial"/>
              </a:rPr>
              <a:t>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</a:t>
            </a:r>
            <a:endParaRPr sz="1050">
              <a:latin typeface="Arial"/>
              <a:cs typeface="Arial"/>
            </a:endParaRPr>
          </a:p>
          <a:p>
            <a:pPr marL="158750" marR="369570">
              <a:lnSpc>
                <a:spcPct val="100000"/>
              </a:lnSpc>
            </a:pP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 </a:t>
            </a: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fontSizeSelect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0" dirty="0">
                <a:solidFill>
                  <a:srgbClr val="9CDCFD"/>
                </a:solidFill>
                <a:latin typeface="Arial"/>
                <a:cs typeface="Arial"/>
              </a:rPr>
              <a:t>value</a:t>
            </a:r>
            <a:r>
              <a:rPr sz="1050" spc="100" dirty="0">
                <a:solidFill>
                  <a:srgbClr val="D3D3D3"/>
                </a:solidFill>
                <a:latin typeface="Arial"/>
                <a:cs typeface="Arial"/>
              </a:rPr>
              <a:t>;  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style</a:t>
            </a:r>
            <a:r>
              <a:rPr sz="1050" spc="12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20" dirty="0">
                <a:solidFill>
                  <a:srgbClr val="9CDCFD"/>
                </a:solidFill>
                <a:latin typeface="Arial"/>
                <a:cs typeface="Arial"/>
              </a:rPr>
              <a:t>fontSize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r>
              <a:rPr sz="1050" spc="-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fontSize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</a:pPr>
            <a:r>
              <a:rPr sz="1050" spc="114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14" dirty="0">
                <a:solidFill>
                  <a:srgbClr val="DCDCAA"/>
                </a:solidFill>
                <a:latin typeface="Arial"/>
                <a:cs typeface="Arial"/>
              </a:rPr>
              <a:t>addEventListener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14" dirty="0">
                <a:solidFill>
                  <a:srgbClr val="CE9178"/>
                </a:solidFill>
                <a:latin typeface="Arial"/>
                <a:cs typeface="Arial"/>
              </a:rPr>
              <a:t>'input'</a:t>
            </a:r>
            <a:r>
              <a:rPr sz="1050" spc="114" dirty="0">
                <a:solidFill>
                  <a:srgbClr val="D3D3D3"/>
                </a:solidFill>
                <a:latin typeface="Arial"/>
                <a:cs typeface="Arial"/>
              </a:rPr>
              <a:t>,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() </a:t>
            </a:r>
            <a:r>
              <a:rPr sz="1050" spc="-45" dirty="0">
                <a:solidFill>
                  <a:srgbClr val="559CD5"/>
                </a:solidFill>
                <a:latin typeface="Arial"/>
                <a:cs typeface="Arial"/>
              </a:rPr>
              <a:t>=&gt; </a:t>
            </a:r>
            <a:r>
              <a:rPr sz="1050" spc="225" dirty="0">
                <a:solidFill>
                  <a:srgbClr val="D3D3D3"/>
                </a:solidFill>
                <a:latin typeface="Arial"/>
                <a:cs typeface="Arial"/>
              </a:rPr>
              <a:t>{  </a:t>
            </a:r>
            <a:r>
              <a:rPr sz="1050" spc="70" dirty="0">
                <a:solidFill>
                  <a:srgbClr val="559CD5"/>
                </a:solidFill>
                <a:latin typeface="Arial"/>
                <a:cs typeface="Arial"/>
              </a:rPr>
              <a:t>const </a:t>
            </a:r>
            <a:r>
              <a:rPr sz="1050" spc="80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20" dirty="0">
                <a:solidFill>
                  <a:srgbClr val="4FC1FF"/>
                </a:solidFill>
                <a:latin typeface="Arial"/>
                <a:cs typeface="Arial"/>
              </a:rPr>
              <a:t> </a:t>
            </a:r>
            <a:r>
              <a:rPr sz="1050" spc="-35" dirty="0">
                <a:solidFill>
                  <a:srgbClr val="D3D3D3"/>
                </a:solidFill>
                <a:latin typeface="Arial"/>
                <a:cs typeface="Arial"/>
              </a:rPr>
              <a:t>=</a:t>
            </a:r>
            <a:endParaRPr sz="1050">
              <a:latin typeface="Arial"/>
              <a:cs typeface="Arial"/>
            </a:endParaRPr>
          </a:p>
          <a:p>
            <a:pPr marL="158750" marR="1172845" indent="-146685">
              <a:lnSpc>
                <a:spcPct val="100000"/>
              </a:lnSpc>
            </a:pPr>
            <a:r>
              <a:rPr sz="1050" spc="100" dirty="0">
                <a:solidFill>
                  <a:srgbClr val="4FC1FF"/>
                </a:solidFill>
                <a:latin typeface="Arial"/>
                <a:cs typeface="Arial"/>
              </a:rPr>
              <a:t>editableDiv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95" dirty="0">
                <a:solidFill>
                  <a:srgbClr val="9CDCFD"/>
                </a:solidFill>
                <a:latin typeface="Arial"/>
                <a:cs typeface="Arial"/>
              </a:rPr>
              <a:t>i</a:t>
            </a:r>
            <a:r>
              <a:rPr sz="1050" spc="23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5" dirty="0">
                <a:solidFill>
                  <a:srgbClr val="9CDCFD"/>
                </a:solidFill>
                <a:latin typeface="Arial"/>
                <a:cs typeface="Arial"/>
              </a:rPr>
              <a:t>n</a:t>
            </a:r>
            <a:r>
              <a:rPr sz="1050" spc="-15" dirty="0">
                <a:solidFill>
                  <a:srgbClr val="9CDCFD"/>
                </a:solidFill>
                <a:latin typeface="Arial"/>
                <a:cs typeface="Arial"/>
              </a:rPr>
              <a:t>e</a:t>
            </a:r>
            <a:r>
              <a:rPr sz="1050" spc="215" dirty="0">
                <a:solidFill>
                  <a:srgbClr val="9CDCFD"/>
                </a:solidFill>
                <a:latin typeface="Arial"/>
                <a:cs typeface="Arial"/>
              </a:rPr>
              <a:t>r</a:t>
            </a:r>
            <a:r>
              <a:rPr sz="1050" spc="-130" dirty="0">
                <a:solidFill>
                  <a:srgbClr val="9CDCFD"/>
                </a:solidFill>
                <a:latin typeface="Arial"/>
                <a:cs typeface="Arial"/>
              </a:rPr>
              <a:t>H</a:t>
            </a:r>
            <a:r>
              <a:rPr sz="1050" spc="-120" dirty="0">
                <a:solidFill>
                  <a:srgbClr val="9CDCFD"/>
                </a:solidFill>
                <a:latin typeface="Arial"/>
                <a:cs typeface="Arial"/>
              </a:rPr>
              <a:t>T</a:t>
            </a:r>
            <a:r>
              <a:rPr sz="1050" spc="-180" dirty="0">
                <a:solidFill>
                  <a:srgbClr val="9CDCFD"/>
                </a:solidFill>
                <a:latin typeface="Arial"/>
                <a:cs typeface="Arial"/>
              </a:rPr>
              <a:t>M</a:t>
            </a:r>
            <a:r>
              <a:rPr sz="1050" spc="-155" dirty="0">
                <a:solidFill>
                  <a:srgbClr val="9CDCFD"/>
                </a:solidFill>
                <a:latin typeface="Arial"/>
                <a:cs typeface="Arial"/>
              </a:rPr>
              <a:t>L</a:t>
            </a:r>
            <a:r>
              <a:rPr sz="1050" spc="280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35" dirty="0">
                <a:solidFill>
                  <a:srgbClr val="DCDCAA"/>
                </a:solidFill>
                <a:latin typeface="Arial"/>
                <a:cs typeface="Arial"/>
              </a:rPr>
              <a:t>trim</a:t>
            </a:r>
            <a:r>
              <a:rPr sz="1050" spc="229" dirty="0">
                <a:solidFill>
                  <a:srgbClr val="D3D3D3"/>
                </a:solidFill>
                <a:latin typeface="Arial"/>
                <a:cs typeface="Arial"/>
              </a:rPr>
              <a:t>();  </a:t>
            </a:r>
            <a:r>
              <a:rPr sz="1050" spc="105" dirty="0">
                <a:solidFill>
                  <a:srgbClr val="9CDCFD"/>
                </a:solidFill>
                <a:latin typeface="Arial"/>
                <a:cs typeface="Arial"/>
              </a:rPr>
              <a:t>console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.</a:t>
            </a:r>
            <a:r>
              <a:rPr sz="1050" spc="105" dirty="0">
                <a:solidFill>
                  <a:srgbClr val="DCDCAA"/>
                </a:solidFill>
                <a:latin typeface="Arial"/>
                <a:cs typeface="Arial"/>
              </a:rPr>
              <a:t>log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(</a:t>
            </a:r>
            <a:r>
              <a:rPr sz="1050" spc="105" dirty="0">
                <a:solidFill>
                  <a:srgbClr val="4FC1FF"/>
                </a:solidFill>
                <a:latin typeface="Arial"/>
                <a:cs typeface="Arial"/>
              </a:rPr>
              <a:t>content</a:t>
            </a:r>
            <a:r>
              <a:rPr sz="1050" spc="105" dirty="0">
                <a:solidFill>
                  <a:srgbClr val="D3D3D3"/>
                </a:solidFill>
                <a:latin typeface="Arial"/>
                <a:cs typeface="Arial"/>
              </a:rPr>
              <a:t>);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240" dirty="0">
                <a:solidFill>
                  <a:srgbClr val="D3D3D3"/>
                </a:solidFill>
                <a:latin typeface="Arial"/>
                <a:cs typeface="Arial"/>
              </a:rPr>
              <a:t>});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C86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1812</Words>
  <Application>Microsoft Office PowerPoint</Application>
  <PresentationFormat>On-screen Show (16:9)</PresentationFormat>
  <Paragraphs>210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TO CREATE A VARIOUS FRONT END PROGRAM:</vt:lpstr>
      <vt:lpstr>PowerPoint Presentation</vt:lpstr>
      <vt:lpstr>Various Front End Programs: FOR CALCULATOR : index.html</vt:lpstr>
      <vt:lpstr>Various Front End   style.css </vt:lpstr>
      <vt:lpstr>Various Front End Programs:  script.js</vt:lpstr>
      <vt:lpstr>Various Front End Programs FOR TEXT EDITOR:   index.html</vt:lpstr>
      <vt:lpstr>Various Front End Programs: </vt:lpstr>
      <vt:lpstr>Various Front End Program:  </vt:lpstr>
      <vt:lpstr>Various Front End Programs:  Outputs for calculator and text editor:</vt:lpstr>
      <vt:lpstr>Designing a front-end code for a text editor requires creating a user interface that allows  users to create, edit, and save text files. Here are some steps to design a front-end code  for a text editor: Create the HTML structure for the text editor interface. This will include a text area for  users to input and edit their text, and buttons or menu options to perform actions like  save, open, and format the text.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MUGULSUNDAR</dc:creator>
  <cp:lastModifiedBy>919344678364</cp:lastModifiedBy>
  <cp:revision>11</cp:revision>
  <dcterms:created xsi:type="dcterms:W3CDTF">2023-03-17T05:59:42Z</dcterms:created>
  <dcterms:modified xsi:type="dcterms:W3CDTF">2023-04-01T05:27:43Z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2023-03-17T00:00:00Z</vt:filetime>
  </property>
</Properties>
</file>