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73" r:id="rId6"/>
    <p:sldId id="261" r:id="rId7"/>
    <p:sldId id="262" r:id="rId8"/>
    <p:sldId id="277" r:id="rId9"/>
    <p:sldId id="263" r:id="rId10"/>
    <p:sldId id="276" r:id="rId11"/>
    <p:sldId id="275" r:id="rId12"/>
    <p:sldId id="272" r:id="rId13"/>
    <p:sldId id="271" r:id="rId14"/>
    <p:sldId id="264" r:id="rId15"/>
    <p:sldId id="270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4117E-DE78-4227-A682-77E5D20DEF01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C93FD-45C4-45A5-8DD1-E38076B2C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11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C93FD-45C4-45A5-8DD1-E38076B2C1D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826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C93FD-45C4-45A5-8DD1-E38076B2C1D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912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5A31FFA-29B0-41FB-AE77-C744F0CBE838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FDB01773-B467-402E-9992-E8CCAC15AE30}" type="slidenum">
              <a:rPr lang="en-IN" smtClean="0"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6380" y="1196752"/>
            <a:ext cx="8568952" cy="57261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/>
          </a:p>
          <a:p>
            <a:r>
              <a:rPr lang="en-US" b="1" dirty="0" smtClean="0"/>
              <a:t>                 PROJECT </a:t>
            </a:r>
            <a:r>
              <a:rPr lang="en-US" b="1" dirty="0" smtClean="0"/>
              <a:t>TITLE:</a:t>
            </a:r>
          </a:p>
          <a:p>
            <a:endParaRPr lang="en-US" b="1" dirty="0" smtClean="0"/>
          </a:p>
          <a:p>
            <a:r>
              <a:rPr lang="en-US" dirty="0" smtClean="0"/>
              <a:t>                  </a:t>
            </a:r>
            <a:r>
              <a:rPr lang="en-US" sz="2000" b="1" dirty="0" smtClean="0"/>
              <a:t>AI </a:t>
            </a:r>
            <a:r>
              <a:rPr lang="en-US" sz="2000" b="1" dirty="0" smtClean="0"/>
              <a:t>BASED MICROPLASTIC DETECTION AND VOICE AWARE SYSTEM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TEAM MEMBERS:</a:t>
            </a:r>
          </a:p>
          <a:p>
            <a:r>
              <a:rPr lang="en-US" dirty="0" smtClean="0"/>
              <a:t>      Lakshmi Sri </a:t>
            </a:r>
            <a:r>
              <a:rPr lang="en-US" dirty="0" smtClean="0"/>
              <a:t>M[211423104325]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Lalitha</a:t>
            </a:r>
            <a:r>
              <a:rPr lang="en-US" dirty="0" smtClean="0"/>
              <a:t> M [</a:t>
            </a:r>
            <a:r>
              <a:rPr lang="en-US" dirty="0" smtClean="0"/>
              <a:t>211423104326]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DEPARTMENT</a:t>
            </a:r>
            <a:r>
              <a:rPr lang="en-US" dirty="0" smtClean="0"/>
              <a:t>: Computer Science and Engineering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GUIDE</a:t>
            </a:r>
            <a:r>
              <a:rPr lang="en-US" dirty="0" smtClean="0"/>
              <a:t>:     </a:t>
            </a:r>
            <a:r>
              <a:rPr lang="en-US" dirty="0" err="1" smtClean="0"/>
              <a:t>Mrs.Padamapriya</a:t>
            </a:r>
            <a:r>
              <a:rPr lang="en-US" dirty="0" smtClean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PROJECT COORDINATOR: </a:t>
            </a:r>
            <a:r>
              <a:rPr lang="en-US" dirty="0" smtClean="0"/>
              <a:t>Dr. </a:t>
            </a:r>
            <a:r>
              <a:rPr lang="en-US" dirty="0" err="1" smtClean="0"/>
              <a:t>Sangeetha</a:t>
            </a:r>
            <a:r>
              <a:rPr lang="en-US" dirty="0" smtClean="0"/>
              <a:t> K , </a:t>
            </a:r>
            <a:r>
              <a:rPr lang="en-US" dirty="0" err="1" smtClean="0"/>
              <a:t>Dr.Valarmathi.K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BATCH</a:t>
            </a:r>
            <a:r>
              <a:rPr lang="en-US" dirty="0" smtClean="0"/>
              <a:t>: C7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SDG FOCUS:</a:t>
            </a:r>
          </a:p>
          <a:p>
            <a:pPr marL="996315" marR="2478405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>
                <a:cs typeface="Calibri"/>
              </a:rPr>
              <a:t>SDG</a:t>
            </a:r>
            <a:r>
              <a:rPr lang="en-US" spc="-40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6</a:t>
            </a:r>
            <a:r>
              <a:rPr lang="en-US" spc="-30" dirty="0">
                <a:cs typeface="Calibri"/>
              </a:rPr>
              <a:t> </a:t>
            </a:r>
            <a:r>
              <a:rPr lang="en-US" dirty="0">
                <a:cs typeface="Calibri"/>
              </a:rPr>
              <a:t>–</a:t>
            </a:r>
            <a:r>
              <a:rPr lang="en-US" spc="-35" dirty="0">
                <a:cs typeface="Calibri"/>
              </a:rPr>
              <a:t> </a:t>
            </a:r>
            <a:r>
              <a:rPr lang="en-US" dirty="0">
                <a:cs typeface="Calibri"/>
              </a:rPr>
              <a:t>Clean</a:t>
            </a:r>
            <a:r>
              <a:rPr lang="en-US" spc="-4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Water</a:t>
            </a:r>
            <a:r>
              <a:rPr lang="en-US" spc="-25" dirty="0">
                <a:cs typeface="Calibri"/>
              </a:rPr>
              <a:t> </a:t>
            </a:r>
            <a:r>
              <a:rPr lang="en-US" dirty="0" smtClean="0">
                <a:cs typeface="Calibri"/>
              </a:rPr>
              <a:t>and</a:t>
            </a:r>
            <a:r>
              <a:rPr lang="en-US" spc="-40" dirty="0" smtClean="0">
                <a:cs typeface="Calibri"/>
              </a:rPr>
              <a:t> </a:t>
            </a:r>
            <a:r>
              <a:rPr lang="en-US" spc="-10" dirty="0" err="1" smtClean="0">
                <a:cs typeface="Calibri"/>
              </a:rPr>
              <a:t>anitation</a:t>
            </a:r>
            <a:r>
              <a:rPr lang="en-US" spc="-10" dirty="0" smtClean="0">
                <a:cs typeface="Calibri"/>
              </a:rPr>
              <a:t> </a:t>
            </a:r>
          </a:p>
          <a:p>
            <a:pPr marL="996315" marR="2478405" indent="-285750">
              <a:lnSpc>
                <a:spcPct val="110000"/>
              </a:lnSpc>
              <a:buFont typeface="Arial" pitchFamily="34" charset="0"/>
              <a:buChar char="•"/>
            </a:pPr>
            <a:r>
              <a:rPr lang="en-US" dirty="0" smtClean="0">
                <a:cs typeface="Calibri"/>
              </a:rPr>
              <a:t>SDG</a:t>
            </a:r>
            <a:r>
              <a:rPr lang="en-US" spc="-45" dirty="0" smtClean="0">
                <a:cs typeface="Calibri"/>
              </a:rPr>
              <a:t> </a:t>
            </a:r>
            <a:r>
              <a:rPr lang="en-US" dirty="0">
                <a:cs typeface="Calibri"/>
              </a:rPr>
              <a:t>14</a:t>
            </a:r>
            <a:r>
              <a:rPr lang="en-US" spc="-35" dirty="0">
                <a:cs typeface="Calibri"/>
              </a:rPr>
              <a:t> </a:t>
            </a:r>
            <a:r>
              <a:rPr lang="en-US" dirty="0">
                <a:cs typeface="Calibri"/>
              </a:rPr>
              <a:t>–</a:t>
            </a:r>
            <a:r>
              <a:rPr lang="en-US" spc="-40" dirty="0">
                <a:cs typeface="Calibri"/>
              </a:rPr>
              <a:t> </a:t>
            </a:r>
            <a:r>
              <a:rPr lang="en-US" dirty="0">
                <a:cs typeface="Calibri"/>
              </a:rPr>
              <a:t>Life</a:t>
            </a:r>
            <a:r>
              <a:rPr lang="en-US" spc="-25" dirty="0">
                <a:cs typeface="Calibri"/>
              </a:rPr>
              <a:t> </a:t>
            </a:r>
            <a:r>
              <a:rPr lang="en-US" dirty="0">
                <a:cs typeface="Calibri"/>
              </a:rPr>
              <a:t>Below</a:t>
            </a:r>
            <a:r>
              <a:rPr lang="en-US" spc="-45" dirty="0">
                <a:cs typeface="Calibri"/>
              </a:rPr>
              <a:t> </a:t>
            </a:r>
            <a:r>
              <a:rPr lang="en-US" spc="-20" dirty="0">
                <a:cs typeface="Calibri"/>
              </a:rPr>
              <a:t>Water</a:t>
            </a:r>
            <a:endParaRPr lang="en-US" dirty="0">
              <a:cs typeface="Calibri"/>
            </a:endParaRPr>
          </a:p>
          <a:p>
            <a:pPr marL="996315" indent="-285750">
              <a:lnSpc>
                <a:spcPct val="100000"/>
              </a:lnSpc>
              <a:spcBef>
                <a:spcPts val="265"/>
              </a:spcBef>
              <a:buFont typeface="Arial" pitchFamily="34" charset="0"/>
              <a:buChar char="•"/>
            </a:pPr>
            <a:r>
              <a:rPr lang="en-US" dirty="0">
                <a:cs typeface="Calibri"/>
              </a:rPr>
              <a:t>SDG</a:t>
            </a:r>
            <a:r>
              <a:rPr lang="en-US" spc="-45" dirty="0">
                <a:cs typeface="Calibri"/>
              </a:rPr>
              <a:t> </a:t>
            </a:r>
            <a:r>
              <a:rPr lang="en-US" dirty="0">
                <a:cs typeface="Calibri"/>
              </a:rPr>
              <a:t>13</a:t>
            </a:r>
            <a:r>
              <a:rPr lang="en-US" spc="-35" dirty="0">
                <a:cs typeface="Calibri"/>
              </a:rPr>
              <a:t> </a:t>
            </a:r>
            <a:r>
              <a:rPr lang="en-US" dirty="0">
                <a:cs typeface="Calibri"/>
              </a:rPr>
              <a:t>–</a:t>
            </a:r>
            <a:r>
              <a:rPr lang="en-US" spc="-40" dirty="0">
                <a:cs typeface="Calibri"/>
              </a:rPr>
              <a:t> </a:t>
            </a:r>
            <a:r>
              <a:rPr lang="en-US" dirty="0">
                <a:cs typeface="Calibri"/>
              </a:rPr>
              <a:t>Climate</a:t>
            </a:r>
            <a:r>
              <a:rPr lang="en-US" spc="-30" dirty="0">
                <a:cs typeface="Calibri"/>
              </a:rPr>
              <a:t> </a:t>
            </a:r>
            <a:r>
              <a:rPr lang="en-US" spc="-10" dirty="0">
                <a:cs typeface="Calibri"/>
              </a:rPr>
              <a:t>Action</a:t>
            </a:r>
            <a:endParaRPr lang="en-US" dirty="0">
              <a:cs typeface="Calibri"/>
            </a:endParaRPr>
          </a:p>
          <a:p>
            <a:endParaRPr lang="en-US" b="1" dirty="0" smtClean="0"/>
          </a:p>
          <a:p>
            <a:endParaRPr lang="en-US" b="1" dirty="0" smtClean="0"/>
          </a:p>
        </p:txBody>
      </p:sp>
      <p:pic>
        <p:nvPicPr>
          <p:cNvPr id="5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511" y="260649"/>
            <a:ext cx="1080121" cy="7200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4532" y="168598"/>
            <a:ext cx="5832648" cy="904181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24" y="1412776"/>
            <a:ext cx="564693" cy="48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812360" y="168598"/>
            <a:ext cx="1151197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256" y="692200"/>
            <a:ext cx="8640960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1</a:t>
            </a:r>
            <a:r>
              <a:rPr lang="en-IN" b="1" dirty="0"/>
              <a:t>. User Interface Module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Allows users to upload water sample images or capture them via webcam for analysis.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2. Image </a:t>
            </a:r>
            <a:r>
              <a:rPr lang="en-IN" b="1" dirty="0" err="1"/>
              <a:t>Preprocessing</a:t>
            </a:r>
            <a:r>
              <a:rPr lang="en-IN" b="1" dirty="0"/>
              <a:t> Module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Processes input </a:t>
            </a:r>
            <a:r>
              <a:rPr lang="en-IN" dirty="0" smtClean="0"/>
              <a:t>images </a:t>
            </a:r>
            <a:r>
              <a:rPr lang="en-IN" dirty="0"/>
              <a:t>using </a:t>
            </a:r>
            <a:r>
              <a:rPr lang="en-IN" dirty="0" err="1"/>
              <a:t>OpenCV</a:t>
            </a:r>
            <a:r>
              <a:rPr lang="en-IN" dirty="0"/>
              <a:t> and Pillow for better feature extraction.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3. Data Augmentation Module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Performs rotations, flipping, and scaling to enrich the training dataset and improve model robustness.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4. Detection &amp; Classification Module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Runs the </a:t>
            </a:r>
            <a:r>
              <a:rPr lang="en-IN" dirty="0" err="1"/>
              <a:t>preprocessed</a:t>
            </a:r>
            <a:r>
              <a:rPr lang="en-IN" dirty="0"/>
              <a:t> image through a trained CNN model (using </a:t>
            </a:r>
            <a:r>
              <a:rPr lang="en-IN" dirty="0" err="1"/>
              <a:t>TensorFlow</a:t>
            </a:r>
            <a:r>
              <a:rPr lang="en-IN" dirty="0"/>
              <a:t>/</a:t>
            </a:r>
            <a:r>
              <a:rPr lang="en-IN" dirty="0" err="1"/>
              <a:t>Keras</a:t>
            </a:r>
            <a:r>
              <a:rPr lang="en-IN" dirty="0"/>
              <a:t>) to detect and classify </a:t>
            </a:r>
            <a:r>
              <a:rPr lang="en-IN" dirty="0" err="1"/>
              <a:t>microplastics</a:t>
            </a:r>
            <a:r>
              <a:rPr lang="en-IN" dirty="0"/>
              <a:t>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5. Results Display &amp; Voice Alert Module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Shows detection results visually </a:t>
            </a:r>
            <a:r>
              <a:rPr lang="en-IN" dirty="0" smtClean="0"/>
              <a:t>and </a:t>
            </a:r>
            <a:r>
              <a:rPr lang="en-IN" dirty="0"/>
              <a:t>delivers a voice alert using pyttsx3.</a:t>
            </a:r>
          </a:p>
          <a:p>
            <a:r>
              <a:rPr lang="en-IN" b="1" dirty="0"/>
              <a:t>6. Performance Metrics </a:t>
            </a:r>
            <a:r>
              <a:rPr lang="en-IN" b="1" dirty="0" smtClean="0"/>
              <a:t>Module</a:t>
            </a:r>
            <a:endParaRPr lang="en-IN" dirty="0"/>
          </a:p>
          <a:p>
            <a:r>
              <a:rPr lang="en-IN" dirty="0" smtClean="0"/>
              <a:t>Computes </a:t>
            </a:r>
            <a:r>
              <a:rPr lang="en-IN" dirty="0"/>
              <a:t>and reports accuracy, precision, recall, and </a:t>
            </a:r>
            <a:r>
              <a:rPr lang="en-IN" dirty="0" smtClean="0"/>
              <a:t>F1-score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346504" y="188640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MODULES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233750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04664"/>
            <a:ext cx="8534400" cy="792088"/>
          </a:xfrm>
        </p:spPr>
        <p:txBody>
          <a:bodyPr>
            <a:noAutofit/>
          </a:bodyPr>
          <a:lstStyle/>
          <a:p>
            <a:r>
              <a:rPr lang="en-IN" sz="2800" b="1" dirty="0" smtClean="0">
                <a:solidFill>
                  <a:schemeClr val="tx1"/>
                </a:solidFill>
              </a:rPr>
              <a:t/>
            </a:r>
            <a:br>
              <a:rPr lang="en-IN" sz="2800" b="1" dirty="0" smtClean="0">
                <a:solidFill>
                  <a:schemeClr val="tx1"/>
                </a:solidFill>
              </a:rPr>
            </a:br>
            <a:r>
              <a:rPr lang="en-IN" sz="2800" b="1" dirty="0" smtClean="0">
                <a:solidFill>
                  <a:schemeClr val="tx1"/>
                </a:solidFill>
              </a:rPr>
              <a:t/>
            </a:r>
            <a:br>
              <a:rPr lang="en-IN" sz="2800" b="1" dirty="0" smtClean="0">
                <a:solidFill>
                  <a:schemeClr val="tx1"/>
                </a:solidFill>
              </a:rPr>
            </a:b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1628800"/>
            <a:ext cx="7848872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ALGORITHM USED: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Convolutional </a:t>
            </a:r>
            <a:r>
              <a:rPr lang="en-US" dirty="0"/>
              <a:t>Neural Network (CNN</a:t>
            </a:r>
            <a:r>
              <a:rPr lang="en-US" dirty="0" smtClean="0"/>
              <a:t>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Used for detecting and classifying </a:t>
            </a:r>
            <a:r>
              <a:rPr lang="en-US" dirty="0" err="1"/>
              <a:t>microplastics</a:t>
            </a:r>
            <a:r>
              <a:rPr lang="en-US" dirty="0"/>
              <a:t> from water sample images.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2996952"/>
            <a:ext cx="8064896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METHODOLOGY: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smtClean="0"/>
              <a:t>Image </a:t>
            </a:r>
            <a:r>
              <a:rPr lang="en-IN" dirty="0"/>
              <a:t>dataset collected and </a:t>
            </a:r>
            <a:r>
              <a:rPr lang="en-IN" dirty="0" err="1"/>
              <a:t>preprocessed</a:t>
            </a:r>
            <a:r>
              <a:rPr lang="en-IN" dirty="0"/>
              <a:t> using </a:t>
            </a:r>
            <a:r>
              <a:rPr lang="en-IN" dirty="0" err="1"/>
              <a:t>OpenCV</a:t>
            </a:r>
            <a:r>
              <a:rPr lang="en-IN" dirty="0"/>
              <a:t> &amp; Pillow.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Noise reduction, resizing, and normalization applied for feature clarity.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Data augmented with rotation and flipping to improve model accuracy.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CNN model trained using </a:t>
            </a:r>
            <a:r>
              <a:rPr lang="en-IN" dirty="0" err="1"/>
              <a:t>TensorFlow</a:t>
            </a:r>
            <a:r>
              <a:rPr lang="en-IN" dirty="0"/>
              <a:t>/</a:t>
            </a:r>
            <a:r>
              <a:rPr lang="en-IN" dirty="0" err="1"/>
              <a:t>Keras</a:t>
            </a:r>
            <a:r>
              <a:rPr lang="en-IN" dirty="0"/>
              <a:t> with optimized </a:t>
            </a:r>
            <a:r>
              <a:rPr lang="en-IN" dirty="0" err="1"/>
              <a:t>hyperparameters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Tested on unseen images; water safety status predicted through </a:t>
            </a:r>
            <a:r>
              <a:rPr lang="en-IN" dirty="0" err="1"/>
              <a:t>Streamlit</a:t>
            </a:r>
            <a:r>
              <a:rPr lang="en-IN" dirty="0"/>
              <a:t> UI.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pyttsx3 generates voice alerts for detection results.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1475656" y="404664"/>
            <a:ext cx="71108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/>
              <a:t>ALGORITHM &amp; METHODOLOGY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30470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836712"/>
            <a:ext cx="81369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/>
              <a:t>Process</a:t>
            </a:r>
            <a:r>
              <a:rPr lang="en-US" sz="2000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Loaded the trained deep learning model (</a:t>
            </a:r>
            <a:r>
              <a:rPr lang="en-US" dirty="0" err="1"/>
              <a:t>microplastic_model.pkl</a:t>
            </a:r>
            <a:r>
              <a:rPr lang="en-US" dirty="0"/>
              <a:t>).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Tested the model with a separate dataset of water images not used during training.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Compared predicted labels with actual </a:t>
            </a:r>
            <a:r>
              <a:rPr lang="en-US" dirty="0" err="1"/>
              <a:t>microplastic</a:t>
            </a:r>
            <a:r>
              <a:rPr lang="en-US" dirty="0"/>
              <a:t> classes.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Calculated accuracy, precision, recall, and F1-score to evaluate performance.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32224"/>
              </p:ext>
            </p:extLst>
          </p:nvPr>
        </p:nvGraphicFramePr>
        <p:xfrm>
          <a:off x="481280" y="4437112"/>
          <a:ext cx="8229600" cy="1728976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540256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</a:rPr>
                        <a:t>Metric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>
                          <a:effectLst/>
                        </a:rPr>
                        <a:t>Value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Training Accuracy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88%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Testing Accuracy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85%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Model File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>
                          <a:effectLst/>
                        </a:rPr>
                        <a:t>microplastic_model.pkl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39552" y="3789040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Result :</a:t>
            </a:r>
            <a:endParaRPr lang="en-IN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1043608" y="233352"/>
            <a:ext cx="475252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800" b="1" dirty="0"/>
              <a:t>MODEL TESTING</a:t>
            </a:r>
          </a:p>
        </p:txBody>
      </p:sp>
    </p:spTree>
    <p:extLst>
      <p:ext uri="{BB962C8B-B14F-4D97-AF65-F5344CB8AC3E}">
        <p14:creationId xmlns:p14="http://schemas.microsoft.com/office/powerpoint/2010/main" val="292725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1340768"/>
            <a:ext cx="828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Performance Metrics</a:t>
            </a:r>
            <a:r>
              <a:rPr lang="en-US" sz="2000" b="1" dirty="0" smtClean="0"/>
              <a:t>:</a:t>
            </a:r>
            <a:endParaRPr lang="en-US" sz="2000" b="1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 </a:t>
            </a:r>
            <a:r>
              <a:rPr lang="en-US" dirty="0" smtClean="0"/>
              <a:t> 85</a:t>
            </a:r>
            <a:r>
              <a:rPr lang="en-US" dirty="0"/>
              <a:t>%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Precision</a:t>
            </a:r>
            <a:r>
              <a:rPr lang="en-US" dirty="0" smtClean="0"/>
              <a:t>: </a:t>
            </a:r>
            <a:r>
              <a:rPr lang="en-US" dirty="0"/>
              <a:t> 0.86</a:t>
            </a: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Recall:</a:t>
            </a:r>
            <a:r>
              <a:rPr lang="en-US" dirty="0"/>
              <a:t> </a:t>
            </a:r>
            <a:r>
              <a:rPr lang="en-US" dirty="0" smtClean="0"/>
              <a:t> 0.85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US" b="1" dirty="0"/>
              <a:t>F1 Score:</a:t>
            </a:r>
            <a:r>
              <a:rPr lang="en-US" dirty="0"/>
              <a:t> </a:t>
            </a:r>
            <a:r>
              <a:rPr lang="en-US" dirty="0" smtClean="0"/>
              <a:t> 0.85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📈 The model demonstrates strong and consistent performance in detecting </a:t>
            </a:r>
            <a:r>
              <a:rPr lang="en-US" dirty="0" err="1"/>
              <a:t>microplastics</a:t>
            </a:r>
            <a:r>
              <a:rPr lang="en-US" dirty="0"/>
              <a:t> across all tested water samples.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High </a:t>
            </a:r>
            <a:r>
              <a:rPr lang="en-US" dirty="0"/>
              <a:t>precision and recall values indicate reliable identification and minimal misclassification even with variations in sample appearance and background. 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This </a:t>
            </a:r>
            <a:r>
              <a:rPr lang="en-US" dirty="0"/>
              <a:t>confirms the system’s effectiveness for real-world environmental monitoring.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332656"/>
            <a:ext cx="72728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 smtClean="0"/>
              <a:t>       PERFORMANCE  EVALUATION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21103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268760"/>
            <a:ext cx="7560840" cy="46426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0930" y="415260"/>
            <a:ext cx="4968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</a:t>
            </a:r>
            <a:r>
              <a:rPr lang="en-US" sz="2800" b="1" dirty="0" smtClean="0"/>
              <a:t> </a:t>
            </a:r>
            <a:r>
              <a:rPr lang="en-US" sz="2800" b="1" dirty="0"/>
              <a:t>SCREENSHOTS      </a:t>
            </a:r>
            <a:endParaRPr lang="en-IN" sz="2800" b="1" dirty="0"/>
          </a:p>
        </p:txBody>
      </p:sp>
      <p:sp>
        <p:nvSpPr>
          <p:cNvPr id="2" name="Rectangle 1"/>
          <p:cNvSpPr/>
          <p:nvPr/>
        </p:nvSpPr>
        <p:spPr>
          <a:xfrm>
            <a:off x="3419872" y="6088414"/>
            <a:ext cx="24641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User Interface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817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548680"/>
            <a:ext cx="5688632" cy="57606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BROWSE  IMAGE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628800"/>
            <a:ext cx="8208912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9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268760"/>
            <a:ext cx="8229600" cy="4491577"/>
          </a:xfrm>
        </p:spPr>
      </p:pic>
      <p:sp>
        <p:nvSpPr>
          <p:cNvPr id="2" name="TextBox 1"/>
          <p:cNvSpPr txBox="1"/>
          <p:nvPr/>
        </p:nvSpPr>
        <p:spPr>
          <a:xfrm>
            <a:off x="2267744" y="404664"/>
            <a:ext cx="518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WEBCAM  ACCESS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26587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36" y="1124744"/>
            <a:ext cx="8195219" cy="47525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47664" y="404664"/>
            <a:ext cx="59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  PREDICTED SAMPLE OUTPUT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901041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8484" y="1443841"/>
            <a:ext cx="80959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CONCLUSION</a:t>
            </a:r>
            <a:r>
              <a:rPr lang="en-US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Our AI </a:t>
            </a:r>
            <a:r>
              <a:rPr lang="en-US" dirty="0" err="1"/>
              <a:t>microplastic</a:t>
            </a:r>
            <a:r>
              <a:rPr lang="en-US" dirty="0"/>
              <a:t> detector offers fast, accurate, and accessible water quality monitoring with voice alerts, empowering users to take timely action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NEXT </a:t>
            </a:r>
            <a:r>
              <a:rPr lang="en-US" b="1" dirty="0" smtClean="0"/>
              <a:t>STEPS: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Add </a:t>
            </a:r>
            <a:r>
              <a:rPr lang="en-US" dirty="0"/>
              <a:t>geo-mapping and pollution </a:t>
            </a:r>
            <a:r>
              <a:rPr lang="en-US" dirty="0" smtClean="0"/>
              <a:t>tracking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Detect other contaminants beyond </a:t>
            </a:r>
            <a:r>
              <a:rPr lang="en-US" dirty="0" err="1"/>
              <a:t>microplastics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Develop mobile app for wider use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Localized Automated Voice </a:t>
            </a:r>
            <a:r>
              <a:rPr lang="en-US" dirty="0" smtClean="0"/>
              <a:t>Input.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 smtClean="0"/>
              <a:t>Eco reward system.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Collaborate with environmental agencies and NGOs.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§"/>
            </a:pPr>
            <a:r>
              <a:rPr lang="en-US" dirty="0"/>
              <a:t>Publish research and explore patenting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3688" y="620688"/>
            <a:ext cx="67035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CONCLUSION &amp; FUTURE SCOPE</a:t>
            </a:r>
            <a:endParaRPr lang="en-US" sz="28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4" y="705732"/>
            <a:ext cx="926232" cy="58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524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7544" y="980728"/>
            <a:ext cx="799288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dirty="0" err="1" smtClean="0"/>
              <a:t>Venkatesh</a:t>
            </a:r>
            <a:r>
              <a:rPr lang="en-IN" dirty="0"/>
              <a:t>, Z., </a:t>
            </a:r>
            <a:r>
              <a:rPr lang="en-IN" dirty="0" err="1"/>
              <a:t>Subashini</a:t>
            </a:r>
            <a:r>
              <a:rPr lang="en-IN" dirty="0"/>
              <a:t>, M. S., </a:t>
            </a:r>
            <a:r>
              <a:rPr lang="en-IN" dirty="0" err="1"/>
              <a:t>Nallathambi</a:t>
            </a:r>
            <a:r>
              <a:rPr lang="en-IN" dirty="0"/>
              <a:t>, C. (2023). </a:t>
            </a:r>
            <a:r>
              <a:rPr lang="en-IN" dirty="0" smtClean="0"/>
              <a:t>        Smartphone-Based </a:t>
            </a:r>
            <a:r>
              <a:rPr lang="en-IN" dirty="0" err="1"/>
              <a:t>Microplastic</a:t>
            </a:r>
            <a:r>
              <a:rPr lang="en-IN" dirty="0"/>
              <a:t> Detection System using Cloud-Based Deep Learning Service. Sensors and Actuators A Physical, 350, 114-123</a:t>
            </a:r>
            <a:r>
              <a:rPr lang="en-IN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Mehta, R., </a:t>
            </a:r>
            <a:r>
              <a:rPr lang="en-IN" dirty="0" err="1"/>
              <a:t>Basu</a:t>
            </a:r>
            <a:r>
              <a:rPr lang="en-IN" dirty="0"/>
              <a:t>, A., Raman, K. (2023). Automated </a:t>
            </a:r>
            <a:r>
              <a:rPr lang="en-IN" dirty="0" err="1"/>
              <a:t>Microplastic</a:t>
            </a:r>
            <a:r>
              <a:rPr lang="en-IN" dirty="0"/>
              <a:t> Detection in Aquatic Environments using Deep Learning. Proceedings of the IEEE International Conference on Image Processing</a:t>
            </a:r>
            <a:r>
              <a:rPr lang="en-IN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Praveen Kumar, K., </a:t>
            </a:r>
            <a:r>
              <a:rPr lang="en-IN" dirty="0" err="1"/>
              <a:t>Saravanan</a:t>
            </a:r>
            <a:r>
              <a:rPr lang="en-IN" dirty="0"/>
              <a:t>, S. (2023). </a:t>
            </a:r>
            <a:r>
              <a:rPr lang="en-IN" dirty="0" err="1"/>
              <a:t>Microplastics</a:t>
            </a:r>
            <a:r>
              <a:rPr lang="en-IN" dirty="0"/>
              <a:t> Detection using Image Processing Techniques: A Comprehensive Review. Environmental Science Technology, 578, 12345-12356</a:t>
            </a:r>
            <a:r>
              <a:rPr lang="en-IN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Liu, Y., Wu, J., Zhang, L. (2024). A Hybrid CNN-Transformer Model for </a:t>
            </a:r>
            <a:r>
              <a:rPr lang="en-IN" dirty="0" err="1"/>
              <a:t>Microplastic</a:t>
            </a:r>
            <a:r>
              <a:rPr lang="en-IN" dirty="0"/>
              <a:t> Segmentation in Water Imagery. Journal of Environmental Informatics, 382, 2024</a:t>
            </a:r>
            <a:r>
              <a:rPr lang="en-IN" dirty="0" smtClean="0"/>
              <a:t>.</a:t>
            </a:r>
          </a:p>
          <a:p>
            <a:pPr marL="342900" indent="-342900" algn="just">
              <a:buFont typeface="+mj-lt"/>
              <a:buAutoNum type="arabicPeriod"/>
            </a:pPr>
            <a:endParaRPr lang="en-IN" dirty="0"/>
          </a:p>
          <a:p>
            <a:pPr marL="342900" indent="-342900" algn="just">
              <a:buFont typeface="+mj-lt"/>
              <a:buAutoNum type="arabicPeriod"/>
            </a:pPr>
            <a:r>
              <a:rPr lang="en-IN" dirty="0"/>
              <a:t>Martinez, E., Lee, F., Chandra, T. (2024). Challenges and Prospects in Deep Learning-Based </a:t>
            </a:r>
            <a:r>
              <a:rPr lang="en-IN" dirty="0" err="1"/>
              <a:t>Microplastics</a:t>
            </a:r>
            <a:r>
              <a:rPr lang="en-IN" dirty="0"/>
              <a:t> Detection. Ecological Indicators, 156, 110531.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7624" y="134466"/>
            <a:ext cx="5832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           </a:t>
            </a:r>
            <a:r>
              <a:rPr lang="en-US" sz="3200" b="1" dirty="0" smtClean="0"/>
              <a:t>REFERENCES </a:t>
            </a:r>
            <a:endParaRPr lang="en-IN" sz="40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66288"/>
            <a:ext cx="576064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186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1175612"/>
            <a:ext cx="88204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 CHALLENGE</a:t>
            </a:r>
            <a:r>
              <a:rPr lang="en-US" b="1" dirty="0" smtClean="0"/>
              <a:t>: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Microplastic</a:t>
            </a:r>
            <a:r>
              <a:rPr lang="en-US" dirty="0"/>
              <a:t> pollution in water is harmful and hard to detect with traditional methods that are expensive and slow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The presence of these tiny plastic particles in water supplies poses serious risks, necessitating accurate, rapid, and accessible detection methods. </a:t>
            </a:r>
            <a:endParaRPr lang="en-US" dirty="0" smtClean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PROJECT OBJECTIVE: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To create an AI-powered system that quickly detects </a:t>
            </a:r>
            <a:r>
              <a:rPr lang="en-US" dirty="0" err="1"/>
              <a:t>microplastics</a:t>
            </a:r>
            <a:r>
              <a:rPr lang="en-US" dirty="0"/>
              <a:t> in water images and alerts users via voice, making water safety monitoring easy and accessible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r>
              <a:rPr lang="en-US" b="1" dirty="0" smtClean="0"/>
              <a:t> </a:t>
            </a:r>
            <a:r>
              <a:rPr lang="en-US" b="1" dirty="0" smtClean="0"/>
              <a:t>WHY </a:t>
            </a:r>
            <a:r>
              <a:rPr lang="en-US" b="1" dirty="0"/>
              <a:t>IT </a:t>
            </a:r>
            <a:r>
              <a:rPr lang="en-US" b="1" dirty="0" smtClean="0"/>
              <a:t>MATTERS:</a:t>
            </a:r>
            <a:endParaRPr lang="en-US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Clean </a:t>
            </a:r>
            <a:r>
              <a:rPr lang="en-US" dirty="0"/>
              <a:t>water is essential for health</a:t>
            </a:r>
            <a:r>
              <a:rPr lang="en-US" dirty="0" smtClean="0"/>
              <a:t>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Early </a:t>
            </a:r>
            <a:r>
              <a:rPr lang="en-US" dirty="0"/>
              <a:t>detection helps reduce risks from </a:t>
            </a:r>
            <a:r>
              <a:rPr lang="en-US" dirty="0" err="1"/>
              <a:t>microplastics</a:t>
            </a:r>
            <a:r>
              <a:rPr lang="en-US" dirty="0"/>
              <a:t> and encourages responsible environmental practices.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2339752" y="404664"/>
            <a:ext cx="446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</a:t>
            </a:r>
            <a:r>
              <a:rPr lang="en-US" sz="2800" b="1" dirty="0" smtClean="0"/>
              <a:t>   ABSTRACT</a:t>
            </a:r>
            <a:endParaRPr lang="en-IN" sz="2800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316" y="290873"/>
            <a:ext cx="792088" cy="750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83524"/>
            <a:ext cx="936104" cy="7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3478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5656" y="2276872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 smtClean="0"/>
              <a:t>THANK </a:t>
            </a:r>
            <a:r>
              <a:rPr lang="en-US" sz="7200" b="1" dirty="0" smtClean="0"/>
              <a:t>YOU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5161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412776"/>
            <a:ext cx="799288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sz="2000" b="1" dirty="0" smtClean="0"/>
              <a:t>SOCIETAL </a:t>
            </a:r>
            <a:r>
              <a:rPr lang="en-US" sz="2000" b="1" dirty="0" smtClean="0"/>
              <a:t>BENEFIT:</a:t>
            </a:r>
            <a:endParaRPr lang="en-US" sz="2000" b="1" dirty="0"/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Protects public health by detecting hidden </a:t>
            </a:r>
            <a:r>
              <a:rPr lang="en-US" dirty="0" err="1"/>
              <a:t>microplastic</a:t>
            </a:r>
            <a:r>
              <a:rPr lang="en-US" dirty="0"/>
              <a:t> pollution in water.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Enables communities to monitor water safety in real time.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Empowers timely interventions to reduce exposure to harmful </a:t>
            </a:r>
            <a:r>
              <a:rPr lang="en-US" dirty="0" err="1"/>
              <a:t>microplastics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r>
              <a:rPr lang="en-US" sz="2000" b="1" dirty="0" smtClean="0"/>
              <a:t>LINKED </a:t>
            </a:r>
            <a:r>
              <a:rPr lang="en-US" sz="2000" b="1" dirty="0"/>
              <a:t>SDG: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SDG 6: Clean Water and Sanitation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SDG 12: Responsible Consumption and </a:t>
            </a:r>
            <a:r>
              <a:rPr lang="en-US" dirty="0" smtClean="0"/>
              <a:t>Production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REAL-WORLD RELEVANCE: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Provides accessible, rapid, and cost-effective water quality screening.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smtClean="0"/>
              <a:t>Facilitates </a:t>
            </a:r>
            <a:r>
              <a:rPr lang="en-US" dirty="0"/>
              <a:t>awareness and action to reduce plastic pollution impact.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/>
              <a:t>Improves health outcomes by preventing contaminated water use.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712" y="479581"/>
            <a:ext cx="1142256" cy="62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040352" y="499619"/>
            <a:ext cx="532859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prstClr val="black"/>
                </a:solidFill>
              </a:rPr>
              <a:t>SOCIAL </a:t>
            </a:r>
            <a:r>
              <a:rPr lang="en-US" sz="3200" b="1" dirty="0">
                <a:solidFill>
                  <a:prstClr val="black"/>
                </a:solidFill>
              </a:rPr>
              <a:t>RELEVANCE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64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1028343"/>
            <a:ext cx="698477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Traditional </a:t>
            </a:r>
            <a:r>
              <a:rPr lang="en-US" dirty="0" err="1"/>
              <a:t>microplastic</a:t>
            </a:r>
            <a:r>
              <a:rPr lang="en-US" dirty="0"/>
              <a:t> detection relies on filtration, microscopy, and spectroscopy—methods that are slow, costly, and require experts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Recent studies show deep learning (CNN, YOLO) can automate </a:t>
            </a:r>
            <a:r>
              <a:rPr lang="en-US" dirty="0" err="1"/>
              <a:t>microplastic</a:t>
            </a:r>
            <a:r>
              <a:rPr lang="en-US" dirty="0"/>
              <a:t> identification with high accuracy in images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Mobile-based AI tools and smartphone microscopy have emerged, but often lack rapid, user-friendly interfaces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Most literature highlights the need for low-cost, scalable, and real-time detection accessible to non-experts</a:t>
            </a:r>
            <a:r>
              <a:rPr lang="en-US" dirty="0" smtClean="0"/>
              <a:t>.</a:t>
            </a:r>
          </a:p>
          <a:p>
            <a:pPr marL="285750" indent="-285750" algn="just">
              <a:buFont typeface="Wingdings" pitchFamily="2" charset="2"/>
              <a:buChar char="ü"/>
            </a:pPr>
            <a:endParaRPr lang="en-US" dirty="0"/>
          </a:p>
          <a:p>
            <a:pPr marL="285750" indent="-285750" algn="just">
              <a:buFont typeface="Wingdings" pitchFamily="2" charset="2"/>
              <a:buChar char="ü"/>
            </a:pPr>
            <a:r>
              <a:rPr lang="en-US" dirty="0"/>
              <a:t>Our work builds on these advances to create a practical, accessible solution for community and environmental use.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71800" y="476672"/>
            <a:ext cx="51125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LITERATURE </a:t>
            </a:r>
            <a:r>
              <a:rPr lang="en-US" sz="2800" b="1" dirty="0" smtClean="0"/>
              <a:t> SURVEY</a:t>
            </a:r>
            <a:endParaRPr lang="en-US" sz="28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09455"/>
            <a:ext cx="864096" cy="657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5720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536" y="1340768"/>
            <a:ext cx="80648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 err="1"/>
              <a:t>Microplastics</a:t>
            </a:r>
            <a:r>
              <a:rPr lang="en-US" dirty="0"/>
              <a:t>—tiny plastic particles less than 5 mm—are increasingly found in water sources, posing risks to both environmental and human health</a:t>
            </a:r>
            <a:r>
              <a:rPr lang="en-US" dirty="0" smtClean="0"/>
              <a:t>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 </a:t>
            </a:r>
            <a:r>
              <a:rPr lang="en-US" dirty="0"/>
              <a:t>Traditional detection methods are slow, require specialized equipment, and are inaccessible for real-time, widespread monitoring. </a:t>
            </a:r>
            <a:endParaRPr lang="en-US" dirty="0" smtClean="0"/>
          </a:p>
          <a:p>
            <a:pPr>
              <a:lnSpc>
                <a:spcPct val="200000"/>
              </a:lnSpc>
            </a:pPr>
            <a:r>
              <a:rPr lang="en-US" dirty="0" smtClean="0"/>
              <a:t>There </a:t>
            </a:r>
            <a:r>
              <a:rPr lang="en-US" dirty="0"/>
              <a:t>is a need for a rapid, accurate, and user-friendly system to detect </a:t>
            </a:r>
            <a:r>
              <a:rPr lang="en-US" dirty="0" err="1"/>
              <a:t>microplastics</a:t>
            </a:r>
            <a:r>
              <a:rPr lang="en-US" dirty="0"/>
              <a:t> in water and alert users quickly, supporting timely interventions for water safety.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979712" y="404664"/>
            <a:ext cx="5976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PROBLEM   STATEMENT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28468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59632" y="1545765"/>
            <a:ext cx="6480720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Hardware</a:t>
            </a:r>
            <a:r>
              <a:rPr lang="en-IN" b="1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Laptop/PC with i5 or higher processor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Minimum 8GB RAM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Webcam/smartphone </a:t>
            </a:r>
            <a:r>
              <a:rPr lang="en-IN" dirty="0" smtClean="0"/>
              <a:t>camera</a:t>
            </a:r>
          </a:p>
          <a:p>
            <a:pPr lvl="1"/>
            <a:endParaRPr lang="en-IN" dirty="0"/>
          </a:p>
          <a:p>
            <a:r>
              <a:rPr lang="en-IN" b="1" dirty="0" smtClean="0"/>
              <a:t>Software</a:t>
            </a:r>
            <a:r>
              <a:rPr lang="en-IN" b="1" dirty="0"/>
              <a:t>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Windows/Linux OS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Python 3.8+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err="1"/>
              <a:t>TensorFlow</a:t>
            </a:r>
            <a:r>
              <a:rPr lang="en-IN" dirty="0"/>
              <a:t>, </a:t>
            </a:r>
            <a:r>
              <a:rPr lang="en-IN" dirty="0" err="1"/>
              <a:t>Keras</a:t>
            </a:r>
            <a:r>
              <a:rPr lang="en-IN" dirty="0"/>
              <a:t> (Deep Learning)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err="1"/>
              <a:t>OpenCV</a:t>
            </a:r>
            <a:r>
              <a:rPr lang="en-IN" dirty="0"/>
              <a:t>, Pillow (Image Processing)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 err="1"/>
              <a:t>Streamlit</a:t>
            </a:r>
            <a:r>
              <a:rPr lang="en-IN" dirty="0"/>
              <a:t> (User Interface)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/>
              <a:t>pyttsx3 (Voice Alert)</a:t>
            </a:r>
          </a:p>
        </p:txBody>
      </p:sp>
      <p:sp>
        <p:nvSpPr>
          <p:cNvPr id="5" name="Rectangle 4"/>
          <p:cNvSpPr/>
          <p:nvPr/>
        </p:nvSpPr>
        <p:spPr>
          <a:xfrm>
            <a:off x="1115616" y="478828"/>
            <a:ext cx="7848872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b="1" dirty="0" smtClean="0"/>
              <a:t>  HARDWARE &amp; </a:t>
            </a:r>
            <a:r>
              <a:rPr lang="en-IN" sz="2500" b="1" dirty="0" smtClean="0"/>
              <a:t>SOFTWARE  </a:t>
            </a:r>
            <a:r>
              <a:rPr lang="en-IN" sz="2500" b="1" dirty="0" smtClean="0"/>
              <a:t>SPECIFICATION</a:t>
            </a:r>
            <a:endParaRPr lang="en-IN" sz="25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84" y="249303"/>
            <a:ext cx="108012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535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052736"/>
            <a:ext cx="8208912" cy="52458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9512" y="548680"/>
            <a:ext cx="8640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</a:t>
            </a:r>
            <a:r>
              <a:rPr lang="en-US" sz="2800" b="1" dirty="0" smtClean="0"/>
              <a:t>SYSTEM  ARCHITECHTURE  DIAGRAM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620904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/>
          <a:srcRect l="2833" t="17996" r="2025" b="7201"/>
          <a:stretch/>
        </p:blipFill>
        <p:spPr bwMode="auto">
          <a:xfrm>
            <a:off x="1460500" y="1844824"/>
            <a:ext cx="6279852" cy="37047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143784"/>
            <a:ext cx="754380" cy="7010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07704" y="404664"/>
            <a:ext cx="5328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USE CASE DIAGRAM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49525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flow diagram for microplastic detection system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8280920" cy="4680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115616" y="404664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DATA FLOW DIAGRAM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3101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293</TotalTime>
  <Words>671</Words>
  <Application>Microsoft Office PowerPoint</Application>
  <PresentationFormat>On-screen Show (4:3)</PresentationFormat>
  <Paragraphs>146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Civic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</vt:lpstr>
      <vt:lpstr>PowerPoint Presentation</vt:lpstr>
      <vt:lpstr>PowerPoint Presentation</vt:lpstr>
      <vt:lpstr>PowerPoint Presentation</vt:lpstr>
      <vt:lpstr>BROWSE  IMAGE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purushothjami05@gmail.com</dc:creator>
  <cp:lastModifiedBy>purushothjami05@gmail.com</cp:lastModifiedBy>
  <cp:revision>21</cp:revision>
  <dcterms:created xsi:type="dcterms:W3CDTF">2025-09-29T15:37:29Z</dcterms:created>
  <dcterms:modified xsi:type="dcterms:W3CDTF">2025-10-27T08:11:47Z</dcterms:modified>
</cp:coreProperties>
</file>