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57" r:id="rId3"/>
    <p:sldId id="311" r:id="rId4"/>
    <p:sldId id="312" r:id="rId5"/>
    <p:sldId id="316" r:id="rId6"/>
    <p:sldId id="321" r:id="rId7"/>
    <p:sldId id="331" r:id="rId8"/>
    <p:sldId id="332" r:id="rId9"/>
    <p:sldId id="333" r:id="rId10"/>
    <p:sldId id="313" r:id="rId11"/>
    <p:sldId id="314" r:id="rId12"/>
    <p:sldId id="279" r:id="rId13"/>
    <p:sldId id="317" r:id="rId14"/>
    <p:sldId id="318" r:id="rId15"/>
    <p:sldId id="319" r:id="rId16"/>
    <p:sldId id="320" r:id="rId17"/>
    <p:sldId id="322" r:id="rId18"/>
    <p:sldId id="323" r:id="rId19"/>
    <p:sldId id="324" r:id="rId20"/>
    <p:sldId id="325" r:id="rId21"/>
    <p:sldId id="326" r:id="rId22"/>
    <p:sldId id="327" r:id="rId23"/>
    <p:sldId id="328" r:id="rId24"/>
    <p:sldId id="335" r:id="rId25"/>
    <p:sldId id="329" r:id="rId26"/>
    <p:sldId id="330" r:id="rId27"/>
    <p:sldId id="334" r:id="rId28"/>
    <p:sldId id="315" r:id="rId29"/>
    <p:sldId id="292"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5" d="100"/>
          <a:sy n="85" d="100"/>
        </p:scale>
        <p:origin x="63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ikela Deepak" userId="1dc56904191d33f5" providerId="LiveId" clId="{AA8A54B5-5EE7-4177-A65C-7547EB3FD870}"/>
    <pc:docChg chg="undo custSel addSld modSld sldOrd">
      <pc:chgData name="Esikela Deepak" userId="1dc56904191d33f5" providerId="LiveId" clId="{AA8A54B5-5EE7-4177-A65C-7547EB3FD870}" dt="2021-10-29T17:07:59.757" v="5579" actId="20577"/>
      <pc:docMkLst>
        <pc:docMk/>
      </pc:docMkLst>
      <pc:sldChg chg="addSp delSp modSp mod">
        <pc:chgData name="Esikela Deepak" userId="1dc56904191d33f5" providerId="LiveId" clId="{AA8A54B5-5EE7-4177-A65C-7547EB3FD870}" dt="2021-10-23T07:09:09.781" v="885" actId="1076"/>
        <pc:sldMkLst>
          <pc:docMk/>
          <pc:sldMk cId="3852717022" sldId="256"/>
        </pc:sldMkLst>
        <pc:spChg chg="mod">
          <ac:chgData name="Esikela Deepak" userId="1dc56904191d33f5" providerId="LiveId" clId="{AA8A54B5-5EE7-4177-A65C-7547EB3FD870}" dt="2021-10-23T07:07:14.589" v="873" actId="14100"/>
          <ac:spMkLst>
            <pc:docMk/>
            <pc:sldMk cId="3852717022" sldId="256"/>
            <ac:spMk id="2" creationId="{06A46521-2A4A-4A27-B05C-85D14D8A76E0}"/>
          </ac:spMkLst>
        </pc:spChg>
        <pc:spChg chg="del mod">
          <ac:chgData name="Esikela Deepak" userId="1dc56904191d33f5" providerId="LiveId" clId="{AA8A54B5-5EE7-4177-A65C-7547EB3FD870}" dt="2021-10-23T07:06:45.362" v="869" actId="21"/>
          <ac:spMkLst>
            <pc:docMk/>
            <pc:sldMk cId="3852717022" sldId="256"/>
            <ac:spMk id="3" creationId="{3CE4BCAB-F143-4746-9D7F-5A4FF1A86458}"/>
          </ac:spMkLst>
        </pc:spChg>
        <pc:graphicFrameChg chg="add mod">
          <ac:chgData name="Esikela Deepak" userId="1dc56904191d33f5" providerId="LiveId" clId="{AA8A54B5-5EE7-4177-A65C-7547EB3FD870}" dt="2021-10-23T07:08:34.533" v="879" actId="1076"/>
          <ac:graphicFrameMkLst>
            <pc:docMk/>
            <pc:sldMk cId="3852717022" sldId="256"/>
            <ac:graphicFrameMk id="7" creationId="{32EE9398-F8F6-4AD4-934E-E7ADB44DE670}"/>
          </ac:graphicFrameMkLst>
        </pc:graphicFrameChg>
        <pc:picChg chg="add mod">
          <ac:chgData name="Esikela Deepak" userId="1dc56904191d33f5" providerId="LiveId" clId="{AA8A54B5-5EE7-4177-A65C-7547EB3FD870}" dt="2021-10-23T07:07:16.800" v="874" actId="1076"/>
          <ac:picMkLst>
            <pc:docMk/>
            <pc:sldMk cId="3852717022" sldId="256"/>
            <ac:picMk id="5" creationId="{898A18AB-D63F-439E-9DCC-D456762DD0D8}"/>
          </ac:picMkLst>
        </pc:picChg>
        <pc:picChg chg="add mod">
          <ac:chgData name="Esikela Deepak" userId="1dc56904191d33f5" providerId="LiveId" clId="{AA8A54B5-5EE7-4177-A65C-7547EB3FD870}" dt="2021-10-23T07:09:09.781" v="885" actId="1076"/>
          <ac:picMkLst>
            <pc:docMk/>
            <pc:sldMk cId="3852717022" sldId="256"/>
            <ac:picMk id="6" creationId="{805BFACC-2053-440F-AFA3-37A162E6954F}"/>
          </ac:picMkLst>
        </pc:picChg>
      </pc:sldChg>
      <pc:sldChg chg="modSp mod">
        <pc:chgData name="Esikela Deepak" userId="1dc56904191d33f5" providerId="LiveId" clId="{AA8A54B5-5EE7-4177-A65C-7547EB3FD870}" dt="2021-10-29T17:07:59.757" v="5579" actId="20577"/>
        <pc:sldMkLst>
          <pc:docMk/>
          <pc:sldMk cId="4199389932" sldId="257"/>
        </pc:sldMkLst>
        <pc:spChg chg="mod">
          <ac:chgData name="Esikela Deepak" userId="1dc56904191d33f5" providerId="LiveId" clId="{AA8A54B5-5EE7-4177-A65C-7547EB3FD870}" dt="2021-10-29T17:07:59.757" v="5579" actId="20577"/>
          <ac:spMkLst>
            <pc:docMk/>
            <pc:sldMk cId="4199389932" sldId="257"/>
            <ac:spMk id="3" creationId="{70C00482-770E-45BF-A4D7-1460433917D3}"/>
          </ac:spMkLst>
        </pc:spChg>
      </pc:sldChg>
      <pc:sldChg chg="modSp new mod">
        <pc:chgData name="Esikela Deepak" userId="1dc56904191d33f5" providerId="LiveId" clId="{AA8A54B5-5EE7-4177-A65C-7547EB3FD870}" dt="2021-10-23T07:01:35.454" v="269" actId="255"/>
        <pc:sldMkLst>
          <pc:docMk/>
          <pc:sldMk cId="1941162807" sldId="259"/>
        </pc:sldMkLst>
        <pc:spChg chg="mod">
          <ac:chgData name="Esikela Deepak" userId="1dc56904191d33f5" providerId="LiveId" clId="{AA8A54B5-5EE7-4177-A65C-7547EB3FD870}" dt="2021-10-23T06:52:21.294" v="15" actId="20577"/>
          <ac:spMkLst>
            <pc:docMk/>
            <pc:sldMk cId="1941162807" sldId="259"/>
            <ac:spMk id="2" creationId="{FE9F7ADF-706D-4554-AE2D-95CFB43C0793}"/>
          </ac:spMkLst>
        </pc:spChg>
        <pc:spChg chg="mod">
          <ac:chgData name="Esikela Deepak" userId="1dc56904191d33f5" providerId="LiveId" clId="{AA8A54B5-5EE7-4177-A65C-7547EB3FD870}" dt="2021-10-23T07:01:35.454" v="269" actId="255"/>
          <ac:spMkLst>
            <pc:docMk/>
            <pc:sldMk cId="1941162807" sldId="259"/>
            <ac:spMk id="3" creationId="{84BBECBB-CEC9-44D5-A5ED-8C31AB9A2B08}"/>
          </ac:spMkLst>
        </pc:spChg>
      </pc:sldChg>
      <pc:sldChg chg="modSp new mod ord">
        <pc:chgData name="Esikela Deepak" userId="1dc56904191d33f5" providerId="LiveId" clId="{AA8A54B5-5EE7-4177-A65C-7547EB3FD870}" dt="2021-10-29T17:00:58.755" v="5509"/>
        <pc:sldMkLst>
          <pc:docMk/>
          <pc:sldMk cId="2484916128" sldId="260"/>
        </pc:sldMkLst>
        <pc:spChg chg="mod">
          <ac:chgData name="Esikela Deepak" userId="1dc56904191d33f5" providerId="LiveId" clId="{AA8A54B5-5EE7-4177-A65C-7547EB3FD870}" dt="2021-10-23T07:01:44.297" v="281" actId="20577"/>
          <ac:spMkLst>
            <pc:docMk/>
            <pc:sldMk cId="2484916128" sldId="260"/>
            <ac:spMk id="2" creationId="{164BE7E5-37F8-404A-9281-05298CBFD280}"/>
          </ac:spMkLst>
        </pc:spChg>
        <pc:spChg chg="mod">
          <ac:chgData name="Esikela Deepak" userId="1dc56904191d33f5" providerId="LiveId" clId="{AA8A54B5-5EE7-4177-A65C-7547EB3FD870}" dt="2021-10-29T13:46:57.329" v="1620" actId="21"/>
          <ac:spMkLst>
            <pc:docMk/>
            <pc:sldMk cId="2484916128" sldId="260"/>
            <ac:spMk id="3" creationId="{4B5B95FA-2F11-4B8A-B1F4-B9B2BFEBCBD7}"/>
          </ac:spMkLst>
        </pc:spChg>
      </pc:sldChg>
      <pc:sldChg chg="modSp new mod ord">
        <pc:chgData name="Esikela Deepak" userId="1dc56904191d33f5" providerId="LiveId" clId="{AA8A54B5-5EE7-4177-A65C-7547EB3FD870}" dt="2021-10-29T17:01:28.067" v="5511"/>
        <pc:sldMkLst>
          <pc:docMk/>
          <pc:sldMk cId="281424753" sldId="261"/>
        </pc:sldMkLst>
        <pc:spChg chg="mod">
          <ac:chgData name="Esikela Deepak" userId="1dc56904191d33f5" providerId="LiveId" clId="{AA8A54B5-5EE7-4177-A65C-7547EB3FD870}" dt="2021-10-23T07:04:37.093" v="653" actId="20577"/>
          <ac:spMkLst>
            <pc:docMk/>
            <pc:sldMk cId="281424753" sldId="261"/>
            <ac:spMk id="2" creationId="{9A7D25F5-A28A-4D9B-99E9-C6791C916C7C}"/>
          </ac:spMkLst>
        </pc:spChg>
        <pc:spChg chg="mod">
          <ac:chgData name="Esikela Deepak" userId="1dc56904191d33f5" providerId="LiveId" clId="{AA8A54B5-5EE7-4177-A65C-7547EB3FD870}" dt="2021-10-23T07:05:42.277" v="863" actId="20577"/>
          <ac:spMkLst>
            <pc:docMk/>
            <pc:sldMk cId="281424753" sldId="261"/>
            <ac:spMk id="3" creationId="{64DF75E1-2C42-4CB2-99DA-7456EB4CAD49}"/>
          </ac:spMkLst>
        </pc:spChg>
      </pc:sldChg>
      <pc:sldChg chg="modSp new mod">
        <pc:chgData name="Esikela Deepak" userId="1dc56904191d33f5" providerId="LiveId" clId="{AA8A54B5-5EE7-4177-A65C-7547EB3FD870}" dt="2021-10-29T14:37:22.365" v="3487" actId="20577"/>
        <pc:sldMkLst>
          <pc:docMk/>
          <pc:sldMk cId="3640776900" sldId="262"/>
        </pc:sldMkLst>
        <pc:spChg chg="mod">
          <ac:chgData name="Esikela Deepak" userId="1dc56904191d33f5" providerId="LiveId" clId="{AA8A54B5-5EE7-4177-A65C-7547EB3FD870}" dt="2021-10-29T13:40:05.961" v="1373" actId="1076"/>
          <ac:spMkLst>
            <pc:docMk/>
            <pc:sldMk cId="3640776900" sldId="262"/>
            <ac:spMk id="2" creationId="{60677C2A-E7B7-47DA-8697-FA6F084F7F8B}"/>
          </ac:spMkLst>
        </pc:spChg>
        <pc:spChg chg="mod">
          <ac:chgData name="Esikela Deepak" userId="1dc56904191d33f5" providerId="LiveId" clId="{AA8A54B5-5EE7-4177-A65C-7547EB3FD870}" dt="2021-10-29T14:37:22.365" v="3487" actId="20577"/>
          <ac:spMkLst>
            <pc:docMk/>
            <pc:sldMk cId="3640776900" sldId="262"/>
            <ac:spMk id="3" creationId="{7B05B062-F5BD-4A17-8AB2-01F1460E879E}"/>
          </ac:spMkLst>
        </pc:spChg>
      </pc:sldChg>
      <pc:sldChg chg="modSp new mod">
        <pc:chgData name="Esikela Deepak" userId="1dc56904191d33f5" providerId="LiveId" clId="{AA8A54B5-5EE7-4177-A65C-7547EB3FD870}" dt="2021-10-29T16:59:11.336" v="5507" actId="20577"/>
        <pc:sldMkLst>
          <pc:docMk/>
          <pc:sldMk cId="3121466888" sldId="263"/>
        </pc:sldMkLst>
        <pc:spChg chg="mod">
          <ac:chgData name="Esikela Deepak" userId="1dc56904191d33f5" providerId="LiveId" clId="{AA8A54B5-5EE7-4177-A65C-7547EB3FD870}" dt="2021-10-29T16:01:20.502" v="3489"/>
          <ac:spMkLst>
            <pc:docMk/>
            <pc:sldMk cId="3121466888" sldId="263"/>
            <ac:spMk id="2" creationId="{E8AFDEFC-91CC-4768-B37D-EA044C9E80EA}"/>
          </ac:spMkLst>
        </pc:spChg>
        <pc:spChg chg="mod">
          <ac:chgData name="Esikela Deepak" userId="1dc56904191d33f5" providerId="LiveId" clId="{AA8A54B5-5EE7-4177-A65C-7547EB3FD870}" dt="2021-10-29T16:59:11.336" v="5507" actId="20577"/>
          <ac:spMkLst>
            <pc:docMk/>
            <pc:sldMk cId="3121466888" sldId="263"/>
            <ac:spMk id="3" creationId="{C9447529-4341-4914-B73B-E6BE8E4A2BF3}"/>
          </ac:spMkLst>
        </pc:spChg>
      </pc:sldChg>
      <pc:sldChg chg="delSp modSp new mod">
        <pc:chgData name="Esikela Deepak" userId="1dc56904191d33f5" providerId="LiveId" clId="{AA8A54B5-5EE7-4177-A65C-7547EB3FD870}" dt="2021-10-29T16:41:11.770" v="5308" actId="20577"/>
        <pc:sldMkLst>
          <pc:docMk/>
          <pc:sldMk cId="23323088" sldId="264"/>
        </pc:sldMkLst>
        <pc:spChg chg="del">
          <ac:chgData name="Esikela Deepak" userId="1dc56904191d33f5" providerId="LiveId" clId="{AA8A54B5-5EE7-4177-A65C-7547EB3FD870}" dt="2021-10-29T16:29:50.808" v="4537" actId="478"/>
          <ac:spMkLst>
            <pc:docMk/>
            <pc:sldMk cId="23323088" sldId="264"/>
            <ac:spMk id="2" creationId="{E919E4D9-669B-4B6F-B69A-24A5B16154DD}"/>
          </ac:spMkLst>
        </pc:spChg>
        <pc:spChg chg="mod">
          <ac:chgData name="Esikela Deepak" userId="1dc56904191d33f5" providerId="LiveId" clId="{AA8A54B5-5EE7-4177-A65C-7547EB3FD870}" dt="2021-10-29T16:41:11.770" v="5308" actId="20577"/>
          <ac:spMkLst>
            <pc:docMk/>
            <pc:sldMk cId="23323088" sldId="264"/>
            <ac:spMk id="3" creationId="{05E02169-939A-4833-8C70-0E0370676D7E}"/>
          </ac:spMkLst>
        </pc:spChg>
      </pc:sldChg>
      <pc:sldChg chg="modSp new mod">
        <pc:chgData name="Esikela Deepak" userId="1dc56904191d33f5" providerId="LiveId" clId="{AA8A54B5-5EE7-4177-A65C-7547EB3FD870}" dt="2021-10-29T16:54:23.681" v="5478" actId="20577"/>
        <pc:sldMkLst>
          <pc:docMk/>
          <pc:sldMk cId="2691381551" sldId="265"/>
        </pc:sldMkLst>
        <pc:spChg chg="mod">
          <ac:chgData name="Esikela Deepak" userId="1dc56904191d33f5" providerId="LiveId" clId="{AA8A54B5-5EE7-4177-A65C-7547EB3FD870}" dt="2021-10-29T16:46:24.482" v="5405" actId="1076"/>
          <ac:spMkLst>
            <pc:docMk/>
            <pc:sldMk cId="2691381551" sldId="265"/>
            <ac:spMk id="2" creationId="{28CDB65E-AE9B-400D-935C-2337E4164FEC}"/>
          </ac:spMkLst>
        </pc:spChg>
        <pc:spChg chg="mod">
          <ac:chgData name="Esikela Deepak" userId="1dc56904191d33f5" providerId="LiveId" clId="{AA8A54B5-5EE7-4177-A65C-7547EB3FD870}" dt="2021-10-29T16:54:23.681" v="5478" actId="20577"/>
          <ac:spMkLst>
            <pc:docMk/>
            <pc:sldMk cId="2691381551" sldId="265"/>
            <ac:spMk id="3" creationId="{BBFC31AF-F6F2-4984-92D3-68C4EEDD7282}"/>
          </ac:spMkLst>
        </pc:spChg>
      </pc:sldChg>
      <pc:sldChg chg="delSp modSp new mod">
        <pc:chgData name="Esikela Deepak" userId="1dc56904191d33f5" providerId="LiveId" clId="{AA8A54B5-5EE7-4177-A65C-7547EB3FD870}" dt="2021-10-29T16:55:49.690" v="5485" actId="255"/>
        <pc:sldMkLst>
          <pc:docMk/>
          <pc:sldMk cId="1115560295" sldId="266"/>
        </pc:sldMkLst>
        <pc:spChg chg="del">
          <ac:chgData name="Esikela Deepak" userId="1dc56904191d33f5" providerId="LiveId" clId="{AA8A54B5-5EE7-4177-A65C-7547EB3FD870}" dt="2021-10-29T16:50:36.541" v="5444" actId="478"/>
          <ac:spMkLst>
            <pc:docMk/>
            <pc:sldMk cId="1115560295" sldId="266"/>
            <ac:spMk id="2" creationId="{5D50E99D-7E0A-4C5B-8344-A23FEF8BB11D}"/>
          </ac:spMkLst>
        </pc:spChg>
        <pc:spChg chg="mod">
          <ac:chgData name="Esikela Deepak" userId="1dc56904191d33f5" providerId="LiveId" clId="{AA8A54B5-5EE7-4177-A65C-7547EB3FD870}" dt="2021-10-29T16:55:49.690" v="5485" actId="255"/>
          <ac:spMkLst>
            <pc:docMk/>
            <pc:sldMk cId="1115560295" sldId="266"/>
            <ac:spMk id="3" creationId="{E5B032B8-BBBE-40F2-9311-29B700BA3C8D}"/>
          </ac:spMkLst>
        </pc:spChg>
      </pc:sldChg>
      <pc:sldChg chg="delSp modSp new mod">
        <pc:chgData name="Esikela Deepak" userId="1dc56904191d33f5" providerId="LiveId" clId="{AA8A54B5-5EE7-4177-A65C-7547EB3FD870}" dt="2021-10-29T16:57:29.880" v="5499" actId="20577"/>
        <pc:sldMkLst>
          <pc:docMk/>
          <pc:sldMk cId="2292288820" sldId="267"/>
        </pc:sldMkLst>
        <pc:spChg chg="del">
          <ac:chgData name="Esikela Deepak" userId="1dc56904191d33f5" providerId="LiveId" clId="{AA8A54B5-5EE7-4177-A65C-7547EB3FD870}" dt="2021-10-29T16:56:00.166" v="5487" actId="478"/>
          <ac:spMkLst>
            <pc:docMk/>
            <pc:sldMk cId="2292288820" sldId="267"/>
            <ac:spMk id="2" creationId="{07831FD1-0FD0-4B99-92DB-C8103D263930}"/>
          </ac:spMkLst>
        </pc:spChg>
        <pc:spChg chg="mod">
          <ac:chgData name="Esikela Deepak" userId="1dc56904191d33f5" providerId="LiveId" clId="{AA8A54B5-5EE7-4177-A65C-7547EB3FD870}" dt="2021-10-29T16:57:29.880" v="5499" actId="20577"/>
          <ac:spMkLst>
            <pc:docMk/>
            <pc:sldMk cId="2292288820" sldId="267"/>
            <ac:spMk id="3" creationId="{987F8020-2EAF-4374-AFF5-78FD176510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BEF5-A258-47A1-87D7-5B79124C9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617308-E0AF-4CDB-AB0E-367B58369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39EB45-2538-4ABA-9010-D0AF6F66FDAB}"/>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146AAD68-D290-4C82-82FD-DA1FA6640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01AC-585B-4E42-8CD2-8217567AF216}"/>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246230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8B75-C8A5-4AC0-8DAA-E50759268F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6E0883-04A6-4979-B871-615F197CDE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7F7E1-D4D3-417A-9A03-4E1744DA059E}"/>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8E7A5A06-0C02-419D-9A19-9EBA46469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355BF-96D7-4803-B2ED-7EAF22DB80AE}"/>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124356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1E279-F7AC-43A2-816A-7F99A38F64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F1EB1-3DD1-49B9-A190-57D8F2E20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B0FCA-FE93-4C0E-B37A-0F3727617113}"/>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184C90C1-02A5-464F-B6C7-6C50B986D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8DE86-DE9D-4AD3-A08E-4367D689CC9A}"/>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66011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CE38-13A8-4F62-A934-2A1AF2C6A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881D9-4869-4896-832D-9F76638A9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C785B-09CF-4BC7-8AFE-F4E5C190D48B}"/>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AA7D3150-8321-471B-9755-6B5826EED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880AF-9AA1-4A6F-A7BF-C1F2D1759B1A}"/>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425045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3347-8497-47F6-BE06-19B3F9AC1C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C7FCEB-D0CA-47E5-AEC0-6EEC8C4FD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3F623-31A0-4470-BE64-6CE07676519A}"/>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AB10904A-D794-493D-A227-1DC815DBF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FA35F-34D1-44BA-801C-96F4B6908E8C}"/>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393405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AC17-20BB-47F4-BEE2-C6F483EB6B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71DD7-C56C-432C-B1A1-D9784F8FA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7D52D2-7D03-450A-9FE4-CBD5D11F8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AEE740-D653-4EEF-800C-564FB6F58D85}"/>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6" name="Footer Placeholder 5">
            <a:extLst>
              <a:ext uri="{FF2B5EF4-FFF2-40B4-BE49-F238E27FC236}">
                <a16:creationId xmlns:a16="http://schemas.microsoft.com/office/drawing/2014/main" id="{AFA5B750-8481-49FF-BCD3-D172A397F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DF5A6-492E-461D-A484-67A6A9297C81}"/>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10972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E831-CF82-403F-B0C8-9DC1BE06A1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79B0D-B24A-4EE1-B852-F8AFE0D4D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E8A64-8517-4AC2-BF8A-D8A492A5C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0C3A4D-E24B-4DAD-92B4-975BC8FBA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01B75-1769-4C7E-A75E-9ACD9BE24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D2661F-91EE-4843-88B0-CAB3D867F746}"/>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8" name="Footer Placeholder 7">
            <a:extLst>
              <a:ext uri="{FF2B5EF4-FFF2-40B4-BE49-F238E27FC236}">
                <a16:creationId xmlns:a16="http://schemas.microsoft.com/office/drawing/2014/main" id="{C23B7A46-21F3-4A88-93A5-77B0D928F1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161AB0-A6E4-4DEC-8E66-27833FC1CD36}"/>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113861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5D0-7B82-4879-908E-EEAEA6DD4F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F7763-6F30-4D3D-97C0-3B14C36FCD81}"/>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4" name="Footer Placeholder 3">
            <a:extLst>
              <a:ext uri="{FF2B5EF4-FFF2-40B4-BE49-F238E27FC236}">
                <a16:creationId xmlns:a16="http://schemas.microsoft.com/office/drawing/2014/main" id="{179992CB-6A19-4E84-993B-D5A20B69B2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E11201-9302-4513-9E69-1770A5A2BDCD}"/>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349005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44AEB-1F66-4AB8-9842-0796B22A6847}"/>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3" name="Footer Placeholder 2">
            <a:extLst>
              <a:ext uri="{FF2B5EF4-FFF2-40B4-BE49-F238E27FC236}">
                <a16:creationId xmlns:a16="http://schemas.microsoft.com/office/drawing/2014/main" id="{8DE26136-0D37-42A7-9CFA-4A9F7D1878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D2B13D-5E75-4456-803C-A31361A1197D}"/>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174254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40C3-A67F-4452-B3A0-CDE826CF8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9E3F9E-4085-43DB-B47F-0EB451AB0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14D8A5-CF66-4D5E-BD88-5CB20730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C451E-E78B-4A84-ADBB-BD6F78DCA50C}"/>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6" name="Footer Placeholder 5">
            <a:extLst>
              <a:ext uri="{FF2B5EF4-FFF2-40B4-BE49-F238E27FC236}">
                <a16:creationId xmlns:a16="http://schemas.microsoft.com/office/drawing/2014/main" id="{1892D6C8-8041-43F5-A6B0-5D6035B37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C46DC-E9DE-4606-934B-49F9FCAFB6DF}"/>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31925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D32-9C5E-4872-8D50-3C9406876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13B6D5-67E9-41E1-8FA0-A5E2B0AF1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3E6221-0BE8-4AFD-8C2A-74022E747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4C4F-8EBC-4650-9FEA-3CCC432E18DA}"/>
              </a:ext>
            </a:extLst>
          </p:cNvPr>
          <p:cNvSpPr>
            <a:spLocks noGrp="1"/>
          </p:cNvSpPr>
          <p:nvPr>
            <p:ph type="dt" sz="half" idx="10"/>
          </p:nvPr>
        </p:nvSpPr>
        <p:spPr/>
        <p:txBody>
          <a:bodyPr/>
          <a:lstStyle/>
          <a:p>
            <a:fld id="{DE2DC435-669B-495B-93CD-8D9ECE4AA823}" type="datetimeFigureOut">
              <a:rPr lang="en-IN" smtClean="0"/>
              <a:t>02-07-2022</a:t>
            </a:fld>
            <a:endParaRPr lang="en-IN"/>
          </a:p>
        </p:txBody>
      </p:sp>
      <p:sp>
        <p:nvSpPr>
          <p:cNvPr id="6" name="Footer Placeholder 5">
            <a:extLst>
              <a:ext uri="{FF2B5EF4-FFF2-40B4-BE49-F238E27FC236}">
                <a16:creationId xmlns:a16="http://schemas.microsoft.com/office/drawing/2014/main" id="{4594C5F3-8A51-47EA-B950-DFD12A8A2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25E76-7249-4AE9-BA26-E795A61DD8B0}"/>
              </a:ext>
            </a:extLst>
          </p:cNvPr>
          <p:cNvSpPr>
            <a:spLocks noGrp="1"/>
          </p:cNvSpPr>
          <p:nvPr>
            <p:ph type="sldNum" sz="quarter" idx="12"/>
          </p:nvPr>
        </p:nvSpPr>
        <p:spPr/>
        <p:txBody>
          <a:bodyPr/>
          <a:lstStyle/>
          <a:p>
            <a:fld id="{D5DBFA6B-6BFA-499F-8D78-802DDEC96E8C}" type="slidenum">
              <a:rPr lang="en-IN" smtClean="0"/>
              <a:t>‹#›</a:t>
            </a:fld>
            <a:endParaRPr lang="en-IN"/>
          </a:p>
        </p:txBody>
      </p:sp>
    </p:spTree>
    <p:extLst>
      <p:ext uri="{BB962C8B-B14F-4D97-AF65-F5344CB8AC3E}">
        <p14:creationId xmlns:p14="http://schemas.microsoft.com/office/powerpoint/2010/main" val="229067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35B4F-CCAC-4262-B68C-9E57E40E3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BCC9D3-ECA1-47A9-80A8-97BA6D55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CD737-4886-467F-BBFA-0801C226F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DC435-669B-495B-93CD-8D9ECE4AA823}" type="datetimeFigureOut">
              <a:rPr lang="en-IN" smtClean="0"/>
              <a:t>02-07-2022</a:t>
            </a:fld>
            <a:endParaRPr lang="en-IN"/>
          </a:p>
        </p:txBody>
      </p:sp>
      <p:sp>
        <p:nvSpPr>
          <p:cNvPr id="5" name="Footer Placeholder 4">
            <a:extLst>
              <a:ext uri="{FF2B5EF4-FFF2-40B4-BE49-F238E27FC236}">
                <a16:creationId xmlns:a16="http://schemas.microsoft.com/office/drawing/2014/main" id="{861E488F-A66E-424D-B1FF-40A8E0F85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553EFF-8B52-472C-AE32-D52B29A9E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BFA6B-6BFA-499F-8D78-802DDEC96E8C}" type="slidenum">
              <a:rPr lang="en-IN" smtClean="0"/>
              <a:t>‹#›</a:t>
            </a:fld>
            <a:endParaRPr lang="en-IN"/>
          </a:p>
        </p:txBody>
      </p:sp>
    </p:spTree>
    <p:extLst>
      <p:ext uri="{BB962C8B-B14F-4D97-AF65-F5344CB8AC3E}">
        <p14:creationId xmlns:p14="http://schemas.microsoft.com/office/powerpoint/2010/main" val="88762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6521-2A4A-4A27-B05C-85D14D8A76E0}"/>
              </a:ext>
            </a:extLst>
          </p:cNvPr>
          <p:cNvSpPr>
            <a:spLocks noGrp="1"/>
          </p:cNvSpPr>
          <p:nvPr>
            <p:ph type="ctrTitle"/>
          </p:nvPr>
        </p:nvSpPr>
        <p:spPr>
          <a:xfrm>
            <a:off x="729673" y="628806"/>
            <a:ext cx="10797309" cy="1159661"/>
          </a:xfrm>
        </p:spPr>
        <p:txBody>
          <a:bodyPr>
            <a:noAutofit/>
          </a:bodyPr>
          <a:lstStyle/>
          <a:p>
            <a:r>
              <a:rPr lang="en-US" sz="4000" b="1" dirty="0">
                <a:effectLst/>
                <a:latin typeface="Times New Roman" panose="02020603050405020304" pitchFamily="18" charset="0"/>
                <a:ea typeface="Calibri" panose="020F0502020204030204" pitchFamily="34" charset="0"/>
              </a:rPr>
              <a:t>Predicting Chronic Diseases Due To Diabetes </a:t>
            </a:r>
            <a:endParaRPr lang="en-IN" sz="4000" dirty="0"/>
          </a:p>
        </p:txBody>
      </p:sp>
      <p:pic>
        <p:nvPicPr>
          <p:cNvPr id="5" name="Picture 4">
            <a:extLst>
              <a:ext uri="{FF2B5EF4-FFF2-40B4-BE49-F238E27FC236}">
                <a16:creationId xmlns:a16="http://schemas.microsoft.com/office/drawing/2014/main" id="{898A18AB-D63F-439E-9DCC-D456762DD0D8}"/>
              </a:ext>
            </a:extLst>
          </p:cNvPr>
          <p:cNvPicPr>
            <a:picLocks noChangeAspect="1"/>
          </p:cNvPicPr>
          <p:nvPr/>
        </p:nvPicPr>
        <p:blipFill>
          <a:blip r:embed="rId2"/>
          <a:stretch>
            <a:fillRect/>
          </a:stretch>
        </p:blipFill>
        <p:spPr>
          <a:xfrm>
            <a:off x="2124189" y="2511286"/>
            <a:ext cx="7962094" cy="2187935"/>
          </a:xfrm>
          <a:prstGeom prst="rect">
            <a:avLst/>
          </a:prstGeom>
        </p:spPr>
      </p:pic>
      <p:pic>
        <p:nvPicPr>
          <p:cNvPr id="6" name="Picture 5">
            <a:extLst>
              <a:ext uri="{FF2B5EF4-FFF2-40B4-BE49-F238E27FC236}">
                <a16:creationId xmlns:a16="http://schemas.microsoft.com/office/drawing/2014/main" id="{805BFACC-2053-440F-AFA3-37A162E6954F}"/>
              </a:ext>
            </a:extLst>
          </p:cNvPr>
          <p:cNvPicPr>
            <a:picLocks noChangeAspect="1"/>
          </p:cNvPicPr>
          <p:nvPr/>
        </p:nvPicPr>
        <p:blipFill>
          <a:blip r:embed="rId3"/>
          <a:stretch>
            <a:fillRect/>
          </a:stretch>
        </p:blipFill>
        <p:spPr>
          <a:xfrm>
            <a:off x="4486172" y="4792064"/>
            <a:ext cx="3460795" cy="1493455"/>
          </a:xfrm>
          <a:prstGeom prst="rect">
            <a:avLst/>
          </a:prstGeom>
        </p:spPr>
      </p:pic>
      <p:graphicFrame>
        <p:nvGraphicFramePr>
          <p:cNvPr id="7" name="Object 6">
            <a:extLst>
              <a:ext uri="{FF2B5EF4-FFF2-40B4-BE49-F238E27FC236}">
                <a16:creationId xmlns:a16="http://schemas.microsoft.com/office/drawing/2014/main" id="{32EE9398-F8F6-4AD4-934E-E7ADB44DE670}"/>
              </a:ext>
            </a:extLst>
          </p:cNvPr>
          <p:cNvGraphicFramePr>
            <a:graphicFrameLocks noChangeAspect="1"/>
          </p:cNvGraphicFramePr>
          <p:nvPr/>
        </p:nvGraphicFramePr>
        <p:xfrm>
          <a:off x="9093200" y="4985198"/>
          <a:ext cx="6197600" cy="1831975"/>
        </p:xfrm>
        <a:graphic>
          <a:graphicData uri="http://schemas.openxmlformats.org/presentationml/2006/ole">
            <mc:AlternateContent xmlns:mc="http://schemas.openxmlformats.org/markup-compatibility/2006">
              <mc:Choice xmlns:v="urn:schemas-microsoft-com:vml" Requires="v">
                <p:oleObj name="Document" r:id="rId4" imgW="6198222" imgH="1832106" progId="Word.Document.12">
                  <p:embed/>
                </p:oleObj>
              </mc:Choice>
              <mc:Fallback>
                <p:oleObj name="Document" r:id="rId4" imgW="6198222" imgH="1832106" progId="Word.Document.12">
                  <p:embed/>
                  <p:pic>
                    <p:nvPicPr>
                      <p:cNvPr id="7" name="Object 6">
                        <a:extLst>
                          <a:ext uri="{FF2B5EF4-FFF2-40B4-BE49-F238E27FC236}">
                            <a16:creationId xmlns:a16="http://schemas.microsoft.com/office/drawing/2014/main" id="{32EE9398-F8F6-4AD4-934E-E7ADB44DE670}"/>
                          </a:ext>
                        </a:extLst>
                      </p:cNvPr>
                      <p:cNvPicPr/>
                      <p:nvPr/>
                    </p:nvPicPr>
                    <p:blipFill>
                      <a:blip r:embed="rId5"/>
                      <a:stretch>
                        <a:fillRect/>
                      </a:stretch>
                    </p:blipFill>
                    <p:spPr>
                      <a:xfrm>
                        <a:off x="9093200" y="4985198"/>
                        <a:ext cx="6197600" cy="1831975"/>
                      </a:xfrm>
                      <a:prstGeom prst="rect">
                        <a:avLst/>
                      </a:prstGeom>
                    </p:spPr>
                  </p:pic>
                </p:oleObj>
              </mc:Fallback>
            </mc:AlternateContent>
          </a:graphicData>
        </a:graphic>
      </p:graphicFrame>
    </p:spTree>
    <p:extLst>
      <p:ext uri="{BB962C8B-B14F-4D97-AF65-F5344CB8AC3E}">
        <p14:creationId xmlns:p14="http://schemas.microsoft.com/office/powerpoint/2010/main" val="314039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6D3-30FF-4BBC-8BBE-DE8981A6A87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r>
              <a:rPr lang="en-IN" dirty="0"/>
              <a:t>	</a:t>
            </a:r>
          </a:p>
        </p:txBody>
      </p:sp>
      <p:sp>
        <p:nvSpPr>
          <p:cNvPr id="3" name="Content Placeholder 2">
            <a:extLst>
              <a:ext uri="{FF2B5EF4-FFF2-40B4-BE49-F238E27FC236}">
                <a16:creationId xmlns:a16="http://schemas.microsoft.com/office/drawing/2014/main" id="{314144AA-337C-4F44-9F35-20B3231FAABC}"/>
              </a:ext>
            </a:extLst>
          </p:cNvPr>
          <p:cNvSpPr>
            <a:spLocks noGrp="1"/>
          </p:cNvSpPr>
          <p:nvPr>
            <p:ph idx="1"/>
          </p:nvPr>
        </p:nvSpPr>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People all over the world are subjected to various diseases and disorders in which diabetes is one of them. </a:t>
            </a:r>
            <a:r>
              <a:rPr lang="en-US" sz="1800" dirty="0">
                <a:latin typeface="Times New Roman" panose="02020603050405020304" pitchFamily="18" charset="0"/>
                <a:cs typeface="Times New Roman" panose="02020603050405020304" pitchFamily="18" charset="0"/>
              </a:rPr>
              <a:t>Approximately 537 million adults (20-79 years) are living with diabetes which is 10.5 percent of global adult population.</a:t>
            </a:r>
            <a:r>
              <a:rPr lang="en-IN" sz="1800" dirty="0">
                <a:latin typeface="Times New Roman" panose="02020603050405020304" pitchFamily="18" charset="0"/>
                <a:cs typeface="Times New Roman" panose="02020603050405020304" pitchFamily="18" charset="0"/>
              </a:rPr>
              <a:t> As mentioned in the Literature Survey there are not many projects focussing on chronic diseases due to diabetes and even if such projects are found in cardio vascular disease, they are of binary class label which focus on one or two algorithms. We in this project aim at developing a model that is based on multi class labelled data and focusses on comparing various algorithms to find the best algorithm. We also aim at finding the attributes that highly contribute to cardio vascular disease. </a:t>
            </a:r>
          </a:p>
        </p:txBody>
      </p:sp>
    </p:spTree>
    <p:extLst>
      <p:ext uri="{BB962C8B-B14F-4D97-AF65-F5344CB8AC3E}">
        <p14:creationId xmlns:p14="http://schemas.microsoft.com/office/powerpoint/2010/main" val="29031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E7E5-37F8-404A-9281-05298CBFD2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5B95FA-2F11-4B8A-B1F4-B9B2BFEBCBD7}"/>
              </a:ext>
            </a:extLst>
          </p:cNvPr>
          <p:cNvSpPr>
            <a:spLocks noGrp="1"/>
          </p:cNvSpPr>
          <p:nvPr>
            <p:ph idx="1"/>
          </p:nvPr>
        </p:nvSpPr>
        <p:spPr>
          <a:xfrm>
            <a:off x="838200" y="1497106"/>
            <a:ext cx="11174506" cy="4679857"/>
          </a:xfrm>
        </p:spPr>
        <p:txBody>
          <a:bodyPr>
            <a:normAutofit/>
          </a:bodyPr>
          <a:lstStyle/>
          <a:p>
            <a:pPr marL="514350" indent="-514350">
              <a:buFont typeface="+mj-lt"/>
              <a:buAutoNum type="arabicParenR"/>
            </a:pPr>
            <a:r>
              <a:rPr lang="en-IN" sz="2000" dirty="0">
                <a:latin typeface="Times New Roman" panose="02020603050405020304" pitchFamily="18" charset="0"/>
                <a:cs typeface="Times New Roman" panose="02020603050405020304" pitchFamily="18" charset="0"/>
              </a:rPr>
              <a:t>To find the attributes that highly effect chronic disease due to diabetes. </a:t>
            </a:r>
          </a:p>
          <a:p>
            <a:pPr marL="514350" indent="-514350">
              <a:buFont typeface="+mj-lt"/>
              <a:buAutoNum type="arabicParenR"/>
            </a:pPr>
            <a:r>
              <a:rPr lang="en-IN" sz="2000" dirty="0">
                <a:latin typeface="Times New Roman" panose="02020603050405020304" pitchFamily="18" charset="0"/>
                <a:cs typeface="Times New Roman" panose="02020603050405020304" pitchFamily="18" charset="0"/>
              </a:rPr>
              <a:t>To build various machine learning models and compare them to identify the model that performs best on the given data. </a:t>
            </a:r>
            <a:endParaRPr lang="en-US" b="0" i="0" u="none" strike="noStrike" dirty="0">
              <a:solidFill>
                <a:srgbClr val="000000"/>
              </a:solidFill>
              <a:effectLst/>
            </a:endParaRPr>
          </a:p>
          <a:p>
            <a:pPr marL="514350" indent="-514350">
              <a:buAutoNum type="arabicParenR"/>
            </a:pPr>
            <a:endParaRPr lang="en-US" dirty="0"/>
          </a:p>
          <a:p>
            <a:pPr marL="514350" indent="-514350">
              <a:buAutoNum type="arabicParenR"/>
            </a:pPr>
            <a:endParaRPr lang="en-IN" dirty="0"/>
          </a:p>
        </p:txBody>
      </p:sp>
    </p:spTree>
    <p:extLst>
      <p:ext uri="{BB962C8B-B14F-4D97-AF65-F5344CB8AC3E}">
        <p14:creationId xmlns:p14="http://schemas.microsoft.com/office/powerpoint/2010/main" val="69074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8E70-0A2B-4493-841D-EEE38E801A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a:t>
            </a:r>
            <a:r>
              <a:rPr lang="en-IN" dirty="0"/>
              <a:t>	</a:t>
            </a:r>
          </a:p>
        </p:txBody>
      </p:sp>
      <p:sp>
        <p:nvSpPr>
          <p:cNvPr id="3" name="Content Placeholder 2">
            <a:extLst>
              <a:ext uri="{FF2B5EF4-FFF2-40B4-BE49-F238E27FC236}">
                <a16:creationId xmlns:a16="http://schemas.microsoft.com/office/drawing/2014/main" id="{9186E1A2-A8FC-468D-BCC8-DA7D2F13213E}"/>
              </a:ext>
            </a:extLst>
          </p:cNvPr>
          <p:cNvSpPr>
            <a:spLocks noGrp="1"/>
          </p:cNvSpPr>
          <p:nvPr>
            <p:ph idx="1"/>
          </p:nvPr>
        </p:nvSpPr>
        <p:spPr/>
        <p:txBody>
          <a:bodyPr>
            <a:noAutofit/>
          </a:bodyPr>
          <a:lstStyle/>
          <a:p>
            <a:pPr marL="0" indent="0">
              <a:lnSpc>
                <a:spcPct val="107000"/>
              </a:lnSpc>
              <a:spcAft>
                <a:spcPts val="6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Hardware Specification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Processor	11th Gen Intel(R) Core(TM) i5-1135G7 @ 2.40GHz   2.40 GHz</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Installed RAM	8.00 GB (7.65 GB usable)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System type	64-bit operating system, x64-based processor</a:t>
            </a:r>
          </a:p>
          <a:p>
            <a:pPr marL="0" indent="0">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version 3.x</a:t>
            </a:r>
          </a:p>
        </p:txBody>
      </p:sp>
    </p:spTree>
    <p:extLst>
      <p:ext uri="{BB962C8B-B14F-4D97-AF65-F5344CB8AC3E}">
        <p14:creationId xmlns:p14="http://schemas.microsoft.com/office/powerpoint/2010/main" val="143378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135E-7608-D2FA-4439-DD19A992F9F3}"/>
              </a:ext>
            </a:extLst>
          </p:cNvPr>
          <p:cNvSpPr>
            <a:spLocks noGrp="1"/>
          </p:cNvSpPr>
          <p:nvPr>
            <p:ph type="title"/>
          </p:nvPr>
        </p:nvSpPr>
        <p:spPr>
          <a:xfrm>
            <a:off x="838200" y="143435"/>
            <a:ext cx="10515600" cy="1102659"/>
          </a:xfrm>
        </p:spPr>
        <p:txBody>
          <a:bodyPr/>
          <a:lstStyle/>
          <a:p>
            <a:r>
              <a:rPr lang="en-IN" dirty="0">
                <a:latin typeface="Times New Roman" panose="02020603050405020304" pitchFamily="18" charset="0"/>
                <a:cs typeface="Times New Roman" panose="02020603050405020304" pitchFamily="18" charset="0"/>
              </a:rPr>
              <a:t>Methodology	</a:t>
            </a:r>
          </a:p>
        </p:txBody>
      </p:sp>
      <p:sp>
        <p:nvSpPr>
          <p:cNvPr id="3" name="Content Placeholder 2">
            <a:extLst>
              <a:ext uri="{FF2B5EF4-FFF2-40B4-BE49-F238E27FC236}">
                <a16:creationId xmlns:a16="http://schemas.microsoft.com/office/drawing/2014/main" id="{378E5CDA-DCC9-046C-085F-D0670E23224C}"/>
              </a:ext>
            </a:extLst>
          </p:cNvPr>
          <p:cNvSpPr>
            <a:spLocks noGrp="1"/>
          </p:cNvSpPr>
          <p:nvPr>
            <p:ph idx="1"/>
          </p:nvPr>
        </p:nvSpPr>
        <p:spPr>
          <a:xfrm>
            <a:off x="838200" y="1371600"/>
            <a:ext cx="10515600" cy="5262281"/>
          </a:xfrm>
        </p:spPr>
        <p:txBody>
          <a:bodyPr>
            <a:normAutofit/>
          </a:bodyPr>
          <a:lstStyle/>
          <a:p>
            <a:pPr marL="342900" lvl="0" indent="-342900">
              <a:lnSpc>
                <a:spcPct val="107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train the model, dataset is collected from UCI and 14 key attributes are considered for cardiovascular disease prediction.</a:t>
            </a:r>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Pre-processing is applied to eliminate missing values from the dataset</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 is performed on the data by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the feature with highest relevance is obtained and a graph is drawn between the score and the attributes.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dataset is split into training set and test set with 70% and 30% proportions respectively. </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is performed using K-NN with k=13 , Decision Tree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index, Decision Tree with entropy, Random Forest, Naïve Bayes and Gradient Boosting. </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trained model is tested on the test set to predict for various algorithms mentioned above and their performance is evaluated.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performance metrics used include accuracy, precision, recall, F1 score, train time, test time and confusion matrix.</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performance metrics of all the algorithms are obtained in the form of a table for comparison.</a:t>
            </a:r>
          </a:p>
          <a:p>
            <a:pPr marL="342900" lvl="0" indent="-342900">
              <a:lnSpc>
                <a:spcPct val="107000"/>
              </a:lnSpc>
              <a:buFont typeface="+mj-lt"/>
              <a:buAutoNum type="arabicPeriod"/>
            </a:pPr>
            <a:r>
              <a:rPr lang="en-IN" sz="1800" dirty="0">
                <a:latin typeface="Times New Roman" panose="02020603050405020304" pitchFamily="18" charset="0"/>
                <a:ea typeface="Calibri" panose="020F0502020204030204" pitchFamily="34" charset="0"/>
                <a:cs typeface="Times New Roman" panose="02020603050405020304" pitchFamily="18" charset="0"/>
              </a:rPr>
              <a:t>Graphs are obtained for performance metrics vs algorithms.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42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83A-E859-85EB-702B-7DF1FF9CD4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15908397-ADE8-E00E-487D-31C4865AC29F}"/>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Environment: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11th Gen Intel(R) Core(TM) i5-1135G7 processor is used with 8GB RAM and 64-bit operating system. The software used is python of version 3.x.</a:t>
            </a:r>
          </a:p>
          <a:p>
            <a:pPr>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UCI dataset with 14 attributes is used. The "label" field refers to the presence of heart disease in the patient. It is integer valued from 0 (no presence) to 4. The data is in the form of .data file.</a:t>
            </a:r>
          </a:p>
          <a:p>
            <a:pPr>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the attribute is fasting b</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lood sugar which is the criterion for filtering diabetic data. </a:t>
            </a:r>
          </a:p>
          <a:p>
            <a:pPr>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remaining 13 attributes include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age, sex, chest pain type, resting blood pressure, serum cholesterol, resting electrocardiographic results, max heart rate achieved, exercise induced angina, ST depression induced by exercise relative to rest, slope of peak exercise ST segment, number of major vessels coloured by fluoroscopy, thalassaemia and label.</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After filtering the null values from the dataset we obtained 43 diabetic people.</a:t>
            </a:r>
          </a:p>
          <a:p>
            <a:pPr>
              <a:lnSpc>
                <a:spcPct val="107000"/>
              </a:lnSpc>
              <a:spcAft>
                <a:spcPts val="8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6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946A-8F13-F837-332C-A55BA6FDBE6A}"/>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cont</a:t>
            </a:r>
            <a:r>
              <a:rPr lang="en-IN" sz="2000" dirty="0">
                <a:solidFill>
                  <a:prstClr val="black"/>
                </a:solidFill>
                <a:latin typeface="Times New Roman" panose="02020603050405020304" pitchFamily="18" charset="0"/>
                <a:cs typeface="Times New Roman" panose="02020603050405020304" pitchFamily="18" charset="0"/>
              </a:rPr>
              <a:t>.,]</a:t>
            </a:r>
            <a:endParaRPr lang="en-IN" sz="2000" dirty="0"/>
          </a:p>
        </p:txBody>
      </p:sp>
      <p:sp>
        <p:nvSpPr>
          <p:cNvPr id="3" name="Content Placeholder 2">
            <a:extLst>
              <a:ext uri="{FF2B5EF4-FFF2-40B4-BE49-F238E27FC236}">
                <a16:creationId xmlns:a16="http://schemas.microsoft.com/office/drawing/2014/main" id="{DA259E5B-557A-9CDC-F865-8E661E1655E9}"/>
              </a:ext>
            </a:extLst>
          </p:cNvPr>
          <p:cNvSpPr>
            <a:spLocks noGrp="1"/>
          </p:cNvSpPr>
          <p:nvPr>
            <p:ph idx="1"/>
          </p:nvPr>
        </p:nvSpPr>
        <p:spPr>
          <a:xfrm>
            <a:off x="838200" y="1380565"/>
            <a:ext cx="10515600" cy="4796398"/>
          </a:xfrm>
        </p:spPr>
        <p:txBody>
          <a:bodyPr>
            <a:normAutofit fontScale="85000" lnSpcReduction="20000"/>
          </a:bodyPr>
          <a:lstStyle/>
          <a:p>
            <a:r>
              <a:rPr lang="en-IN" sz="2400" dirty="0">
                <a:latin typeface="Times New Roman" panose="02020603050405020304" pitchFamily="18" charset="0"/>
                <a:cs typeface="Times New Roman" panose="02020603050405020304" pitchFamily="18" charset="0"/>
              </a:rPr>
              <a:t>We performed feature selection using </a:t>
            </a:r>
            <a:r>
              <a:rPr lang="en-IN" sz="2400" dirty="0" err="1">
                <a:latin typeface="Times New Roman" panose="02020603050405020304" pitchFamily="18" charset="0"/>
                <a:cs typeface="Times New Roman" panose="02020603050405020304" pitchFamily="18" charset="0"/>
              </a:rPr>
              <a:t>ExtraTreeClassifier</a:t>
            </a:r>
            <a:r>
              <a:rPr lang="en-IN" sz="2400" dirty="0">
                <a:latin typeface="Times New Roman" panose="02020603050405020304" pitchFamily="18" charset="0"/>
                <a:cs typeface="Times New Roman" panose="02020603050405020304" pitchFamily="18" charset="0"/>
              </a:rPr>
              <a:t> and obtained the following result: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Various classification algorithms are used to train the model and test it. </a:t>
            </a:r>
          </a:p>
          <a:p>
            <a:endParaRPr lang="en-IN" dirty="0">
              <a:latin typeface="Times New Roman" panose="02020603050405020304" pitchFamily="18" charset="0"/>
              <a:cs typeface="Times New Roman" panose="02020603050405020304" pitchFamily="18" charset="0"/>
            </a:endParaRPr>
          </a:p>
          <a:p>
            <a:pPr marL="1371600" lvl="3"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96E582-4750-9CC9-8F4A-9838D3740F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252" y="1700485"/>
            <a:ext cx="8286172" cy="3372351"/>
          </a:xfrm>
          <a:prstGeom prst="rect">
            <a:avLst/>
          </a:prstGeom>
          <a:noFill/>
          <a:ln>
            <a:noFill/>
          </a:ln>
        </p:spPr>
      </p:pic>
      <p:sp>
        <p:nvSpPr>
          <p:cNvPr id="5" name="TextBox 4">
            <a:extLst>
              <a:ext uri="{FF2B5EF4-FFF2-40B4-BE49-F238E27FC236}">
                <a16:creationId xmlns:a16="http://schemas.microsoft.com/office/drawing/2014/main" id="{D89D9A0E-8107-08EE-5D53-009F1A47E4D9}"/>
              </a:ext>
            </a:extLst>
          </p:cNvPr>
          <p:cNvSpPr txBox="1"/>
          <p:nvPr/>
        </p:nvSpPr>
        <p:spPr>
          <a:xfrm>
            <a:off x="3998260" y="5070901"/>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 Feature selection using </a:t>
            </a:r>
            <a:r>
              <a:rPr lang="en-IN" dirty="0" err="1">
                <a:latin typeface="Times New Roman" panose="02020603050405020304" pitchFamily="18" charset="0"/>
                <a:cs typeface="Times New Roman" panose="02020603050405020304" pitchFamily="18" charset="0"/>
              </a:rPr>
              <a:t>ExtraTreeClassifier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32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1: KNN</a:t>
            </a:r>
            <a:br>
              <a:rPr kumimoji="0" lang="en-IN"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40"/>
            <a:ext cx="10515600" cy="4150660"/>
          </a:xfrm>
        </p:spPr>
        <p:txBody>
          <a:bodyPr>
            <a:normAutofit fontScale="62500" lnSpcReduction="20000"/>
          </a:bodyPr>
          <a:lstStyle/>
          <a:p>
            <a:pPr marL="514350" indent="-514350" algn="just">
              <a:buAutoNum type="arabicParenR"/>
            </a:pPr>
            <a:r>
              <a:rPr lang="en-IN" b="0" dirty="0">
                <a:solidFill>
                  <a:srgbClr val="212529"/>
                </a:solidFill>
                <a:effectLst/>
                <a:latin typeface="Times New Roman" panose="02020603050405020304" pitchFamily="18" charset="0"/>
                <a:cs typeface="Times New Roman" panose="02020603050405020304" pitchFamily="18" charset="0"/>
              </a:rPr>
              <a:t>Import </a:t>
            </a:r>
            <a:r>
              <a:rPr lang="en-IN" b="0" dirty="0" err="1">
                <a:solidFill>
                  <a:srgbClr val="212529"/>
                </a:solidFill>
                <a:effectLst/>
                <a:latin typeface="Times New Roman" panose="02020603050405020304" pitchFamily="18" charset="0"/>
                <a:cs typeface="Times New Roman" panose="02020603050405020304" pitchFamily="18" charset="0"/>
              </a:rPr>
              <a:t>KNeighborsClassifier</a:t>
            </a:r>
            <a:r>
              <a:rPr lang="en-IN" b="0" dirty="0">
                <a:solidFill>
                  <a:srgbClr val="212529"/>
                </a:solidFill>
                <a:effectLst/>
                <a:latin typeface="Times New Roman" panose="02020603050405020304" pitchFamily="18" charset="0"/>
                <a:cs typeface="Times New Roman" panose="02020603050405020304" pitchFamily="18" charset="0"/>
              </a:rPr>
              <a:t> from </a:t>
            </a:r>
            <a:r>
              <a:rPr lang="en-IN" b="0" dirty="0" err="1">
                <a:solidFill>
                  <a:srgbClr val="212529"/>
                </a:solidFill>
                <a:effectLst/>
                <a:latin typeface="Times New Roman" panose="02020603050405020304" pitchFamily="18" charset="0"/>
                <a:cs typeface="Times New Roman" panose="02020603050405020304" pitchFamily="18" charset="0"/>
              </a:rPr>
              <a:t>sklearn</a:t>
            </a:r>
            <a:r>
              <a:rPr lang="en-IN"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b="0" dirty="0">
                <a:solidFill>
                  <a:srgbClr val="212529"/>
                </a:solidFill>
                <a:effectLst/>
                <a:latin typeface="Times New Roman" panose="02020603050405020304" pitchFamily="18" charset="0"/>
                <a:cs typeface="Times New Roman" panose="02020603050405020304" pitchFamily="18" charset="0"/>
              </a:rPr>
              <a:t>For k from 1 to 25</a:t>
            </a:r>
            <a:r>
              <a:rPr lang="en-IN" dirty="0">
                <a:solidFill>
                  <a:srgbClr val="212529"/>
                </a:solidFill>
                <a:latin typeface="Times New Roman" panose="02020603050405020304" pitchFamily="18" charset="0"/>
                <a:cs typeface="Times New Roman" panose="02020603050405020304" pitchFamily="18" charset="0"/>
              </a:rPr>
              <a:t>, fit the model and compare the model score to identify the k that gives the highest score.</a:t>
            </a:r>
          </a:p>
          <a:p>
            <a:pPr marL="514350" indent="-514350" algn="just">
              <a:buAutoNum type="arabicParenR"/>
            </a:pPr>
            <a:r>
              <a:rPr lang="en-IN" b="0" dirty="0">
                <a:solidFill>
                  <a:srgbClr val="212529"/>
                </a:solidFill>
                <a:effectLst/>
                <a:latin typeface="Times New Roman" panose="02020603050405020304" pitchFamily="18" charset="0"/>
                <a:cs typeface="Times New Roman" panose="02020603050405020304" pitchFamily="18" charset="0"/>
              </a:rPr>
              <a:t>By using the obtained k, test the model and apply performance metrics for further analysis.</a:t>
            </a:r>
          </a:p>
          <a:p>
            <a:pPr marL="514350"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Accuracy:  69%</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Precision:  0.56</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Recall:  0.69</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F1 Score:  0.59</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Train Time:  0.00299 seconds</a:t>
            </a:r>
          </a:p>
          <a:p>
            <a:pPr marL="971550" lvl="1" indent="-514350" algn="just">
              <a:buAutoNum type="arabicParenR"/>
            </a:pPr>
            <a:r>
              <a:rPr lang="en-US" b="0" dirty="0">
                <a:solidFill>
                  <a:srgbClr val="212529"/>
                </a:solidFill>
                <a:effectLst/>
                <a:latin typeface="Times New Roman" panose="02020603050405020304" pitchFamily="18" charset="0"/>
                <a:cs typeface="Times New Roman" panose="02020603050405020304" pitchFamily="18" charset="0"/>
              </a:rPr>
              <a:t>Test Time:  0.00444 seconds</a:t>
            </a:r>
            <a:endParaRPr lang="en-IN" b="0" dirty="0">
              <a:solidFill>
                <a:srgbClr val="212529"/>
              </a:solidFill>
              <a:effectLst/>
              <a:latin typeface="Times New Roman" panose="02020603050405020304" pitchFamily="18" charset="0"/>
              <a:cs typeface="Times New Roman" panose="02020603050405020304" pitchFamily="18" charset="0"/>
            </a:endParaRPr>
          </a:p>
          <a:p>
            <a:pPr marL="514350" indent="-514350" algn="just">
              <a:buAutoNum type="arabicParenR"/>
            </a:pPr>
            <a:endParaRPr lang="en-IN" b="0" dirty="0">
              <a:solidFill>
                <a:srgbClr val="2125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p>
          <a:p>
            <a:pPr marL="0" indent="0">
              <a:buNone/>
            </a:pPr>
            <a:r>
              <a:rPr lang="en-IN" b="1" dirty="0"/>
              <a:t>	</a:t>
            </a:r>
          </a:p>
        </p:txBody>
      </p:sp>
      <p:pic>
        <p:nvPicPr>
          <p:cNvPr id="4" name="Picture 3">
            <a:extLst>
              <a:ext uri="{FF2B5EF4-FFF2-40B4-BE49-F238E27FC236}">
                <a16:creationId xmlns:a16="http://schemas.microsoft.com/office/drawing/2014/main" id="{4831DF4C-756B-A1B1-BAB2-38571CCC80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6216" y="2961894"/>
            <a:ext cx="3409949" cy="2676906"/>
          </a:xfrm>
          <a:prstGeom prst="rect">
            <a:avLst/>
          </a:prstGeom>
          <a:noFill/>
          <a:ln>
            <a:noFill/>
          </a:ln>
        </p:spPr>
      </p:pic>
      <p:sp>
        <p:nvSpPr>
          <p:cNvPr id="5" name="TextBox 4">
            <a:extLst>
              <a:ext uri="{FF2B5EF4-FFF2-40B4-BE49-F238E27FC236}">
                <a16:creationId xmlns:a16="http://schemas.microsoft.com/office/drawing/2014/main" id="{50A71E34-86D9-226D-5C4E-295C2950D28A}"/>
              </a:ext>
            </a:extLst>
          </p:cNvPr>
          <p:cNvSpPr txBox="1"/>
          <p:nvPr/>
        </p:nvSpPr>
        <p:spPr>
          <a:xfrm flipH="1">
            <a:off x="5674211" y="5638800"/>
            <a:ext cx="43124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2 Confusion matrix of KNN with k = 13</a:t>
            </a:r>
          </a:p>
        </p:txBody>
      </p:sp>
    </p:spTree>
    <p:extLst>
      <p:ext uri="{BB962C8B-B14F-4D97-AF65-F5344CB8AC3E}">
        <p14:creationId xmlns:p14="http://schemas.microsoft.com/office/powerpoint/2010/main" val="173570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2: Decision Tree with Gini Index</a:t>
            </a:r>
            <a:br>
              <a:rPr kumimoji="0" lang="en-IN"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fontScale="25000" lnSpcReduction="20000"/>
          </a:bodyPr>
          <a:lstStyle/>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Import </a:t>
            </a:r>
            <a:r>
              <a:rPr lang="en-IN" sz="8000" b="0" dirty="0" err="1">
                <a:solidFill>
                  <a:srgbClr val="212529"/>
                </a:solidFill>
                <a:effectLst/>
                <a:latin typeface="Times New Roman" panose="02020603050405020304" pitchFamily="18" charset="0"/>
                <a:cs typeface="Times New Roman" panose="02020603050405020304" pitchFamily="18" charset="0"/>
              </a:rPr>
              <a:t>DecisionTreeClassifier</a:t>
            </a:r>
            <a:r>
              <a:rPr lang="en-IN" sz="8000" b="0" dirty="0">
                <a:solidFill>
                  <a:srgbClr val="212529"/>
                </a:solidFill>
                <a:effectLst/>
                <a:latin typeface="Times New Roman" panose="02020603050405020304" pitchFamily="18" charset="0"/>
                <a:cs typeface="Times New Roman" panose="02020603050405020304" pitchFamily="18" charset="0"/>
              </a:rPr>
              <a:t> from </a:t>
            </a:r>
            <a:r>
              <a:rPr lang="en-IN" sz="8000" b="0" dirty="0" err="1">
                <a:solidFill>
                  <a:srgbClr val="212529"/>
                </a:solidFill>
                <a:effectLst/>
                <a:latin typeface="Times New Roman" panose="02020603050405020304" pitchFamily="18" charset="0"/>
                <a:cs typeface="Times New Roman" panose="02020603050405020304" pitchFamily="18" charset="0"/>
              </a:rPr>
              <a:t>sklearn</a:t>
            </a:r>
            <a:r>
              <a:rPr lang="en-IN" sz="8000"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sz="8000"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sz="8000" dirty="0">
                <a:solidFill>
                  <a:srgbClr val="212529"/>
                </a:solidFill>
                <a:latin typeface="Times New Roman" panose="02020603050405020304" pitchFamily="18" charset="0"/>
                <a:cs typeface="Times New Roman" panose="02020603050405020304" pitchFamily="18" charset="0"/>
              </a:rPr>
              <a:t>The </a:t>
            </a:r>
            <a:r>
              <a:rPr lang="en-IN" sz="8000" dirty="0" err="1">
                <a:solidFill>
                  <a:srgbClr val="212529"/>
                </a:solidFill>
                <a:latin typeface="Times New Roman" panose="02020603050405020304" pitchFamily="18" charset="0"/>
                <a:cs typeface="Times New Roman" panose="02020603050405020304" pitchFamily="18" charset="0"/>
              </a:rPr>
              <a:t>gini</a:t>
            </a:r>
            <a:r>
              <a:rPr lang="en-IN" sz="8000" dirty="0">
                <a:solidFill>
                  <a:srgbClr val="212529"/>
                </a:solidFill>
                <a:latin typeface="Times New Roman" panose="02020603050405020304" pitchFamily="18" charset="0"/>
                <a:cs typeface="Times New Roman" panose="02020603050405020304" pitchFamily="18" charset="0"/>
              </a:rPr>
              <a:t> index criterion is by default available for </a:t>
            </a:r>
            <a:r>
              <a:rPr lang="en-IN" sz="8000" dirty="0" err="1">
                <a:solidFill>
                  <a:srgbClr val="212529"/>
                </a:solidFill>
                <a:latin typeface="Times New Roman" panose="02020603050405020304" pitchFamily="18" charset="0"/>
                <a:cs typeface="Times New Roman" panose="02020603050405020304" pitchFamily="18" charset="0"/>
              </a:rPr>
              <a:t>DecisionTreeClassifier</a:t>
            </a:r>
            <a:endParaRPr lang="en-IN" sz="8000" dirty="0">
              <a:solidFill>
                <a:srgbClr val="212529"/>
              </a:solidFill>
              <a:latin typeface="Times New Roman" panose="02020603050405020304" pitchFamily="18" charset="0"/>
              <a:cs typeface="Times New Roman" panose="02020603050405020304" pitchFamily="18" charset="0"/>
            </a:endParaRP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Train the model with 70% of the data and calculate the time taken to train.</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Test the model with 30% of the data and calculate the time taken to test.</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Apply performance metrics for further analysis.</a:t>
            </a:r>
          </a:p>
          <a:p>
            <a:pPr marL="514350" indent="-514350" algn="just">
              <a:buAutoNum type="arabicParenR"/>
            </a:pPr>
            <a:r>
              <a:rPr lang="en-IN" sz="8000" dirty="0">
                <a:solidFill>
                  <a:srgbClr val="212529"/>
                </a:solidFill>
                <a:latin typeface="Times New Roman" panose="02020603050405020304" pitchFamily="18" charset="0"/>
                <a:cs typeface="Times New Roman" panose="02020603050405020304" pitchFamily="18" charset="0"/>
              </a:rPr>
              <a:t>Use the trained model to obtain the decision tree with Gini index as the split criteria. </a:t>
            </a:r>
            <a:endParaRPr lang="en-IN" sz="8000" b="0" dirty="0">
              <a:solidFill>
                <a:srgbClr val="212529"/>
              </a:solidFill>
              <a:effectLst/>
              <a:latin typeface="Times New Roman" panose="02020603050405020304" pitchFamily="18" charset="0"/>
              <a:cs typeface="Times New Roman" panose="02020603050405020304" pitchFamily="18" charset="0"/>
            </a:endParaRPr>
          </a:p>
          <a:p>
            <a:pPr marL="514350"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Accuracy:  61%</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Precision:  0.55</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Recall:  0.61</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F1 Score:  0.58</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Train Time:  0.00273 seconds</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Test Time:  0.00148 seconds</a:t>
            </a:r>
            <a:endParaRPr lang="en-IN" b="0" dirty="0">
              <a:solidFill>
                <a:srgbClr val="2125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p>
          <a:p>
            <a:pPr marL="0" indent="0">
              <a:buNone/>
            </a:pPr>
            <a:r>
              <a:rPr lang="en-IN" b="1" dirty="0"/>
              <a:t>	</a:t>
            </a:r>
          </a:p>
        </p:txBody>
      </p:sp>
      <p:pic>
        <p:nvPicPr>
          <p:cNvPr id="2052" name="Picture 4">
            <a:extLst>
              <a:ext uri="{FF2B5EF4-FFF2-40B4-BE49-F238E27FC236}">
                <a16:creationId xmlns:a16="http://schemas.microsoft.com/office/drawing/2014/main" id="{ECAAF35B-58D3-F938-04FE-2834B44E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193" y="3874049"/>
            <a:ext cx="33718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B9B1746-79ED-DF25-256C-F73B7E20C404}"/>
              </a:ext>
            </a:extLst>
          </p:cNvPr>
          <p:cNvSpPr txBox="1"/>
          <p:nvPr/>
        </p:nvSpPr>
        <p:spPr>
          <a:xfrm>
            <a:off x="5679140" y="6492874"/>
            <a:ext cx="567466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3: Confusion matrix for decision tree classifier with Gini index obtained</a:t>
            </a:r>
          </a:p>
        </p:txBody>
      </p:sp>
    </p:spTree>
    <p:extLst>
      <p:ext uri="{BB962C8B-B14F-4D97-AF65-F5344CB8AC3E}">
        <p14:creationId xmlns:p14="http://schemas.microsoft.com/office/powerpoint/2010/main" val="186705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Calibri" panose="020F0502020204030204"/>
                <a:ea typeface="+mn-ea"/>
                <a:cs typeface="+mn-cs"/>
              </a:rPr>
              <a:t>Algorithm 2: Decision Tree with Gini Index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[cont.,]</a:t>
            </a:r>
            <a:br>
              <a:rPr kumimoji="0" lang="en-IN" sz="26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a:bodyPr>
          <a:lstStyle/>
          <a:p>
            <a:pPr algn="just">
              <a:buFont typeface="Arial" panose="020B0604020202020204" pitchFamily="34" charset="0"/>
              <a:buChar char="•"/>
            </a:pPr>
            <a:endParaRPr lang="en-IN" dirty="0"/>
          </a:p>
          <a:p>
            <a:pPr marL="0" indent="0">
              <a:buNone/>
            </a:pPr>
            <a:r>
              <a:rPr lang="en-IN" b="1" dirty="0"/>
              <a:t>	</a:t>
            </a:r>
          </a:p>
        </p:txBody>
      </p:sp>
      <p:pic>
        <p:nvPicPr>
          <p:cNvPr id="4098" name="Picture 2">
            <a:extLst>
              <a:ext uri="{FF2B5EF4-FFF2-40B4-BE49-F238E27FC236}">
                <a16:creationId xmlns:a16="http://schemas.microsoft.com/office/drawing/2014/main" id="{7F5643E0-1735-946D-C230-B94278B50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565" y="1488139"/>
            <a:ext cx="8812306" cy="42443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4785D9-381C-4BD9-A071-4898E18E64DF}"/>
              </a:ext>
            </a:extLst>
          </p:cNvPr>
          <p:cNvSpPr txBox="1"/>
          <p:nvPr/>
        </p:nvSpPr>
        <p:spPr>
          <a:xfrm>
            <a:off x="1488141" y="6042212"/>
            <a:ext cx="85792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4: Decision Tree with Gini Index as the splitting criterion</a:t>
            </a:r>
          </a:p>
        </p:txBody>
      </p:sp>
    </p:spTree>
    <p:extLst>
      <p:ext uri="{BB962C8B-B14F-4D97-AF65-F5344CB8AC3E}">
        <p14:creationId xmlns:p14="http://schemas.microsoft.com/office/powerpoint/2010/main" val="173344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3: Decision Tree with Entropy</a:t>
            </a:r>
            <a:br>
              <a:rPr kumimoji="0" lang="en-IN"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fontScale="25000" lnSpcReduction="20000"/>
          </a:bodyPr>
          <a:lstStyle/>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Import </a:t>
            </a:r>
            <a:r>
              <a:rPr lang="en-IN" sz="8000" b="0" dirty="0" err="1">
                <a:solidFill>
                  <a:srgbClr val="212529"/>
                </a:solidFill>
                <a:effectLst/>
                <a:latin typeface="Times New Roman" panose="02020603050405020304" pitchFamily="18" charset="0"/>
                <a:cs typeface="Times New Roman" panose="02020603050405020304" pitchFamily="18" charset="0"/>
              </a:rPr>
              <a:t>DecisionTreeClassifier</a:t>
            </a:r>
            <a:r>
              <a:rPr lang="en-IN" sz="8000" b="0" dirty="0">
                <a:solidFill>
                  <a:srgbClr val="212529"/>
                </a:solidFill>
                <a:effectLst/>
                <a:latin typeface="Times New Roman" panose="02020603050405020304" pitchFamily="18" charset="0"/>
                <a:cs typeface="Times New Roman" panose="02020603050405020304" pitchFamily="18" charset="0"/>
              </a:rPr>
              <a:t> from </a:t>
            </a:r>
            <a:r>
              <a:rPr lang="en-IN" sz="8000" b="0" dirty="0" err="1">
                <a:solidFill>
                  <a:srgbClr val="212529"/>
                </a:solidFill>
                <a:effectLst/>
                <a:latin typeface="Times New Roman" panose="02020603050405020304" pitchFamily="18" charset="0"/>
                <a:cs typeface="Times New Roman" panose="02020603050405020304" pitchFamily="18" charset="0"/>
              </a:rPr>
              <a:t>sklearn</a:t>
            </a:r>
            <a:r>
              <a:rPr lang="en-IN" sz="8000"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sz="8000"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Make the cr</a:t>
            </a:r>
            <a:r>
              <a:rPr lang="en-IN" sz="8000" dirty="0">
                <a:solidFill>
                  <a:srgbClr val="212529"/>
                </a:solidFill>
                <a:latin typeface="Times New Roman" panose="02020603050405020304" pitchFamily="18" charset="0"/>
                <a:cs typeface="Times New Roman" panose="02020603050405020304" pitchFamily="18" charset="0"/>
              </a:rPr>
              <a:t>iterion as entropy in </a:t>
            </a:r>
            <a:r>
              <a:rPr lang="en-IN" sz="8000" dirty="0" err="1">
                <a:solidFill>
                  <a:srgbClr val="212529"/>
                </a:solidFill>
                <a:latin typeface="Times New Roman" panose="02020603050405020304" pitchFamily="18" charset="0"/>
                <a:cs typeface="Times New Roman" panose="02020603050405020304" pitchFamily="18" charset="0"/>
              </a:rPr>
              <a:t>DecisionTreeClassifier</a:t>
            </a:r>
            <a:r>
              <a:rPr lang="en-IN" sz="8000" dirty="0">
                <a:solidFill>
                  <a:srgbClr val="212529"/>
                </a:solidFill>
                <a:latin typeface="Times New Roman" panose="02020603050405020304" pitchFamily="18" charset="0"/>
                <a:cs typeface="Times New Roman" panose="02020603050405020304" pitchFamily="18" charset="0"/>
              </a:rPr>
              <a:t>.</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Train the model with 70% of the data and calculate the time taken to train.</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Test the model with 30% of the data and calculate the time taken to test.</a:t>
            </a:r>
          </a:p>
          <a:p>
            <a:pPr marL="514350" indent="-514350" algn="just">
              <a:buAutoNum type="arabicParenR"/>
            </a:pPr>
            <a:r>
              <a:rPr lang="en-IN" sz="8000" b="0" dirty="0">
                <a:solidFill>
                  <a:srgbClr val="212529"/>
                </a:solidFill>
                <a:effectLst/>
                <a:latin typeface="Times New Roman" panose="02020603050405020304" pitchFamily="18" charset="0"/>
                <a:cs typeface="Times New Roman" panose="02020603050405020304" pitchFamily="18" charset="0"/>
              </a:rPr>
              <a:t>Apply performance metrics for further analysis.</a:t>
            </a:r>
          </a:p>
          <a:p>
            <a:pPr marL="514350" indent="-514350" algn="just">
              <a:buAutoNum type="arabicParenR"/>
            </a:pPr>
            <a:r>
              <a:rPr lang="en-IN" sz="8000" dirty="0">
                <a:solidFill>
                  <a:srgbClr val="212529"/>
                </a:solidFill>
                <a:latin typeface="Times New Roman" panose="02020603050405020304" pitchFamily="18" charset="0"/>
                <a:cs typeface="Times New Roman" panose="02020603050405020304" pitchFamily="18" charset="0"/>
              </a:rPr>
              <a:t>Use the trained model to obtain the decision tree with Gini index as the split criteria. </a:t>
            </a:r>
            <a:endParaRPr lang="en-IN" sz="8000" b="0" dirty="0">
              <a:solidFill>
                <a:srgbClr val="212529"/>
              </a:solidFill>
              <a:effectLst/>
              <a:latin typeface="Times New Roman" panose="02020603050405020304" pitchFamily="18" charset="0"/>
              <a:cs typeface="Times New Roman" panose="02020603050405020304" pitchFamily="18" charset="0"/>
            </a:endParaRPr>
          </a:p>
          <a:p>
            <a:pPr marL="514350"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Accuracy: 76.9%</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Precision:  0.72</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Recall:  0.769</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F1 Score:  0.72</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Train Time:  0.00412 seconds</a:t>
            </a:r>
          </a:p>
          <a:p>
            <a:pPr marL="971550" lvl="1" indent="-514350" algn="just">
              <a:buAutoNum type="arabicParenR"/>
            </a:pPr>
            <a:r>
              <a:rPr lang="en-US" sz="8000" b="0" dirty="0">
                <a:solidFill>
                  <a:srgbClr val="212529"/>
                </a:solidFill>
                <a:effectLst/>
                <a:latin typeface="Times New Roman" panose="02020603050405020304" pitchFamily="18" charset="0"/>
                <a:cs typeface="Times New Roman" panose="02020603050405020304" pitchFamily="18" charset="0"/>
              </a:rPr>
              <a:t>Test Time:  0.00210 seconds</a:t>
            </a:r>
            <a:endParaRPr lang="en-IN" dirty="0"/>
          </a:p>
          <a:p>
            <a:pPr marL="0" indent="0">
              <a:buNone/>
            </a:pPr>
            <a:r>
              <a:rPr lang="en-IN" b="1" dirty="0"/>
              <a:t>	</a:t>
            </a:r>
          </a:p>
        </p:txBody>
      </p:sp>
      <p:sp>
        <p:nvSpPr>
          <p:cNvPr id="11" name="TextBox 10">
            <a:extLst>
              <a:ext uri="{FF2B5EF4-FFF2-40B4-BE49-F238E27FC236}">
                <a16:creationId xmlns:a16="http://schemas.microsoft.com/office/drawing/2014/main" id="{3B9B1746-79ED-DF25-256C-F73B7E20C404}"/>
              </a:ext>
            </a:extLst>
          </p:cNvPr>
          <p:cNvSpPr txBox="1"/>
          <p:nvPr/>
        </p:nvSpPr>
        <p:spPr>
          <a:xfrm>
            <a:off x="5818092" y="6338985"/>
            <a:ext cx="494851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5: Confusion matrix for decision tree with Entropy obtained</a:t>
            </a:r>
          </a:p>
        </p:txBody>
      </p:sp>
      <p:pic>
        <p:nvPicPr>
          <p:cNvPr id="5124" name="Picture 4">
            <a:extLst>
              <a:ext uri="{FF2B5EF4-FFF2-40B4-BE49-F238E27FC236}">
                <a16:creationId xmlns:a16="http://schemas.microsoft.com/office/drawing/2014/main" id="{B6DD4ECE-9298-0DDD-B6D1-32C8FCA35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620" y="3754531"/>
            <a:ext cx="3371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D0CE-E777-4033-B34B-65B07658C2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00482-770E-45BF-A4D7-1460433917D3}"/>
              </a:ext>
            </a:extLst>
          </p:cNvPr>
          <p:cNvSpPr>
            <a:spLocks noGrp="1"/>
          </p:cNvSpPr>
          <p:nvPr>
            <p:ph idx="1"/>
          </p:nvPr>
        </p:nvSpPr>
        <p:spPr>
          <a:xfrm>
            <a:off x="812443" y="1851382"/>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Survey</a:t>
            </a:r>
          </a:p>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System Requirements</a:t>
            </a:r>
          </a:p>
          <a:p>
            <a:r>
              <a:rPr lang="en-US" sz="2000" dirty="0">
                <a:latin typeface="Times New Roman" panose="02020603050405020304" pitchFamily="18" charset="0"/>
                <a:cs typeface="Times New Roman" panose="02020603050405020304" pitchFamily="18" charset="0"/>
              </a:rPr>
              <a:t>Methodology</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99389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3: Decision Tree with Entropy </a:t>
            </a: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a:t>
            </a:r>
            <a:br>
              <a:rPr kumimoji="0" lang="en-IN"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a:bodyPr>
          <a:lstStyle/>
          <a:p>
            <a:pPr algn="just">
              <a:buFont typeface="Arial" panose="020B0604020202020204" pitchFamily="34" charset="0"/>
              <a:buChar char="•"/>
            </a:pPr>
            <a:endParaRPr lang="en-IN" dirty="0"/>
          </a:p>
          <a:p>
            <a:pPr marL="0" indent="0">
              <a:buNone/>
            </a:pPr>
            <a:r>
              <a:rPr lang="en-IN" b="1" dirty="0"/>
              <a:t>	</a:t>
            </a:r>
          </a:p>
        </p:txBody>
      </p:sp>
      <p:sp>
        <p:nvSpPr>
          <p:cNvPr id="4" name="TextBox 3">
            <a:extLst>
              <a:ext uri="{FF2B5EF4-FFF2-40B4-BE49-F238E27FC236}">
                <a16:creationId xmlns:a16="http://schemas.microsoft.com/office/drawing/2014/main" id="{584785D9-381C-4BD9-A071-4898E18E64DF}"/>
              </a:ext>
            </a:extLst>
          </p:cNvPr>
          <p:cNvSpPr txBox="1"/>
          <p:nvPr/>
        </p:nvSpPr>
        <p:spPr>
          <a:xfrm>
            <a:off x="2456329" y="5751341"/>
            <a:ext cx="85792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6: Decision Tree with Entropy as the splitting criterion</a:t>
            </a:r>
          </a:p>
        </p:txBody>
      </p:sp>
      <p:pic>
        <p:nvPicPr>
          <p:cNvPr id="6146" name="Picture 2">
            <a:extLst>
              <a:ext uri="{FF2B5EF4-FFF2-40B4-BE49-F238E27FC236}">
                <a16:creationId xmlns:a16="http://schemas.microsoft.com/office/drawing/2014/main" id="{5E9BCDFA-C00E-8C0E-23A2-019A8EAAE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80882"/>
            <a:ext cx="11125200" cy="369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0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4: Random Forest </a:t>
            </a:r>
            <a:br>
              <a:rPr kumimoji="0" lang="en-IN" sz="26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a:bodyPr>
          <a:lstStyle/>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Import </a:t>
            </a:r>
            <a:r>
              <a:rPr lang="en-IN" sz="2000" b="0" dirty="0" err="1">
                <a:solidFill>
                  <a:srgbClr val="212529"/>
                </a:solidFill>
                <a:effectLst/>
                <a:latin typeface="Times New Roman" panose="02020603050405020304" pitchFamily="18" charset="0"/>
                <a:cs typeface="Times New Roman" panose="02020603050405020304" pitchFamily="18" charset="0"/>
              </a:rPr>
              <a:t>RandomForestClassifier</a:t>
            </a:r>
            <a:r>
              <a:rPr lang="en-IN" sz="2000" b="0" dirty="0">
                <a:solidFill>
                  <a:srgbClr val="212529"/>
                </a:solidFill>
                <a:effectLst/>
                <a:latin typeface="Times New Roman" panose="02020603050405020304" pitchFamily="18" charset="0"/>
                <a:cs typeface="Times New Roman" panose="02020603050405020304" pitchFamily="18" charset="0"/>
              </a:rPr>
              <a:t> from </a:t>
            </a:r>
            <a:r>
              <a:rPr lang="en-IN" sz="2000" b="0" dirty="0" err="1">
                <a:solidFill>
                  <a:srgbClr val="212529"/>
                </a:solidFill>
                <a:effectLst/>
                <a:latin typeface="Times New Roman" panose="02020603050405020304" pitchFamily="18" charset="0"/>
                <a:cs typeface="Times New Roman" panose="02020603050405020304" pitchFamily="18" charset="0"/>
              </a:rPr>
              <a:t>sklearn</a:t>
            </a:r>
            <a:r>
              <a:rPr lang="en-IN" sz="2000"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sz="2000"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Initialize model with a max depth of 3.</a:t>
            </a:r>
            <a:endParaRPr lang="en-IN" sz="2000" dirty="0">
              <a:solidFill>
                <a:srgbClr val="212529"/>
              </a:solidFill>
              <a:latin typeface="Times New Roman" panose="02020603050405020304" pitchFamily="18" charset="0"/>
              <a:cs typeface="Times New Roman" panose="02020603050405020304" pitchFamily="18" charset="0"/>
            </a:endParaRP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Train the model with 70% of the data and calculate the time taken to train.</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Test the model with 30% of the data and calculate the time taken to test.</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Apply performance metrics for further analysis.</a:t>
            </a:r>
          </a:p>
          <a:p>
            <a:pPr marL="514350"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Accuracy:  69%</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Precision:  0.57</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Recall:  0.69</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F1 Score:  0.62</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Train Time:  0.14051</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Test Time:  0.01107</a:t>
            </a:r>
            <a:r>
              <a:rPr lang="en-IN" sz="500" b="1" dirty="0"/>
              <a:t>	</a:t>
            </a:r>
          </a:p>
        </p:txBody>
      </p:sp>
      <p:sp>
        <p:nvSpPr>
          <p:cNvPr id="11" name="TextBox 10">
            <a:extLst>
              <a:ext uri="{FF2B5EF4-FFF2-40B4-BE49-F238E27FC236}">
                <a16:creationId xmlns:a16="http://schemas.microsoft.com/office/drawing/2014/main" id="{3B9B1746-79ED-DF25-256C-F73B7E20C404}"/>
              </a:ext>
            </a:extLst>
          </p:cNvPr>
          <p:cNvSpPr txBox="1"/>
          <p:nvPr/>
        </p:nvSpPr>
        <p:spPr>
          <a:xfrm>
            <a:off x="6405281" y="6267267"/>
            <a:ext cx="494851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7: Confusion matrix for Random Forest obtained</a:t>
            </a:r>
          </a:p>
        </p:txBody>
      </p:sp>
      <p:pic>
        <p:nvPicPr>
          <p:cNvPr id="7170" name="Picture 2">
            <a:extLst>
              <a:ext uri="{FF2B5EF4-FFF2-40B4-BE49-F238E27FC236}">
                <a16:creationId xmlns:a16="http://schemas.microsoft.com/office/drawing/2014/main" id="{53131000-7542-D669-13CC-C910EE6CD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004" y="3537147"/>
            <a:ext cx="3371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6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5: Naïve Bayes</a:t>
            </a:r>
            <a:br>
              <a:rPr kumimoji="0" lang="en-IN" sz="26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a:bodyPr>
          <a:lstStyle/>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Import </a:t>
            </a:r>
            <a:r>
              <a:rPr lang="en-IN" sz="2000" b="0" dirty="0" err="1">
                <a:solidFill>
                  <a:srgbClr val="212529"/>
                </a:solidFill>
                <a:effectLst/>
                <a:latin typeface="Times New Roman" panose="02020603050405020304" pitchFamily="18" charset="0"/>
                <a:cs typeface="Times New Roman" panose="02020603050405020304" pitchFamily="18" charset="0"/>
              </a:rPr>
              <a:t>GaussianNB</a:t>
            </a:r>
            <a:r>
              <a:rPr lang="en-IN" sz="2000" b="0" dirty="0">
                <a:solidFill>
                  <a:srgbClr val="212529"/>
                </a:solidFill>
                <a:effectLst/>
                <a:latin typeface="Times New Roman" panose="02020603050405020304" pitchFamily="18" charset="0"/>
                <a:cs typeface="Times New Roman" panose="02020603050405020304" pitchFamily="18" charset="0"/>
              </a:rPr>
              <a:t> from </a:t>
            </a:r>
            <a:r>
              <a:rPr lang="en-IN" sz="2000" b="0" dirty="0" err="1">
                <a:solidFill>
                  <a:srgbClr val="212529"/>
                </a:solidFill>
                <a:effectLst/>
                <a:latin typeface="Times New Roman" panose="02020603050405020304" pitchFamily="18" charset="0"/>
                <a:cs typeface="Times New Roman" panose="02020603050405020304" pitchFamily="18" charset="0"/>
              </a:rPr>
              <a:t>sklearn</a:t>
            </a:r>
            <a:r>
              <a:rPr lang="en-IN" sz="2000"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sz="2000"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Train the model with 70% of the data and calculate the time taken to train.</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Test the model with 30% of the data and calculate the time taken to test.</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Apply performance metrics for further analysis.</a:t>
            </a:r>
          </a:p>
          <a:p>
            <a:pPr marL="514350"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Accuracy:  69%</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Precision:  0.60</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Recall:  0.69</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F1 Score:  0.64</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Train Time:  0.00365 seconds</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Test Time:  0.00276 seconds</a:t>
            </a:r>
            <a:endParaRPr lang="en-IN" sz="500" b="1" dirty="0"/>
          </a:p>
        </p:txBody>
      </p:sp>
      <p:sp>
        <p:nvSpPr>
          <p:cNvPr id="11" name="TextBox 10">
            <a:extLst>
              <a:ext uri="{FF2B5EF4-FFF2-40B4-BE49-F238E27FC236}">
                <a16:creationId xmlns:a16="http://schemas.microsoft.com/office/drawing/2014/main" id="{3B9B1746-79ED-DF25-256C-F73B7E20C404}"/>
              </a:ext>
            </a:extLst>
          </p:cNvPr>
          <p:cNvSpPr txBox="1"/>
          <p:nvPr/>
        </p:nvSpPr>
        <p:spPr>
          <a:xfrm>
            <a:off x="6405281" y="6267267"/>
            <a:ext cx="494851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8: Confusion matrix for Naïve Bayes obtained</a:t>
            </a:r>
          </a:p>
        </p:txBody>
      </p:sp>
      <p:pic>
        <p:nvPicPr>
          <p:cNvPr id="7170" name="Picture 2">
            <a:extLst>
              <a:ext uri="{FF2B5EF4-FFF2-40B4-BE49-F238E27FC236}">
                <a16:creationId xmlns:a16="http://schemas.microsoft.com/office/drawing/2014/main" id="{53131000-7542-D669-13CC-C910EE6CD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004" y="3537147"/>
            <a:ext cx="3371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9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C8E-EF82-F96F-AE97-7CFBFFCB046E}"/>
              </a:ext>
            </a:extLst>
          </p:cNvPr>
          <p:cNvSpPr>
            <a:spLocks noGrp="1"/>
          </p:cNvSpPr>
          <p:nvPr>
            <p:ph type="title"/>
          </p:nvPr>
        </p:nvSpPr>
        <p:spPr>
          <a:xfrm>
            <a:off x="838200" y="365125"/>
            <a:ext cx="10515600" cy="1311275"/>
          </a:xfrm>
        </p:spPr>
        <p:txBody>
          <a:bodyPr>
            <a:normAutofit fontScale="90000"/>
          </a:bodyPr>
          <a:lstStyle/>
          <a:p>
            <a:pPr marR="0" lvl="0" algn="l" defTabSz="914400" rtl="0" eaLnBrk="1" fontAlgn="auto" latinLnBrk="0" hangingPunct="1">
              <a:lnSpc>
                <a:spcPct val="90000"/>
              </a:lnSpc>
              <a:spcBef>
                <a:spcPts val="1000"/>
              </a:spcBef>
              <a:spcAft>
                <a:spcPts val="0"/>
              </a:spcAft>
              <a:buClrTx/>
              <a:buSzTx/>
              <a:tabLst/>
              <a:defRPr/>
            </a:pPr>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Algorithm 6: Gradient Boosting</a:t>
            </a:r>
            <a:br>
              <a:rPr kumimoji="0" lang="en-IN" sz="26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p:sp>
        <p:nvSpPr>
          <p:cNvPr id="3" name="Content Placeholder 2">
            <a:extLst>
              <a:ext uri="{FF2B5EF4-FFF2-40B4-BE49-F238E27FC236}">
                <a16:creationId xmlns:a16="http://schemas.microsoft.com/office/drawing/2014/main" id="{8F0AFD6B-696E-FA53-973B-0191614595C7}"/>
              </a:ext>
            </a:extLst>
          </p:cNvPr>
          <p:cNvSpPr>
            <a:spLocks noGrp="1"/>
          </p:cNvSpPr>
          <p:nvPr>
            <p:ph idx="1"/>
          </p:nvPr>
        </p:nvSpPr>
        <p:spPr>
          <a:xfrm>
            <a:off x="838200" y="1488139"/>
            <a:ext cx="10515600" cy="5004735"/>
          </a:xfrm>
        </p:spPr>
        <p:txBody>
          <a:bodyPr>
            <a:normAutofit/>
          </a:bodyPr>
          <a:lstStyle/>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Import </a:t>
            </a:r>
            <a:r>
              <a:rPr lang="en-IN" sz="2000" b="0" dirty="0" err="1">
                <a:solidFill>
                  <a:srgbClr val="212529"/>
                </a:solidFill>
                <a:effectLst/>
                <a:latin typeface="Times New Roman" panose="02020603050405020304" pitchFamily="18" charset="0"/>
                <a:cs typeface="Times New Roman" panose="02020603050405020304" pitchFamily="18" charset="0"/>
              </a:rPr>
              <a:t>GradientBoostingClassifier</a:t>
            </a:r>
            <a:r>
              <a:rPr lang="en-IN" sz="2000" b="0" dirty="0">
                <a:solidFill>
                  <a:srgbClr val="212529"/>
                </a:solidFill>
                <a:effectLst/>
                <a:latin typeface="Times New Roman" panose="02020603050405020304" pitchFamily="18" charset="0"/>
                <a:cs typeface="Times New Roman" panose="02020603050405020304" pitchFamily="18" charset="0"/>
              </a:rPr>
              <a:t> from </a:t>
            </a:r>
            <a:r>
              <a:rPr lang="en-IN" sz="2000" b="0" dirty="0" err="1">
                <a:solidFill>
                  <a:srgbClr val="212529"/>
                </a:solidFill>
                <a:effectLst/>
                <a:latin typeface="Times New Roman" panose="02020603050405020304" pitchFamily="18" charset="0"/>
                <a:cs typeface="Times New Roman" panose="02020603050405020304" pitchFamily="18" charset="0"/>
              </a:rPr>
              <a:t>sklearn</a:t>
            </a:r>
            <a:r>
              <a:rPr lang="en-IN" sz="2000" b="0" dirty="0">
                <a:solidFill>
                  <a:srgbClr val="212529"/>
                </a:solidFill>
                <a:effectLst/>
                <a:latin typeface="Times New Roman" panose="02020603050405020304" pitchFamily="18" charset="0"/>
                <a:cs typeface="Times New Roman" panose="02020603050405020304" pitchFamily="18" charset="0"/>
              </a:rPr>
              <a:t> library</a:t>
            </a:r>
          </a:p>
          <a:p>
            <a:pPr marL="514350" indent="-514350" algn="just">
              <a:buAutoNum type="arabicParenR"/>
            </a:pPr>
            <a:r>
              <a:rPr lang="en-IN" sz="2000" dirty="0">
                <a:solidFill>
                  <a:srgbClr val="212529"/>
                </a:solidFill>
                <a:latin typeface="Times New Roman" panose="02020603050405020304" pitchFamily="18" charset="0"/>
                <a:cs typeface="Times New Roman" panose="02020603050405020304" pitchFamily="18" charset="0"/>
              </a:rPr>
              <a:t>Split the dataset into 70% for training and 30% for testing</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Train the model with 70% of the data and calculate the time taken to train.</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Test the model with 30% of the data and calculate the time taken to test.</a:t>
            </a:r>
          </a:p>
          <a:p>
            <a:pPr marL="514350" indent="-514350" algn="just">
              <a:buAutoNum type="arabicParenR"/>
            </a:pPr>
            <a:r>
              <a:rPr lang="en-IN" sz="2000" b="0" dirty="0">
                <a:solidFill>
                  <a:srgbClr val="212529"/>
                </a:solidFill>
                <a:effectLst/>
                <a:latin typeface="Times New Roman" panose="02020603050405020304" pitchFamily="18" charset="0"/>
                <a:cs typeface="Times New Roman" panose="02020603050405020304" pitchFamily="18" charset="0"/>
              </a:rPr>
              <a:t>Apply performance metrics for further analysis.</a:t>
            </a:r>
          </a:p>
          <a:p>
            <a:pPr marL="514350"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Performance metrics obtained:</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Accuracy:  61%</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Precision:  0.55</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Recall:  0.61</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F1 Score:  0.58</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Train Time:  0.45681 seconds</a:t>
            </a:r>
          </a:p>
          <a:p>
            <a:pPr marL="971550" lvl="1" indent="-514350" algn="just">
              <a:buAutoNum type="arabicParenR"/>
            </a:pPr>
            <a:r>
              <a:rPr lang="en-US" sz="2000" b="0" dirty="0">
                <a:solidFill>
                  <a:srgbClr val="212529"/>
                </a:solidFill>
                <a:effectLst/>
                <a:latin typeface="Times New Roman" panose="02020603050405020304" pitchFamily="18" charset="0"/>
                <a:cs typeface="Times New Roman" panose="02020603050405020304" pitchFamily="18" charset="0"/>
              </a:rPr>
              <a:t>Test Time:  0.00245 seconds</a:t>
            </a:r>
            <a:endParaRPr lang="en-IN" sz="500" b="1" dirty="0"/>
          </a:p>
        </p:txBody>
      </p:sp>
      <p:sp>
        <p:nvSpPr>
          <p:cNvPr id="11" name="TextBox 10">
            <a:extLst>
              <a:ext uri="{FF2B5EF4-FFF2-40B4-BE49-F238E27FC236}">
                <a16:creationId xmlns:a16="http://schemas.microsoft.com/office/drawing/2014/main" id="{3B9B1746-79ED-DF25-256C-F73B7E20C404}"/>
              </a:ext>
            </a:extLst>
          </p:cNvPr>
          <p:cNvSpPr txBox="1"/>
          <p:nvPr/>
        </p:nvSpPr>
        <p:spPr>
          <a:xfrm>
            <a:off x="6405281" y="6267267"/>
            <a:ext cx="494851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9: Confusion matrix for Gradient Boosting obtained</a:t>
            </a:r>
          </a:p>
        </p:txBody>
      </p:sp>
      <p:pic>
        <p:nvPicPr>
          <p:cNvPr id="9218" name="Picture 2">
            <a:extLst>
              <a:ext uri="{FF2B5EF4-FFF2-40B4-BE49-F238E27FC236}">
                <a16:creationId xmlns:a16="http://schemas.microsoft.com/office/drawing/2014/main" id="{E8851598-2639-C168-9538-8D67E96B8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181" y="3537147"/>
            <a:ext cx="3371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60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83A-E859-85EB-702B-7DF1FF9CD46C}"/>
              </a:ext>
            </a:extLst>
          </p:cNvPr>
          <p:cNvSpPr>
            <a:spLocks noGrp="1"/>
          </p:cNvSpPr>
          <p:nvPr>
            <p:ph type="title"/>
          </p:nvPr>
        </p:nvSpPr>
        <p:spPr>
          <a:xfrm>
            <a:off x="838200" y="170329"/>
            <a:ext cx="10515600" cy="797859"/>
          </a:xfrm>
        </p:spPr>
        <p:txBody>
          <a:bodyPr/>
          <a:lstStyle/>
          <a:p>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08397-ADE8-E00E-487D-31C4865AC29F}"/>
              </a:ext>
            </a:extLst>
          </p:cNvPr>
          <p:cNvSpPr>
            <a:spLocks noGrp="1"/>
          </p:cNvSpPr>
          <p:nvPr>
            <p:ph idx="1"/>
          </p:nvPr>
        </p:nvSpPr>
        <p:spPr>
          <a:xfrm>
            <a:off x="838200" y="869576"/>
            <a:ext cx="10515600" cy="5629835"/>
          </a:xfrm>
        </p:spPr>
        <p:txBody>
          <a:bodyPr>
            <a:norm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Performance Metrics: </a:t>
            </a:r>
          </a:p>
          <a:p>
            <a:pPr lvl="1">
              <a:lnSpc>
                <a:spcPct val="107000"/>
              </a:lnSpc>
              <a:spcAft>
                <a:spcPts val="800"/>
              </a:spcAft>
            </a:pPr>
            <a:r>
              <a:rPr lang="en-US" sz="1800" b="1" dirty="0">
                <a:solidFill>
                  <a:srgbClr val="292929"/>
                </a:solidFill>
                <a:effectLst/>
                <a:latin typeface="Times New Roman" panose="02020603050405020304" pitchFamily="18" charset="0"/>
                <a:ea typeface="Calibri" panose="020F0502020204030204" pitchFamily="34" charset="0"/>
              </a:rPr>
              <a:t>Accuracy: </a:t>
            </a:r>
            <a:r>
              <a:rPr lang="en-US" sz="1800" spc="-5" dirty="0">
                <a:solidFill>
                  <a:srgbClr val="292929"/>
                </a:solidFill>
                <a:effectLst/>
                <a:latin typeface="Times New Roman" panose="02020603050405020304" pitchFamily="18" charset="0"/>
                <a:ea typeface="Calibri" panose="020F0502020204030204" pitchFamily="34" charset="0"/>
              </a:rPr>
              <a:t>Accuracy is the fraction of predictions our model got right out of all the predictions.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Entropy has the highest precision whereas Decision Tree with Gini index and Gradient Boosting have the least precision. </a:t>
            </a:r>
          </a:p>
          <a:p>
            <a:pPr lvl="1">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US" sz="1800" b="1" spc="-5" dirty="0">
                <a:solidFill>
                  <a:srgbClr val="292929"/>
                </a:solidFill>
                <a:latin typeface="Times New Roman" panose="02020603050405020304" pitchFamily="18" charset="0"/>
                <a:ea typeface="Calibri" panose="020F0502020204030204" pitchFamily="34" charset="0"/>
              </a:rPr>
              <a:t>Precision: </a:t>
            </a:r>
            <a:r>
              <a:rPr lang="en-US" sz="1800" spc="-5" dirty="0">
                <a:solidFill>
                  <a:srgbClr val="292929"/>
                </a:solidFill>
                <a:effectLst/>
                <a:latin typeface="Times New Roman" panose="02020603050405020304" pitchFamily="18" charset="0"/>
                <a:ea typeface="Calibri" panose="020F0502020204030204" pitchFamily="34" charset="0"/>
              </a:rPr>
              <a:t>Precision tells what proportion of positive predictions was actually correct.</a:t>
            </a:r>
          </a:p>
          <a:p>
            <a:pPr marL="457200" lvl="1" indent="0">
              <a:lnSpc>
                <a:spcPct val="107000"/>
              </a:lnSpc>
              <a:spcAft>
                <a:spcPts val="800"/>
              </a:spcAft>
              <a:buNone/>
            </a:pPr>
            <a:endParaRPr lang="en-US" sz="18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US" sz="18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Recall:</a:t>
            </a:r>
            <a:r>
              <a:rPr lang="en-US" sz="1800"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solidFill>
                  <a:srgbClr val="292929"/>
                </a:solidFill>
                <a:effectLst/>
                <a:latin typeface="Times New Roman" panose="02020603050405020304" pitchFamily="18" charset="0"/>
                <a:ea typeface="Calibri" panose="020F0502020204030204" pitchFamily="34" charset="0"/>
              </a:rPr>
              <a:t>Recall aims at measuring what proportion of actual positives was identified correctly. </a:t>
            </a:r>
          </a:p>
          <a:p>
            <a:pPr marL="457200" lvl="1" indent="0">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US" sz="1800" b="1" dirty="0">
                <a:solidFill>
                  <a:srgbClr val="292929"/>
                </a:solidFill>
                <a:effectLst/>
                <a:latin typeface="Times New Roman" panose="02020603050405020304" pitchFamily="18" charset="0"/>
                <a:ea typeface="Calibri" panose="020F0502020204030204" pitchFamily="34" charset="0"/>
              </a:rPr>
              <a:t>F1 Score</a:t>
            </a:r>
            <a:r>
              <a:rPr lang="en-IN" sz="1800" b="1" dirty="0">
                <a:solidFill>
                  <a:srgbClr val="292929"/>
                </a:solidFill>
                <a:effectLst/>
                <a:latin typeface="Times New Roman" panose="02020603050405020304" pitchFamily="18" charset="0"/>
                <a:ea typeface="Calibri" panose="020F0502020204030204" pitchFamily="34" charset="0"/>
              </a:rPr>
              <a:t>: </a:t>
            </a:r>
            <a:r>
              <a:rPr lang="en-US" sz="1800" spc="-5" dirty="0">
                <a:solidFill>
                  <a:srgbClr val="292929"/>
                </a:solidFill>
                <a:effectLst/>
                <a:latin typeface="Times New Roman" panose="02020603050405020304" pitchFamily="18" charset="0"/>
                <a:ea typeface="Calibri" panose="020F0502020204030204" pitchFamily="34" charset="0"/>
              </a:rPr>
              <a:t>The F1 score is a less known performance metric, indicating the harmonic mean of Precision and Recall. </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101" name="Picture 5">
            <a:extLst>
              <a:ext uri="{FF2B5EF4-FFF2-40B4-BE49-F238E27FC236}">
                <a16:creationId xmlns:a16="http://schemas.microsoft.com/office/drawing/2014/main" id="{0696744C-FCBA-7B25-2825-F99FBCDE0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884" y="2287636"/>
            <a:ext cx="33845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a:extLst>
              <a:ext uri="{FF2B5EF4-FFF2-40B4-BE49-F238E27FC236}">
                <a16:creationId xmlns:a16="http://schemas.microsoft.com/office/drawing/2014/main" id="{A53E059C-9125-AD3D-F9E5-85032547B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341" y="3569958"/>
            <a:ext cx="2455634" cy="52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a:extLst>
              <a:ext uri="{FF2B5EF4-FFF2-40B4-BE49-F238E27FC236}">
                <a16:creationId xmlns:a16="http://schemas.microsoft.com/office/drawing/2014/main" id="{44231136-DAB1-03DC-01BA-A46517E5E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371" y="4646197"/>
            <a:ext cx="2089575" cy="51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a:extLst>
              <a:ext uri="{FF2B5EF4-FFF2-40B4-BE49-F238E27FC236}">
                <a16:creationId xmlns:a16="http://schemas.microsoft.com/office/drawing/2014/main" id="{0387227A-B91A-EFBD-17AF-0E013CE1E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883" y="5780053"/>
            <a:ext cx="36385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88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83A-E859-85EB-702B-7DF1FF9CD46C}"/>
              </a:ext>
            </a:extLst>
          </p:cNvPr>
          <p:cNvSpPr>
            <a:spLocks noGrp="1"/>
          </p:cNvSpPr>
          <p:nvPr>
            <p:ph type="title"/>
          </p:nvPr>
        </p:nvSpPr>
        <p:spPr>
          <a:xfrm>
            <a:off x="838200" y="338231"/>
            <a:ext cx="10515600" cy="1325563"/>
          </a:xfrm>
        </p:spPr>
        <p:txBody>
          <a:bodyPr/>
          <a:lstStyle/>
          <a:p>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08397-ADE8-E00E-487D-31C4865AC29F}"/>
              </a:ext>
            </a:extLst>
          </p:cNvPr>
          <p:cNvSpPr>
            <a:spLocks noGrp="1"/>
          </p:cNvSpPr>
          <p:nvPr>
            <p:ph idx="1"/>
          </p:nvPr>
        </p:nvSpPr>
        <p:spPr>
          <a:xfrm>
            <a:off x="838200" y="1452282"/>
            <a:ext cx="10515600" cy="4724681"/>
          </a:xfrm>
        </p:spPr>
        <p:txBody>
          <a:bodyPr>
            <a:norm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comparing the performance of various algorithms as shown in the figure given below, decision tree with entropy is identified to have highest accuracy of 76.9%.</a:t>
            </a:r>
          </a:p>
          <a:p>
            <a:pPr marL="0" indent="0">
              <a:lnSpc>
                <a:spcPct val="107000"/>
              </a:lnSpc>
              <a:spcAft>
                <a:spcPts val="800"/>
              </a:spcAf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5B929551-9D4A-74C4-59D8-58F749536C30}"/>
              </a:ext>
            </a:extLst>
          </p:cNvPr>
          <p:cNvSpPr txBox="1"/>
          <p:nvPr/>
        </p:nvSpPr>
        <p:spPr>
          <a:xfrm flipH="1">
            <a:off x="2566856" y="5036386"/>
            <a:ext cx="89817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10: Comparison of performance metrics of various algorithms </a:t>
            </a:r>
          </a:p>
        </p:txBody>
      </p:sp>
      <p:pic>
        <p:nvPicPr>
          <p:cNvPr id="8" name="Picture 7">
            <a:extLst>
              <a:ext uri="{FF2B5EF4-FFF2-40B4-BE49-F238E27FC236}">
                <a16:creationId xmlns:a16="http://schemas.microsoft.com/office/drawing/2014/main" id="{96D4FF36-BD74-5712-6CF0-F4C12AE080F4}"/>
              </a:ext>
            </a:extLst>
          </p:cNvPr>
          <p:cNvPicPr>
            <a:picLocks noChangeAspect="1"/>
          </p:cNvPicPr>
          <p:nvPr/>
        </p:nvPicPr>
        <p:blipFill>
          <a:blip r:embed="rId2"/>
          <a:stretch>
            <a:fillRect/>
          </a:stretch>
        </p:blipFill>
        <p:spPr>
          <a:xfrm>
            <a:off x="1409294" y="2405622"/>
            <a:ext cx="9373412" cy="2575783"/>
          </a:xfrm>
          <a:prstGeom prst="rect">
            <a:avLst/>
          </a:prstGeom>
        </p:spPr>
      </p:pic>
    </p:spTree>
    <p:extLst>
      <p:ext uri="{BB962C8B-B14F-4D97-AF65-F5344CB8AC3E}">
        <p14:creationId xmlns:p14="http://schemas.microsoft.com/office/powerpoint/2010/main" val="3418469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83A-E859-85EB-702B-7DF1FF9CD46C}"/>
              </a:ext>
            </a:extLst>
          </p:cNvPr>
          <p:cNvSpPr>
            <a:spLocks noGrp="1"/>
          </p:cNvSpPr>
          <p:nvPr>
            <p:ph type="title"/>
          </p:nvPr>
        </p:nvSpPr>
        <p:spPr>
          <a:xfrm>
            <a:off x="838200" y="170329"/>
            <a:ext cx="10515600" cy="797859"/>
          </a:xfrm>
        </p:spPr>
        <p:txBody>
          <a:bodyPr/>
          <a:lstStyle/>
          <a:p>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08397-ADE8-E00E-487D-31C4865AC29F}"/>
              </a:ext>
            </a:extLst>
          </p:cNvPr>
          <p:cNvSpPr>
            <a:spLocks noGrp="1"/>
          </p:cNvSpPr>
          <p:nvPr>
            <p:ph idx="1"/>
          </p:nvPr>
        </p:nvSpPr>
        <p:spPr>
          <a:xfrm>
            <a:off x="838200" y="869577"/>
            <a:ext cx="10515600" cy="457200"/>
          </a:xfrm>
        </p:spPr>
        <p:txBody>
          <a:bodyPr>
            <a:normAutofit/>
          </a:bodyPr>
          <a:lstStyle/>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Graphs for performance metrics vs algorithms are shown below:</a:t>
            </a:r>
          </a:p>
        </p:txBody>
      </p:sp>
      <p:pic>
        <p:nvPicPr>
          <p:cNvPr id="10242" name="Picture 2">
            <a:extLst>
              <a:ext uri="{FF2B5EF4-FFF2-40B4-BE49-F238E27FC236}">
                <a16:creationId xmlns:a16="http://schemas.microsoft.com/office/drawing/2014/main" id="{D7B06A8E-EFA8-3B9A-23B1-9BB59705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 y="1257160"/>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DFE8B86-58C0-592B-DC4E-04496920D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541" y="1257160"/>
            <a:ext cx="37909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6F0268F7-0D72-3441-9A41-D6B21FB62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194" y="1257160"/>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C9898EE7-AA1E-6402-706E-C6F91B7E0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709" y="3752710"/>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81975F4E-C9DD-64C9-87E2-AC60BAD82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706" y="3732399"/>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23B2A484-E366-E504-8EF6-5CAB38D5F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8816" y="3732399"/>
            <a:ext cx="3800475"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90F483-84AA-96EA-5204-4EA53239F9CA}"/>
              </a:ext>
            </a:extLst>
          </p:cNvPr>
          <p:cNvSpPr txBox="1"/>
          <p:nvPr/>
        </p:nvSpPr>
        <p:spPr>
          <a:xfrm>
            <a:off x="322729" y="6418729"/>
            <a:ext cx="1150171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11-16: Accuracy, Precision, Recall, F1Score, Time taken to train model, Time taken to test model vs Algorithms</a:t>
            </a:r>
          </a:p>
        </p:txBody>
      </p:sp>
    </p:spTree>
    <p:extLst>
      <p:ext uri="{BB962C8B-B14F-4D97-AF65-F5344CB8AC3E}">
        <p14:creationId xmlns:p14="http://schemas.microsoft.com/office/powerpoint/2010/main" val="97939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83A-E859-85EB-702B-7DF1FF9CD46C}"/>
              </a:ext>
            </a:extLst>
          </p:cNvPr>
          <p:cNvSpPr>
            <a:spLocks noGrp="1"/>
          </p:cNvSpPr>
          <p:nvPr>
            <p:ph type="title"/>
          </p:nvPr>
        </p:nvSpPr>
        <p:spPr>
          <a:xfrm>
            <a:off x="838200" y="170329"/>
            <a:ext cx="10515600" cy="797859"/>
          </a:xfrm>
        </p:spPr>
        <p:txBody>
          <a:bodyPr/>
          <a:lstStyle/>
          <a:p>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Results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08397-ADE8-E00E-487D-31C4865AC29F}"/>
              </a:ext>
            </a:extLst>
          </p:cNvPr>
          <p:cNvSpPr>
            <a:spLocks noGrp="1"/>
          </p:cNvSpPr>
          <p:nvPr>
            <p:ph idx="1"/>
          </p:nvPr>
        </p:nvSpPr>
        <p:spPr>
          <a:xfrm>
            <a:off x="838200" y="869576"/>
            <a:ext cx="10515600" cy="5629835"/>
          </a:xfrm>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According to the above graphs:</a:t>
            </a:r>
          </a:p>
          <a:p>
            <a:pPr lvl="1">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Decision Tree Algorithm with entropy as the split criterion has the highest accuracy whereas Decision Tree with Gini index as the split criterion and Gradient Boosting algorithms have the least accuracy respectively. </a:t>
            </a:r>
          </a:p>
          <a:p>
            <a:pPr lvl="1">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Entropy has the highest precision whereas Decision Tree with Gini index and Gradient Boosting have the least precision. </a:t>
            </a:r>
          </a:p>
          <a:p>
            <a:pPr lvl="1">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Entropy has the highest recall whereas Decision Tree with Gini index and Gradient Boosting have the least recall.</a:t>
            </a:r>
          </a:p>
          <a:p>
            <a:pPr lvl="1">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Entropy has the highest F1 Score whereas Decision Tree with Gini index and Gradient Boosting have the least F1 Score.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Entropy, KNN, Decision tree with Gini index and Naïve Bayes have the least time taken to train the model whereas Gradient Boosting has taken the highest time taken to train the model among the algorithms use.</a:t>
            </a:r>
          </a:p>
          <a:p>
            <a:pPr lvl="1">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Tree with Gini index has the least time taken to test the model, followed by Decision Tree with Entropy whereas Random Forest Classifier has taken the highest time taken to test the model among all the algorithms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951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0A7E-C78D-4319-90F0-ACD32DF6F44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r>
              <a:rPr lang="en-IN" dirty="0"/>
              <a:t>	</a:t>
            </a:r>
          </a:p>
        </p:txBody>
      </p:sp>
      <p:sp>
        <p:nvSpPr>
          <p:cNvPr id="3" name="Content Placeholder 2">
            <a:extLst>
              <a:ext uri="{FF2B5EF4-FFF2-40B4-BE49-F238E27FC236}">
                <a16:creationId xmlns:a16="http://schemas.microsoft.com/office/drawing/2014/main" id="{3829EA00-CD5C-4135-ADCF-6179B7D1DAFB}"/>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Diabetes is a disorder that is very hard to cure and once diagnosed there is a high risk of being subjected to chronic diseases. At this dire situation proper methodologies must be developed to identify the attributes that highly effect the risk of acquiring these chronic diseases. We in this project focused on cardio vascular disease and identified that number of major vessels coloured by fluoroscopy, exercised induced angina and chest pain type were highly contributing to cardio vascular disease among diabetic patients. We also used various machine learning algorithms such as KNN, Decision Tree, Random Forest, Naïve Bayes and Gradient Boosting for classification and prediction. We compared the algorithms based on the performance metrics such as accuracy, precision, recall, F1 score, time taken to train and time taken to test. We identified that Decision Tree with entropy as the split criterion achieved the highest accuracy of 76.9%. We also visualised performance metrics vs algorithms to better analyse the algorithms. In future this project can be extended to include much more efficient algorithms since the algorithms used in this project are traditional ones. The project can include a better dataset with more number of diabetic patients for study, since this project only included less than 50 diabetic people for study. The project can be extended to group patients by using unsupervised learning methods to analyse the data further. More feature analysis methods can be used to identify the highly contributing parameters. </a:t>
            </a:r>
          </a:p>
        </p:txBody>
      </p:sp>
    </p:spTree>
    <p:extLst>
      <p:ext uri="{BB962C8B-B14F-4D97-AF65-F5344CB8AC3E}">
        <p14:creationId xmlns:p14="http://schemas.microsoft.com/office/powerpoint/2010/main" val="2849553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3D50-5E3A-43B9-8615-E45DAED8F3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r>
              <a:rPr lang="en-IN" dirty="0"/>
              <a:t>	</a:t>
            </a:r>
          </a:p>
        </p:txBody>
      </p:sp>
      <p:sp>
        <p:nvSpPr>
          <p:cNvPr id="3" name="Content Placeholder 2">
            <a:extLst>
              <a:ext uri="{FF2B5EF4-FFF2-40B4-BE49-F238E27FC236}">
                <a16:creationId xmlns:a16="http://schemas.microsoft.com/office/drawing/2014/main" id="{33BE39C5-7597-4409-9E5B-6B4840CE32E8}"/>
              </a:ext>
            </a:extLst>
          </p:cNvPr>
          <p:cNvSpPr>
            <a:spLocks noGrp="1"/>
          </p:cNvSpPr>
          <p:nvPr>
            <p:ph idx="1"/>
          </p:nvPr>
        </p:nvSpPr>
        <p:spPr/>
        <p:txBody>
          <a:bodyPr>
            <a:normAutofit fontScale="85000" lnSpcReduction="20000"/>
          </a:bodyPr>
          <a:lstStyle/>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https://www.nature.com/articles/s41598-020-71321-2, WHO Global Report. Global Report on Diabetes.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Isbn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978, 6–86.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[2]https://www.researchgate.net/publication/351437170_Early_Prediction_of_Heart_ Disease_Using_the_Most_Significant_Features_of_Diabetes_by_Machine_Learning_ Techniques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[3]https://www.hindawi.com/journals/mpe/2021/1792201/, M.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Durairaj</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 Revathi, “Prediction of Heart Disease Using Back Propagation MLP Algorithm,” ‘Information Communication and Embedded Systems, vol. 4, no. 08, pp. 235–239, 2015. [4]https://www.itmconferences.org/articles/itmconf/pdf/2022/04/itmconf_icacc2022_ 03057.pdf BhaveshDhande1 ,Kartik Bamble2 ,Sahil Chavan3 ,Tabassum Maktum4 1,2,3,4Ramrao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Adik</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Institute of Technology, D Y Patil Deemed to be University, Navi Mumbai,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[5]https://www.hindawi.com/journals/misy/2022/1410169/ L. A. Allen, L. W. Stevenson, K. L. Grady et al., “Decision making in advanced heart failure: a scientific statement from the American heart association,” Circulation, vol. 125, no. 15, pp. 1928–1952, 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[6]https://towardsdatascience.com/performance-metrics-in-machine-learning-part-1- classification-6c6b8d8a8c92 Eugenio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Zuccarelli</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Scientist for Fortune 100 | Fulbright Scholar | MIT '20, Harvard, Imperial College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6395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7A34-F8AC-4EF8-8D59-E088CDC120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67D30-D8A1-435B-887E-C0C882CF3B92}"/>
              </a:ext>
            </a:extLst>
          </p:cNvPr>
          <p:cNvSpPr>
            <a:spLocks noGrp="1"/>
          </p:cNvSpPr>
          <p:nvPr>
            <p:ph idx="1"/>
          </p:nvPr>
        </p:nvSpPr>
        <p:spPr/>
        <p:txBody>
          <a:bodyPr/>
          <a:lstStyle/>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Developing countries such as India face a huge burden of diabetes and its complications. India is home to 77 million diabetic patients; it is the second highest in the world. Even children at the age of five are suffering from this disease. It is high time that people understand the gravity of the situation and make themselves fit to fight the disease than to suffer with it. If diabetes is not identified and treated in right time, it may lead to chronical health issues. Hence, as a part of this project a machine learning based prediction model </a:t>
            </a:r>
            <a:r>
              <a:rPr lang="en-US" sz="1800" dirty="0">
                <a:latin typeface="Times New Roman" panose="02020603050405020304" pitchFamily="18" charset="0"/>
                <a:ea typeface="Calibri" panose="020F0502020204030204" pitchFamily="34" charset="0"/>
                <a:cs typeface="Times New Roman" panose="02020603050405020304" pitchFamily="18" charset="0"/>
              </a:rPr>
              <a:t>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built to find the factors leading to complicated health issues such as cardio vascular disease. The project model will identify the attributes that highly contribute to cardio vascular disease and compare various machine learning algorithms to predict cardio vascular disease among diabetic patients. It identifies the best algorithm from a set of algorithms that best predicts the cardio vascular disease based on several performance metrics. </a:t>
            </a:r>
            <a:endParaRPr lang="en-IN" dirty="0"/>
          </a:p>
        </p:txBody>
      </p:sp>
    </p:spTree>
    <p:extLst>
      <p:ext uri="{BB962C8B-B14F-4D97-AF65-F5344CB8AC3E}">
        <p14:creationId xmlns:p14="http://schemas.microsoft.com/office/powerpoint/2010/main" val="2948680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4914"/>
          </a:xfrm>
        </p:spPr>
        <p:txBody>
          <a:bodyPr anchor="t"/>
          <a:lstStyle/>
          <a:p>
            <a:pPr algn="ctr"/>
            <a:r>
              <a:rPr lang="en-US" dirty="0"/>
              <a:t>				</a:t>
            </a:r>
            <a:br>
              <a:rPr lang="en-US" dirty="0"/>
            </a:br>
            <a:r>
              <a:rPr lang="en-US" dirty="0"/>
              <a:t>		</a:t>
            </a:r>
            <a:br>
              <a:rPr lang="en-US" dirty="0"/>
            </a:br>
            <a:br>
              <a:rPr lang="en-US" dirty="0"/>
            </a:br>
            <a:br>
              <a:rPr lang="en-US" dirty="0"/>
            </a:br>
            <a:r>
              <a:rPr lang="en-US"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3136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ADF-706D-4554-AE2D-95CFB43C07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US" dirty="0"/>
              <a:t>	</a:t>
            </a:r>
            <a:endParaRPr lang="en-IN" dirty="0"/>
          </a:p>
        </p:txBody>
      </p:sp>
      <p:sp>
        <p:nvSpPr>
          <p:cNvPr id="3" name="Content Placeholder 2">
            <a:extLst>
              <a:ext uri="{FF2B5EF4-FFF2-40B4-BE49-F238E27FC236}">
                <a16:creationId xmlns:a16="http://schemas.microsoft.com/office/drawing/2014/main" id="{84BBECBB-CEC9-44D5-A5ED-8C31AB9A2B0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Diabetes is a chronic disorder the world is suffering from. </a:t>
            </a:r>
          </a:p>
          <a:p>
            <a:r>
              <a:rPr lang="en-US" sz="2000" dirty="0">
                <a:latin typeface="Times New Roman" panose="02020603050405020304" pitchFamily="18" charset="0"/>
                <a:cs typeface="Times New Roman" panose="02020603050405020304" pitchFamily="18" charset="0"/>
              </a:rPr>
              <a:t>Two-thirds of all people with diabetes live in urban areas. </a:t>
            </a:r>
          </a:p>
          <a:p>
            <a:r>
              <a:rPr lang="en-US" sz="2000" dirty="0">
                <a:latin typeface="Times New Roman" panose="02020603050405020304" pitchFamily="18" charset="0"/>
                <a:cs typeface="Times New Roman" panose="02020603050405020304" pitchFamily="18" charset="0"/>
              </a:rPr>
              <a:t>Diabetes is increasing at alarming rate among Indians especially South Indians with prevalence of diabetes mellitus (PODM) varying in populations of different regions. </a:t>
            </a:r>
          </a:p>
          <a:p>
            <a:r>
              <a:rPr lang="en-US" sz="2000" dirty="0">
                <a:latin typeface="Times New Roman" panose="02020603050405020304" pitchFamily="18" charset="0"/>
                <a:cs typeface="Times New Roman" panose="02020603050405020304" pitchFamily="18" charset="0"/>
              </a:rPr>
              <a:t>There is an urgent need to arrange several awareness programs in different parts of the country about symptoms of DM, factors causing it, medication, complications and its preventions etc.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important that people are extremely aware about the disorder, its symptoms and precautions to be taken to prevent the disorder. </a:t>
            </a:r>
          </a:p>
          <a:p>
            <a:r>
              <a:rPr lang="en-US" sz="2000" dirty="0">
                <a:latin typeface="Times New Roman" panose="02020603050405020304" pitchFamily="18" charset="0"/>
                <a:cs typeface="Times New Roman" panose="02020603050405020304" pitchFamily="18" charset="0"/>
              </a:rPr>
              <a:t>It is important to identify the chronic diseases that a patient may suffer after being diagnosed with diabetes. </a:t>
            </a:r>
          </a:p>
          <a:p>
            <a:r>
              <a:rPr lang="en-US" sz="2000" dirty="0">
                <a:latin typeface="Times New Roman" panose="02020603050405020304" pitchFamily="18" charset="0"/>
                <a:cs typeface="Times New Roman" panose="02020603050405020304" pitchFamily="18" charset="0"/>
              </a:rPr>
              <a:t>Machine learning models must be developed that identify the key attributes that highly effect the diabetic patients in acquiring chronic diseases.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23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16FA-F9B6-E66A-DFE3-F15811D0C3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FBD9AAE3-3CED-C717-5F80-37B9AC95533B}"/>
              </a:ext>
            </a:extLst>
          </p:cNvPr>
          <p:cNvSpPr>
            <a:spLocks noGrp="1"/>
          </p:cNvSpPr>
          <p:nvPr>
            <p:ph idx="1"/>
          </p:nvPr>
        </p:nvSpPr>
        <p:spPr>
          <a:xfrm>
            <a:off x="838200" y="1470212"/>
            <a:ext cx="10515600" cy="5136776"/>
          </a:xfrm>
        </p:spPr>
        <p:txBody>
          <a:bodyPr>
            <a:normAutofit fontScale="70000" lnSpcReduction="20000"/>
          </a:bodyPr>
          <a:lstStyle/>
          <a:p>
            <a:pPr marL="0" indent="0">
              <a:lnSpc>
                <a:spcPct val="107000"/>
              </a:lnSpc>
              <a:spcAft>
                <a:spcPts val="1200"/>
              </a:spcAft>
              <a:buNone/>
            </a:pPr>
            <a:endParaRPr lang="en-IN" sz="2600" b="1" dirty="0">
              <a:latin typeface="Times New Roman" panose="02020603050405020304" pitchFamily="18" charset="0"/>
              <a:cs typeface="Times New Roman" panose="02020603050405020304" pitchFamily="18" charset="0"/>
            </a:endParaRPr>
          </a:p>
          <a:p>
            <a:pPr marL="0" indent="0">
              <a:lnSpc>
                <a:spcPct val="107000"/>
              </a:lnSpc>
              <a:spcAft>
                <a:spcPts val="1200"/>
              </a:spcAft>
              <a:buNone/>
            </a:pPr>
            <a:r>
              <a:rPr lang="en-IN" sz="2600" b="1" dirty="0">
                <a:latin typeface="Times New Roman" panose="02020603050405020304" pitchFamily="18" charset="0"/>
                <a:cs typeface="Times New Roman" panose="02020603050405020304" pitchFamily="18" charset="0"/>
              </a:rPr>
              <a:t>1)</a:t>
            </a:r>
            <a:r>
              <a:rPr lang="en-IN" sz="2600" b="1" kern="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AI-based prediction for the risk of coronary heart disease among patients with type 2 diabetes mellitus[1]</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3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It </a:t>
            </a:r>
            <a:r>
              <a:rPr lang="en-IN" sz="23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curated a dataset of 1,273 T2DM patients including 304 and 969 ones with or without CHD, respectively. It then trained an artificial intelligence (AI) model using randomly selected 4/5 of the dataset and used the rest data to validate the performance of the model. </a:t>
            </a:r>
          </a:p>
          <a:p>
            <a:pPr>
              <a:lnSpc>
                <a:spcPct val="107000"/>
              </a:lnSpc>
              <a:spcAft>
                <a:spcPts val="800"/>
              </a:spcAft>
            </a:pPr>
            <a:r>
              <a:rPr lang="en-IN" sz="23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result showed that the model achieved an AUC of 0.77 (fivefold cross-validation) on the training dataset and 0.80 on the testing dataset. To further confirm the performance of the presented model, they recruited 1,253 new T2DM patients as totally independent testing dataset including 200 and 1,053 ones with or without CHD. And the model achieved an AUC of 0.71. In addition, They implemented a model to quantitatively evaluate the risk contribution of each feature, which is thus able to present personalized guidance for specific individuals. Finally, an online web server for the model was built. </a:t>
            </a:r>
          </a:p>
          <a:p>
            <a:pPr>
              <a:lnSpc>
                <a:spcPct val="107000"/>
              </a:lnSpc>
              <a:spcAft>
                <a:spcPts val="800"/>
              </a:spcAft>
            </a:pPr>
            <a:r>
              <a:rPr lang="en-IN" sz="23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This study presented an AI model to determine the risk of T2DM patients to develop to CHD, which has potential value in providing early warning personalized guidance of CHD risk for both T2DM patients and clinicians.</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3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The </a:t>
            </a:r>
            <a:r>
              <a:rPr lang="en-IN" sz="23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used features in this study are limited</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3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a binary class label data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49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CF59-7563-1894-F2F7-5E75E1FF0117}"/>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Literature Survey</a:t>
            </a: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a:t>
            </a:r>
            <a:endParaRPr lang="en-IN" dirty="0"/>
          </a:p>
        </p:txBody>
      </p:sp>
      <p:sp>
        <p:nvSpPr>
          <p:cNvPr id="3" name="Content Placeholder 2">
            <a:extLst>
              <a:ext uri="{FF2B5EF4-FFF2-40B4-BE49-F238E27FC236}">
                <a16:creationId xmlns:a16="http://schemas.microsoft.com/office/drawing/2014/main" id="{6A24A303-AFBD-BD54-842B-94E6584F2DC0}"/>
              </a:ext>
            </a:extLst>
          </p:cNvPr>
          <p:cNvSpPr>
            <a:spLocks noGrp="1"/>
          </p:cNvSpPr>
          <p:nvPr>
            <p:ph idx="1"/>
          </p:nvPr>
        </p:nvSpPr>
        <p:spPr/>
        <p:txBody>
          <a:bodyPr>
            <a:normAutofit fontScale="62500" lnSpcReduction="20000"/>
          </a:bodyPr>
          <a:lstStyle/>
          <a:p>
            <a:pPr marL="0" indent="0" algn="just">
              <a:lnSpc>
                <a:spcPct val="120000"/>
              </a:lnSpc>
              <a:buNone/>
            </a:pPr>
            <a:r>
              <a:rPr lang="en-US" sz="2900" b="1" i="0" dirty="0">
                <a:solidFill>
                  <a:srgbClr val="111111"/>
                </a:solidFill>
                <a:effectLst/>
                <a:latin typeface="Times New Roman" panose="02020603050405020304" pitchFamily="18" charset="0"/>
                <a:cs typeface="Times New Roman" panose="02020603050405020304" pitchFamily="18" charset="0"/>
              </a:rPr>
              <a:t>2) Early Prediction of Heart Disease Using the Most Significant Features of Diabetes by Machine Learning Techniques[2]</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 This paper aims to identify the association and common risk factors between diabetes and HD-this finding aid in anticipating the HD of a diabetic patient.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authors use proven data mining approaches-logistics regression, decision tree, and random forest to arrive at the most accurate results. The validation is done using unsupervised method: K-means Clustering.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initial investigation demonstrates that body-mass-index (BMI) and age are among the key risk factors for diabetes; and smoking habit, age, gender-male and diabetes (glucose level) lead to HD. 31% of diabetic patients had HD.</a:t>
            </a:r>
          </a:p>
          <a:p>
            <a:pPr algn="just">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DT predicted better than any other method, i.e., 13.7% accurate in predicting HD, while RF predicted better than any other method, i.e., 13.7% accurate in predicting diabetes</a:t>
            </a:r>
          </a:p>
          <a:p>
            <a:pPr algn="just">
              <a:lnSpc>
                <a:spcPct val="120000"/>
              </a:lnSpc>
            </a:pPr>
            <a:r>
              <a:rPr lang="en-US" sz="2600" b="0" i="0" dirty="0">
                <a:solidFill>
                  <a:srgbClr val="000000"/>
                </a:solidFill>
                <a:effectLst/>
                <a:latin typeface="Times New Roman" panose="02020603050405020304" pitchFamily="18" charset="0"/>
                <a:cs typeface="Times New Roman" panose="02020603050405020304" pitchFamily="18" charset="0"/>
              </a:rPr>
              <a:t>Thus, no single method can be recommended in general</a:t>
            </a:r>
          </a:p>
          <a:p>
            <a:pPr algn="just">
              <a:lnSpc>
                <a:spcPct val="120000"/>
              </a:lnSpc>
            </a:pPr>
            <a:r>
              <a:rPr lang="en-US" sz="2600" dirty="0">
                <a:solidFill>
                  <a:srgbClr val="000000"/>
                </a:solidFill>
                <a:latin typeface="Times New Roman" panose="02020603050405020304" pitchFamily="18" charset="0"/>
                <a:cs typeface="Times New Roman" panose="02020603050405020304" pitchFamily="18" charset="0"/>
              </a:rPr>
              <a:t>The data used is binary class label</a:t>
            </a:r>
            <a:r>
              <a:rPr lang="en-US" sz="2600"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ff1"/>
            </a:endParaRPr>
          </a:p>
          <a:p>
            <a:endParaRPr lang="en-IN" dirty="0"/>
          </a:p>
        </p:txBody>
      </p:sp>
    </p:spTree>
    <p:extLst>
      <p:ext uri="{BB962C8B-B14F-4D97-AF65-F5344CB8AC3E}">
        <p14:creationId xmlns:p14="http://schemas.microsoft.com/office/powerpoint/2010/main" val="14006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CF59-7563-1894-F2F7-5E75E1FF0117}"/>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Literature Survey</a:t>
            </a: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a:t>
            </a:r>
            <a:endParaRPr lang="en-IN" dirty="0"/>
          </a:p>
        </p:txBody>
      </p:sp>
      <p:sp>
        <p:nvSpPr>
          <p:cNvPr id="3" name="Content Placeholder 2">
            <a:extLst>
              <a:ext uri="{FF2B5EF4-FFF2-40B4-BE49-F238E27FC236}">
                <a16:creationId xmlns:a16="http://schemas.microsoft.com/office/drawing/2014/main" id="{6A24A303-AFBD-BD54-842B-94E6584F2DC0}"/>
              </a:ext>
            </a:extLst>
          </p:cNvPr>
          <p:cNvSpPr>
            <a:spLocks noGrp="1"/>
          </p:cNvSpPr>
          <p:nvPr>
            <p:ph idx="1"/>
          </p:nvPr>
        </p:nvSpPr>
        <p:spPr/>
        <p:txBody>
          <a:bodyPr>
            <a:normAutofit fontScale="70000" lnSpcReduction="20000"/>
          </a:bodyPr>
          <a:lstStyle/>
          <a:p>
            <a:pPr marL="0" indent="0" algn="just">
              <a:lnSpc>
                <a:spcPct val="120000"/>
              </a:lnSpc>
              <a:buNone/>
            </a:pPr>
            <a:r>
              <a:rPr lang="en-US" sz="2600" b="1" dirty="0">
                <a:solidFill>
                  <a:srgbClr val="111111"/>
                </a:solidFill>
                <a:latin typeface="Times New Roman" panose="02020603050405020304" pitchFamily="18" charset="0"/>
                <a:cs typeface="Times New Roman" panose="02020603050405020304" pitchFamily="18" charset="0"/>
              </a:rPr>
              <a:t>3</a:t>
            </a:r>
            <a:r>
              <a:rPr lang="en-US" sz="2600" b="1" i="0" dirty="0">
                <a:solidFill>
                  <a:srgbClr val="111111"/>
                </a:solidFill>
                <a:effectLst/>
                <a:latin typeface="Times New Roman" panose="02020603050405020304" pitchFamily="18" charset="0"/>
                <a:cs typeface="Times New Roman" panose="02020603050405020304" pitchFamily="18" charset="0"/>
              </a:rPr>
              <a:t>) Supervised Machine Learning-Based Cardiovascular Disease Analysis and Prediction[</a:t>
            </a:r>
            <a:r>
              <a:rPr lang="en-US" sz="2600" b="1" dirty="0">
                <a:solidFill>
                  <a:srgbClr val="111111"/>
                </a:solidFill>
                <a:latin typeface="Times New Roman" panose="02020603050405020304" pitchFamily="18" charset="0"/>
                <a:cs typeface="Times New Roman" panose="02020603050405020304" pitchFamily="18" charset="0"/>
              </a:rPr>
              <a:t>3</a:t>
            </a:r>
            <a:r>
              <a:rPr lang="en-US" sz="2600" b="1" i="0" dirty="0">
                <a:solidFill>
                  <a:srgbClr val="111111"/>
                </a:solidFill>
                <a:effectLst/>
                <a:latin typeface="Times New Roman" panose="02020603050405020304" pitchFamily="18" charset="0"/>
                <a:cs typeface="Times New Roman" panose="02020603050405020304" pitchFamily="18" charset="0"/>
              </a:rPr>
              <a:t>]</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This study covers many aspects of cardiac illness, as well as a model based on supervised learning techniques such as Random Forest (RF), Decision Tree (DT), and Logistic Regression (LR).</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 It makes use of an existing dataset from the UCI Cleveland database of heart disease patients. There are 303 occurrences and 76 characteristics in the collection.</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 Only 14 of these 76 characteristics are evaluated for testing, which is necessary to validate the performance of various methods.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purpose of this study is to forecast the likelihood of individuals getting heart disease. The findings show that logistic regression achieves the best accuracy score (92.10%).</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Target label is a binary label</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Not many algorithms are used for comparison</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Only used for Cardiovascular Disease but not on exclusively on diabetic patients. </a:t>
            </a:r>
            <a:endParaRPr lang="en-IN" dirty="0"/>
          </a:p>
        </p:txBody>
      </p:sp>
    </p:spTree>
    <p:extLst>
      <p:ext uri="{BB962C8B-B14F-4D97-AF65-F5344CB8AC3E}">
        <p14:creationId xmlns:p14="http://schemas.microsoft.com/office/powerpoint/2010/main" val="238560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CF59-7563-1894-F2F7-5E75E1FF0117}"/>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Literature Survey</a:t>
            </a: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a:t>
            </a:r>
            <a:endParaRPr lang="en-IN" dirty="0"/>
          </a:p>
        </p:txBody>
      </p:sp>
      <p:sp>
        <p:nvSpPr>
          <p:cNvPr id="3" name="Content Placeholder 2">
            <a:extLst>
              <a:ext uri="{FF2B5EF4-FFF2-40B4-BE49-F238E27FC236}">
                <a16:creationId xmlns:a16="http://schemas.microsoft.com/office/drawing/2014/main" id="{6A24A303-AFBD-BD54-842B-94E6584F2DC0}"/>
              </a:ext>
            </a:extLst>
          </p:cNvPr>
          <p:cNvSpPr>
            <a:spLocks noGrp="1"/>
          </p:cNvSpPr>
          <p:nvPr>
            <p:ph idx="1"/>
          </p:nvPr>
        </p:nvSpPr>
        <p:spPr/>
        <p:txBody>
          <a:bodyPr>
            <a:normAutofit fontScale="62500" lnSpcReduction="20000"/>
          </a:bodyPr>
          <a:lstStyle/>
          <a:p>
            <a:pPr marL="0" indent="0" algn="just">
              <a:lnSpc>
                <a:spcPct val="120000"/>
              </a:lnSpc>
              <a:buNone/>
            </a:pPr>
            <a:r>
              <a:rPr lang="en-US" sz="2900" b="1" i="0" dirty="0">
                <a:solidFill>
                  <a:srgbClr val="111111"/>
                </a:solidFill>
                <a:effectLst/>
                <a:latin typeface="Times New Roman" panose="02020603050405020304" pitchFamily="18" charset="0"/>
                <a:cs typeface="Times New Roman" panose="02020603050405020304" pitchFamily="18" charset="0"/>
              </a:rPr>
              <a:t>4) Diabetes &amp; Heart Disease Prediction Using Machine Learning [4]</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 The papers presented a novel method for identifying significant features using machine learning techniques, which improves the diagnosis of multi-purpose disease prediction. The different features and many well-known classification methods are used to implement the prediction model to predict the heart disease and diabetes.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proposed method utilized ensemble approach for achieving a higher degree of accuracy rates for by using classification algorithms and feature selection methods.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proposed method implements voting classifier that has sigmoid SVC, AdaBoost, and Decision tree algorithms. The paper also implements the traditional classifiers and presents the comparison of different models in terms of accuracy.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For heart disease, it is concluded that the Voting Classifier of Decision Tree, Sigmoid SVC, and </a:t>
            </a:r>
            <a:r>
              <a:rPr lang="en-US" sz="2600" b="0" i="0" dirty="0" err="1">
                <a:solidFill>
                  <a:srgbClr val="333333"/>
                </a:solidFill>
                <a:effectLst/>
                <a:latin typeface="Times New Roman" panose="02020603050405020304" pitchFamily="18" charset="0"/>
                <a:cs typeface="Times New Roman" panose="02020603050405020304" pitchFamily="18" charset="0"/>
              </a:rPr>
              <a:t>Adaboost</a:t>
            </a:r>
            <a:r>
              <a:rPr lang="en-US" sz="2600" b="0" i="0" dirty="0">
                <a:solidFill>
                  <a:srgbClr val="333333"/>
                </a:solidFill>
                <a:effectLst/>
                <a:latin typeface="Times New Roman" panose="02020603050405020304" pitchFamily="18" charset="0"/>
                <a:cs typeface="Times New Roman" panose="02020603050405020304" pitchFamily="18" charset="0"/>
              </a:rPr>
              <a:t> has the highest accuracy of 88.57 % and for diabetes, the voting classifier has an accuracy of 80.95 %.</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The dataset used is binary class labeled.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paper does not speak of risk of cardio vascular disease among diabetic people. </a:t>
            </a:r>
          </a:p>
          <a:p>
            <a:pPr algn="just">
              <a:lnSpc>
                <a:spcPct val="120000"/>
              </a:lnSpc>
            </a:pPr>
            <a:endParaRPr lang="en-IN" dirty="0"/>
          </a:p>
        </p:txBody>
      </p:sp>
    </p:spTree>
    <p:extLst>
      <p:ext uri="{BB962C8B-B14F-4D97-AF65-F5344CB8AC3E}">
        <p14:creationId xmlns:p14="http://schemas.microsoft.com/office/powerpoint/2010/main" val="41769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CF59-7563-1894-F2F7-5E75E1FF0117}"/>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Literature Survey</a:t>
            </a: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a:t>
            </a:r>
            <a:endParaRPr lang="en-IN" dirty="0"/>
          </a:p>
        </p:txBody>
      </p:sp>
      <p:sp>
        <p:nvSpPr>
          <p:cNvPr id="3" name="Content Placeholder 2">
            <a:extLst>
              <a:ext uri="{FF2B5EF4-FFF2-40B4-BE49-F238E27FC236}">
                <a16:creationId xmlns:a16="http://schemas.microsoft.com/office/drawing/2014/main" id="{6A24A303-AFBD-BD54-842B-94E6584F2DC0}"/>
              </a:ext>
            </a:extLst>
          </p:cNvPr>
          <p:cNvSpPr>
            <a:spLocks noGrp="1"/>
          </p:cNvSpPr>
          <p:nvPr>
            <p:ph idx="1"/>
          </p:nvPr>
        </p:nvSpPr>
        <p:spPr/>
        <p:txBody>
          <a:bodyPr>
            <a:normAutofit fontScale="62500" lnSpcReduction="20000"/>
          </a:bodyPr>
          <a:lstStyle/>
          <a:p>
            <a:pPr marL="0" indent="0" algn="just">
              <a:lnSpc>
                <a:spcPct val="120000"/>
              </a:lnSpc>
              <a:buNone/>
            </a:pPr>
            <a:r>
              <a:rPr lang="en-US" sz="2900" b="1" dirty="0">
                <a:solidFill>
                  <a:srgbClr val="111111"/>
                </a:solidFill>
                <a:latin typeface="Times New Roman" panose="02020603050405020304" pitchFamily="18" charset="0"/>
                <a:cs typeface="Times New Roman" panose="02020603050405020304" pitchFamily="18" charset="0"/>
              </a:rPr>
              <a:t>5</a:t>
            </a:r>
            <a:r>
              <a:rPr lang="en-US" sz="2900" b="1" i="0" dirty="0">
                <a:solidFill>
                  <a:srgbClr val="111111"/>
                </a:solidFill>
                <a:effectLst/>
                <a:latin typeface="Times New Roman" panose="02020603050405020304" pitchFamily="18" charset="0"/>
                <a:cs typeface="Times New Roman" panose="02020603050405020304" pitchFamily="18" charset="0"/>
              </a:rPr>
              <a:t>) A Method for Improving Prediction of Human Heart Disease Using Machine Learning Algorithms[</a:t>
            </a:r>
            <a:r>
              <a:rPr lang="en-US" sz="2900" b="1" dirty="0">
                <a:solidFill>
                  <a:srgbClr val="111111"/>
                </a:solidFill>
                <a:latin typeface="Times New Roman" panose="02020603050405020304" pitchFamily="18" charset="0"/>
                <a:cs typeface="Times New Roman" panose="02020603050405020304" pitchFamily="18" charset="0"/>
              </a:rPr>
              <a:t>5</a:t>
            </a:r>
            <a:r>
              <a:rPr lang="en-US" sz="2900" b="1" i="0" dirty="0">
                <a:solidFill>
                  <a:srgbClr val="111111"/>
                </a:solidFill>
                <a:effectLst/>
                <a:latin typeface="Times New Roman" panose="02020603050405020304" pitchFamily="18" charset="0"/>
                <a:cs typeface="Times New Roman" panose="02020603050405020304" pitchFamily="18" charset="0"/>
              </a:rPr>
              <a:t>]</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It </a:t>
            </a:r>
            <a:r>
              <a:rPr lang="en-US" sz="2600" b="0" i="0" dirty="0">
                <a:solidFill>
                  <a:srgbClr val="333333"/>
                </a:solidFill>
                <a:effectLst/>
                <a:latin typeface="Times New Roman" panose="02020603050405020304" pitchFamily="18" charset="0"/>
                <a:cs typeface="Times New Roman" panose="02020603050405020304" pitchFamily="18" charset="0"/>
              </a:rPr>
              <a:t>identified and predicted human heart disease using a variety of machine learning algorithms and used the heart disease dataset to evaluate its performance using different metrics for evaluation, such as sensitivity, specificity, F-measure, and classification accuracy.</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 For this purpose, it used nine classifiers of machine learning to the final dataset before and after the hyperparameter tuning of the machine learning classifiers, such as AB, LR, ET, MNB, CART, SVM, LDA, RF, and XGB.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Furthermore, it checked their accuracy on the standard heart disease dataset by performing certain preprocessing, standardization of dataset, and hyperparameter tuning. </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Highest </a:t>
            </a:r>
            <a:r>
              <a:rPr lang="en-US" sz="2600" b="0" i="0" dirty="0">
                <a:solidFill>
                  <a:srgbClr val="333333"/>
                </a:solidFill>
                <a:effectLst/>
                <a:latin typeface="Times New Roman" panose="02020603050405020304" pitchFamily="18" charset="0"/>
                <a:cs typeface="Times New Roman" panose="02020603050405020304" pitchFamily="18" charset="0"/>
              </a:rPr>
              <a:t>accuracy of 96.72% is achieved by SVM.</a:t>
            </a:r>
          </a:p>
          <a:p>
            <a:pPr algn="just">
              <a:lnSpc>
                <a:spcPct val="120000"/>
              </a:lnSpc>
            </a:pPr>
            <a:r>
              <a:rPr lang="en-US" sz="2600" dirty="0">
                <a:solidFill>
                  <a:srgbClr val="333333"/>
                </a:solidFill>
                <a:latin typeface="Times New Roman" panose="02020603050405020304" pitchFamily="18" charset="0"/>
                <a:cs typeface="Times New Roman" panose="02020603050405020304" pitchFamily="18" charset="0"/>
              </a:rPr>
              <a:t>The dataset used is binary class labeled. </a:t>
            </a:r>
          </a:p>
          <a:p>
            <a:pPr algn="just">
              <a:lnSpc>
                <a:spcPct val="120000"/>
              </a:lnSpc>
            </a:pPr>
            <a:r>
              <a:rPr lang="en-US" sz="2600" b="0" i="0" dirty="0">
                <a:solidFill>
                  <a:srgbClr val="333333"/>
                </a:solidFill>
                <a:effectLst/>
                <a:latin typeface="Times New Roman" panose="02020603050405020304" pitchFamily="18" charset="0"/>
                <a:cs typeface="Times New Roman" panose="02020603050405020304" pitchFamily="18" charset="0"/>
              </a:rPr>
              <a:t>The paper does not speak of risk of cardio vascular disease among diabetic people. </a:t>
            </a:r>
            <a:endParaRPr lang="en-US" sz="2600" dirty="0">
              <a:solidFill>
                <a:srgbClr val="333333"/>
              </a:solidFill>
              <a:latin typeface="Times New Roman" panose="02020603050405020304" pitchFamily="18" charset="0"/>
              <a:cs typeface="Times New Roman" panose="02020603050405020304" pitchFamily="18" charset="0"/>
            </a:endParaRPr>
          </a:p>
          <a:p>
            <a:pPr algn="just">
              <a:lnSpc>
                <a:spcPct val="120000"/>
              </a:lnSpc>
            </a:pP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endParaRPr lang="en-IN" dirty="0"/>
          </a:p>
        </p:txBody>
      </p:sp>
    </p:spTree>
    <p:extLst>
      <p:ext uri="{BB962C8B-B14F-4D97-AF65-F5344CB8AC3E}">
        <p14:creationId xmlns:p14="http://schemas.microsoft.com/office/powerpoint/2010/main" val="11906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3618</Words>
  <Application>Microsoft Office PowerPoint</Application>
  <PresentationFormat>Widescreen</PresentationFormat>
  <Paragraphs>254</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Calibri Light</vt:lpstr>
      <vt:lpstr>ff1</vt:lpstr>
      <vt:lpstr>Times New Roman</vt:lpstr>
      <vt:lpstr>Office Theme</vt:lpstr>
      <vt:lpstr>Document</vt:lpstr>
      <vt:lpstr>Predicting Chronic Diseases Due To Diabetes </vt:lpstr>
      <vt:lpstr>Contents</vt:lpstr>
      <vt:lpstr>Abstract </vt:lpstr>
      <vt:lpstr>Introduction </vt:lpstr>
      <vt:lpstr>Literature Survey</vt:lpstr>
      <vt:lpstr>Literature Survey[cont.,]</vt:lpstr>
      <vt:lpstr>Literature Survey[cont.,]</vt:lpstr>
      <vt:lpstr>Literature Survey[cont.,]</vt:lpstr>
      <vt:lpstr>Literature Survey[cont.,]</vt:lpstr>
      <vt:lpstr>Problem statement </vt:lpstr>
      <vt:lpstr>Objectives </vt:lpstr>
      <vt:lpstr>System Requirements </vt:lpstr>
      <vt:lpstr>Methodology </vt:lpstr>
      <vt:lpstr>Results</vt:lpstr>
      <vt:lpstr>Results [cont.,]</vt:lpstr>
      <vt:lpstr>Results [cont.,]   Algorithm 1: KNN </vt:lpstr>
      <vt:lpstr>Results [cont.,]   Algorithm 2: Decision Tree with Gini Index </vt:lpstr>
      <vt:lpstr>Results [cont.,]   Algorithm 2: Decision Tree with Gini Index [cont.,] </vt:lpstr>
      <vt:lpstr>Results [cont.,]   Algorithm 3: Decision Tree with Entropy </vt:lpstr>
      <vt:lpstr>Results [cont.,]   Algorithm 3: Decision Tree with Entropy [cont.,] </vt:lpstr>
      <vt:lpstr>Results [cont.,]   Algorithm 4: Random Forest  </vt:lpstr>
      <vt:lpstr>Results [cont.,]   Algorithm 5: Naïve Bayes </vt:lpstr>
      <vt:lpstr>Results [cont.,]   Algorithm 6: Gradient Boosting </vt:lpstr>
      <vt:lpstr>Results [cont.,] </vt:lpstr>
      <vt:lpstr>Results [cont.,] </vt:lpstr>
      <vt:lpstr>Results [cont.,] </vt:lpstr>
      <vt:lpstr>Results [cont.,] </vt:lpstr>
      <vt:lpstr>Conclusion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Web Application</dc:title>
  <dc:creator>Esikela Deepak</dc:creator>
  <cp:lastModifiedBy>Lalitha Evani</cp:lastModifiedBy>
  <cp:revision>42</cp:revision>
  <dcterms:created xsi:type="dcterms:W3CDTF">2021-10-23T06:52:03Z</dcterms:created>
  <dcterms:modified xsi:type="dcterms:W3CDTF">2022-07-02T00:50:09Z</dcterms:modified>
</cp:coreProperties>
</file>