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417" r:id="rId2"/>
    <p:sldId id="258" r:id="rId3"/>
    <p:sldId id="407" r:id="rId4"/>
    <p:sldId id="411" r:id="rId5"/>
    <p:sldId id="398" r:id="rId6"/>
    <p:sldId id="413" r:id="rId7"/>
    <p:sldId id="399" r:id="rId8"/>
    <p:sldId id="419" r:id="rId9"/>
    <p:sldId id="423" r:id="rId10"/>
    <p:sldId id="405" r:id="rId11"/>
    <p:sldId id="39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1B3A"/>
    <a:srgbClr val="002147"/>
    <a:srgbClr val="3334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403" autoAdjust="0"/>
  </p:normalViewPr>
  <p:slideViewPr>
    <p:cSldViewPr snapToGrid="0" snapToObjects="1">
      <p:cViewPr varScale="1">
        <p:scale>
          <a:sx n="73" d="100"/>
          <a:sy n="73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7F2E8-2A33-A342-91D6-F91731D0F35E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F6747-F0A4-F148-8139-1C096186EA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8192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5380E-4508-A34A-9B72-482113E1AC22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60E24-D32C-F64F-83D0-B553CA7A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59958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BE9823-4424-4A72-9C29-969BF451BF5A}" type="datetime1">
              <a:rPr lang="en-US" smtClean="0"/>
              <a:pPr/>
              <a:t>5/20/2020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DCF64E-F698-4E34-A04B-2BC745E4DE3B}" type="datetime1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29DE9A-7EEF-4E88-AC63-411818D14724}" type="datetime1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6A9115-C5EF-4FA7-899E-4F2846901D6F}" type="datetime1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CAD4D1-769A-4C41-BA66-FBBBC113DD4B}" type="datetime1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79B0C2-2FFC-4AFE-A494-57F1ED5454F9}" type="datetime1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DAEA7F-3629-4570-B76C-ABB161DA55F5}" type="datetime1">
              <a:rPr lang="en-US" smtClean="0"/>
              <a:pPr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C7C928-69C3-40CE-A828-CC66B28A0E07}" type="datetime1">
              <a:rPr lang="en-US" smtClean="0"/>
              <a:pPr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AAB17D-5624-49F0-9F6E-DEEB6C2E9C5D}" type="datetime1">
              <a:rPr lang="en-US" smtClean="0"/>
              <a:pPr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27BA-062D-4C00-BF48-2B3D3E567E40}" type="datetime1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E04E783F-E5A1-4584-89B8-3211798849D5}" type="datetime1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872658D-7336-4CB4-854B-340EF50421FE}" type="datetime1">
              <a:rPr lang="en-US" smtClean="0"/>
              <a:pPr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The Battle of </a:t>
            </a:r>
            <a:r>
              <a:rPr lang="en-IN" dirty="0" err="1" smtClean="0"/>
              <a:t>Neighborhoods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IBM Capstone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277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90F9402-D841-4101-97F8-87A93B6316AA}"/>
              </a:ext>
            </a:extLst>
          </p:cNvPr>
          <p:cNvSpPr/>
          <p:nvPr/>
        </p:nvSpPr>
        <p:spPr>
          <a:xfrm>
            <a:off x="636104" y="1166683"/>
            <a:ext cx="7779026" cy="501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above manner, we can arrive to conclusions on where we can invest the money, on which </a:t>
            </a:r>
            <a:r>
              <a:rPr lang="en-IN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neighborhood</a:t>
            </a: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on which venue in that </a:t>
            </a:r>
            <a:r>
              <a:rPr lang="en-IN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neighborhood</a:t>
            </a: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how much we can invest and so on.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even apply the above project to compare cities with the appropriate data.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 for the above </a:t>
            </a:r>
            <a:r>
              <a:rPr lang="en-IN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dataframes</a:t>
            </a: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was taken from:</a:t>
            </a: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r>
              <a:rPr lang="en-US" sz="2400" u="sng" dirty="0" smtClean="0">
                <a:hlinkClick r:id="rId2"/>
              </a:rPr>
              <a:t>https://en.wikipedia.org/wiki/List_of_postal_codes_of_Canada:_</a:t>
            </a:r>
            <a:r>
              <a:rPr lang="en-US" sz="2400" u="sng" dirty="0" smtClean="0">
                <a:hlinkClick r:id="rId2"/>
              </a:rPr>
              <a:t>M</a:t>
            </a:r>
            <a:endParaRPr lang="en-US" sz="2400" u="sng" dirty="0" smtClean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r>
              <a:rPr lang="en-US" sz="2400" u="sng" dirty="0" smtClean="0">
                <a:hlinkClick r:id="rId3"/>
              </a:rPr>
              <a:t>https://</a:t>
            </a:r>
            <a:r>
              <a:rPr lang="en-US" sz="2400" u="sng" dirty="0" smtClean="0">
                <a:hlinkClick r:id="rId3"/>
              </a:rPr>
              <a:t>cocl.us/Geospatial_data</a:t>
            </a:r>
            <a:endParaRPr lang="en-US" sz="2400" dirty="0" smtClean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endParaRPr lang="en-IN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379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722965B-CC53-4C4A-857E-17D523E1920F}"/>
              </a:ext>
            </a:extLst>
          </p:cNvPr>
          <p:cNvSpPr/>
          <p:nvPr/>
        </p:nvSpPr>
        <p:spPr>
          <a:xfrm>
            <a:off x="0" y="-8878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rebuchet MS" panose="020B06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72E2067-C5B8-418E-AB4F-A8B36A8DE074}"/>
              </a:ext>
            </a:extLst>
          </p:cNvPr>
          <p:cNvSpPr txBox="1"/>
          <p:nvPr/>
        </p:nvSpPr>
        <p:spPr>
          <a:xfrm>
            <a:off x="1371600" y="3244334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THANK YOU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1731" y="5995851"/>
            <a:ext cx="3130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Done by :</a:t>
            </a:r>
          </a:p>
          <a:p>
            <a:r>
              <a:rPr lang="en-IN" u="sng" dirty="0" err="1" smtClean="0"/>
              <a:t>Lalitha</a:t>
            </a:r>
            <a:r>
              <a:rPr lang="en-IN" u="sng" dirty="0" smtClean="0"/>
              <a:t> </a:t>
            </a:r>
            <a:r>
              <a:rPr lang="en-IN" u="sng" dirty="0" err="1" smtClean="0"/>
              <a:t>Manoj</a:t>
            </a:r>
            <a:r>
              <a:rPr lang="en-IN" u="sng" dirty="0" smtClean="0"/>
              <a:t> Kumar </a:t>
            </a:r>
            <a:r>
              <a:rPr lang="en-IN" u="sng" dirty="0" err="1" smtClean="0"/>
              <a:t>Banisetty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231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latin typeface="Trebuchet MS" panose="020B0603020202020204" pitchFamily="34" charset="0"/>
              </a:rPr>
              <a:t>Problem Statement</a:t>
            </a:r>
            <a:endParaRPr lang="en-US" sz="2800" dirty="0">
              <a:latin typeface="Trebuchet MS" panose="020B06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E051579-4C09-4E7E-8E18-B11A6642DA74}"/>
              </a:ext>
            </a:extLst>
          </p:cNvPr>
          <p:cNvSpPr/>
          <p:nvPr/>
        </p:nvSpPr>
        <p:spPr>
          <a:xfrm>
            <a:off x="377300" y="657667"/>
            <a:ext cx="8340571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</a:rPr>
              <a:t>Suppose, </a:t>
            </a:r>
            <a:r>
              <a:rPr lang="en-US" sz="2800" dirty="0" smtClean="0">
                <a:latin typeface="Cambria" panose="02040503050406030204" pitchFamily="18" charset="0"/>
              </a:rPr>
              <a:t>you are looking to invest in some firm in a city/neighborhood.</a:t>
            </a:r>
            <a:endParaRPr lang="en-US" sz="2800" dirty="0">
              <a:latin typeface="Cambria" panose="020405030504060302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mbria" panose="02040503050406030204" pitchFamily="18" charset="0"/>
              </a:rPr>
              <a:t>Where would you want to go to learn about that place to make a safe investment?</a:t>
            </a:r>
            <a:endParaRPr lang="en-US" sz="2800" dirty="0">
              <a:latin typeface="Cambria" panose="020405030504060302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mbria" panose="02040503050406030204" pitchFamily="18" charset="0"/>
              </a:rPr>
              <a:t>This project helps those investors to give an ide</a:t>
            </a:r>
            <a:r>
              <a:rPr lang="en-US" sz="2800" dirty="0" smtClean="0">
                <a:latin typeface="Cambria" panose="02040503050406030204" pitchFamily="18" charset="0"/>
              </a:rPr>
              <a:t>a and a picture of how well the businesses are going in that area, and a clarity of where to invest the money.</a:t>
            </a:r>
            <a:endParaRPr lang="en-US" sz="2800" dirty="0">
              <a:latin typeface="Cambria" panose="020405030504060302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</a:rPr>
              <a:t>Now, </a:t>
            </a:r>
            <a:r>
              <a:rPr lang="en-US" sz="2800" dirty="0" smtClean="0"/>
              <a:t>any person who wants to invest in any business can look up at this data to understand and decide where they will invest their investments</a:t>
            </a:r>
            <a:r>
              <a:rPr lang="en-US" sz="2800" dirty="0" smtClean="0">
                <a:latin typeface="Cambria" panose="02040503050406030204" pitchFamily="18" charset="0"/>
              </a:rPr>
              <a:t>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80929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latin typeface="Trebuchet MS" panose="020B0603020202020204" pitchFamily="34" charset="0"/>
              </a:rPr>
              <a:t>Demo of how the project works</a:t>
            </a:r>
            <a:endParaRPr lang="en-US" sz="2800" dirty="0">
              <a:latin typeface="Trebuchet MS" panose="020B06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E051579-4C09-4E7E-8E18-B11A6642DA74}"/>
              </a:ext>
            </a:extLst>
          </p:cNvPr>
          <p:cNvSpPr/>
          <p:nvPr/>
        </p:nvSpPr>
        <p:spPr>
          <a:xfrm>
            <a:off x="377300" y="657667"/>
            <a:ext cx="83405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</a:rPr>
              <a:t>Let’s say that you want to invest in a firm in Toronto.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</a:rPr>
              <a:t>You want to know what businesses are presently existing in those </a:t>
            </a:r>
            <a:r>
              <a:rPr lang="en-IN" sz="24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neighborhoods</a:t>
            </a: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</a:rPr>
              <a:t>, how many businesses are there in each category and how well they are doing.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</a:rPr>
              <a:t>So, now we will </a:t>
            </a: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</a:rPr>
              <a:t>use the data acquired from the links to form a </a:t>
            </a:r>
            <a:r>
              <a:rPr lang="en-IN" sz="24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dataframe</a:t>
            </a: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</a:rPr>
              <a:t> and use it accordingly to arrive to a solution based on the investor needs.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043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latin typeface="Trebuchet MS" panose="020B0603020202020204" pitchFamily="34" charset="0"/>
              </a:rPr>
              <a:t>Coordinated Data Frame</a:t>
            </a:r>
            <a:endParaRPr lang="en-US" sz="2800" dirty="0">
              <a:latin typeface="Trebuchet MS" panose="020B0603020202020204" pitchFamily="34" charset="0"/>
            </a:endParaRPr>
          </a:p>
        </p:txBody>
      </p:sp>
      <p:sp>
        <p:nvSpPr>
          <p:cNvPr id="5" name="AutoShape 2" descr="https://docs.google.com/drawings/u/1/d/sBTAqS0lu9NXikBEHN4Lv_A/image?w=336&amp;h=383&amp;rev=1&amp;ac=1&amp;parent=1ab05f7SrOhUFo58dhpiJKP0KXQiNB1VO901mlmRKi3k">
            <a:extLst>
              <a:ext uri="{FF2B5EF4-FFF2-40B4-BE49-F238E27FC236}">
                <a16:creationId xmlns="" xmlns:a16="http://schemas.microsoft.com/office/drawing/2014/main" id="{626D640D-C92D-4571-BF72-AB40613FD6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1604963"/>
            <a:ext cx="32004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EC7399E-ECC4-476A-82DE-340CC80D2124}"/>
              </a:ext>
            </a:extLst>
          </p:cNvPr>
          <p:cNvSpPr/>
          <p:nvPr/>
        </p:nvSpPr>
        <p:spPr>
          <a:xfrm>
            <a:off x="2554185" y="613575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DataFrame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 Coordinates of Respective Neighborhoods 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5841" y="1604963"/>
            <a:ext cx="7001690" cy="4090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7324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latin typeface="Trebuchet MS" panose="020B0603020202020204" pitchFamily="34" charset="0"/>
              </a:rPr>
              <a:t>Map of </a:t>
            </a:r>
            <a:r>
              <a:rPr lang="en-IN" sz="2800" dirty="0" err="1" smtClean="0">
                <a:latin typeface="Trebuchet MS" panose="020B0603020202020204" pitchFamily="34" charset="0"/>
              </a:rPr>
              <a:t>Neighborhoods</a:t>
            </a:r>
            <a:endParaRPr lang="en-US" sz="2800" dirty="0">
              <a:latin typeface="Trebuchet MS" panose="020B06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B47D253-C3A6-4185-AB76-56DB8435047F}"/>
              </a:ext>
            </a:extLst>
          </p:cNvPr>
          <p:cNvSpPr/>
          <p:nvPr/>
        </p:nvSpPr>
        <p:spPr>
          <a:xfrm>
            <a:off x="2366889" y="6131741"/>
            <a:ext cx="317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Map 1. Toronto Neighborhoods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023" y="1319350"/>
            <a:ext cx="7615646" cy="4506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1990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Trebuchet MS" panose="020B0603020202020204" pitchFamily="34" charset="0"/>
              </a:rPr>
              <a:t>Harbourfront</a:t>
            </a:r>
            <a:r>
              <a:rPr lang="en-US" sz="2800" dirty="0" smtClean="0">
                <a:latin typeface="Trebuchet MS" panose="020B0603020202020204" pitchFamily="34" charset="0"/>
              </a:rPr>
              <a:t> Neighborhood</a:t>
            </a:r>
            <a:endParaRPr lang="en-US" sz="2800" dirty="0">
              <a:latin typeface="Trebuchet MS" panose="020B06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7E348E9-0DC8-483D-9798-99A64318D189}"/>
              </a:ext>
            </a:extLst>
          </p:cNvPr>
          <p:cNvSpPr/>
          <p:nvPr/>
        </p:nvSpPr>
        <p:spPr>
          <a:xfrm>
            <a:off x="2617304" y="588122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DataFrame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2. Top Venues in </a:t>
            </a:r>
            <a:r>
              <a:rPr lang="en-US" b="1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Harbourfront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Neighborhood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5371" y="1149531"/>
            <a:ext cx="4571999" cy="4323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3659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rebuchet MS" panose="020B0603020202020204" pitchFamily="34" charset="0"/>
              </a:rPr>
              <a:t>Map of Venues-</a:t>
            </a:r>
            <a:r>
              <a:rPr lang="en-US" sz="2800" dirty="0" err="1" smtClean="0">
                <a:latin typeface="Trebuchet MS" panose="020B0603020202020204" pitchFamily="34" charset="0"/>
              </a:rPr>
              <a:t>Harbour</a:t>
            </a:r>
            <a:r>
              <a:rPr lang="en-US" sz="2800" dirty="0" err="1" smtClean="0">
                <a:latin typeface="Trebuchet MS" panose="020B0603020202020204" pitchFamily="34" charset="0"/>
              </a:rPr>
              <a:t>front</a:t>
            </a:r>
            <a:r>
              <a:rPr lang="en-US" sz="2800" dirty="0" smtClean="0"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latin typeface="Trebuchet MS" panose="020B0603020202020204" pitchFamily="34" charset="0"/>
              </a:rPr>
              <a:t>Neoghborhood</a:t>
            </a:r>
            <a:endParaRPr lang="en-US" sz="2800" dirty="0">
              <a:latin typeface="Trebuchet MS" panose="020B06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91C74BB-0D4A-48AC-8FD8-5FEF7A3DEE41}"/>
              </a:ext>
            </a:extLst>
          </p:cNvPr>
          <p:cNvSpPr/>
          <p:nvPr/>
        </p:nvSpPr>
        <p:spPr>
          <a:xfrm>
            <a:off x="2040835" y="5950226"/>
            <a:ext cx="5678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4.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Coffee Shops in </a:t>
            </a:r>
            <a:r>
              <a:rPr lang="en-US" b="1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Harborfront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Neighb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orhood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10343"/>
            <a:ext cx="7106193" cy="429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3204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rebuchet MS" panose="020B0603020202020204" pitchFamily="34" charset="0"/>
              </a:rPr>
              <a:t>Riverdale Neighborhood</a:t>
            </a:r>
            <a:endParaRPr lang="en-US" sz="2800" dirty="0">
              <a:latin typeface="Trebuchet MS" panose="020B06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45D3C26-D194-44DE-B737-2747CFEB82B2}"/>
              </a:ext>
            </a:extLst>
          </p:cNvPr>
          <p:cNvSpPr/>
          <p:nvPr/>
        </p:nvSpPr>
        <p:spPr>
          <a:xfrm>
            <a:off x="1716155" y="6021314"/>
            <a:ext cx="6023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DataFrame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3. Top venues in Riverdale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79152" y="952182"/>
            <a:ext cx="2385695" cy="4953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216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rebuchet MS" panose="020B0603020202020204" pitchFamily="34" charset="0"/>
              </a:rPr>
              <a:t>Map of Riverdale Venues</a:t>
            </a:r>
            <a:endParaRPr lang="en-US" sz="2800" dirty="0">
              <a:latin typeface="Trebuchet MS" panose="020B06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45D3C26-D194-44DE-B737-2747CFEB82B2}"/>
              </a:ext>
            </a:extLst>
          </p:cNvPr>
          <p:cNvSpPr/>
          <p:nvPr/>
        </p:nvSpPr>
        <p:spPr>
          <a:xfrm>
            <a:off x="1716155" y="6021314"/>
            <a:ext cx="6023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Map 4. Greek Restaurants present in Riverdale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777" y="1254035"/>
            <a:ext cx="7158446" cy="420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3261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3296</TotalTime>
  <Words>321</Words>
  <Application>Microsoft Office PowerPoint</Application>
  <PresentationFormat>On-screen Show 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Metro</vt:lpstr>
      <vt:lpstr>The Battle of Neighborhoods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University of Michigan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Marmarelli, Marissa</dc:creator>
  <cp:lastModifiedBy>Windows User</cp:lastModifiedBy>
  <cp:revision>196</cp:revision>
  <dcterms:created xsi:type="dcterms:W3CDTF">2014-05-07T16:40:04Z</dcterms:created>
  <dcterms:modified xsi:type="dcterms:W3CDTF">2020-05-20T06:54:56Z</dcterms:modified>
</cp:coreProperties>
</file>