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3" r:id="rId2"/>
    <p:sldId id="257" r:id="rId3"/>
    <p:sldId id="258" r:id="rId4"/>
    <p:sldId id="260" r:id="rId5"/>
    <p:sldId id="270" r:id="rId6"/>
    <p:sldId id="293" r:id="rId7"/>
    <p:sldId id="294" r:id="rId8"/>
    <p:sldId id="295" r:id="rId9"/>
    <p:sldId id="296" r:id="rId10"/>
    <p:sldId id="297" r:id="rId11"/>
    <p:sldId id="298" r:id="rId12"/>
    <p:sldId id="300" r:id="rId13"/>
    <p:sldId id="301" r:id="rId14"/>
    <p:sldId id="302" r:id="rId15"/>
    <p:sldId id="303" r:id="rId16"/>
    <p:sldId id="304" r:id="rId17"/>
    <p:sldId id="289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05A3D-5AF1-4A45-8CFE-4682BED64814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5C13E-E0D3-4EE6-B500-B6B0DDB49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77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E5C13E-E0D3-4EE6-B500-B6B0DDB4960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59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63B1-1CBA-4FBB-B3E3-8EF175A1BD2B}" type="datetimeFigureOut">
              <a:rPr lang="en-IN" smtClean="0"/>
              <a:t>10-12-2024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ADF3-3E54-4B90-B33A-FF534C3CF4C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63B1-1CBA-4FBB-B3E3-8EF175A1BD2B}" type="datetimeFigureOut">
              <a:rPr lang="en-IN" smtClean="0"/>
              <a:t>10-12-2024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ADF3-3E54-4B90-B33A-FF534C3CF4C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63B1-1CBA-4FBB-B3E3-8EF175A1BD2B}" type="datetimeFigureOut">
              <a:rPr lang="en-IN" smtClean="0"/>
              <a:t>10-12-2024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ADF3-3E54-4B90-B33A-FF534C3CF4C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63B1-1CBA-4FBB-B3E3-8EF175A1BD2B}" type="datetimeFigureOut">
              <a:rPr lang="en-IN" smtClean="0"/>
              <a:t>10-12-2024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ADF3-3E54-4B90-B33A-FF534C3CF4C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63B1-1CBA-4FBB-B3E3-8EF175A1BD2B}" type="datetimeFigureOut">
              <a:rPr lang="en-IN" smtClean="0"/>
              <a:t>10-12-2024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ADF3-3E54-4B90-B33A-FF534C3CF4C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63B1-1CBA-4FBB-B3E3-8EF175A1BD2B}" type="datetimeFigureOut">
              <a:rPr lang="en-IN" smtClean="0"/>
              <a:t>10-12-2024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ADF3-3E54-4B90-B33A-FF534C3CF4C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63B1-1CBA-4FBB-B3E3-8EF175A1BD2B}" type="datetimeFigureOut">
              <a:rPr lang="en-IN" smtClean="0"/>
              <a:t>10-12-2024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ADF3-3E54-4B90-B33A-FF534C3CF4C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63B1-1CBA-4FBB-B3E3-8EF175A1BD2B}" type="datetimeFigureOut">
              <a:rPr lang="en-IN" smtClean="0"/>
              <a:t>10-12-2024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ADF3-3E54-4B90-B33A-FF534C3CF4C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63B1-1CBA-4FBB-B3E3-8EF175A1BD2B}" type="datetimeFigureOut">
              <a:rPr lang="en-IN" smtClean="0"/>
              <a:t>10-12-2024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ADF3-3E54-4B90-B33A-FF534C3CF4C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63B1-1CBA-4FBB-B3E3-8EF175A1BD2B}" type="datetimeFigureOut">
              <a:rPr lang="en-IN" smtClean="0"/>
              <a:t>10-12-2024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ADF3-3E54-4B90-B33A-FF534C3CF4C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63B1-1CBA-4FBB-B3E3-8EF175A1BD2B}" type="datetimeFigureOut">
              <a:rPr lang="en-IN" smtClean="0"/>
              <a:t>10-12-2024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CADF3-3E54-4B90-B33A-FF534C3CF4C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463B1-1CBA-4FBB-B3E3-8EF175A1BD2B}" type="datetimeFigureOut">
              <a:rPr lang="en-IN" smtClean="0"/>
              <a:t>10-12-2024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CADF3-3E54-4B90-B33A-FF534C3CF4C1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human+activity+recognition+using+smartphon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running in a city&#10;&#10;Description automatically generated">
            <a:extLst>
              <a:ext uri="{FF2B5EF4-FFF2-40B4-BE49-F238E27FC236}">
                <a16:creationId xmlns:a16="http://schemas.microsoft.com/office/drawing/2014/main" id="{91FE3511-D9B8-547D-A8F1-235D8EA56A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71" r="6250" b="-3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927" y="328512"/>
            <a:ext cx="5187262" cy="1628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Human Activity Recognition-Based Safety System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310" y="2389239"/>
            <a:ext cx="5771535" cy="43556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CSC 588 - U17 </a:t>
            </a:r>
            <a:br>
              <a:rPr lang="en-US" sz="20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 and Machine Learning</a:t>
            </a:r>
            <a:endParaRPr lang="en-US" sz="2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Lalitha Priya Bijja – 101168225</a:t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60" y="1299410"/>
            <a:ext cx="4684549" cy="45399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280" y="1299410"/>
            <a:ext cx="5014566" cy="41171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DCA95F-CBB3-1734-86FB-59BA99D97AA3}"/>
              </a:ext>
            </a:extLst>
          </p:cNvPr>
          <p:cNvSpPr txBox="1"/>
          <p:nvPr/>
        </p:nvSpPr>
        <p:spPr>
          <a:xfrm>
            <a:off x="451461" y="531860"/>
            <a:ext cx="506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 (RNN) Model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322" y="320842"/>
            <a:ext cx="5408344" cy="59997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32DF29-B59D-C450-C9F0-DFB61D5CDF82}"/>
              </a:ext>
            </a:extLst>
          </p:cNvPr>
          <p:cNvSpPr txBox="1"/>
          <p:nvPr/>
        </p:nvSpPr>
        <p:spPr>
          <a:xfrm>
            <a:off x="577516" y="320842"/>
            <a:ext cx="585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(RNN)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79272-1153-ADC4-0931-F9EC67415BEC}"/>
              </a:ext>
            </a:extLst>
          </p:cNvPr>
          <p:cNvSpPr txBox="1"/>
          <p:nvPr/>
        </p:nvSpPr>
        <p:spPr>
          <a:xfrm>
            <a:off x="577516" y="1347537"/>
            <a:ext cx="43474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94.47%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model shows high accuracy across most classes.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Misclassification: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2 being sometimes confused with class 1 and class 3.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" y="885825"/>
            <a:ext cx="5264150" cy="5086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32155"/>
            <a:ext cx="2628900" cy="2171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666" y="3429000"/>
            <a:ext cx="2609850" cy="2139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748EA5-618A-F8D1-0B15-D66196E0AFD9}"/>
              </a:ext>
            </a:extLst>
          </p:cNvPr>
          <p:cNvSpPr txBox="1"/>
          <p:nvPr/>
        </p:nvSpPr>
        <p:spPr>
          <a:xfrm>
            <a:off x="415925" y="128337"/>
            <a:ext cx="404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LSTM Vs RNN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77D98-AF4D-36A1-455F-E5CEA7FC925A}"/>
              </a:ext>
            </a:extLst>
          </p:cNvPr>
          <p:cNvSpPr txBox="1"/>
          <p:nvPr/>
        </p:nvSpPr>
        <p:spPr>
          <a:xfrm>
            <a:off x="9047747" y="732155"/>
            <a:ext cx="26289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Both models show high accuracy and low loss metrics, indicating strong performance in classifying human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Both models exhibit signs of overfitting, with training accuracies higher than validation accuracies.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21" y="921057"/>
            <a:ext cx="5276850" cy="5035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195" y="911225"/>
            <a:ext cx="2597150" cy="2139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531" y="3552324"/>
            <a:ext cx="2514600" cy="215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83FAA5-EF2A-2E1C-9265-B436B261FBD3}"/>
              </a:ext>
            </a:extLst>
          </p:cNvPr>
          <p:cNvSpPr txBox="1"/>
          <p:nvPr/>
        </p:nvSpPr>
        <p:spPr>
          <a:xfrm>
            <a:off x="452621" y="320842"/>
            <a:ext cx="527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392FD-E1C3-0017-6C13-9BD03676A6CF}"/>
              </a:ext>
            </a:extLst>
          </p:cNvPr>
          <p:cNvSpPr txBox="1"/>
          <p:nvPr/>
        </p:nvSpPr>
        <p:spPr>
          <a:xfrm>
            <a:off x="9271819" y="1071716"/>
            <a:ext cx="20942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model have a slight edge in stability and performance than compared to RNN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08" y="648847"/>
            <a:ext cx="6613525" cy="43395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35BEAA-AEA7-9E49-A864-A6B1FA90CCC6}"/>
              </a:ext>
            </a:extLst>
          </p:cNvPr>
          <p:cNvSpPr txBox="1"/>
          <p:nvPr/>
        </p:nvSpPr>
        <p:spPr>
          <a:xfrm>
            <a:off x="8219768" y="1465006"/>
            <a:ext cx="2615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is highly confident (100%).</a:t>
            </a:r>
            <a:br>
              <a:rPr lang="en-US" dirty="0"/>
            </a:br>
            <a:br>
              <a:rPr lang="en-US" dirty="0"/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13" y="993058"/>
            <a:ext cx="5870687" cy="52648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103" y="2094373"/>
            <a:ext cx="3848100" cy="2216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D135E0-180F-962D-7290-6FE7B9907C16}"/>
              </a:ext>
            </a:extLst>
          </p:cNvPr>
          <p:cNvSpPr txBox="1"/>
          <p:nvPr/>
        </p:nvSpPr>
        <p:spPr>
          <a:xfrm>
            <a:off x="225313" y="415409"/>
            <a:ext cx="4924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SOS Alert Application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12" y="924560"/>
            <a:ext cx="9036050" cy="1238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12" y="2629841"/>
            <a:ext cx="8921750" cy="3892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8E9C5D-D2F7-D773-4D86-F77A7391E193}"/>
              </a:ext>
            </a:extLst>
          </p:cNvPr>
          <p:cNvSpPr txBox="1"/>
          <p:nvPr/>
        </p:nvSpPr>
        <p:spPr>
          <a:xfrm>
            <a:off x="561012" y="280015"/>
            <a:ext cx="3603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C8FC9C-95E5-E18F-F04D-6047B4FAB6CE}"/>
              </a:ext>
            </a:extLst>
          </p:cNvPr>
          <p:cNvCxnSpPr/>
          <p:nvPr/>
        </p:nvCxnSpPr>
        <p:spPr>
          <a:xfrm>
            <a:off x="363794" y="1327355"/>
            <a:ext cx="94488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45BF30-27E5-1412-D999-742B1CE912B1}"/>
              </a:ext>
            </a:extLst>
          </p:cNvPr>
          <p:cNvCxnSpPr/>
          <p:nvPr/>
        </p:nvCxnSpPr>
        <p:spPr>
          <a:xfrm>
            <a:off x="354637" y="1794387"/>
            <a:ext cx="94488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D93B93-F082-9558-579A-AEB3AF8308E1}"/>
              </a:ext>
            </a:extLst>
          </p:cNvPr>
          <p:cNvCxnSpPr>
            <a:cxnSpLocks/>
          </p:cNvCxnSpPr>
          <p:nvPr/>
        </p:nvCxnSpPr>
        <p:spPr>
          <a:xfrm flipH="1">
            <a:off x="345480" y="1327355"/>
            <a:ext cx="9157" cy="40279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00F94-7968-4FE4-43B5-144F33EEBBCA}"/>
              </a:ext>
            </a:extLst>
          </p:cNvPr>
          <p:cNvCxnSpPr>
            <a:cxnSpLocks/>
          </p:cNvCxnSpPr>
          <p:nvPr/>
        </p:nvCxnSpPr>
        <p:spPr>
          <a:xfrm flipH="1">
            <a:off x="9789701" y="1376190"/>
            <a:ext cx="9157" cy="402796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EA1154-6E86-E23A-7701-7D41559A944A}"/>
              </a:ext>
            </a:extLst>
          </p:cNvPr>
          <p:cNvCxnSpPr/>
          <p:nvPr/>
        </p:nvCxnSpPr>
        <p:spPr>
          <a:xfrm flipH="1" flipV="1">
            <a:off x="9694607" y="1913031"/>
            <a:ext cx="541839" cy="9884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14092" y="363490"/>
            <a:ext cx="9144000" cy="91759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709" y="1452725"/>
            <a:ext cx="9771135" cy="5169605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Performance: The LSTM model demonstrated superior performance in terms of accuracy and robustness.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Performance: The RNN model achieved reasonable accuracy but struggled with certain classes due to its limited capability to retain long-term information.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Class-wise Performance: Some activity classes, such as "Walking Downstairs," showed higher misclassification rates, possibly due to overlapping feature characteristics.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SOS Alert System: The SOS alert system was successfully implemented.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B0D7012-ED89-2CE4-652F-48164A20C9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13309" y="566678"/>
            <a:ext cx="11178924" cy="57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LSTM model demonstrated superior effectiveness over the RNN model for time-series data.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 and one-hot encoding were critical in achieving high accuracy.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 revealed significant patterns and relationships within the dataset.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SOS alert system illustrated the real-world applicability of the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Architectures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such as Bidirectional LSTMs, Transformers, or hybrid approaches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Processing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Extend the system to handle real-time data streams from wearable devices.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Integration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Develop a mobile application to enable broader accessibility and real-world use.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Imbalance Solutions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Address class imbalance using methods like oversampling,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undersampling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 class weighting for improved classification of minority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409" y="762001"/>
            <a:ext cx="4156512" cy="1708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A743D4-4C2C-03D6-16AF-62F3784CCB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74" r="1690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4" name="Subtitle 2"/>
          <p:cNvSpPr txBox="1"/>
          <p:nvPr/>
        </p:nvSpPr>
        <p:spPr>
          <a:xfrm>
            <a:off x="6803409" y="2470245"/>
            <a:ext cx="4156512" cy="3769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is to classify various human activities, such as walking, running, sitting, and standing, based on time-series sensor data.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the system should be able to detect abnormal activities and send automated alerts to designated contacts.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487561"/>
            <a:ext cx="5476568" cy="4168877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R="0" algn="l">
              <a:spcAft>
                <a:spcPts val="80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aspects of the solution include:</a:t>
            </a:r>
          </a:p>
          <a:p>
            <a:pPr marL="400050" marR="0" lvl="0" indent="-285750" algn="just"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 raw sensor data to make it suitable for model training. </a:t>
            </a:r>
          </a:p>
          <a:p>
            <a:pPr marL="400050" marR="0" lvl="0" indent="-285750" algn="just"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the dataset to understand its structure and patterns.</a:t>
            </a:r>
          </a:p>
          <a:p>
            <a:pPr marL="400050" marR="0" lvl="0" indent="-285750" algn="just"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and compare LSTM and RNN models to classify human activities.</a:t>
            </a:r>
          </a:p>
          <a:p>
            <a:pPr marL="400050" marR="0" lvl="0" indent="-285750" algn="just"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performance of the models using metrics such as accuracy and confusion matrices.</a:t>
            </a:r>
          </a:p>
          <a:p>
            <a:pPr marL="400050" marR="0" lvl="0" indent="-285750" algn="just"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an SOS email alert system to notify emergency contacts in case of abnormal activities.</a:t>
            </a:r>
          </a:p>
          <a:p>
            <a:pPr marL="400050" marR="0" lvl="0" indent="-285750" algn="just"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detection mechanism for abnormal behavior, triggering a safety protocol when such behaviors are detected.</a:t>
            </a:r>
          </a:p>
        </p:txBody>
      </p:sp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id="{152CBB52-785E-7844-E4CB-0AEC10BA11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123" r="247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840182" y="437640"/>
            <a:ext cx="9144000" cy="811587"/>
          </a:xfrm>
        </p:spPr>
        <p:txBody>
          <a:bodyPr>
            <a:normAutofit/>
          </a:bodyPr>
          <a:lstStyle/>
          <a:p>
            <a:r>
              <a:rPr lang="en-IN" sz="480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673" y="1413020"/>
            <a:ext cx="9144000" cy="1655762"/>
          </a:xfrm>
        </p:spPr>
        <p:txBody>
          <a:bodyPr>
            <a:noAutofit/>
          </a:bodyPr>
          <a:lstStyle/>
          <a:p>
            <a:pPr marR="0" lvl="0" algn="just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Source</a:t>
            </a:r>
            <a:r>
              <a:rPr lang="en-US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kern="10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UCI HAR Dataset</a:t>
            </a:r>
            <a:endParaRPr lang="en-IN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This dataset is widely used for human activity recognition tasks. It contains sensor data collected from the </a:t>
            </a:r>
            <a:r>
              <a:rPr lang="en-US" sz="18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accelerometer</a:t>
            </a:r>
            <a:r>
              <a:rPr lang="en-US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gyroscope</a:t>
            </a:r>
            <a:r>
              <a:rPr lang="en-US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of a smartphone, worn on the waist by 30 volunteers. </a:t>
            </a:r>
          </a:p>
          <a:p>
            <a:pPr marR="0" lvl="0" algn="just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data captures </a:t>
            </a:r>
            <a:r>
              <a:rPr lang="en-US" sz="18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six types of activities</a:t>
            </a:r>
            <a:r>
              <a:rPr lang="en-US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walking, walking upstairs, walking downstairs, sitting, standing, and lying down.</a:t>
            </a:r>
            <a:endParaRPr lang="en-IN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DB60271-CC36-038E-7174-CCC14F968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952" y="333497"/>
            <a:ext cx="10593993" cy="1029419"/>
          </a:xfrm>
        </p:spPr>
        <p:txBody>
          <a:bodyPr anchor="ctr">
            <a:normAutofit/>
          </a:bodyPr>
          <a:lstStyle/>
          <a:p>
            <a:pPr algn="l"/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40639"/>
              </p:ext>
            </p:extLst>
          </p:nvPr>
        </p:nvGraphicFramePr>
        <p:xfrm>
          <a:off x="5093218" y="1730375"/>
          <a:ext cx="6451041" cy="4886718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{073A0DAA-6AF3-43AB-8588-CEC1D06C72B9}</a:tableStyleId>
              </a:tblPr>
              <a:tblGrid>
                <a:gridCol w="456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8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134">
                <a:tc>
                  <a:txBody>
                    <a:bodyPr/>
                    <a:lstStyle/>
                    <a:p>
                      <a:endParaRPr lang="en-IN" sz="11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70205" marR="70205" marT="70205" marB="3510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</a:t>
                      </a:r>
                    </a:p>
                  </a:txBody>
                  <a:tcPr marL="70205" marR="70205" marT="70205" marB="3510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Methods/Techniques</a:t>
                      </a:r>
                    </a:p>
                  </a:txBody>
                  <a:tcPr marL="70205" marR="70205" marT="70205" marB="3510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170">
                <a:tc>
                  <a:txBody>
                    <a:bodyPr/>
                    <a:lstStyle/>
                    <a:p>
                      <a:r>
                        <a:rPr lang="en-IN" sz="9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70205" marR="70205" marT="70205" marB="351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Preprocessing</a:t>
                      </a:r>
                    </a:p>
                  </a:txBody>
                  <a:tcPr marL="70205" marR="70205" marT="70205" marB="351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eriod"/>
                      </a:pPr>
                      <a:r>
                        <a:rPr lang="en-IN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Standardization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IN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 Encoding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IN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Reshaping for LSTM/RNN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IN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Train/test split</a:t>
                      </a:r>
                    </a:p>
                  </a:txBody>
                  <a:tcPr marL="70205" marR="70205" marT="70205" marB="351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612">
                <a:tc>
                  <a:txBody>
                    <a:bodyPr/>
                    <a:lstStyle/>
                    <a:p>
                      <a:r>
                        <a:rPr lang="en-IN" sz="9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marL="70205" marR="70205" marT="70205" marB="351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Exploratory Data Analysis</a:t>
                      </a:r>
                    </a:p>
                  </a:txBody>
                  <a:tcPr marL="70205" marR="70205" marT="70205" marB="351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eriod"/>
                      </a:pPr>
                      <a:r>
                        <a:rPr lang="en-IN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 Values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IN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 values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IN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Outlier Detection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IN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Corelation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IN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Distribution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IN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Temporal Analysis</a:t>
                      </a:r>
                    </a:p>
                  </a:txBody>
                  <a:tcPr marL="70205" marR="70205" marT="70205" marB="351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170">
                <a:tc>
                  <a:txBody>
                    <a:bodyPr/>
                    <a:lstStyle/>
                    <a:p>
                      <a:r>
                        <a:rPr lang="en-IN" sz="9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marL="70205" marR="70205" marT="70205" marB="351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Visualization Techniques</a:t>
                      </a:r>
                    </a:p>
                  </a:txBody>
                  <a:tcPr marL="70205" marR="70205" marT="70205" marB="351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eriod"/>
                      </a:pPr>
                      <a:r>
                        <a:rPr lang="en-IN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Histogram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IN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 plot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IN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 Heatmap</a:t>
                      </a:r>
                    </a:p>
                  </a:txBody>
                  <a:tcPr marL="70205" marR="70205" marT="70205" marB="351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556">
                <a:tc>
                  <a:txBody>
                    <a:bodyPr/>
                    <a:lstStyle/>
                    <a:p>
                      <a:r>
                        <a:rPr lang="en-IN" sz="9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marL="70205" marR="70205" marT="70205" marB="351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models</a:t>
                      </a:r>
                    </a:p>
                  </a:txBody>
                  <a:tcPr marL="70205" marR="70205" marT="70205" marB="351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 Model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IN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RNN Model</a:t>
                      </a:r>
                    </a:p>
                  </a:txBody>
                  <a:tcPr marL="70205" marR="70205" marT="70205" marB="351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8170">
                <a:tc>
                  <a:txBody>
                    <a:bodyPr/>
                    <a:lstStyle/>
                    <a:p>
                      <a:r>
                        <a:rPr lang="en-IN" sz="9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marL="70205" marR="70205" marT="70205" marB="351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Evaluation</a:t>
                      </a:r>
                    </a:p>
                  </a:txBody>
                  <a:tcPr marL="70205" marR="70205" marT="70205" marB="351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eriod"/>
                      </a:pPr>
                      <a:r>
                        <a:rPr lang="en-IN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 matrix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IN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IN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 Plot</a:t>
                      </a:r>
                    </a:p>
                  </a:txBody>
                  <a:tcPr marL="70205" marR="70205" marT="70205" marB="351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A5AF596-9564-89ED-CBA9-645D5DEA0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73" y="2544311"/>
            <a:ext cx="3673158" cy="35588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10" y="708756"/>
            <a:ext cx="3092450" cy="2585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87" y="3882294"/>
            <a:ext cx="3816350" cy="2266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439" y="756825"/>
            <a:ext cx="5035550" cy="2806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B177EC-8F92-1766-07F7-4E397B2AC6A8}"/>
              </a:ext>
            </a:extLst>
          </p:cNvPr>
          <p:cNvSpPr txBox="1"/>
          <p:nvPr/>
        </p:nvSpPr>
        <p:spPr>
          <a:xfrm>
            <a:off x="6095439" y="320422"/>
            <a:ext cx="375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Data Preprocessing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571" y="258841"/>
            <a:ext cx="5662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necessary libraries &amp; loading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B4A6B2-6658-815B-F058-FD20E67B57F8}"/>
              </a:ext>
            </a:extLst>
          </p:cNvPr>
          <p:cNvSpPr txBox="1"/>
          <p:nvPr/>
        </p:nvSpPr>
        <p:spPr>
          <a:xfrm>
            <a:off x="422787" y="3378859"/>
            <a:ext cx="265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Libraries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8" y="681594"/>
            <a:ext cx="3391714" cy="19372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t="2305"/>
          <a:stretch/>
        </p:blipFill>
        <p:spPr>
          <a:xfrm>
            <a:off x="3634570" y="714747"/>
            <a:ext cx="4495800" cy="38772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91C4F9-8CD0-B550-E3EF-FF5F05820B4A}"/>
              </a:ext>
            </a:extLst>
          </p:cNvPr>
          <p:cNvSpPr txBox="1"/>
          <p:nvPr/>
        </p:nvSpPr>
        <p:spPr>
          <a:xfrm>
            <a:off x="111590" y="204147"/>
            <a:ext cx="436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0904" y="554710"/>
            <a:ext cx="2882900" cy="4095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BDE2C4-689F-8042-9E0E-D6C4EF198728}"/>
              </a:ext>
            </a:extLst>
          </p:cNvPr>
          <p:cNvSpPr txBox="1"/>
          <p:nvPr/>
        </p:nvSpPr>
        <p:spPr>
          <a:xfrm>
            <a:off x="119698" y="2619934"/>
            <a:ext cx="2281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3A4BC1-9C27-CAC6-F997-CEA0E21A2864}"/>
              </a:ext>
            </a:extLst>
          </p:cNvPr>
          <p:cNvSpPr txBox="1"/>
          <p:nvPr/>
        </p:nvSpPr>
        <p:spPr>
          <a:xfrm>
            <a:off x="111590" y="6342432"/>
            <a:ext cx="304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distribution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9E9F04-9207-F6C6-81F2-09D7AD4208B3}"/>
              </a:ext>
            </a:extLst>
          </p:cNvPr>
          <p:cNvSpPr txBox="1"/>
          <p:nvPr/>
        </p:nvSpPr>
        <p:spPr>
          <a:xfrm>
            <a:off x="4383898" y="4711687"/>
            <a:ext cx="3045415" cy="371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381061-E9A7-B3D5-8DB9-75F68BC42899}"/>
              </a:ext>
            </a:extLst>
          </p:cNvPr>
          <p:cNvSpPr txBox="1"/>
          <p:nvPr/>
        </p:nvSpPr>
        <p:spPr>
          <a:xfrm>
            <a:off x="8500904" y="4728304"/>
            <a:ext cx="315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missing values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34000DF7-E46E-FE1C-99DE-CADCF374EB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34" y="2959568"/>
            <a:ext cx="2428379" cy="33817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93" y="1619249"/>
            <a:ext cx="4292862" cy="4678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547" y="1957357"/>
            <a:ext cx="4038600" cy="3702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C74302-7380-BF89-4183-DAAB54A98B15}"/>
              </a:ext>
            </a:extLst>
          </p:cNvPr>
          <p:cNvSpPr txBox="1"/>
          <p:nvPr/>
        </p:nvSpPr>
        <p:spPr>
          <a:xfrm>
            <a:off x="190248" y="246380"/>
            <a:ext cx="5060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Machine Learning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AF996-6501-429E-E68F-A8D96FA10B2E}"/>
              </a:ext>
            </a:extLst>
          </p:cNvPr>
          <p:cNvSpPr txBox="1"/>
          <p:nvPr/>
        </p:nvSpPr>
        <p:spPr>
          <a:xfrm>
            <a:off x="387293" y="981039"/>
            <a:ext cx="506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– Term Memory (LSTM)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26702-0E42-1474-E860-6A7A26489BDB}"/>
              </a:ext>
            </a:extLst>
          </p:cNvPr>
          <p:cNvSpPr txBox="1"/>
          <p:nvPr/>
        </p:nvSpPr>
        <p:spPr>
          <a:xfrm>
            <a:off x="495448" y="6382106"/>
            <a:ext cx="352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03548"/>
            <a:ext cx="5132311" cy="61095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8C31BB-2BEF-364F-DD8B-1B85FBF8AD8A}"/>
              </a:ext>
            </a:extLst>
          </p:cNvPr>
          <p:cNvSpPr txBox="1"/>
          <p:nvPr/>
        </p:nvSpPr>
        <p:spPr>
          <a:xfrm>
            <a:off x="577516" y="320842"/>
            <a:ext cx="585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(LSTM)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3E72F-C965-CC0E-A131-07987BE6BA84}"/>
              </a:ext>
            </a:extLst>
          </p:cNvPr>
          <p:cNvSpPr txBox="1"/>
          <p:nvPr/>
        </p:nvSpPr>
        <p:spPr>
          <a:xfrm>
            <a:off x="577516" y="1203158"/>
            <a:ext cx="41228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classes: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predictions is for class 6,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529 correct predictions.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Accuracy Classes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Other classes such as class 1 and class 2.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Accuracy Classes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lowest number of correct predictions is for class 3, with 370 correct predictions.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Misclassification (Non-diagonal):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 instances of class 4 were misclassified as class 5.</a:t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736</Words>
  <Application>Microsoft Office PowerPoint</Application>
  <PresentationFormat>Widescreen</PresentationFormat>
  <Paragraphs>111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Times New Roman</vt:lpstr>
      <vt:lpstr>Wingdings</vt:lpstr>
      <vt:lpstr>Office Theme</vt:lpstr>
      <vt:lpstr>Title: A Human Activity Recognition-Based Safety System</vt:lpstr>
      <vt:lpstr>Problem Statement</vt:lpstr>
      <vt:lpstr>Objectives</vt:lpstr>
      <vt:lpstr>Dataset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LalithaPriya</dc:creator>
  <cp:lastModifiedBy>Bijja, Lalitha Priya</cp:lastModifiedBy>
  <cp:revision>7</cp:revision>
  <dcterms:created xsi:type="dcterms:W3CDTF">2024-11-27T01:12:00Z</dcterms:created>
  <dcterms:modified xsi:type="dcterms:W3CDTF">2024-12-11T04:22:00Z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5A7CAA52F048493EBAC23E1A404CE94F_12</vt:lpwstr>
  </property>
  <property fmtid="{D5CDD505-2E9C-101B-9397-08002B2CF9AE}" pid="3" name="KSOProductBuildVer">
    <vt:lpwstr>1033-12.2.0.19307</vt:lpwstr>
  </property>
</Properties>
</file>