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6" r:id="rId9"/>
    <p:sldId id="260" r:id="rId10"/>
    <p:sldId id="261" r:id="rId11"/>
    <p:sldId id="267" r:id="rId12"/>
    <p:sldId id="263" r:id="rId13"/>
    <p:sldId id="265" r:id="rId14"/>
    <p:sldId id="268" r:id="rId15"/>
    <p:sldId id="269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6FD94-EDD4-4377-B769-A09E7395D85D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52AAE-9AEC-4BEE-9B5D-1C08A3DD1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240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52AAE-9AEC-4BEE-9B5D-1C08A3DD139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843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52AAE-9AEC-4BEE-9B5D-1C08A3DD139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34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1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97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57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97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11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25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6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2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15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7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0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cfp.felk.cvut.cz/publicDatasets/IoT-23-Dataset/iot_23_datasets_small.tar.gz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B10D8EF8-10A9-6EBD-C494-2D46ED7B3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7219" r="1" b="1"/>
          <a:stretch/>
        </p:blipFill>
        <p:spPr>
          <a:xfrm>
            <a:off x="8878" y="0"/>
            <a:ext cx="12183122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06EC7E-0050-B2B2-B3A8-DE45674F5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135" y="1016275"/>
            <a:ext cx="11249719" cy="1153237"/>
          </a:xfrm>
        </p:spPr>
        <p:txBody>
          <a:bodyPr anchor="b"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Anomaly Detection in IoT Networks</a:t>
            </a:r>
            <a:endParaRPr lang="en-IN" sz="2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0C055-FB62-A49D-39D4-BF9E47D0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1768" y="4202820"/>
            <a:ext cx="6471713" cy="2397488"/>
          </a:xfrm>
        </p:spPr>
        <p:txBody>
          <a:bodyPr anchor="ctr">
            <a:normAutofit/>
          </a:bodyPr>
          <a:lstStyle/>
          <a:p>
            <a:r>
              <a:rPr lang="en-IN" sz="2000" b="1" dirty="0">
                <a:solidFill>
                  <a:srgbClr val="FFFFFF"/>
                </a:solidFill>
              </a:rPr>
              <a:t>Team Members :</a:t>
            </a:r>
            <a:br>
              <a:rPr lang="en-IN" sz="2000" b="1" dirty="0">
                <a:solidFill>
                  <a:srgbClr val="FFFFFF"/>
                </a:solidFill>
              </a:rPr>
            </a:br>
            <a:br>
              <a:rPr lang="en-IN" sz="2000" b="1" dirty="0">
                <a:solidFill>
                  <a:srgbClr val="FFFFFF"/>
                </a:solidFill>
              </a:rPr>
            </a:br>
            <a:r>
              <a:rPr lang="en-IN" sz="2000" b="1" dirty="0">
                <a:solidFill>
                  <a:srgbClr val="FFFFFF"/>
                </a:solidFill>
              </a:rPr>
              <a:t>1. Lalitha Priya Bijja – 101168225</a:t>
            </a:r>
            <a:br>
              <a:rPr lang="en-IN" sz="2000" b="1" dirty="0">
                <a:solidFill>
                  <a:srgbClr val="FFFFFF"/>
                </a:solidFill>
              </a:rPr>
            </a:br>
            <a:r>
              <a:rPr lang="en-IN" sz="2000" b="1" dirty="0">
                <a:solidFill>
                  <a:srgbClr val="FFFFFF"/>
                </a:solidFill>
              </a:rPr>
              <a:t>2. Venkata Surya Deepak </a:t>
            </a:r>
            <a:r>
              <a:rPr lang="en-IN" sz="2000" b="1" dirty="0" err="1">
                <a:solidFill>
                  <a:srgbClr val="FFFFFF"/>
                </a:solidFill>
              </a:rPr>
              <a:t>Lakshimpalli</a:t>
            </a:r>
            <a:r>
              <a:rPr lang="en-IN" sz="2000" b="1" dirty="0">
                <a:solidFill>
                  <a:srgbClr val="FFFFFF"/>
                </a:solidFill>
              </a:rPr>
              <a:t> - 101143451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29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A748-5B99-C823-1D69-D34C9F416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406" y="196644"/>
            <a:ext cx="9144000" cy="1022402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38876-DD1F-34DC-7B65-A456F5D92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406" y="1219046"/>
            <a:ext cx="9812594" cy="4038754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(NN):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an accuracy of ~69.35% on the validation set.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 with dense layers.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stable accuracy throughout epochs.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time: ~242.42 seconds.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(DT):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Attained an accuracy of ~72.9% on the test set.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 used.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Notable imbalances in precision and recall across classes.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time: ~2.66 seconds.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Naive Bayes (GNB):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an accuracy of ~30.11% on the test set.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Naive Bayes classifier employed.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Severe issues with precision and recall across most classes.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time: ~5.83 seconds.</a:t>
            </a:r>
          </a:p>
        </p:txBody>
      </p:sp>
    </p:spTree>
    <p:extLst>
      <p:ext uri="{BB962C8B-B14F-4D97-AF65-F5344CB8AC3E}">
        <p14:creationId xmlns:p14="http://schemas.microsoft.com/office/powerpoint/2010/main" val="29417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E6EB-E32F-0999-2BD4-14D93CD4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5FE8E-4BEC-71AA-210F-0D8C43850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an accuracy of ~68.8% on the test set.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classifier utilized.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Varied performance across classes, with notable precision and recall for certain classes.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time: ~5849 seconds.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Conclusion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model achieved highest accuracy, closely followed by neural network.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model exhibited precision and recall issues, signaling room for improvement.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Naive Bayes model performed the poorest due to simplifying assumptions.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model showed competitive accuracy despite longer training time and class-specific performance issues.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refinement and optimization needed for all models to enhance accuracy and address class imbalances effectively.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model strikes a balance between accuracy and efficiency, considering computational resources.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90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6D88-3113-A93C-FBEA-16D0548E02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8B5D7-B1B1-EC1C-C178-492A21556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62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87F6-A743-C6A8-466F-9130B2ACF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7161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133DF-3E76-1616-0A4E-292648A81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IN" sz="67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2D9E3-C480-C87F-5BA6-D5A6DE912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 in cybersecurity, particularly for IoT devices, is crucial due to increased interconnectedness and threat landscape.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IoT-23 dataset from the Stratosphere Laboratory enables exploration of anomaly detection challenges in IoT networks.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focuses on "Machine Learning and Deep Learning Methods for Better Anomaly Detection in IoT-23 Dataset Cybersecurity."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integrates ML/DL methods like Naïve Bayes, SVM, Decision Trees, and CNN for anomaly detection.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 efficiency and accuracy in detecting anomalies within IoT network traffic.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23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3734A-CEC2-02E2-5476-392927311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69" y="381935"/>
            <a:ext cx="4008583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29470-6917-5B33-788C-D2F3F3200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81935"/>
            <a:ext cx="4986955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 helps identify and prevent malicious activities within IoT networks by distinguishing normal network traffic patterns from abnormal ones.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explored a hybrid approach combining convolutional neural networks (CNN), support vector machines (SVM), decision trees, and naïve Bayes classifiers for anomaly detection in IoT-23 dataset cybersecurity. Each model will be tailored and optimized for the specific characteristics of IoT network traffic.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sz="1800" b="0" i="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https://mcfp.felk.cvut.cz/publicDatasets/IoT-23-Dataset/iot_23_datasets_small.tar.gz</a:t>
            </a:r>
            <a:r>
              <a:rPr lang="en-US" sz="1800" b="0" i="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(8.8 GB - lighter version)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50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E90B5-E642-2878-2007-7486F577D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69" y="381935"/>
            <a:ext cx="4008583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CD27C-45BA-29A5-6F4F-0FCE87788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9911" y="380412"/>
            <a:ext cx="6167026" cy="622534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 23 datasets separately into Pandas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Skipped the first 10 rows (headers) and load the 100,000 rows after.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23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 new dataset: iot23_combined.csv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includes handling missing values, feature normalization, and relevant feature extraction.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employs ML/DL algorithms for anomaly detection on IoT-23 dataset.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CNN, SVM, Decision Trees, Naïve Bayes.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captures spatial dependencies in network traffic data.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separates normal and anomalous instances in high-dimensional feature space.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interpretable and probabilistic anomaly scores.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evaluate individual models and hybrid approach using metrics like accuracy, precision, recall, and F1-score.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with state-of-the-art methods demonstrates effectiveness.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92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6E991-6475-5776-90D8-694D307F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</a:t>
            </a:r>
            <a:r>
              <a:rPr lang="en-US" sz="7200" i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7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findings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63EEA-78A1-B128-A648-DCF88DDF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Model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Neural Network model using TensorFlow and Keras for classifying IOT network traffic data into different categories based on features such as duration, bytes transferred, packet counts, and connection state.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accuracy: ~69.35% after 10 epochs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time: ~242.42 seconds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 Dense layers (2000, 1500, 800, 400, 150), output layer with 12 neurons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layers added for preventing overfitting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accuracy remains stable across epochs, suggesting room for optimization.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46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431398E6-B309-5DC6-98F0-F534ACE0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34" y="492243"/>
            <a:ext cx="4594314" cy="14938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700" b="1" i="0" kern="1200" cap="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4116B-BDA4-08B9-2A3C-E2E6E34C2D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6356" r="1" b="8617"/>
          <a:stretch/>
        </p:blipFill>
        <p:spPr>
          <a:xfrm>
            <a:off x="6584201" y="45883"/>
            <a:ext cx="5162889" cy="2858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7873F6-8B64-89A4-BC60-B064F26CFF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r="5854" b="1"/>
          <a:stretch/>
        </p:blipFill>
        <p:spPr>
          <a:xfrm>
            <a:off x="393291" y="2950027"/>
            <a:ext cx="11353799" cy="341573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18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0ABCC-7637-DE33-A526-CD81A8B18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7"/>
            <a:ext cx="4412419" cy="2122414"/>
          </a:xfrm>
        </p:spPr>
        <p:txBody>
          <a:bodyPr anchor="t">
            <a:normAutofit/>
          </a:bodyPr>
          <a:lstStyle/>
          <a:p>
            <a:r>
              <a:rPr lang="en-IN" sz="6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FD0B4-25A0-707E-6729-DF4F7319D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311" y="3720660"/>
            <a:ext cx="4412417" cy="2570631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interpretable and probabilistic anomaly scores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overall accuracy of the model is approximately 72.90%.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6816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FB0AACC-EFCA-EAAE-AA55-44A273C3B4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5910"/>
          <a:stretch/>
        </p:blipFill>
        <p:spPr>
          <a:xfrm>
            <a:off x="5916631" y="469589"/>
            <a:ext cx="5963878" cy="2959411"/>
          </a:xfrm>
          <a:prstGeom prst="rect">
            <a:avLst/>
          </a:prstGeom>
        </p:spPr>
      </p:pic>
      <p:sp>
        <p:nvSpPr>
          <p:cNvPr id="18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1E386-E5AF-3273-9974-179DA3729C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8401"/>
          <a:stretch/>
        </p:blipFill>
        <p:spPr>
          <a:xfrm>
            <a:off x="5916630" y="3898588"/>
            <a:ext cx="5963869" cy="24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8D18A-7D36-3F11-0A66-2E3E4257B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103" y="381935"/>
            <a:ext cx="5744064" cy="2344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NAÏVE BAYES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26452-C5AB-B36B-ED12-B38AE5038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103" y="3096039"/>
            <a:ext cx="5744065" cy="2888627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1500" dirty="0"/>
            </a:br>
            <a:endParaRPr lang="en-US" sz="15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 dirty="0"/>
              <a:t>Examination of the classification report reveals an overall model accuracy of approximately 30.11%, indicating suboptimal performance in categorizing IoT network traffic.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 dirty="0"/>
              <a:t>Detailed inspection of precision, recall, and F1-score values for individual classes highlights the model's challenges in accurately classifying instances across diverse categories.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 dirty="0"/>
              <a:t>Notably, significant class imbalances may contribute to the model's underperformance, as indicated by warnings regarding ill-defined precision and recall for certain classes.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B6FCC-856D-A048-F70B-0C258BC30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211" y="1066528"/>
            <a:ext cx="4009703" cy="2033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AC3B26-9218-B537-8369-D29A433FA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212" y="3587384"/>
            <a:ext cx="4009703" cy="253754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8BAB67-94D6-6F81-C02E-602EEB929F82}"/>
              </a:ext>
            </a:extLst>
          </p:cNvPr>
          <p:cNvSpPr txBox="1"/>
          <p:nvPr/>
        </p:nvSpPr>
        <p:spPr>
          <a:xfrm>
            <a:off x="7200211" y="356812"/>
            <a:ext cx="370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7989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B7169B8-2507-43F4-A148-FA791CD9C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5572F-71D6-5DF3-00A1-07C31C5BF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7460" y="406732"/>
            <a:ext cx="4960921" cy="91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SVM</a:t>
            </a:r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135" y="40673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4248" y="54034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906628"/>
            <a:ext cx="0" cy="5942494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FD2411C-072D-FE01-BD9B-33EF60630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67" y="919257"/>
            <a:ext cx="4616641" cy="2363180"/>
          </a:xfrm>
          <a:prstGeom prst="rect">
            <a:avLst/>
          </a:prstGeom>
        </p:spPr>
      </p:pic>
      <p:sp>
        <p:nvSpPr>
          <p:cNvPr id="2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3385" y="1130559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E6F0DE-8654-4A86-1DA1-7E4078F64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999803"/>
            <a:ext cx="4616635" cy="169661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6BE1E3D-4418-912A-3D7F-D0F0E30CE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320607"/>
            <a:ext cx="5472375" cy="45584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will focused on separating normal and anomalous instances in a high-dimensional feature space.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</a:p>
          <a:p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classifier achieves ~68.8% accuracy on the test set.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varies across classes: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'Attack' and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PartOfAHorizontalPortScan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show high precision, recall, and F1-score.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'Benign' and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Okiru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display low precision and recall.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with few samples lead to undefined metrics (precision, F1-score) due to limited data.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evaluation take ~5849 seconds, potentially due to dataset size or model complexity.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7E3ED-CB14-EB6A-4CE5-C765E9DDC34A}"/>
              </a:ext>
            </a:extLst>
          </p:cNvPr>
          <p:cNvSpPr txBox="1"/>
          <p:nvPr/>
        </p:nvSpPr>
        <p:spPr>
          <a:xfrm>
            <a:off x="838193" y="235974"/>
            <a:ext cx="334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18212859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0200CFF54FAC41BC94302EF3F5D07F" ma:contentTypeVersion="8" ma:contentTypeDescription="Create a new document." ma:contentTypeScope="" ma:versionID="eeb9cbae12aad05a68a7841e6cbad3b9">
  <xsd:schema xmlns:xsd="http://www.w3.org/2001/XMLSchema" xmlns:xs="http://www.w3.org/2001/XMLSchema" xmlns:p="http://schemas.microsoft.com/office/2006/metadata/properties" xmlns:ns3="2956d921-013f-4937-a0df-f12eb7add727" xmlns:ns4="b0fd1aac-b39c-4274-aeb0-66b9609d2ad6" targetNamespace="http://schemas.microsoft.com/office/2006/metadata/properties" ma:root="true" ma:fieldsID="b8dffffe97dc2a8f6a500cef8af09fea" ns3:_="" ns4:_="">
    <xsd:import namespace="2956d921-013f-4937-a0df-f12eb7add727"/>
    <xsd:import namespace="b0fd1aac-b39c-4274-aeb0-66b9609d2a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56d921-013f-4937-a0df-f12eb7add7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fd1aac-b39c-4274-aeb0-66b9609d2ad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956d921-013f-4937-a0df-f12eb7add727" xsi:nil="true"/>
  </documentManagement>
</p:properties>
</file>

<file path=customXml/itemProps1.xml><?xml version="1.0" encoding="utf-8"?>
<ds:datastoreItem xmlns:ds="http://schemas.openxmlformats.org/officeDocument/2006/customXml" ds:itemID="{3F7725BD-6C77-416F-8B92-F45F6162EF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56d921-013f-4937-a0df-f12eb7add727"/>
    <ds:schemaRef ds:uri="b0fd1aac-b39c-4274-aeb0-66b9609d2a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84EA7B-5CDE-45F8-B011-8228C0D9B7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E9BA44-6B04-4063-A156-D76E02F397B4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2956d921-013f-4937-a0df-f12eb7add727"/>
    <ds:schemaRef ds:uri="b0fd1aac-b39c-4274-aeb0-66b9609d2ad6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3062</TotalTime>
  <Words>919</Words>
  <Application>Microsoft Office PowerPoint</Application>
  <PresentationFormat>Widescreen</PresentationFormat>
  <Paragraphs>82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Gill Sans Nova</vt:lpstr>
      <vt:lpstr>Times New Roman</vt:lpstr>
      <vt:lpstr>Univers</vt:lpstr>
      <vt:lpstr>Wingdings</vt:lpstr>
      <vt:lpstr>GradientVTI</vt:lpstr>
      <vt:lpstr>Project Title: Anomaly Detection in IoT Networks</vt:lpstr>
      <vt:lpstr>Motivation</vt:lpstr>
      <vt:lpstr>Problem formulation</vt:lpstr>
      <vt:lpstr>Approach</vt:lpstr>
      <vt:lpstr>Results and findings</vt:lpstr>
      <vt:lpstr>Output : </vt:lpstr>
      <vt:lpstr>Decision trees</vt:lpstr>
      <vt:lpstr>NAÏVE BAYES</vt:lpstr>
      <vt:lpstr>SVM</vt:lpstr>
      <vt:lpstr>conclusion</vt:lpstr>
      <vt:lpstr>continued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Anomaly Detection in IoT Networks</dc:title>
  <dc:creator>Bijja, LalithaPriya</dc:creator>
  <cp:lastModifiedBy>Bijja, LalithaPriya</cp:lastModifiedBy>
  <cp:revision>3</cp:revision>
  <dcterms:created xsi:type="dcterms:W3CDTF">2024-04-14T10:53:12Z</dcterms:created>
  <dcterms:modified xsi:type="dcterms:W3CDTF">2024-04-16T13:55:29Z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0x010100990200CFF54FAC41BC94302EF3F5D07F</vt:lpwstr>
  </property>
</Properties>
</file>