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71" r:id="rId9"/>
    <p:sldId id="263" r:id="rId10"/>
    <p:sldId id="273" r:id="rId11"/>
    <p:sldId id="274" r:id="rId12"/>
    <p:sldId id="275" r:id="rId13"/>
    <p:sldId id="267" r:id="rId14"/>
    <p:sldId id="270" r:id="rId15"/>
    <p:sldId id="266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A1060-D2C0-462C-AC46-5F51C283E07E}">
      <dsp:nvSpPr>
        <dsp:cNvPr id="0" name=""/>
        <dsp:cNvSpPr/>
      </dsp:nvSpPr>
      <dsp:spPr>
        <a:xfrm>
          <a:off x="4258720" y="4245500"/>
          <a:ext cx="1887032" cy="284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4"/>
              </a:lnTo>
              <a:lnTo>
                <a:pt x="1887032" y="193774"/>
              </a:lnTo>
              <a:lnTo>
                <a:pt x="1887032" y="2843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03E1E-3CFE-48D4-B385-2D9A0CC0FE45}">
      <dsp:nvSpPr>
        <dsp:cNvPr id="0" name=""/>
        <dsp:cNvSpPr/>
      </dsp:nvSpPr>
      <dsp:spPr>
        <a:xfrm>
          <a:off x="4213000" y="4245500"/>
          <a:ext cx="91440" cy="284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3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54B66-F6CD-4D25-8E3A-331DD02F4294}">
      <dsp:nvSpPr>
        <dsp:cNvPr id="0" name=""/>
        <dsp:cNvSpPr/>
      </dsp:nvSpPr>
      <dsp:spPr>
        <a:xfrm>
          <a:off x="2371688" y="4245500"/>
          <a:ext cx="1887032" cy="284347"/>
        </a:xfrm>
        <a:custGeom>
          <a:avLst/>
          <a:gdLst/>
          <a:ahLst/>
          <a:cxnLst/>
          <a:rect l="0" t="0" r="0" b="0"/>
          <a:pathLst>
            <a:path>
              <a:moveTo>
                <a:pt x="1887032" y="0"/>
              </a:moveTo>
              <a:lnTo>
                <a:pt x="1887032" y="193774"/>
              </a:lnTo>
              <a:lnTo>
                <a:pt x="0" y="193774"/>
              </a:lnTo>
              <a:lnTo>
                <a:pt x="0" y="2843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448A8-93CF-4580-861F-F022944D5D94}">
      <dsp:nvSpPr>
        <dsp:cNvPr id="0" name=""/>
        <dsp:cNvSpPr/>
      </dsp:nvSpPr>
      <dsp:spPr>
        <a:xfrm>
          <a:off x="4213000" y="3340312"/>
          <a:ext cx="91440" cy="284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3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3408D-F17F-4CFE-8E0D-0444AF36DE89}">
      <dsp:nvSpPr>
        <dsp:cNvPr id="0" name=""/>
        <dsp:cNvSpPr/>
      </dsp:nvSpPr>
      <dsp:spPr>
        <a:xfrm>
          <a:off x="4213000" y="2435125"/>
          <a:ext cx="91440" cy="284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3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F8379-81A7-41D1-B428-3385A567BB06}">
      <dsp:nvSpPr>
        <dsp:cNvPr id="0" name=""/>
        <dsp:cNvSpPr/>
      </dsp:nvSpPr>
      <dsp:spPr>
        <a:xfrm>
          <a:off x="2929291" y="1508239"/>
          <a:ext cx="1329429" cy="306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73"/>
              </a:lnTo>
              <a:lnTo>
                <a:pt x="1329429" y="215473"/>
              </a:lnTo>
              <a:lnTo>
                <a:pt x="1329429" y="30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7DDDA-6819-496D-B27E-8BFD4D999009}">
      <dsp:nvSpPr>
        <dsp:cNvPr id="0" name=""/>
        <dsp:cNvSpPr/>
      </dsp:nvSpPr>
      <dsp:spPr>
        <a:xfrm>
          <a:off x="1542461" y="1508239"/>
          <a:ext cx="1386829" cy="306046"/>
        </a:xfrm>
        <a:custGeom>
          <a:avLst/>
          <a:gdLst/>
          <a:ahLst/>
          <a:cxnLst/>
          <a:rect l="0" t="0" r="0" b="0"/>
          <a:pathLst>
            <a:path>
              <a:moveTo>
                <a:pt x="1386829" y="0"/>
              </a:moveTo>
              <a:lnTo>
                <a:pt x="1386829" y="215473"/>
              </a:lnTo>
              <a:lnTo>
                <a:pt x="0" y="215473"/>
              </a:lnTo>
              <a:lnTo>
                <a:pt x="0" y="30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DFC49-63D5-4413-A8C1-1104E4792BBC}">
      <dsp:nvSpPr>
        <dsp:cNvPr id="0" name=""/>
        <dsp:cNvSpPr/>
      </dsp:nvSpPr>
      <dsp:spPr>
        <a:xfrm>
          <a:off x="2864036" y="624750"/>
          <a:ext cx="91440" cy="262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76"/>
              </a:lnTo>
              <a:lnTo>
                <a:pt x="65254" y="172076"/>
              </a:lnTo>
              <a:lnTo>
                <a:pt x="65254" y="26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6C873-25D0-4BDF-9C7C-36CEF567EA11}">
      <dsp:nvSpPr>
        <dsp:cNvPr id="0" name=""/>
        <dsp:cNvSpPr/>
      </dsp:nvSpPr>
      <dsp:spPr>
        <a:xfrm>
          <a:off x="1429850" y="3910"/>
          <a:ext cx="2959811" cy="620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5143A-DEE2-432F-8D20-6E2822866D4D}">
      <dsp:nvSpPr>
        <dsp:cNvPr id="0" name=""/>
        <dsp:cNvSpPr/>
      </dsp:nvSpPr>
      <dsp:spPr>
        <a:xfrm>
          <a:off x="1538484" y="107112"/>
          <a:ext cx="2959811" cy="620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itchFamily="18" charset="0"/>
              <a:cs typeface="Times New Roman" pitchFamily="18" charset="0"/>
            </a:rPr>
            <a:t>Original Data</a:t>
          </a:r>
        </a:p>
      </dsp:txBody>
      <dsp:txXfrm>
        <a:off x="1556668" y="125296"/>
        <a:ext cx="2923443" cy="584471"/>
      </dsp:txXfrm>
    </dsp:sp>
    <dsp:sp modelId="{D80F3EAD-467D-4D52-99D4-764674E7F7C8}">
      <dsp:nvSpPr>
        <dsp:cNvPr id="0" name=""/>
        <dsp:cNvSpPr/>
      </dsp:nvSpPr>
      <dsp:spPr>
        <a:xfrm>
          <a:off x="1155738" y="887399"/>
          <a:ext cx="3547106" cy="620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701D6-A942-41F5-9AF9-BC35FA5908D9}">
      <dsp:nvSpPr>
        <dsp:cNvPr id="0" name=""/>
        <dsp:cNvSpPr/>
      </dsp:nvSpPr>
      <dsp:spPr>
        <a:xfrm>
          <a:off x="1264371" y="990601"/>
          <a:ext cx="3547106" cy="620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itchFamily="18" charset="0"/>
              <a:cs typeface="Times New Roman" pitchFamily="18" charset="0"/>
            </a:rPr>
            <a:t>Pre-Processed Data</a:t>
          </a:r>
        </a:p>
      </dsp:txBody>
      <dsp:txXfrm>
        <a:off x="1282555" y="1008785"/>
        <a:ext cx="3510738" cy="584471"/>
      </dsp:txXfrm>
    </dsp:sp>
    <dsp:sp modelId="{32562BC3-598D-4ACB-8E38-DC1D430ADEED}">
      <dsp:nvSpPr>
        <dsp:cNvPr id="0" name=""/>
        <dsp:cNvSpPr/>
      </dsp:nvSpPr>
      <dsp:spPr>
        <a:xfrm>
          <a:off x="302131" y="1814285"/>
          <a:ext cx="2480660" cy="620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AE67D-118F-494D-B094-3D28BCA05EC0}">
      <dsp:nvSpPr>
        <dsp:cNvPr id="0" name=""/>
        <dsp:cNvSpPr/>
      </dsp:nvSpPr>
      <dsp:spPr>
        <a:xfrm>
          <a:off x="410764" y="1917487"/>
          <a:ext cx="2480660" cy="620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itchFamily="18" charset="0"/>
              <a:cs typeface="Times New Roman" pitchFamily="18" charset="0"/>
            </a:rPr>
            <a:t>Training Data</a:t>
          </a:r>
        </a:p>
      </dsp:txBody>
      <dsp:txXfrm>
        <a:off x="428948" y="1935671"/>
        <a:ext cx="2444292" cy="584471"/>
      </dsp:txXfrm>
    </dsp:sp>
    <dsp:sp modelId="{CF7E572F-EEA8-4A6B-9B3F-2B914F559533}">
      <dsp:nvSpPr>
        <dsp:cNvPr id="0" name=""/>
        <dsp:cNvSpPr/>
      </dsp:nvSpPr>
      <dsp:spPr>
        <a:xfrm>
          <a:off x="3000058" y="1814285"/>
          <a:ext cx="2517324" cy="620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B955B-0DC0-4DB8-8D3F-8D9095DDAED5}">
      <dsp:nvSpPr>
        <dsp:cNvPr id="0" name=""/>
        <dsp:cNvSpPr/>
      </dsp:nvSpPr>
      <dsp:spPr>
        <a:xfrm>
          <a:off x="3108691" y="1917487"/>
          <a:ext cx="2517324" cy="620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itchFamily="18" charset="0"/>
              <a:cs typeface="Times New Roman" pitchFamily="18" charset="0"/>
            </a:rPr>
            <a:t>Testing Data</a:t>
          </a:r>
        </a:p>
      </dsp:txBody>
      <dsp:txXfrm>
        <a:off x="3126875" y="1935671"/>
        <a:ext cx="2480956" cy="584471"/>
      </dsp:txXfrm>
    </dsp:sp>
    <dsp:sp modelId="{82893B06-0524-49BD-9028-87092987C31A}">
      <dsp:nvSpPr>
        <dsp:cNvPr id="0" name=""/>
        <dsp:cNvSpPr/>
      </dsp:nvSpPr>
      <dsp:spPr>
        <a:xfrm>
          <a:off x="3423837" y="2719473"/>
          <a:ext cx="1669765" cy="620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3697E-7054-4130-A00D-AE96FA139EE7}">
      <dsp:nvSpPr>
        <dsp:cNvPr id="0" name=""/>
        <dsp:cNvSpPr/>
      </dsp:nvSpPr>
      <dsp:spPr>
        <a:xfrm>
          <a:off x="3532471" y="2822674"/>
          <a:ext cx="1669765" cy="620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itchFamily="18" charset="0"/>
              <a:cs typeface="Times New Roman" pitchFamily="18" charset="0"/>
            </a:rPr>
            <a:t>Cosine Similarity</a:t>
          </a:r>
        </a:p>
      </dsp:txBody>
      <dsp:txXfrm>
        <a:off x="3550655" y="2840858"/>
        <a:ext cx="1633397" cy="584471"/>
      </dsp:txXfrm>
    </dsp:sp>
    <dsp:sp modelId="{C3C179CE-BC1D-4FDE-A48B-921A7A249142}">
      <dsp:nvSpPr>
        <dsp:cNvPr id="0" name=""/>
        <dsp:cNvSpPr/>
      </dsp:nvSpPr>
      <dsp:spPr>
        <a:xfrm>
          <a:off x="3423837" y="3624660"/>
          <a:ext cx="1669765" cy="620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7FAF6-C890-4D25-B0FC-4D4D0CBA7CA2}">
      <dsp:nvSpPr>
        <dsp:cNvPr id="0" name=""/>
        <dsp:cNvSpPr/>
      </dsp:nvSpPr>
      <dsp:spPr>
        <a:xfrm>
          <a:off x="3532471" y="3727862"/>
          <a:ext cx="1669765" cy="620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itchFamily="18" charset="0"/>
              <a:cs typeface="Times New Roman" pitchFamily="18" charset="0"/>
            </a:rPr>
            <a:t>Singular Value Decomposition</a:t>
          </a:r>
        </a:p>
      </dsp:txBody>
      <dsp:txXfrm>
        <a:off x="3550655" y="3746046"/>
        <a:ext cx="1633397" cy="584471"/>
      </dsp:txXfrm>
    </dsp:sp>
    <dsp:sp modelId="{5397255C-BC07-4669-B5E7-4398FE022865}">
      <dsp:nvSpPr>
        <dsp:cNvPr id="0" name=""/>
        <dsp:cNvSpPr/>
      </dsp:nvSpPr>
      <dsp:spPr>
        <a:xfrm>
          <a:off x="1536805" y="4529848"/>
          <a:ext cx="1669765" cy="620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CB37D-8A19-4B13-A6BC-321F19A0B246}">
      <dsp:nvSpPr>
        <dsp:cNvPr id="0" name=""/>
        <dsp:cNvSpPr/>
      </dsp:nvSpPr>
      <dsp:spPr>
        <a:xfrm>
          <a:off x="1645438" y="4633049"/>
          <a:ext cx="1669765" cy="620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itchFamily="18" charset="0"/>
              <a:cs typeface="Times New Roman" pitchFamily="18" charset="0"/>
            </a:rPr>
            <a:t>RMSE</a:t>
          </a:r>
        </a:p>
      </dsp:txBody>
      <dsp:txXfrm>
        <a:off x="1663622" y="4651233"/>
        <a:ext cx="1633397" cy="584471"/>
      </dsp:txXfrm>
    </dsp:sp>
    <dsp:sp modelId="{E44FD317-92C7-47BE-AB76-2416186E9DC1}">
      <dsp:nvSpPr>
        <dsp:cNvPr id="0" name=""/>
        <dsp:cNvSpPr/>
      </dsp:nvSpPr>
      <dsp:spPr>
        <a:xfrm>
          <a:off x="3423837" y="4529848"/>
          <a:ext cx="1669765" cy="620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9D4E7-108D-4107-9B82-6A8A76F54BBA}">
      <dsp:nvSpPr>
        <dsp:cNvPr id="0" name=""/>
        <dsp:cNvSpPr/>
      </dsp:nvSpPr>
      <dsp:spPr>
        <a:xfrm>
          <a:off x="3532471" y="4633049"/>
          <a:ext cx="1669765" cy="620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itchFamily="18" charset="0"/>
              <a:cs typeface="Times New Roman" pitchFamily="18" charset="0"/>
            </a:rPr>
            <a:t>Precision</a:t>
          </a:r>
        </a:p>
      </dsp:txBody>
      <dsp:txXfrm>
        <a:off x="3550655" y="4651233"/>
        <a:ext cx="1633397" cy="584471"/>
      </dsp:txXfrm>
    </dsp:sp>
    <dsp:sp modelId="{4DC9F32D-B088-4079-8E6F-465549ED7DCB}">
      <dsp:nvSpPr>
        <dsp:cNvPr id="0" name=""/>
        <dsp:cNvSpPr/>
      </dsp:nvSpPr>
      <dsp:spPr>
        <a:xfrm>
          <a:off x="5310869" y="4529848"/>
          <a:ext cx="1669765" cy="620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FF564-A328-456A-BBAC-6703A6837BAC}">
      <dsp:nvSpPr>
        <dsp:cNvPr id="0" name=""/>
        <dsp:cNvSpPr/>
      </dsp:nvSpPr>
      <dsp:spPr>
        <a:xfrm>
          <a:off x="5419503" y="4633049"/>
          <a:ext cx="1669765" cy="620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itchFamily="18" charset="0"/>
              <a:cs typeface="Times New Roman" pitchFamily="18" charset="0"/>
            </a:rPr>
            <a:t>recall</a:t>
          </a:r>
        </a:p>
      </dsp:txBody>
      <dsp:txXfrm>
        <a:off x="5437687" y="4651233"/>
        <a:ext cx="1633397" cy="584471"/>
      </dsp:txXfrm>
    </dsp:sp>
  </dsp:spTree>
</dsp:drawing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E962-40BC-49D3-B517-9F2F3D2931B2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88EE-57B1-45E8-8290-D3D6E6D0F2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839200" cy="1470025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Point-of-Interest Recommendation for Location Promotion in Location-based Social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2895600" cy="1600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Guide: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S. Raju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Coordinator: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B. Venkateswarlu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75D6DDA2-7557-4495-AA72-7B1D388E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9550"/>
            <a:ext cx="8382000" cy="142344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3810000"/>
          <a:ext cx="5105400" cy="2171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u="sng" dirty="0"/>
                        <a:t>SN0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HALLTICKET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B. Lalitha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Priya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186F1A0506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G. Govardhan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186F1A0517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Alok 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186F1A0502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" y="1"/>
            <a:ext cx="9067800" cy="685799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OUTPUT SCREENS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3352800" cy="838200"/>
          </a:xfrm>
          <a:prstGeom prst="rect">
            <a:avLst/>
          </a:prstGeom>
        </p:spPr>
      </p:pic>
      <p:pic>
        <p:nvPicPr>
          <p:cNvPr id="4" name="Picture 3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4572000" cy="1371600"/>
          </a:xfrm>
          <a:prstGeom prst="rect">
            <a:avLst/>
          </a:prstGeom>
        </p:spPr>
      </p:pic>
      <p:pic>
        <p:nvPicPr>
          <p:cNvPr id="5" name="Picture 4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0400"/>
            <a:ext cx="4914900" cy="1905000"/>
          </a:xfrm>
          <a:prstGeom prst="rect">
            <a:avLst/>
          </a:prstGeom>
        </p:spPr>
      </p:pic>
      <p:pic>
        <p:nvPicPr>
          <p:cNvPr id="6" name="Picture 5" descr="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57800"/>
            <a:ext cx="39624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7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Memory Based Collaborative Filtering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MEM BAED COLL F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6629400" cy="2133600"/>
          </a:xfrm>
          <a:prstGeom prst="rect">
            <a:avLst/>
          </a:prstGeom>
        </p:spPr>
      </p:pic>
      <p:pic>
        <p:nvPicPr>
          <p:cNvPr id="4" name="Picture 3" descr="cos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5600"/>
            <a:ext cx="5410200" cy="2114550"/>
          </a:xfrm>
          <a:prstGeom prst="rect">
            <a:avLst/>
          </a:prstGeom>
        </p:spPr>
      </p:pic>
      <p:pic>
        <p:nvPicPr>
          <p:cNvPr id="5" name="Picture 4" descr="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53000"/>
            <a:ext cx="57912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0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Evaluation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evalu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5943600" cy="2066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895600"/>
            <a:ext cx="640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Based Collaborative Filtering</a:t>
            </a:r>
            <a:endParaRPr lang="en-US" dirty="0"/>
          </a:p>
        </p:txBody>
      </p:sp>
      <p:pic>
        <p:nvPicPr>
          <p:cNvPr id="5" name="Picture 4" descr="model baes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81400"/>
            <a:ext cx="6096000" cy="723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419600"/>
            <a:ext cx="640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Singular Value Decomposition</a:t>
            </a:r>
            <a:endParaRPr lang="en-US" dirty="0"/>
          </a:p>
        </p:txBody>
      </p:sp>
      <p:pic>
        <p:nvPicPr>
          <p:cNvPr id="7" name="Picture 6" descr="sv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05400"/>
            <a:ext cx="60960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SSS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3810000" cy="55149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6096000"/>
            <a:ext cx="4419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Fig: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Comparison of methods based on RMSE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SSS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914400"/>
            <a:ext cx="3771900" cy="5353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53000" y="6400800"/>
            <a:ext cx="3962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Fig: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Evaluation using Recall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SS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533400"/>
            <a:ext cx="4267200" cy="5715000"/>
          </a:xfrm>
          <a:prstGeom prst="rect">
            <a:avLst/>
          </a:prstGeom>
        </p:spPr>
      </p:pic>
      <p:pic>
        <p:nvPicPr>
          <p:cNvPr id="7" name="Picture 6" descr="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33400"/>
            <a:ext cx="3724275" cy="5791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6248400"/>
            <a:ext cx="3810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Fig: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Evaluation using Precision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6172200"/>
            <a:ext cx="411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Fig: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Evaluation using Precision and Recall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968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"/>
            <a:ext cx="8686800" cy="1143000"/>
          </a:xfrm>
        </p:spPr>
        <p:txBody>
          <a:bodyPr/>
          <a:lstStyle/>
          <a:p>
            <a:r>
              <a:rPr lang="en-US" b="1" u="sng" dirty="0" smtClean="0"/>
              <a:t>CONCLUSION AND FUTURE 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458200" cy="5410200"/>
          </a:xfrm>
        </p:spPr>
        <p:txBody>
          <a:bodyPr>
            <a:normAutofit/>
          </a:bodyPr>
          <a:lstStyle/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project we have calculated the accurate Point-Of-Interests by using two approaches based upon the users interests. 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future this project can be even more extended and a feature of Sentiment Analysis can be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added.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Sentiment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 is widely use technique for analyzing user preferences/interests.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Therefore, sentiment analysis technique is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identify the sentences that contain different sentiment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 and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intensity of them.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Now, we would like to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conclude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b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upon the experimental analysis, we can say that the Memory-based CF algorithms are easy to implement and the result has appropriate prediction quality.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Experimental results show that our proposed method achieves significantly superior POI recommendations comparing with other recommendation approaches in terms of location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promotion.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286000"/>
            <a:ext cx="6324600" cy="156966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8382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229600" cy="44196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With the wide application of location-based social networks (LBSNs), point-of-interest (POI) recommendation has become one of the major services in LBSNs.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This project selects the list of POIs with the greatest influence for recommending users.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Recommendation techniques such as content based, collaborative and hybrid filtering are studied.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Location factor is considered as connective element between item and user in recommendation systems.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At last, this project conducts a comprehensive performance evaluation using two real LBSN datasets. 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GOALS AND OBJECTIVES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981200"/>
            <a:ext cx="8839200" cy="19050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Our </a:t>
            </a:r>
            <a:r>
              <a:rPr lang="en-US" sz="9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 are to satisfy the target user’s service need, and simultaneously to promote businesses’ locations (POIs).</a:t>
            </a:r>
          </a:p>
          <a:p>
            <a:pPr algn="just"/>
            <a:endParaRPr lang="en-US" sz="9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To </a:t>
            </a:r>
            <a:r>
              <a:rPr lang="en-US" sz="9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 the recommendation systems for the user's check-in list , in order to obtain the point of interest of the user's which helps in location promotion </a:t>
            </a: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9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Using the recommendation systems, user’s time can be saved.</a:t>
            </a:r>
          </a:p>
          <a:p>
            <a:pPr algn="just"/>
            <a:endParaRPr lang="en-US" sz="9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Recommendation systems help the users to select suitable items from the large collection of items.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971801"/>
            <a:ext cx="8534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962400"/>
            <a:ext cx="88392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686800" cy="83819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SYSTEM SPECIFICATIONS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534400" cy="55626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Requirements </a:t>
            </a:r>
            <a:endParaRPr lang="en-US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developing the application the following are the Software Requirements:</a:t>
            </a:r>
          </a:p>
          <a:p>
            <a:pPr lvl="1"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1. Python</a:t>
            </a:r>
          </a:p>
          <a:p>
            <a:pPr lvl="1"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Google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Colab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Operating Systems supported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Windows 10 64 bit</a:t>
            </a:r>
          </a:p>
          <a:p>
            <a:pPr algn="l">
              <a:buFont typeface="Wingdings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Technologies and Languages used to Develop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 10</a:t>
            </a:r>
          </a:p>
          <a:p>
            <a:pPr algn="l"/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38400"/>
            <a:ext cx="7467600" cy="2438400"/>
          </a:xfrm>
        </p:spPr>
        <p:txBody>
          <a:bodyPr>
            <a:normAutofit/>
          </a:bodyPr>
          <a:lstStyle/>
          <a:p>
            <a:pPr lvl="1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developing the application the following are the Hardware Requirements: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▪ Processor: Intel i9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▪ RAM: 4GB </a:t>
            </a:r>
          </a:p>
          <a:p>
            <a:pPr lvl="1"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1"/>
            <a:ext cx="8534400" cy="990600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EXISTING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229600" cy="4038600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Recently, many researchers have been engaged in location-aware services. In LBSNs, users can post comments on locations or activities, upload photos, and share check-in locations in which users are interested with friends. These locations are called points-of-interest (POIs).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Currently, POI recommendation has become one of main location-aware services in LBSNs. POI recommendation approaches mostly involve recommending users with some locations based on users’ characters, preferences, and behavioral habits.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the POI recommendation can only helps to promote the business organizations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470025"/>
          </a:xfrm>
        </p:spPr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74825"/>
            <a:ext cx="8382000" cy="4343400"/>
          </a:xfrm>
        </p:spPr>
        <p:txBody>
          <a:bodyPr>
            <a:normAutofit/>
          </a:bodyPr>
          <a:lstStyle/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view of POIs, POIs (e.g. restaurants, hotel, markets) have to explore checking-in records to attract more users to visit; more users will be influenced to check in these locations.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paper, we regard the influence on the business as a maximization location promotion problem. The essential goals of recommendation system are to satisfy users’ service demands and merchants 'advertising needs.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500A2F8-0BA9-7872-72F6-6C350FF3E283}"/>
              </a:ext>
            </a:extLst>
          </p:cNvPr>
          <p:cNvSpPr txBox="1"/>
          <p:nvPr/>
        </p:nvSpPr>
        <p:spPr>
          <a:xfrm>
            <a:off x="228600" y="1143000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sz="1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Data Collection: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The process of gathering and measuring information from countless different sources.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Preprocessing: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Data preprocessing is a technique that involves transforming raw data into an understandable format. Real-world data is often incomplete, inconsistent, and/or lacking in certain behaviors or trends, and is likely to contain many errors. Data preprocessing is a proven method of resolving such issues. Data preprocessing prepares raw data for further processing.</a:t>
            </a:r>
          </a:p>
          <a:p>
            <a:pPr algn="l"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Classification:</a:t>
            </a:r>
            <a:r>
              <a:rPr lang="en-US" sz="18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 </a:t>
            </a:r>
            <a:r>
              <a:rPr lang="en-US" sz="1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analyzing structured or unstructured data and organizing it into categories based on file type, contents, and other metadata. </a:t>
            </a:r>
          </a:p>
          <a:p>
            <a:pPr algn="l"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sz="18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Collaborative Filtering: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this filtering user and item(i.e. location)  factors are used.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further divided into two types.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Memory-based filtering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2. Model-based filtering.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Evaluation:</a:t>
            </a:r>
            <a:r>
              <a:rPr lang="en-US" sz="1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Three methods are used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RMSE,Precision,Recall</a:t>
            </a:r>
          </a:p>
          <a:p>
            <a:pPr algn="l"/>
            <a:endParaRPr lang="en-US" sz="1800" b="1" u="sng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l"/>
            <a:endParaRPr lang="en-US" sz="1800" u="sng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8F8B722-7A20-2DD5-5D5F-0016F6646C94}"/>
              </a:ext>
            </a:extLst>
          </p:cNvPr>
          <p:cNvSpPr/>
          <p:nvPr/>
        </p:nvSpPr>
        <p:spPr>
          <a:xfrm>
            <a:off x="533400" y="304800"/>
            <a:ext cx="7620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773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66964"/>
          </a:xfrm>
        </p:spPr>
        <p:txBody>
          <a:bodyPr anchor="t">
            <a:normAutofit fontScale="90000"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DESIGN</a:t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bwakk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7787"/>
            <a:ext cx="8077200" cy="49768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</TotalTime>
  <Words>726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Point-of-Interest Recommendation for Location Promotion in Location-based Social Networks </vt:lpstr>
      <vt:lpstr>ABSTRACT</vt:lpstr>
      <vt:lpstr>GOALS AND OBJECTIVES</vt:lpstr>
      <vt:lpstr>SYSTEM SPECIFICATIONS</vt:lpstr>
      <vt:lpstr>HARDWARE REQUIREMENTS </vt:lpstr>
      <vt:lpstr>EXISTING SYSTEM </vt:lpstr>
      <vt:lpstr>PROPOSED SYSTEM</vt:lpstr>
      <vt:lpstr>Slide 8</vt:lpstr>
      <vt:lpstr>DESIGN </vt:lpstr>
      <vt:lpstr>Slide 10</vt:lpstr>
      <vt:lpstr>Slide 11</vt:lpstr>
      <vt:lpstr>Slide 12</vt:lpstr>
      <vt:lpstr>Slide 13</vt:lpstr>
      <vt:lpstr>Slide 14</vt:lpstr>
      <vt:lpstr>CONCLUSION AND FUTURE 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Point-of-Interest recommendation for Location promotion in Location-based Social Networks</dc:title>
  <dc:creator>Lalitha priya</dc:creator>
  <cp:lastModifiedBy>ADMIN</cp:lastModifiedBy>
  <cp:revision>120</cp:revision>
  <dcterms:created xsi:type="dcterms:W3CDTF">2022-05-17T13:06:08Z</dcterms:created>
  <dcterms:modified xsi:type="dcterms:W3CDTF">2022-06-03T14:56:53Z</dcterms:modified>
</cp:coreProperties>
</file>