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6" r:id="rId2"/>
    <p:sldId id="295" r:id="rId3"/>
    <p:sldId id="307" r:id="rId4"/>
    <p:sldId id="299" r:id="rId5"/>
    <p:sldId id="305" r:id="rId6"/>
    <p:sldId id="309" r:id="rId7"/>
    <p:sldId id="313" r:id="rId8"/>
    <p:sldId id="314" r:id="rId9"/>
    <p:sldId id="315" r:id="rId10"/>
    <p:sldId id="319" r:id="rId11"/>
    <p:sldId id="311" r:id="rId12"/>
    <p:sldId id="317" r:id="rId13"/>
    <p:sldId id="310" r:id="rId14"/>
    <p:sldId id="318" r:id="rId15"/>
    <p:sldId id="312" r:id="rId16"/>
    <p:sldId id="316" r:id="rId17"/>
    <p:sldId id="294" r:id="rId18"/>
  </p:sldIdLst>
  <p:sldSz cx="9144000" cy="5143500" type="screen16x9"/>
  <p:notesSz cx="6858000" cy="9144000"/>
  <p:embeddedFontLst>
    <p:embeddedFont>
      <p:font typeface="Arial Black" pitchFamily="34" charset="0"/>
      <p:bold r:id="rId20"/>
    </p:embeddedFont>
    <p:embeddedFont>
      <p:font typeface="Calibri" pitchFamily="34" charset="0"/>
      <p:regular r:id="rId21"/>
      <p:bold r:id="rId22"/>
      <p:italic r:id="rId23"/>
      <p:boldItalic r:id="rId24"/>
    </p:embeddedFont>
    <p:embeddedFont>
      <p:font typeface="Wingdings 2" pitchFamily="18" charset="2"/>
      <p:regular r:id="rId25"/>
    </p:embeddedFont>
    <p:embeddedFont>
      <p:font typeface="Franklin Gothic Book" pitchFamily="34" charset="0"/>
      <p:regular r:id="rId26"/>
      <p:italic r:id="rId27"/>
    </p:embeddedFont>
    <p:embeddedFont>
      <p:font typeface="Montserrat" charset="0"/>
      <p:regular r:id="rId28"/>
      <p:bold r:id="rId29"/>
      <p:italic r:id="rId30"/>
      <p:boldItalic r:id="rId31"/>
    </p:embeddedFont>
    <p:embeddedFont>
      <p:font typeface="Perpetua" pitchFamily="18"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BBB713A6-5156-4448-B144-822046962AE8}">
  <a:tblStyle styleId="{BBB713A6-5156-4448-B144-822046962A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86E1FF-FDF2-4410-8487-3ABA108AFFF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7" d="100"/>
          <a:sy n="87" d="100"/>
        </p:scale>
        <p:origin x="-876" y="-14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22-Dec-21</a:t>
            </a:fld>
            <a:endParaRPr lang="en-US" dirty="0"/>
          </a:p>
        </p:txBody>
      </p:sp>
      <p:sp>
        <p:nvSpPr>
          <p:cNvPr id="17" name="Footer Placeholder 16"/>
          <p:cNvSpPr>
            <a:spLocks noGrp="1"/>
          </p:cNvSpPr>
          <p:nvPr>
            <p:ph type="ftr" sz="quarter" idx="11"/>
          </p:nvPr>
        </p:nvSpPr>
        <p:spPr/>
        <p:txBody>
          <a:bodyPr/>
          <a:lstStyle/>
          <a:p>
            <a:endParaRPr kumimoji="0"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22-Dec-21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22-Dec-21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012325" y="2220413"/>
            <a:ext cx="5445900" cy="1804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
        <p:cNvGrpSpPr/>
        <p:nvPr/>
      </p:nvGrpSpPr>
      <p:grpSpPr>
        <a:xfrm>
          <a:off x="0" y="0"/>
          <a:ext cx="0" cy="0"/>
          <a:chOff x="0" y="0"/>
          <a:chExt cx="0" cy="0"/>
        </a:xfrm>
      </p:grpSpPr>
      <p:sp>
        <p:nvSpPr>
          <p:cNvPr id="33" name="Google Shape;33;p6"/>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4" name="Google Shape;34;p6"/>
          <p:cNvSpPr txBox="1">
            <a:spLocks noGrp="1"/>
          </p:cNvSpPr>
          <p:nvPr>
            <p:ph type="body" idx="1"/>
          </p:nvPr>
        </p:nvSpPr>
        <p:spPr>
          <a:xfrm>
            <a:off x="6912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855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9" name="Google Shape;29;p5"/>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22-Dec-21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22-Dec-21</a:t>
            </a:fld>
            <a:endParaRPr lang="en-US" dirty="0"/>
          </a:p>
        </p:txBody>
      </p:sp>
      <p:sp>
        <p:nvSpPr>
          <p:cNvPr id="5" name="Footer Placeholder 4"/>
          <p:cNvSpPr>
            <a:spLocks noGrp="1"/>
          </p:cNvSpPr>
          <p:nvPr>
            <p:ph type="ftr" sz="quarter" idx="11"/>
          </p:nvPr>
        </p:nvSpPr>
        <p:spPr>
          <a:xfrm>
            <a:off x="800100" y="4629150"/>
            <a:ext cx="4000500" cy="342900"/>
          </a:xfrm>
        </p:spPr>
        <p:txBody>
          <a:bodyPr/>
          <a:lstStyle/>
          <a:p>
            <a:endParaRPr kumimoji="0" lang="en-US" dirty="0"/>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4656582"/>
            <a:ext cx="457200" cy="342900"/>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22-Dec-21</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22-Dec-21</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22-Dec-21</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22-Dec-21</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04788"/>
            <a:ext cx="7772400" cy="85725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22-Dec-21</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22-Dec-21</a:t>
            </a:fld>
            <a:endParaRPr lang="en-US" dirty="0"/>
          </a:p>
        </p:txBody>
      </p:sp>
      <p:sp>
        <p:nvSpPr>
          <p:cNvPr id="6" name="Footer Placeholder 5"/>
          <p:cNvSpPr>
            <a:spLocks noGrp="1"/>
          </p:cNvSpPr>
          <p:nvPr>
            <p:ph type="ftr" sz="quarter" idx="11"/>
          </p:nvPr>
        </p:nvSpPr>
        <p:spPr>
          <a:xfrm>
            <a:off x="914400" y="4629150"/>
            <a:ext cx="3886200" cy="342900"/>
          </a:xfrm>
        </p:spPr>
        <p:txBody>
          <a:bodyPr/>
          <a:lstStyle/>
          <a:p>
            <a:endParaRPr kumimoji="0" lang="en-US" dirty="0"/>
          </a:p>
        </p:txBody>
      </p:sp>
      <p:sp>
        <p:nvSpPr>
          <p:cNvPr id="7" name="Slide Number Placeholder 6"/>
          <p:cNvSpPr>
            <a:spLocks noGrp="1"/>
          </p:cNvSpPr>
          <p:nvPr>
            <p:ph type="sldNum" sz="quarter" idx="12"/>
          </p:nvPr>
        </p:nvSpPr>
        <p:spPr>
          <a:xfrm>
            <a:off x="146304" y="4656582"/>
            <a:ext cx="457200" cy="342900"/>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22-Dec-21</a:t>
            </a:fld>
            <a:endParaRPr lang="en-US" sz="1400" dirty="0">
              <a:solidFill>
                <a:schemeClr val="tx2"/>
              </a:solidFill>
            </a:endParaRPr>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4" r:id="rId14"/>
  </p:sldLayoutIdLst>
  <p:transition>
    <p:fade thruBlk="1"/>
  </p:transition>
  <p:timing>
    <p:tnLst>
      <p:par>
        <p:cTn id="1" dur="indefinite" restart="never" nodeType="tmRoot"/>
      </p:par>
    </p:tnLst>
  </p:timing>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Professional_basketball" TargetMode="External"/><Relationship Id="rId7"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3.jpeg"/><Relationship Id="rId5" Type="http://schemas.openxmlformats.org/officeDocument/2006/relationships/hyperlink" Target="https://en.wikipedia.org/wiki/Major_professional_sports_leagues_in_the_United_States_and_Canada" TargetMode="External"/><Relationship Id="rId4" Type="http://schemas.openxmlformats.org/officeDocument/2006/relationships/hyperlink" Target="https://en.wikipedia.org/wiki/Sports_leagu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1"/>
          <p:cNvSpPr txBox="1">
            <a:spLocks noGrp="1"/>
          </p:cNvSpPr>
          <p:nvPr>
            <p:ph type="ctrTitle"/>
          </p:nvPr>
        </p:nvSpPr>
        <p:spPr>
          <a:xfrm>
            <a:off x="990600" y="2220412"/>
            <a:ext cx="7467625" cy="2637337"/>
          </a:xfrm>
          <a:prstGeom prst="rect">
            <a:avLst/>
          </a:prstGeom>
        </p:spPr>
        <p:txBody>
          <a:bodyPr spcFirstLastPara="1" wrap="square" lIns="91425" tIns="91425" rIns="91425" bIns="91425" anchor="b" anchorCtr="0">
            <a:noAutofit/>
          </a:bodyPr>
          <a:lstStyle/>
          <a:p>
            <a:pPr lvl="0" algn="ctr"/>
            <a:r>
              <a:rPr lang="en-US" sz="1800" b="1" dirty="0" smtClean="0">
                <a:solidFill>
                  <a:schemeClr val="tx1">
                    <a:lumMod val="95000"/>
                    <a:lumOff val="5000"/>
                  </a:schemeClr>
                </a:solidFill>
                <a:latin typeface="Arial Black" pitchFamily="34" charset="0"/>
              </a:rPr>
              <a:t>DEPARTMENT OF COMPUTER SCIENCE ENGINEERING</a:t>
            </a:r>
            <a:br>
              <a:rPr lang="en-US" sz="1800" b="1" dirty="0" smtClean="0">
                <a:solidFill>
                  <a:schemeClr val="tx1">
                    <a:lumMod val="95000"/>
                    <a:lumOff val="5000"/>
                  </a:schemeClr>
                </a:solidFill>
                <a:latin typeface="Arial Black" pitchFamily="34" charset="0"/>
              </a:rPr>
            </a:br>
            <a:r>
              <a:rPr lang="en-US" sz="1800" b="1" dirty="0" smtClean="0">
                <a:solidFill>
                  <a:schemeClr val="tx1">
                    <a:lumMod val="95000"/>
                    <a:lumOff val="5000"/>
                  </a:schemeClr>
                </a:solidFill>
                <a:latin typeface="Arial Black" pitchFamily="34" charset="0"/>
              </a:rPr>
              <a:t/>
            </a:r>
            <a:br>
              <a:rPr lang="en-US" sz="1800" b="1" dirty="0" smtClean="0">
                <a:solidFill>
                  <a:schemeClr val="tx1">
                    <a:lumMod val="95000"/>
                    <a:lumOff val="5000"/>
                  </a:schemeClr>
                </a:solidFill>
                <a:latin typeface="Arial Black" pitchFamily="34" charset="0"/>
              </a:rPr>
            </a:br>
            <a:r>
              <a:rPr lang="en-US" sz="1800" b="1" dirty="0" smtClean="0">
                <a:solidFill>
                  <a:schemeClr val="tx1">
                    <a:lumMod val="95000"/>
                    <a:lumOff val="5000"/>
                  </a:schemeClr>
                </a:solidFill>
                <a:latin typeface="Arial Black" pitchFamily="34" charset="0"/>
              </a:rPr>
              <a:t>A Mini Project Presentation (BATCH-11)</a:t>
            </a:r>
            <a:br>
              <a:rPr lang="en-US" sz="1800" b="1" dirty="0" smtClean="0">
                <a:solidFill>
                  <a:schemeClr val="tx1">
                    <a:lumMod val="95000"/>
                    <a:lumOff val="5000"/>
                  </a:schemeClr>
                </a:solidFill>
                <a:latin typeface="Arial Black" pitchFamily="34" charset="0"/>
              </a:rPr>
            </a:br>
            <a:r>
              <a:rPr lang="en-US" sz="1800" b="1" dirty="0" smtClean="0">
                <a:solidFill>
                  <a:schemeClr val="tx1">
                    <a:lumMod val="95000"/>
                    <a:lumOff val="5000"/>
                  </a:schemeClr>
                </a:solidFill>
                <a:latin typeface="Arial Black" pitchFamily="34" charset="0"/>
              </a:rPr>
              <a:t/>
            </a:r>
            <a:br>
              <a:rPr lang="en-US" sz="1800" b="1" dirty="0" smtClean="0">
                <a:solidFill>
                  <a:schemeClr val="tx1">
                    <a:lumMod val="95000"/>
                    <a:lumOff val="5000"/>
                  </a:schemeClr>
                </a:solidFill>
                <a:latin typeface="Arial Black" pitchFamily="34" charset="0"/>
              </a:rPr>
            </a:br>
            <a:r>
              <a:rPr lang="en-US" sz="1800" b="1" dirty="0" smtClean="0">
                <a:solidFill>
                  <a:schemeClr val="tx1">
                    <a:lumMod val="95000"/>
                    <a:lumOff val="5000"/>
                  </a:schemeClr>
                </a:solidFill>
                <a:latin typeface="Arial Black" pitchFamily="34" charset="0"/>
              </a:rPr>
              <a:t>ON</a:t>
            </a:r>
            <a:br>
              <a:rPr lang="en-US" sz="1800" b="1" dirty="0" smtClean="0">
                <a:solidFill>
                  <a:schemeClr val="tx1">
                    <a:lumMod val="95000"/>
                    <a:lumOff val="5000"/>
                  </a:schemeClr>
                </a:solidFill>
                <a:latin typeface="Arial Black" pitchFamily="34" charset="0"/>
              </a:rPr>
            </a:br>
            <a:r>
              <a:rPr lang="en-US" sz="1800" b="1" dirty="0" smtClean="0">
                <a:solidFill>
                  <a:schemeClr val="tx1">
                    <a:lumMod val="95000"/>
                    <a:lumOff val="5000"/>
                  </a:schemeClr>
                </a:solidFill>
                <a:latin typeface="Arial Black" pitchFamily="34" charset="0"/>
              </a:rPr>
              <a:t/>
            </a:r>
            <a:br>
              <a:rPr lang="en-US" sz="1800" b="1" dirty="0" smtClean="0">
                <a:solidFill>
                  <a:schemeClr val="tx1">
                    <a:lumMod val="95000"/>
                    <a:lumOff val="5000"/>
                  </a:schemeClr>
                </a:solidFill>
                <a:latin typeface="Arial Black" pitchFamily="34" charset="0"/>
              </a:rPr>
            </a:br>
            <a:r>
              <a:rPr lang="en-US" sz="2800" b="1" u="sng" dirty="0" smtClean="0">
                <a:solidFill>
                  <a:schemeClr val="tx1">
                    <a:lumMod val="95000"/>
                    <a:lumOff val="5000"/>
                  </a:schemeClr>
                </a:solidFill>
                <a:latin typeface="Calibri" pitchFamily="34" charset="0"/>
                <a:cs typeface="Calibri" pitchFamily="34" charset="0"/>
              </a:rPr>
              <a:t> </a:t>
            </a:r>
            <a:r>
              <a:rPr lang="en-US" sz="2400" b="1" u="sng" dirty="0" smtClean="0">
                <a:solidFill>
                  <a:schemeClr val="tx1">
                    <a:lumMod val="95000"/>
                    <a:lumOff val="5000"/>
                  </a:schemeClr>
                </a:solidFill>
                <a:latin typeface="Calibri" pitchFamily="34" charset="0"/>
                <a:cs typeface="Calibri" pitchFamily="34" charset="0"/>
              </a:rPr>
              <a:t>PREDICTING THE NBA USING TWITTER: BASED ON SUPPORT VECTOR MACHINE (SVM) SUPERVISED LEARNING ALGORITHM </a:t>
            </a:r>
            <a:r>
              <a:rPr lang="en-US" sz="2400" b="1" dirty="0" smtClean="0">
                <a:latin typeface="Arial Black" pitchFamily="34" charset="0"/>
              </a:rPr>
              <a:t/>
            </a:r>
            <a:br>
              <a:rPr lang="en-US" sz="2400" b="1" dirty="0" smtClean="0">
                <a:latin typeface="Arial Black" pitchFamily="34" charset="0"/>
              </a:rPr>
            </a:br>
            <a:endParaRPr sz="2400" b="1">
              <a:latin typeface="Arial Black" pitchFamily="34" charset="0"/>
            </a:endParaRPr>
          </a:p>
        </p:txBody>
      </p:sp>
      <p:pic>
        <p:nvPicPr>
          <p:cNvPr id="3" name="Picture 7">
            <a:extLst>
              <a:ext uri="{FF2B5EF4-FFF2-40B4-BE49-F238E27FC236}">
                <a16:creationId xmlns="" xmlns:a16="http://schemas.microsoft.com/office/drawing/2014/main" id="{75D6DDA2-7557-4495-AA72-7B1D388ED780}"/>
              </a:ext>
            </a:extLst>
          </p:cNvPr>
          <p:cNvPicPr>
            <a:picLocks noChangeAspect="1"/>
          </p:cNvPicPr>
          <p:nvPr/>
        </p:nvPicPr>
        <p:blipFill>
          <a:blip r:embed="rId3"/>
          <a:stretch>
            <a:fillRect/>
          </a:stretch>
        </p:blipFill>
        <p:spPr>
          <a:xfrm>
            <a:off x="381000" y="209550"/>
            <a:ext cx="8382000" cy="142344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10</a:t>
            </a:fld>
            <a:endParaRPr lang="en"/>
          </a:p>
        </p:txBody>
      </p:sp>
      <p:pic>
        <p:nvPicPr>
          <p:cNvPr id="3" name="Picture 2" descr="example ppt.JPG"/>
          <p:cNvPicPr>
            <a:picLocks noChangeAspect="1"/>
          </p:cNvPicPr>
          <p:nvPr/>
        </p:nvPicPr>
        <p:blipFill>
          <a:blip r:embed="rId2"/>
          <a:stretch>
            <a:fillRect/>
          </a:stretch>
        </p:blipFill>
        <p:spPr>
          <a:xfrm>
            <a:off x="1295400" y="590550"/>
            <a:ext cx="6700837" cy="3962400"/>
          </a:xfrm>
          <a:prstGeom prst="rect">
            <a:avLst/>
          </a:prstGeom>
        </p:spPr>
      </p:pic>
      <p:sp>
        <p:nvSpPr>
          <p:cNvPr id="5" name="Rectangle 4"/>
          <p:cNvSpPr/>
          <p:nvPr/>
        </p:nvSpPr>
        <p:spPr>
          <a:xfrm>
            <a:off x="914400" y="590550"/>
            <a:ext cx="421910" cy="307777"/>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solidFill>
                  <a:schemeClr val="tx1"/>
                </a:solidFill>
                <a:effectLst>
                  <a:outerShdw blurRad="76200" dist="50800" dir="5400000" algn="tl" rotWithShape="0">
                    <a:srgbClr val="000000">
                      <a:alpha val="65000"/>
                    </a:srgbClr>
                  </a:outerShdw>
                </a:effectLst>
              </a:rPr>
              <a:t>[6]</a:t>
            </a:r>
            <a:endParaRPr lang="en-US" b="1" cap="none" spc="50" dirty="0">
              <a:ln w="11430"/>
              <a:solidFill>
                <a:schemeClr val="tx1"/>
              </a:solidFill>
              <a:effectLst>
                <a:outerShdw blurRad="76200" dist="50800" dir="5400000" algn="tl" rotWithShape="0">
                  <a:srgbClr val="000000">
                    <a:alpha val="65000"/>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18"/>
          <p:cNvSpPr txBox="1">
            <a:spLocks noGrp="1"/>
          </p:cNvSpPr>
          <p:nvPr>
            <p:ph type="title"/>
          </p:nvPr>
        </p:nvSpPr>
        <p:spPr>
          <a:xfrm>
            <a:off x="304800" y="133350"/>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smtClean="0">
                <a:solidFill>
                  <a:schemeClr val="tx1">
                    <a:lumMod val="95000"/>
                    <a:lumOff val="5000"/>
                  </a:schemeClr>
                </a:solidFill>
                <a:latin typeface="Arial Black" pitchFamily="34" charset="0"/>
              </a:rPr>
              <a:t>Algorithms Used:</a:t>
            </a:r>
            <a:endParaRPr u="sng">
              <a:solidFill>
                <a:schemeClr val="tx1">
                  <a:lumMod val="95000"/>
                  <a:lumOff val="5000"/>
                </a:schemeClr>
              </a:solidFill>
              <a:latin typeface="Arial Black" pitchFamily="34" charset="0"/>
            </a:endParaRPr>
          </a:p>
        </p:txBody>
      </p:sp>
      <p:sp>
        <p:nvSpPr>
          <p:cNvPr id="119" name="Google Shape;119;p18"/>
          <p:cNvSpPr txBox="1">
            <a:spLocks noGrp="1"/>
          </p:cNvSpPr>
          <p:nvPr>
            <p:ph type="body" idx="1"/>
          </p:nvPr>
        </p:nvSpPr>
        <p:spPr>
          <a:xfrm>
            <a:off x="304800" y="590550"/>
            <a:ext cx="3767400" cy="2917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latin typeface="Calibri" pitchFamily="34" charset="0"/>
                <a:cs typeface="Calibri" pitchFamily="34" charset="0"/>
              </a:rPr>
              <a:t>Supervised Algorithm</a:t>
            </a:r>
            <a:endParaRPr b="1">
              <a:latin typeface="Calibri" pitchFamily="34" charset="0"/>
              <a:cs typeface="Calibri" pitchFamily="34" charset="0"/>
            </a:endParaRPr>
          </a:p>
          <a:p>
            <a:pPr marL="0" indent="0">
              <a:buNone/>
            </a:pPr>
            <a:r>
              <a:rPr lang="en-US" dirty="0" smtClean="0">
                <a:latin typeface="Calibri" pitchFamily="34" charset="0"/>
                <a:cs typeface="Calibri" pitchFamily="34" charset="0"/>
              </a:rPr>
              <a:t>1. Supervised learning is the type of machine learning in which machines are trained using well "labeled" training data.</a:t>
            </a:r>
          </a:p>
          <a:p>
            <a:pPr marL="0" indent="0">
              <a:buNone/>
            </a:pPr>
            <a:r>
              <a:rPr lang="en-US" dirty="0" smtClean="0">
                <a:latin typeface="Calibri" pitchFamily="34" charset="0"/>
                <a:cs typeface="Calibri" pitchFamily="34" charset="0"/>
              </a:rPr>
              <a:t>2. In supervised learning, the training data provided to the machines work as the supervisor that teaches the machines to predict the output correctly.</a:t>
            </a:r>
          </a:p>
          <a:p>
            <a:pPr marL="0" indent="0">
              <a:buNone/>
            </a:pPr>
            <a:r>
              <a:rPr lang="en-US" dirty="0" smtClean="0">
                <a:latin typeface="Calibri" pitchFamily="34" charset="0"/>
                <a:cs typeface="Calibri" pitchFamily="34" charset="0"/>
              </a:rPr>
              <a:t>3.  It applies the same concept as a student learns in the supervision of the teacher.</a:t>
            </a:r>
          </a:p>
          <a:p>
            <a:pPr marL="0" lvl="0" indent="0" algn="l" rtl="0">
              <a:spcBef>
                <a:spcPts val="600"/>
              </a:spcBef>
              <a:spcAft>
                <a:spcPts val="0"/>
              </a:spcAft>
              <a:buNone/>
            </a:pPr>
            <a:endParaRPr/>
          </a:p>
        </p:txBody>
      </p:sp>
      <p:sp>
        <p:nvSpPr>
          <p:cNvPr id="121" name="Google Shape;121;p18"/>
          <p:cNvSpPr txBox="1">
            <a:spLocks noGrp="1"/>
          </p:cNvSpPr>
          <p:nvPr>
            <p:ph type="body" idx="2"/>
          </p:nvPr>
        </p:nvSpPr>
        <p:spPr>
          <a:xfrm>
            <a:off x="4191000" y="590550"/>
            <a:ext cx="4648200" cy="3146400"/>
          </a:xfrm>
          <a:prstGeom prst="rect">
            <a:avLst/>
          </a:prstGeom>
        </p:spPr>
        <p:txBody>
          <a:bodyPr spcFirstLastPara="1" wrap="square" lIns="91425" tIns="91425" rIns="91425" bIns="91425" anchor="t" anchorCtr="0">
            <a:noAutofit/>
          </a:bodyPr>
          <a:lstStyle/>
          <a:p>
            <a:pPr>
              <a:buNone/>
            </a:pPr>
            <a:r>
              <a:rPr lang="en" sz="1400" b="1" dirty="0" smtClean="0">
                <a:latin typeface="Calibri" pitchFamily="34" charset="0"/>
                <a:cs typeface="Calibri" pitchFamily="34" charset="0"/>
              </a:rPr>
              <a:t>Support Vector Machine(SVM)</a:t>
            </a:r>
          </a:p>
          <a:p>
            <a:pPr>
              <a:buNone/>
            </a:pPr>
            <a:r>
              <a:rPr lang="en-US" sz="1400" dirty="0" smtClean="0">
                <a:latin typeface="Calibri" pitchFamily="34" charset="0"/>
                <a:cs typeface="Calibri" pitchFamily="34" charset="0"/>
              </a:rPr>
              <a:t>1.Support Vector Machine  is one of the most popular Supervised Learning algorithms, which is used primarily, for Classification problems in Machine Learning.</a:t>
            </a:r>
          </a:p>
          <a:p>
            <a:pPr>
              <a:buNone/>
            </a:pPr>
            <a:r>
              <a:rPr lang="en-US" sz="1400" dirty="0" smtClean="0">
                <a:latin typeface="Calibri" pitchFamily="34" charset="0"/>
                <a:cs typeface="Calibri" pitchFamily="34" charset="0"/>
              </a:rPr>
              <a:t>2.The goal of the SVM algorithm is to create the best line or decision boundary that can segregate n-dimensional space into classes so that we can easily put the new data point in the correct category in the future. </a:t>
            </a:r>
          </a:p>
          <a:p>
            <a:pPr>
              <a:buNone/>
            </a:pPr>
            <a:r>
              <a:rPr lang="en-US" sz="1400" dirty="0" smtClean="0">
                <a:latin typeface="Calibri" pitchFamily="34" charset="0"/>
                <a:cs typeface="Calibri" pitchFamily="34" charset="0"/>
              </a:rPr>
              <a:t>3.SVM chooses the extreme points/vectors that help in creating the hyper plane.</a:t>
            </a:r>
          </a:p>
          <a:p>
            <a:pPr>
              <a:buNone/>
            </a:pPr>
            <a:r>
              <a:rPr lang="en-US" sz="1400" dirty="0" smtClean="0">
                <a:latin typeface="Calibri" pitchFamily="34" charset="0"/>
                <a:cs typeface="Calibri" pitchFamily="34" charset="0"/>
              </a:rPr>
              <a:t>4. These extreme cases are called as support vectors, and hence algorithm is termed as Support Vector Machine.</a:t>
            </a:r>
          </a:p>
          <a:p>
            <a:pPr>
              <a:buNone/>
            </a:pPr>
            <a:r>
              <a:rPr lang="en-US" sz="1400" dirty="0" smtClean="0">
                <a:latin typeface="Calibri" pitchFamily="34" charset="0"/>
                <a:cs typeface="Calibri" pitchFamily="34" charset="0"/>
              </a:rPr>
              <a:t>5.Types of SVM:</a:t>
            </a:r>
          </a:p>
          <a:p>
            <a:pPr lvl="0">
              <a:buNone/>
            </a:pPr>
            <a:r>
              <a:rPr lang="en-US" sz="1400" dirty="0" smtClean="0">
                <a:latin typeface="Calibri" pitchFamily="34" charset="0"/>
                <a:cs typeface="Calibri" pitchFamily="34" charset="0"/>
              </a:rPr>
              <a:t>Linear SVM</a:t>
            </a:r>
          </a:p>
          <a:p>
            <a:pPr lvl="0">
              <a:buNone/>
            </a:pPr>
            <a:r>
              <a:rPr lang="en-US" sz="1400" dirty="0" smtClean="0">
                <a:latin typeface="Calibri" pitchFamily="34" charset="0"/>
                <a:cs typeface="Calibri" pitchFamily="34" charset="0"/>
              </a:rPr>
              <a:t>Non- Linear SVM</a:t>
            </a:r>
          </a:p>
          <a:p>
            <a:endParaRPr sz="1200" b="1"/>
          </a:p>
        </p:txBody>
      </p:sp>
      <p:sp>
        <p:nvSpPr>
          <p:cNvPr id="122" name="Google Shape;122;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12</a:t>
            </a:fld>
            <a:endParaRPr lang="en"/>
          </a:p>
        </p:txBody>
      </p:sp>
      <p:pic>
        <p:nvPicPr>
          <p:cNvPr id="3" name="Picture 2" descr="11.JPG"/>
          <p:cNvPicPr>
            <a:picLocks noChangeAspect="1"/>
          </p:cNvPicPr>
          <p:nvPr/>
        </p:nvPicPr>
        <p:blipFill>
          <a:blip r:embed="rId2"/>
          <a:stretch>
            <a:fillRect/>
          </a:stretch>
        </p:blipFill>
        <p:spPr>
          <a:xfrm>
            <a:off x="1447800" y="590550"/>
            <a:ext cx="6705600" cy="3276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18"/>
          <p:cNvSpPr txBox="1">
            <a:spLocks noGrp="1"/>
          </p:cNvSpPr>
          <p:nvPr>
            <p:ph type="title"/>
          </p:nvPr>
        </p:nvSpPr>
        <p:spPr>
          <a:xfrm>
            <a:off x="609600" y="1047750"/>
            <a:ext cx="7761600" cy="493500"/>
          </a:xfrm>
          <a:prstGeom prst="rect">
            <a:avLst/>
          </a:prstGeom>
        </p:spPr>
        <p:txBody>
          <a:bodyPr spcFirstLastPara="1" wrap="square" lIns="91425" tIns="91425" rIns="91425" bIns="91425" anchor="b" anchorCtr="0">
            <a:noAutofit/>
          </a:bodyPr>
          <a:lstStyle/>
          <a:p>
            <a:r>
              <a:rPr lang="en" u="sng" dirty="0" smtClean="0">
                <a:solidFill>
                  <a:schemeClr val="tx1">
                    <a:lumMod val="95000"/>
                    <a:lumOff val="5000"/>
                  </a:schemeClr>
                </a:solidFill>
                <a:latin typeface="Arial Black" pitchFamily="34" charset="0"/>
              </a:rPr>
              <a:t>Methodology Approach</a:t>
            </a:r>
            <a:r>
              <a:rPr lang="en" dirty="0" smtClean="0"/>
              <a:t/>
            </a:r>
            <a:br>
              <a:rPr lang="en" dirty="0" smtClean="0"/>
            </a:br>
            <a:r>
              <a:rPr lang="en-IN" sz="1200" dirty="0" smtClean="0">
                <a:solidFill>
                  <a:schemeClr val="tx1">
                    <a:lumMod val="95000"/>
                    <a:lumOff val="5000"/>
                  </a:schemeClr>
                </a:solidFill>
              </a:rPr>
              <a:t>In this section, we gain the accuracy of combining algorithms with and without Sentiment Analysis:</a:t>
            </a:r>
            <a:r>
              <a:rPr lang="en-US" dirty="0" smtClean="0">
                <a:solidFill>
                  <a:schemeClr val="tx1">
                    <a:lumMod val="95000"/>
                    <a:lumOff val="5000"/>
                  </a:schemeClr>
                </a:solidFill>
              </a:rPr>
              <a:t/>
            </a:r>
            <a:br>
              <a:rPr lang="en-US" dirty="0" smtClean="0">
                <a:solidFill>
                  <a:schemeClr val="tx1">
                    <a:lumMod val="95000"/>
                    <a:lumOff val="5000"/>
                  </a:schemeClr>
                </a:solidFill>
              </a:rPr>
            </a:br>
            <a:endParaRPr>
              <a:solidFill>
                <a:schemeClr val="tx1">
                  <a:lumMod val="95000"/>
                  <a:lumOff val="5000"/>
                </a:schemeClr>
              </a:solidFill>
            </a:endParaRPr>
          </a:p>
        </p:txBody>
      </p:sp>
      <p:sp>
        <p:nvSpPr>
          <p:cNvPr id="119" name="Google Shape;119;p18"/>
          <p:cNvSpPr txBox="1">
            <a:spLocks noGrp="1"/>
          </p:cNvSpPr>
          <p:nvPr>
            <p:ph type="body" idx="1"/>
          </p:nvPr>
        </p:nvSpPr>
        <p:spPr>
          <a:xfrm>
            <a:off x="381000" y="1047750"/>
            <a:ext cx="3767400" cy="3886200"/>
          </a:xfrm>
          <a:prstGeom prst="rect">
            <a:avLst/>
          </a:prstGeom>
        </p:spPr>
        <p:txBody>
          <a:bodyPr spcFirstLastPara="1" wrap="square" lIns="91425" tIns="91425" rIns="91425" bIns="91425" anchor="t" anchorCtr="0">
            <a:noAutofit/>
          </a:bodyPr>
          <a:lstStyle/>
          <a:p>
            <a:pPr lvl="1">
              <a:buNone/>
            </a:pPr>
            <a:r>
              <a:rPr lang="en-IN" sz="1400" b="1" dirty="0" smtClean="0">
                <a:latin typeface="Times New Roman" pitchFamily="18" charset="0"/>
                <a:cs typeface="Times New Roman" pitchFamily="18" charset="0"/>
              </a:rPr>
              <a:t>Supervised Learning Algorithms:</a:t>
            </a:r>
          </a:p>
          <a:p>
            <a:pPr lvl="1">
              <a:buAutoNum type="arabicParenBoth"/>
            </a:pPr>
            <a:r>
              <a:rPr lang="en-IN" sz="1800" dirty="0" smtClean="0"/>
              <a:t>Naïve Bayes Classification</a:t>
            </a:r>
          </a:p>
          <a:p>
            <a:pPr lvl="1">
              <a:buAutoNum type="arabicParenBoth"/>
            </a:pPr>
            <a:endParaRPr lang="en-IN" sz="1800" dirty="0" smtClean="0"/>
          </a:p>
          <a:p>
            <a:pPr lvl="1">
              <a:buAutoNum type="arabicParenBoth"/>
            </a:pPr>
            <a:endParaRPr lang="en-IN" sz="1800" dirty="0" smtClean="0"/>
          </a:p>
          <a:p>
            <a:pPr lvl="1">
              <a:buAutoNum type="arabicParenBoth"/>
            </a:pPr>
            <a:endParaRPr lang="en-IN" sz="1800" dirty="0" smtClean="0"/>
          </a:p>
          <a:p>
            <a:pPr lvl="1">
              <a:buAutoNum type="arabicParenBoth"/>
            </a:pPr>
            <a:endParaRPr lang="en-IN" sz="1800" dirty="0" smtClean="0"/>
          </a:p>
          <a:p>
            <a:pPr lvl="1">
              <a:buAutoNum type="arabicParenBoth"/>
            </a:pPr>
            <a:r>
              <a:rPr lang="en-IN" sz="1800" dirty="0" smtClean="0"/>
              <a:t>Support Vector Machine(SVM)</a:t>
            </a:r>
            <a:endParaRPr lang="en-US" sz="1800" dirty="0" smtClean="0"/>
          </a:p>
          <a:p>
            <a:pPr marL="0" lvl="0" indent="0" algn="l" rtl="0">
              <a:spcBef>
                <a:spcPts val="600"/>
              </a:spcBef>
              <a:spcAft>
                <a:spcPts val="0"/>
              </a:spcAft>
              <a:buNone/>
            </a:pPr>
            <a:endParaRPr/>
          </a:p>
        </p:txBody>
      </p:sp>
      <p:sp>
        <p:nvSpPr>
          <p:cNvPr id="121" name="Google Shape;121;p18"/>
          <p:cNvSpPr txBox="1">
            <a:spLocks noGrp="1"/>
          </p:cNvSpPr>
          <p:nvPr>
            <p:ph type="body" idx="2"/>
          </p:nvPr>
        </p:nvSpPr>
        <p:spPr>
          <a:xfrm>
            <a:off x="4685500" y="1047750"/>
            <a:ext cx="3767400" cy="3263475"/>
          </a:xfrm>
          <a:prstGeom prst="rect">
            <a:avLst/>
          </a:prstGeom>
        </p:spPr>
        <p:txBody>
          <a:bodyPr spcFirstLastPara="1" wrap="square" lIns="91425" tIns="91425" rIns="91425" bIns="91425" anchor="t" anchorCtr="0">
            <a:noAutofit/>
          </a:bodyPr>
          <a:lstStyle/>
          <a:p>
            <a:pPr>
              <a:buNone/>
            </a:pPr>
            <a:r>
              <a:rPr lang="en-US" sz="1600" b="1" dirty="0" smtClean="0">
                <a:latin typeface="Times New Roman" pitchFamily="18" charset="0"/>
                <a:cs typeface="Times New Roman" pitchFamily="18" charset="0"/>
              </a:rPr>
              <a:t>Unsupervised </a:t>
            </a:r>
            <a:r>
              <a:rPr lang="en-US" sz="1400" b="1" dirty="0" smtClean="0">
                <a:latin typeface="Times New Roman" pitchFamily="18" charset="0"/>
                <a:cs typeface="Times New Roman" pitchFamily="18" charset="0"/>
              </a:rPr>
              <a:t>Learning</a:t>
            </a:r>
            <a:r>
              <a:rPr lang="en-US" sz="1600" b="1" dirty="0" smtClean="0">
                <a:latin typeface="Times New Roman" pitchFamily="18" charset="0"/>
                <a:cs typeface="Times New Roman" pitchFamily="18" charset="0"/>
              </a:rPr>
              <a:t> Algorithms:</a:t>
            </a:r>
          </a:p>
          <a:p>
            <a:pPr>
              <a:buAutoNum type="arabicParenBoth"/>
            </a:pPr>
            <a:r>
              <a:rPr lang="en-US" sz="1800" dirty="0" smtClean="0"/>
              <a:t>Accuracy of K-Means clustering</a:t>
            </a:r>
          </a:p>
          <a:p>
            <a:pPr>
              <a:buAutoNum type="arabicParenBoth"/>
            </a:pPr>
            <a:endParaRPr lang="en-US" sz="1200" b="1" dirty="0" smtClean="0"/>
          </a:p>
          <a:p>
            <a:pPr>
              <a:buAutoNum type="arabicParenBoth"/>
            </a:pPr>
            <a:endParaRPr lang="en-US" sz="1200" b="1" dirty="0" smtClean="0"/>
          </a:p>
          <a:p>
            <a:pPr>
              <a:buAutoNum type="arabicParenBoth"/>
            </a:pPr>
            <a:endParaRPr lang="en-US" sz="1200" b="1" dirty="0" smtClean="0"/>
          </a:p>
          <a:p>
            <a:pPr>
              <a:buAutoNum type="arabicParenBoth"/>
            </a:pPr>
            <a:r>
              <a:rPr lang="en-US" sz="1600" dirty="0" smtClean="0">
                <a:latin typeface="Calibri" pitchFamily="34" charset="0"/>
                <a:cs typeface="Calibri" pitchFamily="34" charset="0"/>
              </a:rPr>
              <a:t>Accuracy of  LDA</a:t>
            </a:r>
          </a:p>
        </p:txBody>
      </p:sp>
      <p:sp>
        <p:nvSpPr>
          <p:cNvPr id="122" name="Google Shape;122;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graphicFrame>
        <p:nvGraphicFramePr>
          <p:cNvPr id="6" name="Table 5"/>
          <p:cNvGraphicFramePr>
            <a:graphicFrameLocks noGrp="1"/>
          </p:cNvGraphicFramePr>
          <p:nvPr/>
        </p:nvGraphicFramePr>
        <p:xfrm>
          <a:off x="990600" y="1657350"/>
          <a:ext cx="2819400" cy="889000"/>
        </p:xfrm>
        <a:graphic>
          <a:graphicData uri="http://schemas.openxmlformats.org/drawingml/2006/table">
            <a:tbl>
              <a:tblPr firstRow="1" bandRow="1">
                <a:tableStyleId>{BBB713A6-5156-4448-B144-822046962AE8}</a:tableStyleId>
              </a:tblPr>
              <a:tblGrid>
                <a:gridCol w="1409700"/>
                <a:gridCol w="1409700"/>
              </a:tblGrid>
              <a:tr h="370840">
                <a:tc>
                  <a:txBody>
                    <a:bodyPr/>
                    <a:lstStyle/>
                    <a:p>
                      <a:r>
                        <a:rPr lang="en-US" sz="1400" dirty="0" smtClean="0">
                          <a:latin typeface="Calibri" pitchFamily="34" charset="0"/>
                          <a:cs typeface="Calibri" pitchFamily="34" charset="0"/>
                        </a:rPr>
                        <a:t>sentiment analysis</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Non-Sentiment analysis</a:t>
                      </a:r>
                      <a:endParaRPr lang="en-US" sz="1400" dirty="0">
                        <a:latin typeface="Calibri" pitchFamily="34" charset="0"/>
                        <a:cs typeface="Calibri" pitchFamily="34" charset="0"/>
                      </a:endParaRPr>
                    </a:p>
                  </a:txBody>
                  <a:tcPr/>
                </a:tc>
              </a:tr>
              <a:tr h="370840">
                <a:tc>
                  <a:txBody>
                    <a:bodyPr/>
                    <a:lstStyle/>
                    <a:p>
                      <a:r>
                        <a:rPr lang="en-US" sz="1200" dirty="0" smtClean="0"/>
                        <a:t>Around</a:t>
                      </a:r>
                      <a:r>
                        <a:rPr lang="en-US" sz="1200" baseline="0" dirty="0" smtClean="0"/>
                        <a:t> 50%-60%</a:t>
                      </a:r>
                      <a:endParaRPr lang="en-US" sz="1200" dirty="0"/>
                    </a:p>
                  </a:txBody>
                  <a:tcPr/>
                </a:tc>
                <a:tc>
                  <a:txBody>
                    <a:bodyPr/>
                    <a:lstStyle/>
                    <a:p>
                      <a:r>
                        <a:rPr lang="en-US" sz="1200" dirty="0" smtClean="0"/>
                        <a:t>Around 50%</a:t>
                      </a:r>
                      <a:endParaRPr lang="en-US" sz="1200" dirty="0"/>
                    </a:p>
                  </a:txBody>
                  <a:tcPr/>
                </a:tc>
              </a:tr>
            </a:tbl>
          </a:graphicData>
        </a:graphic>
      </p:graphicFrame>
      <p:graphicFrame>
        <p:nvGraphicFramePr>
          <p:cNvPr id="7" name="Table 6"/>
          <p:cNvGraphicFramePr>
            <a:graphicFrameLocks noGrp="1"/>
          </p:cNvGraphicFramePr>
          <p:nvPr/>
        </p:nvGraphicFramePr>
        <p:xfrm>
          <a:off x="1066800" y="3181350"/>
          <a:ext cx="2743200" cy="975360"/>
        </p:xfrm>
        <a:graphic>
          <a:graphicData uri="http://schemas.openxmlformats.org/drawingml/2006/table">
            <a:tbl>
              <a:tblPr firstRow="1" bandRow="1">
                <a:tableStyleId>{BBB713A6-5156-4448-B144-822046962AE8}</a:tableStyleId>
              </a:tblPr>
              <a:tblGrid>
                <a:gridCol w="1371600"/>
                <a:gridCol w="1371600"/>
              </a:tblGrid>
              <a:tr h="370840">
                <a:tc>
                  <a:txBody>
                    <a:bodyPr/>
                    <a:lstStyle/>
                    <a:p>
                      <a:r>
                        <a:rPr lang="en-US" sz="1400" dirty="0" smtClean="0">
                          <a:latin typeface="Calibri" pitchFamily="34" charset="0"/>
                          <a:cs typeface="Calibri" pitchFamily="34" charset="0"/>
                        </a:rPr>
                        <a:t>sentiment analysis</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Non-Sentiment analysis</a:t>
                      </a:r>
                      <a:endParaRPr lang="en-US" sz="1400" dirty="0">
                        <a:latin typeface="Calibri" pitchFamily="34" charset="0"/>
                        <a:cs typeface="Calibri" pitchFamily="34" charset="0"/>
                      </a:endParaRPr>
                    </a:p>
                  </a:txBody>
                  <a:tcPr/>
                </a:tc>
              </a:tr>
              <a:tr h="370840">
                <a:tc>
                  <a:txBody>
                    <a:bodyPr/>
                    <a:lstStyle/>
                    <a:p>
                      <a:r>
                        <a:rPr lang="en-US" sz="1200" dirty="0" smtClean="0"/>
                        <a:t>Around</a:t>
                      </a:r>
                      <a:r>
                        <a:rPr lang="en-US" sz="1200" baseline="0" dirty="0" smtClean="0"/>
                        <a:t> 50%-60%</a:t>
                      </a:r>
                      <a:endParaRPr lang="en-US" sz="1200" dirty="0"/>
                    </a:p>
                  </a:txBody>
                  <a:tcPr/>
                </a:tc>
                <a:tc>
                  <a:txBody>
                    <a:bodyPr/>
                    <a:lstStyle/>
                    <a:p>
                      <a:r>
                        <a:rPr lang="en-US" sz="1200" dirty="0" smtClean="0"/>
                        <a:t>Around 50%</a:t>
                      </a:r>
                      <a:endParaRPr lang="en-US" sz="1200" dirty="0"/>
                    </a:p>
                  </a:txBody>
                  <a:tcPr/>
                </a:tc>
              </a:tr>
            </a:tbl>
          </a:graphicData>
        </a:graphic>
      </p:graphicFrame>
      <p:graphicFrame>
        <p:nvGraphicFramePr>
          <p:cNvPr id="8" name="Table 7"/>
          <p:cNvGraphicFramePr>
            <a:graphicFrameLocks noGrp="1"/>
          </p:cNvGraphicFramePr>
          <p:nvPr/>
        </p:nvGraphicFramePr>
        <p:xfrm>
          <a:off x="5181600" y="1809750"/>
          <a:ext cx="2438400" cy="741680"/>
        </p:xfrm>
        <a:graphic>
          <a:graphicData uri="http://schemas.openxmlformats.org/drawingml/2006/table">
            <a:tbl>
              <a:tblPr firstRow="1" bandRow="1">
                <a:tableStyleId>{BBB713A6-5156-4448-B144-822046962AE8}</a:tableStyleId>
              </a:tblPr>
              <a:tblGrid>
                <a:gridCol w="2438400"/>
              </a:tblGrid>
              <a:tr h="370840">
                <a:tc>
                  <a:txBody>
                    <a:bodyPr/>
                    <a:lstStyle/>
                    <a:p>
                      <a:r>
                        <a:rPr lang="en-US" sz="1050" dirty="0" smtClean="0"/>
                        <a:t>Non sentiment analysis</a:t>
                      </a:r>
                      <a:endParaRPr lang="en-US" sz="1050" dirty="0"/>
                    </a:p>
                  </a:txBody>
                  <a:tcPr/>
                </a:tc>
              </a:tr>
              <a:tr h="370840">
                <a:tc>
                  <a:txBody>
                    <a:bodyPr/>
                    <a:lstStyle/>
                    <a:p>
                      <a:r>
                        <a:rPr lang="en-US" sz="1050" dirty="0" smtClean="0"/>
                        <a:t>Around  50%</a:t>
                      </a:r>
                      <a:endParaRPr lang="en-US" sz="1050" dirty="0"/>
                    </a:p>
                  </a:txBody>
                  <a:tcPr/>
                </a:tc>
              </a:tr>
            </a:tbl>
          </a:graphicData>
        </a:graphic>
      </p:graphicFrame>
      <p:graphicFrame>
        <p:nvGraphicFramePr>
          <p:cNvPr id="10" name="Table 9"/>
          <p:cNvGraphicFramePr>
            <a:graphicFrameLocks noGrp="1"/>
          </p:cNvGraphicFramePr>
          <p:nvPr/>
        </p:nvGraphicFramePr>
        <p:xfrm>
          <a:off x="5181600" y="3181350"/>
          <a:ext cx="2667000" cy="990600"/>
        </p:xfrm>
        <a:graphic>
          <a:graphicData uri="http://schemas.openxmlformats.org/drawingml/2006/table">
            <a:tbl>
              <a:tblPr firstRow="1" bandRow="1">
                <a:tableStyleId>{BBB713A6-5156-4448-B144-822046962AE8}</a:tableStyleId>
              </a:tblPr>
              <a:tblGrid>
                <a:gridCol w="2667000"/>
              </a:tblGrid>
              <a:tr h="495300">
                <a:tc>
                  <a:txBody>
                    <a:bodyPr/>
                    <a:lstStyle/>
                    <a:p>
                      <a:r>
                        <a:rPr lang="en-US" sz="1050" dirty="0" smtClean="0"/>
                        <a:t>Non Sentiment analysis</a:t>
                      </a:r>
                      <a:endParaRPr lang="en-US" sz="1050" dirty="0"/>
                    </a:p>
                  </a:txBody>
                  <a:tcPr/>
                </a:tc>
              </a:tr>
              <a:tr h="495300">
                <a:tc>
                  <a:txBody>
                    <a:bodyPr/>
                    <a:lstStyle/>
                    <a:p>
                      <a:r>
                        <a:rPr lang="en-US" sz="1050" dirty="0" smtClean="0"/>
                        <a:t>Around 50%</a:t>
                      </a:r>
                      <a:endParaRPr lang="en-US" sz="105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2266950"/>
            <a:ext cx="4191000" cy="2667000"/>
          </a:xfrm>
        </p:spPr>
        <p:txBody>
          <a:bodyPr>
            <a:noAutofit/>
          </a:bodyPr>
          <a:lstStyle/>
          <a:p>
            <a:pPr algn="l"/>
            <a:r>
              <a:rPr lang="en-US" sz="2000" dirty="0" smtClean="0">
                <a:solidFill>
                  <a:schemeClr val="tx1">
                    <a:lumMod val="95000"/>
                    <a:lumOff val="5000"/>
                  </a:schemeClr>
                </a:solidFill>
                <a:latin typeface="Calibri" pitchFamily="34" charset="0"/>
                <a:cs typeface="Calibri" pitchFamily="34" charset="0"/>
              </a:rPr>
              <a:t>We collect tweets before the game 24 hours and label them based on the real game results. We implement Naive Bayes and SVM function provided by sklearn package to calculate f1-scores.</a:t>
            </a:r>
            <a:endParaRPr lang="en-US" sz="2000" dirty="0">
              <a:solidFill>
                <a:schemeClr val="tx1">
                  <a:lumMod val="95000"/>
                  <a:lumOff val="5000"/>
                </a:schemeClr>
              </a:solidFill>
              <a:latin typeface="Calibri" pitchFamily="34" charset="0"/>
              <a:cs typeface="Calibri" pitchFamily="34" charset="0"/>
            </a:endParaRPr>
          </a:p>
        </p:txBody>
      </p:sp>
      <p:sp>
        <p:nvSpPr>
          <p:cNvPr id="3" name="Title 2"/>
          <p:cNvSpPr>
            <a:spLocks noGrp="1"/>
          </p:cNvSpPr>
          <p:nvPr>
            <p:ph type="ctrTitle"/>
          </p:nvPr>
        </p:nvSpPr>
        <p:spPr>
          <a:xfrm>
            <a:off x="152400" y="0"/>
            <a:ext cx="8229600" cy="1102519"/>
          </a:xfrm>
        </p:spPr>
        <p:txBody>
          <a:bodyPr/>
          <a:lstStyle/>
          <a:p>
            <a:pPr algn="l"/>
            <a:r>
              <a:rPr b="1" u="sng" smtClean="0">
                <a:solidFill>
                  <a:schemeClr val="tx1">
                    <a:lumMod val="95000"/>
                    <a:lumOff val="5000"/>
                  </a:schemeClr>
                </a:solidFill>
                <a:latin typeface="Arial Black" pitchFamily="34" charset="0"/>
              </a:rPr>
              <a:t>Implementation</a:t>
            </a:r>
            <a:endParaRPr lang="en-US" b="1" u="sng" dirty="0">
              <a:solidFill>
                <a:schemeClr val="tx1">
                  <a:lumMod val="95000"/>
                  <a:lumOff val="5000"/>
                </a:schemeClr>
              </a:solidFill>
              <a:latin typeface="Arial Black" pitchFamily="34" charset="0"/>
            </a:endParaRPr>
          </a:p>
        </p:txBody>
      </p:sp>
      <p:pic>
        <p:nvPicPr>
          <p:cNvPr id="4" name="Picture 3" descr="predict.JPG"/>
          <p:cNvPicPr>
            <a:picLocks noChangeAspect="1"/>
          </p:cNvPicPr>
          <p:nvPr/>
        </p:nvPicPr>
        <p:blipFill>
          <a:blip r:embed="rId2"/>
          <a:stretch>
            <a:fillRect/>
          </a:stretch>
        </p:blipFill>
        <p:spPr>
          <a:xfrm>
            <a:off x="4191000" y="1123950"/>
            <a:ext cx="4953000" cy="4019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smtClean="0">
                <a:solidFill>
                  <a:schemeClr val="tx1">
                    <a:lumMod val="95000"/>
                    <a:lumOff val="5000"/>
                  </a:schemeClr>
                </a:solidFill>
                <a:latin typeface="Arial Black" pitchFamily="34" charset="0"/>
              </a:rPr>
              <a:t>Conclusion</a:t>
            </a:r>
            <a:endParaRPr u="sng">
              <a:solidFill>
                <a:schemeClr val="tx1">
                  <a:lumMod val="95000"/>
                  <a:lumOff val="5000"/>
                </a:schemeClr>
              </a:solidFill>
              <a:latin typeface="Arial Black" pitchFamily="34" charset="0"/>
            </a:endParaRPr>
          </a:p>
        </p:txBody>
      </p:sp>
      <p:sp>
        <p:nvSpPr>
          <p:cNvPr id="100" name="Google Shape;100;p16"/>
          <p:cNvSpPr txBox="1">
            <a:spLocks noGrp="1"/>
          </p:cNvSpPr>
          <p:nvPr>
            <p:ph type="body" idx="1"/>
          </p:nvPr>
        </p:nvSpPr>
        <p:spPr>
          <a:prstGeom prst="rect">
            <a:avLst/>
          </a:prstGeom>
        </p:spPr>
        <p:txBody>
          <a:bodyPr spcFirstLastPara="1" wrap="square" lIns="91425" tIns="91425" rIns="91425" bIns="91425" anchor="t" anchorCtr="0">
            <a:noAutofit/>
          </a:bodyPr>
          <a:lstStyle/>
          <a:p>
            <a:pPr>
              <a:buFont typeface="Wingdings" pitchFamily="2" charset="2"/>
              <a:buChar char="Ø"/>
            </a:pPr>
            <a:r>
              <a:rPr lang="en-IN" sz="1800" dirty="0" smtClean="0">
                <a:latin typeface="Calibri" pitchFamily="34" charset="0"/>
                <a:cs typeface="Calibri" pitchFamily="34" charset="0"/>
              </a:rPr>
              <a:t>After comparing with four different algorithms, we conclude that </a:t>
            </a:r>
            <a:r>
              <a:rPr lang="en-IN" sz="1800" b="1" dirty="0" smtClean="0">
                <a:latin typeface="Calibri" pitchFamily="34" charset="0"/>
                <a:cs typeface="Calibri" pitchFamily="34" charset="0"/>
              </a:rPr>
              <a:t>supervised learning algorithms (Naive Bayes and SVM) have better performances than unsupervised learning algorithms (K-means and LDA</a:t>
            </a:r>
            <a:r>
              <a:rPr lang="en-IN" sz="1800" b="1" dirty="0" smtClean="0">
                <a:latin typeface="Calibri" pitchFamily="34" charset="0"/>
                <a:cs typeface="Calibri" pitchFamily="34" charset="0"/>
              </a:rPr>
              <a:t>)</a:t>
            </a:r>
            <a:r>
              <a:rPr lang="en-IN" sz="1800" dirty="0" smtClean="0">
                <a:latin typeface="Calibri" pitchFamily="34" charset="0"/>
                <a:cs typeface="Calibri" pitchFamily="34" charset="0"/>
              </a:rPr>
              <a:t>.[5] </a:t>
            </a:r>
            <a:r>
              <a:rPr lang="en-IN" sz="1800" dirty="0" smtClean="0">
                <a:latin typeface="Calibri" pitchFamily="34" charset="0"/>
                <a:cs typeface="Calibri" pitchFamily="34" charset="0"/>
              </a:rPr>
              <a:t>The possible reason is because </a:t>
            </a:r>
            <a:r>
              <a:rPr lang="en-IN" sz="1800" b="1" dirty="0" smtClean="0">
                <a:latin typeface="Calibri" pitchFamily="34" charset="0"/>
                <a:cs typeface="Calibri" pitchFamily="34" charset="0"/>
              </a:rPr>
              <a:t>labels</a:t>
            </a:r>
            <a:r>
              <a:rPr lang="en-IN" sz="1800" dirty="0" smtClean="0">
                <a:latin typeface="Calibri" pitchFamily="34" charset="0"/>
                <a:cs typeface="Calibri" pitchFamily="34" charset="0"/>
              </a:rPr>
              <a:t> utilized in supervised learning algorithms may strengthen the features of tweets; therefore, it can improve the accuracy of predictions in NBA game results.</a:t>
            </a:r>
            <a:endParaRPr/>
          </a:p>
        </p:txBody>
      </p:sp>
      <p:sp>
        <p:nvSpPr>
          <p:cNvPr id="101" name="Google Shape;101;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i="1" u="sng" dirty="0" smtClean="0">
                <a:solidFill>
                  <a:schemeClr val="tx1">
                    <a:lumMod val="95000"/>
                    <a:lumOff val="5000"/>
                  </a:schemeClr>
                </a:solidFill>
                <a:latin typeface="Arial Black" pitchFamily="34" charset="0"/>
              </a:rPr>
              <a:t>References</a:t>
            </a:r>
            <a:endParaRPr i="1" u="sng">
              <a:solidFill>
                <a:schemeClr val="tx1">
                  <a:lumMod val="95000"/>
                  <a:lumOff val="5000"/>
                </a:schemeClr>
              </a:solidFill>
              <a:latin typeface="Arial Black" pitchFamily="34" charset="0"/>
            </a:endParaRPr>
          </a:p>
        </p:txBody>
      </p:sp>
      <p:sp>
        <p:nvSpPr>
          <p:cNvPr id="100" name="Google Shape;100;p16"/>
          <p:cNvSpPr txBox="1">
            <a:spLocks noGrp="1"/>
          </p:cNvSpPr>
          <p:nvPr>
            <p:ph type="body" idx="1"/>
          </p:nvPr>
        </p:nvSpPr>
        <p:spPr>
          <a:prstGeom prst="rect">
            <a:avLst/>
          </a:prstGeom>
        </p:spPr>
        <p:txBody>
          <a:bodyPr spcFirstLastPara="1" wrap="square" lIns="91425" tIns="91425" rIns="91425" bIns="91425" anchor="t" anchorCtr="0">
            <a:noAutofit/>
          </a:bodyPr>
          <a:lstStyle/>
          <a:p>
            <a:pPr lvl="0" indent="-457200" defTabSz="457200">
              <a:spcAft>
                <a:spcPts val="1000"/>
              </a:spcAft>
              <a:buClr>
                <a:schemeClr val="tx1"/>
              </a:buClr>
              <a:buSzPct val="100000"/>
              <a:buFont typeface="+mj-lt"/>
              <a:buAutoNum type="arabicPeriod"/>
            </a:pPr>
            <a:r>
              <a:rPr lang="en-US" sz="1600" i="1" dirty="0" smtClean="0"/>
              <a:t>1. Shlomo Sprung, (2021), Forbe.</a:t>
            </a:r>
          </a:p>
          <a:p>
            <a:pPr indent="-457200" defTabSz="457200">
              <a:spcAft>
                <a:spcPts val="1000"/>
              </a:spcAft>
              <a:buClr>
                <a:schemeClr val="tx1"/>
              </a:buClr>
              <a:buSzPct val="100000"/>
              <a:buFont typeface="+mj-lt"/>
              <a:buAutoNum type="arabicPeriod"/>
            </a:pPr>
            <a:r>
              <a:rPr lang="en-US" sz="1600" i="1" dirty="0" smtClean="0"/>
              <a:t>Cheng G, Zhang Z, Kyebambe M &amp; Kimbugwe N, (2016), ResearchGate, entropy.</a:t>
            </a:r>
          </a:p>
          <a:p>
            <a:pPr indent="-457200" defTabSz="457200">
              <a:spcAft>
                <a:spcPts val="1000"/>
              </a:spcAft>
              <a:buClr>
                <a:schemeClr val="tx1"/>
              </a:buClr>
              <a:buSzPct val="100000"/>
              <a:buFont typeface="+mj-lt"/>
              <a:buAutoNum type="arabicPeriod"/>
            </a:pPr>
            <a:r>
              <a:rPr lang="en-US" sz="1600" i="1" dirty="0" smtClean="0"/>
              <a:t>Sinan Basarslan &amp; Kayaalp F, (2020), Advances in Distributed Computing and Artificial Intelligence .</a:t>
            </a:r>
          </a:p>
          <a:p>
            <a:pPr indent="-457200" defTabSz="457200">
              <a:spcAft>
                <a:spcPts val="1000"/>
              </a:spcAft>
              <a:buClr>
                <a:schemeClr val="tx1"/>
              </a:buClr>
              <a:buSzPct val="100000"/>
              <a:buFont typeface="+mj-lt"/>
              <a:buAutoNum type="arabicPeriod"/>
            </a:pPr>
            <a:r>
              <a:rPr lang="en-US" sz="1600" i="1" dirty="0" smtClean="0"/>
              <a:t>Chen, Kong, Kong, (2020), ScienceDirect.</a:t>
            </a:r>
          </a:p>
          <a:p>
            <a:pPr indent="-457200" defTabSz="457200">
              <a:spcAft>
                <a:spcPts val="1000"/>
              </a:spcAft>
              <a:buClr>
                <a:schemeClr val="tx1"/>
              </a:buClr>
              <a:buSzPct val="100000"/>
              <a:buFont typeface="+mj-lt"/>
              <a:buAutoNum type="arabicPeriod"/>
            </a:pPr>
            <a:r>
              <a:rPr lang="en-US" sz="1600" i="1" dirty="0" smtClean="0">
                <a:cs typeface="Times New Roman" panose="02020603050405020304" pitchFamily="18" charset="0"/>
              </a:rPr>
              <a:t>Ge Cheng, Zhenyu Zhang, Moses Ntanda Kyebambe and Nasser Kimbugwe, 2016, ResearchGate.</a:t>
            </a:r>
          </a:p>
          <a:p>
            <a:pPr indent="-457200" defTabSz="457200">
              <a:spcAft>
                <a:spcPts val="1000"/>
              </a:spcAft>
              <a:buClr>
                <a:schemeClr val="tx1"/>
              </a:buClr>
              <a:buSzPct val="100000"/>
              <a:buFont typeface="+mj-lt"/>
              <a:buAutoNum type="arabicPeriod"/>
            </a:pPr>
            <a:r>
              <a:rPr lang="en-US" sz="1600" dirty="0" smtClean="0"/>
              <a:t>Reference: https://github.com/Jefferson-Henrique/GetOldTweets-python</a:t>
            </a:r>
            <a:endParaRPr lang="en-US" sz="1600" i="1" dirty="0" smtClean="0"/>
          </a:p>
          <a:p>
            <a:pPr lvl="0">
              <a:buNone/>
            </a:pPr>
            <a:endParaRPr/>
          </a:p>
        </p:txBody>
      </p:sp>
      <p:sp>
        <p:nvSpPr>
          <p:cNvPr id="101" name="Google Shape;101;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Simple Thank You Slide PowerPoint Designs | Slidebazaar"/>
          <p:cNvPicPr>
            <a:picLocks noChangeAspect="1" noChangeArrowheads="1"/>
          </p:cNvPicPr>
          <p:nvPr/>
        </p:nvPicPr>
        <p:blipFill>
          <a:blip r:embed="rId2"/>
          <a:srcRect/>
          <a:stretch>
            <a:fillRect/>
          </a:stretch>
        </p:blipFill>
        <p:spPr bwMode="auto">
          <a:xfrm>
            <a:off x="0" y="0"/>
            <a:ext cx="9144000" cy="51435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85750"/>
            <a:ext cx="5445900" cy="1804200"/>
          </a:xfrm>
        </p:spPr>
        <p:txBody>
          <a:bodyPr/>
          <a:lstStyle/>
          <a:p>
            <a:pPr algn="ctr"/>
            <a:r>
              <a:rPr lang="en-US" sz="2000" b="1" dirty="0" smtClean="0">
                <a:solidFill>
                  <a:schemeClr val="tx1">
                    <a:lumMod val="95000"/>
                    <a:lumOff val="5000"/>
                  </a:schemeClr>
                </a:solidFill>
                <a:latin typeface="Calibri" pitchFamily="34" charset="0"/>
                <a:cs typeface="Calibri" pitchFamily="34" charset="0"/>
              </a:rPr>
              <a:t>Project Co-coordinators:-</a:t>
            </a:r>
            <a:r>
              <a:rPr lang="en-US" sz="2000" dirty="0" smtClean="0">
                <a:solidFill>
                  <a:schemeClr val="tx1">
                    <a:lumMod val="95000"/>
                    <a:lumOff val="5000"/>
                  </a:schemeClr>
                </a:solidFill>
                <a:latin typeface="Calibri" pitchFamily="34" charset="0"/>
                <a:cs typeface="Calibri" pitchFamily="34" charset="0"/>
              </a:rPr>
              <a:t/>
            </a:r>
            <a:br>
              <a:rPr lang="en-US" sz="2000" dirty="0" smtClean="0">
                <a:solidFill>
                  <a:schemeClr val="tx1">
                    <a:lumMod val="95000"/>
                    <a:lumOff val="5000"/>
                  </a:schemeClr>
                </a:solidFill>
                <a:latin typeface="Calibri" pitchFamily="34" charset="0"/>
                <a:cs typeface="Calibri" pitchFamily="34" charset="0"/>
              </a:rPr>
            </a:br>
            <a:r>
              <a:rPr lang="en-US" sz="2000" dirty="0" smtClean="0">
                <a:solidFill>
                  <a:schemeClr val="tx1">
                    <a:lumMod val="95000"/>
                    <a:lumOff val="5000"/>
                  </a:schemeClr>
                </a:solidFill>
                <a:latin typeface="Calibri" pitchFamily="34" charset="0"/>
                <a:cs typeface="Calibri" pitchFamily="34" charset="0"/>
              </a:rPr>
              <a:t>Mr. T. G. Vasista(Assistant Professor, CSE)</a:t>
            </a:r>
            <a:br>
              <a:rPr lang="en-US" sz="2000" dirty="0" smtClean="0">
                <a:solidFill>
                  <a:schemeClr val="tx1">
                    <a:lumMod val="95000"/>
                    <a:lumOff val="5000"/>
                  </a:schemeClr>
                </a:solidFill>
                <a:latin typeface="Calibri" pitchFamily="34" charset="0"/>
                <a:cs typeface="Calibri" pitchFamily="34" charset="0"/>
              </a:rPr>
            </a:br>
            <a:r>
              <a:rPr lang="en-US" sz="2000" dirty="0" smtClean="0">
                <a:solidFill>
                  <a:schemeClr val="tx1">
                    <a:lumMod val="95000"/>
                    <a:lumOff val="5000"/>
                  </a:schemeClr>
                </a:solidFill>
                <a:latin typeface="Calibri" pitchFamily="34" charset="0"/>
                <a:cs typeface="Calibri" pitchFamily="34" charset="0"/>
              </a:rPr>
              <a:t>Mr. E. Krishna(HOD, CSD)</a:t>
            </a:r>
            <a:br>
              <a:rPr lang="en-US" sz="2000" dirty="0" smtClean="0">
                <a:solidFill>
                  <a:schemeClr val="tx1">
                    <a:lumMod val="95000"/>
                    <a:lumOff val="5000"/>
                  </a:schemeClr>
                </a:solidFill>
                <a:latin typeface="Calibri" pitchFamily="34" charset="0"/>
                <a:cs typeface="Calibri" pitchFamily="34" charset="0"/>
              </a:rPr>
            </a:br>
            <a:r>
              <a:rPr lang="en-US" sz="2000" b="1" dirty="0" smtClean="0">
                <a:solidFill>
                  <a:schemeClr val="tx1">
                    <a:lumMod val="95000"/>
                    <a:lumOff val="5000"/>
                  </a:schemeClr>
                </a:solidFill>
                <a:latin typeface="Calibri" pitchFamily="34" charset="0"/>
                <a:cs typeface="Calibri" pitchFamily="34" charset="0"/>
              </a:rPr>
              <a:t>Project Guide:-</a:t>
            </a:r>
            <a:r>
              <a:rPr lang="en-US" sz="2000" dirty="0" smtClean="0">
                <a:solidFill>
                  <a:schemeClr val="tx1">
                    <a:lumMod val="95000"/>
                    <a:lumOff val="5000"/>
                  </a:schemeClr>
                </a:solidFill>
                <a:latin typeface="Calibri" pitchFamily="34" charset="0"/>
                <a:cs typeface="Calibri" pitchFamily="34" charset="0"/>
              </a:rPr>
              <a:t/>
            </a:r>
            <a:br>
              <a:rPr lang="en-US" sz="2000" dirty="0" smtClean="0">
                <a:solidFill>
                  <a:schemeClr val="tx1">
                    <a:lumMod val="95000"/>
                    <a:lumOff val="5000"/>
                  </a:schemeClr>
                </a:solidFill>
                <a:latin typeface="Calibri" pitchFamily="34" charset="0"/>
                <a:cs typeface="Calibri" pitchFamily="34" charset="0"/>
              </a:rPr>
            </a:br>
            <a:r>
              <a:rPr lang="en-US" sz="2000" dirty="0" smtClean="0">
                <a:solidFill>
                  <a:schemeClr val="tx1">
                    <a:lumMod val="95000"/>
                    <a:lumOff val="5000"/>
                  </a:schemeClr>
                </a:solidFill>
                <a:latin typeface="Calibri" pitchFamily="34" charset="0"/>
                <a:cs typeface="Calibri" pitchFamily="34" charset="0"/>
              </a:rPr>
              <a:t>Mrs. G. Harika(Assistant Professor, CSE)</a:t>
            </a:r>
            <a:endParaRPr lang="en-US" sz="2000" dirty="0">
              <a:solidFill>
                <a:schemeClr val="tx1">
                  <a:lumMod val="95000"/>
                  <a:lumOff val="5000"/>
                </a:schemeClr>
              </a:solidFill>
              <a:latin typeface="Calibri" pitchFamily="34" charset="0"/>
              <a:cs typeface="Calibri" pitchFamily="34" charset="0"/>
            </a:endParaRPr>
          </a:p>
        </p:txBody>
      </p:sp>
      <p:graphicFrame>
        <p:nvGraphicFramePr>
          <p:cNvPr id="3" name="Table 2"/>
          <p:cNvGraphicFramePr>
            <a:graphicFrameLocks noGrp="1"/>
          </p:cNvGraphicFramePr>
          <p:nvPr/>
        </p:nvGraphicFramePr>
        <p:xfrm>
          <a:off x="1752600" y="2647950"/>
          <a:ext cx="6096000" cy="2225040"/>
        </p:xfrm>
        <a:graphic>
          <a:graphicData uri="http://schemas.openxmlformats.org/drawingml/2006/table">
            <a:tbl>
              <a:tblPr firstRow="1" bandRow="1">
                <a:tableStyleId>{BBB713A6-5156-4448-B144-822046962AE8}</a:tableStyleId>
              </a:tblPr>
              <a:tblGrid>
                <a:gridCol w="3048000"/>
                <a:gridCol w="3048000"/>
              </a:tblGrid>
              <a:tr h="370840">
                <a:tc>
                  <a:txBody>
                    <a:bodyPr/>
                    <a:lstStyle/>
                    <a:p>
                      <a:r>
                        <a:rPr lang="en-US" b="1" u="sng" dirty="0" smtClean="0">
                          <a:latin typeface="Arial Black" pitchFamily="34" charset="0"/>
                        </a:rPr>
                        <a:t>Team Members</a:t>
                      </a:r>
                      <a:endParaRPr lang="en-US" b="1" u="sng" dirty="0">
                        <a:latin typeface="Arial Black" pitchFamily="34" charset="0"/>
                      </a:endParaRPr>
                    </a:p>
                  </a:txBody>
                  <a:tcPr/>
                </a:tc>
                <a:tc>
                  <a:txBody>
                    <a:bodyPr/>
                    <a:lstStyle/>
                    <a:p>
                      <a:r>
                        <a:rPr lang="en-US" b="1" u="sng" dirty="0" smtClean="0">
                          <a:latin typeface="Arial Black" pitchFamily="34" charset="0"/>
                        </a:rPr>
                        <a:t>Hall Ticket Numbers</a:t>
                      </a:r>
                      <a:endParaRPr lang="en-US" b="1" u="sng" dirty="0">
                        <a:latin typeface="Arial Black" pitchFamily="34" charset="0"/>
                      </a:endParaRPr>
                    </a:p>
                  </a:txBody>
                  <a:tcPr/>
                </a:tc>
              </a:tr>
              <a:tr h="370840">
                <a:tc>
                  <a:txBody>
                    <a:bodyPr/>
                    <a:lstStyle/>
                    <a:p>
                      <a:r>
                        <a:rPr lang="en-US" dirty="0" smtClean="0"/>
                        <a:t>1. K. Ashwini</a:t>
                      </a:r>
                      <a:endParaRPr lang="en-US" dirty="0"/>
                    </a:p>
                  </a:txBody>
                  <a:tcPr/>
                </a:tc>
                <a:tc>
                  <a:txBody>
                    <a:bodyPr/>
                    <a:lstStyle/>
                    <a:p>
                      <a:r>
                        <a:rPr lang="en-US" dirty="0" smtClean="0"/>
                        <a:t>196F5A0513</a:t>
                      </a:r>
                      <a:endParaRPr lang="en-US" dirty="0"/>
                    </a:p>
                  </a:txBody>
                  <a:tcPr/>
                </a:tc>
              </a:tr>
              <a:tr h="370840">
                <a:tc>
                  <a:txBody>
                    <a:bodyPr/>
                    <a:lstStyle/>
                    <a:p>
                      <a:r>
                        <a:rPr lang="en-US" dirty="0" smtClean="0"/>
                        <a:t>2. B. Lalitha Priya</a:t>
                      </a:r>
                      <a:endParaRPr lang="en-US" dirty="0"/>
                    </a:p>
                  </a:txBody>
                  <a:tcPr/>
                </a:tc>
                <a:tc>
                  <a:txBody>
                    <a:bodyPr/>
                    <a:lstStyle/>
                    <a:p>
                      <a:r>
                        <a:rPr lang="en-US" dirty="0" smtClean="0"/>
                        <a:t>186F1A0506</a:t>
                      </a:r>
                      <a:endParaRPr lang="en-US" dirty="0"/>
                    </a:p>
                  </a:txBody>
                  <a:tcPr/>
                </a:tc>
              </a:tr>
              <a:tr h="370840">
                <a:tc>
                  <a:txBody>
                    <a:bodyPr/>
                    <a:lstStyle/>
                    <a:p>
                      <a:r>
                        <a:rPr lang="en-US" dirty="0" smtClean="0"/>
                        <a:t>3. S.</a:t>
                      </a:r>
                      <a:r>
                        <a:rPr lang="en-US" baseline="0" dirty="0" smtClean="0"/>
                        <a:t> Karthik Kumar</a:t>
                      </a:r>
                      <a:endParaRPr lang="en-US" dirty="0"/>
                    </a:p>
                  </a:txBody>
                  <a:tcPr/>
                </a:tc>
                <a:tc>
                  <a:txBody>
                    <a:bodyPr/>
                    <a:lstStyle/>
                    <a:p>
                      <a:r>
                        <a:rPr lang="en-US" dirty="0" smtClean="0"/>
                        <a:t>186F1A0543</a:t>
                      </a:r>
                      <a:endParaRPr lang="en-US" dirty="0"/>
                    </a:p>
                  </a:txBody>
                  <a:tcPr/>
                </a:tc>
              </a:tr>
              <a:tr h="370840">
                <a:tc>
                  <a:txBody>
                    <a:bodyPr/>
                    <a:lstStyle/>
                    <a:p>
                      <a:r>
                        <a:rPr lang="en-US" dirty="0" smtClean="0"/>
                        <a:t>4. G. Deekshith</a:t>
                      </a:r>
                      <a:endParaRPr lang="en-US" dirty="0"/>
                    </a:p>
                  </a:txBody>
                  <a:tcPr/>
                </a:tc>
                <a:tc>
                  <a:txBody>
                    <a:bodyPr/>
                    <a:lstStyle/>
                    <a:p>
                      <a:r>
                        <a:rPr lang="en-US" dirty="0" smtClean="0"/>
                        <a:t>196F5A0511</a:t>
                      </a:r>
                      <a:endParaRPr lang="en-US" dirty="0"/>
                    </a:p>
                  </a:txBody>
                  <a:tcPr/>
                </a:tc>
              </a:tr>
              <a:tr h="370840">
                <a:tc>
                  <a:txBody>
                    <a:bodyPr/>
                    <a:lstStyle/>
                    <a:p>
                      <a:r>
                        <a:rPr lang="en-US" dirty="0" smtClean="0"/>
                        <a:t>5. K. Karunakar Reddy</a:t>
                      </a:r>
                      <a:endParaRPr lang="en-US" dirty="0"/>
                    </a:p>
                  </a:txBody>
                  <a:tcPr/>
                </a:tc>
                <a:tc>
                  <a:txBody>
                    <a:bodyPr/>
                    <a:lstStyle/>
                    <a:p>
                      <a:r>
                        <a:rPr lang="en-US" dirty="0" smtClean="0"/>
                        <a:t>186F1A0529</a:t>
                      </a:r>
                      <a:endParaRPr lang="en-US"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85800" y="13335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u="sng" dirty="0" smtClean="0">
                <a:solidFill>
                  <a:schemeClr val="tx1">
                    <a:lumMod val="95000"/>
                    <a:lumOff val="5000"/>
                  </a:schemeClr>
                </a:solidFill>
                <a:latin typeface="Times New Roman" pitchFamily="18" charset="0"/>
                <a:cs typeface="Times New Roman" pitchFamily="18" charset="0"/>
              </a:rPr>
              <a:t>Problem Statement</a:t>
            </a:r>
            <a:endParaRPr b="1" u="sng">
              <a:solidFill>
                <a:schemeClr val="tx1">
                  <a:lumMod val="95000"/>
                  <a:lumOff val="5000"/>
                </a:schemeClr>
              </a:solidFill>
              <a:latin typeface="Times New Roman" pitchFamily="18" charset="0"/>
              <a:cs typeface="Times New Roman" pitchFamily="18" charset="0"/>
            </a:endParaRPr>
          </a:p>
        </p:txBody>
      </p:sp>
      <p:sp>
        <p:nvSpPr>
          <p:cNvPr id="100" name="Google Shape;100;p16"/>
          <p:cNvSpPr txBox="1">
            <a:spLocks noGrp="1"/>
          </p:cNvSpPr>
          <p:nvPr>
            <p:ph type="body" idx="1"/>
          </p:nvPr>
        </p:nvSpPr>
        <p:spPr>
          <a:xfrm>
            <a:off x="152400" y="1511100"/>
            <a:ext cx="8300400" cy="2868900"/>
          </a:xfrm>
          <a:prstGeom prst="rect">
            <a:avLst/>
          </a:prstGeom>
        </p:spPr>
        <p:txBody>
          <a:bodyPr spcFirstLastPara="1" wrap="square" lIns="91425" tIns="91425" rIns="91425" bIns="91425" anchor="t" anchorCtr="0">
            <a:noAutofit/>
          </a:bodyPr>
          <a:lstStyle/>
          <a:p>
            <a:pPr>
              <a:buNone/>
            </a:pPr>
            <a:r>
              <a:rPr lang="en-US" sz="1600" dirty="0" smtClean="0">
                <a:latin typeface="Calibri" pitchFamily="34" charset="0"/>
                <a:cs typeface="Calibri" pitchFamily="34" charset="0"/>
              </a:rPr>
              <a:t>                  The main objective of this project is to use Twitter API, Machine Learning, Deep Learning and natural language processing skills to predict the game results of NBA (National Basketball Association) based on the tweets on NBA.  Thus, more business opportunities maybe detected and utilized not only for NBA but also for other relevant sport leagues.</a:t>
            </a:r>
          </a:p>
          <a:p>
            <a:pPr lvl="0">
              <a:buNone/>
            </a:pPr>
            <a:r>
              <a:rPr lang="en-US" sz="1600" dirty="0" smtClean="0">
                <a:latin typeface="Calibri" pitchFamily="34" charset="0"/>
                <a:cs typeface="Calibri" pitchFamily="34" charset="0"/>
              </a:rPr>
              <a:t>                   Commercial and Social Betting on sports like National Basketball Association (NBA) is very common in countries like USA [1]. Therefore, Predicting the outcome of NBA matches as win or lose poses a challenges to the corresponding communities [2]. The League also introduced its new social media like Twitter for informing the goal status of the game, and the tweets made by twitter users</a:t>
            </a:r>
            <a:endParaRPr sz="1600">
              <a:latin typeface="Calibri" pitchFamily="34" charset="0"/>
              <a:cs typeface="Calibri" pitchFamily="34" charset="0"/>
            </a:endParaRPr>
          </a:p>
        </p:txBody>
      </p:sp>
      <p:sp>
        <p:nvSpPr>
          <p:cNvPr id="101" name="Google Shape;101;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228600" y="209550"/>
            <a:ext cx="78378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u="sng" dirty="0" smtClean="0">
                <a:solidFill>
                  <a:schemeClr val="accent2">
                    <a:lumMod val="75000"/>
                  </a:schemeClr>
                </a:solidFill>
                <a:latin typeface="Calibri" pitchFamily="34" charset="0"/>
                <a:cs typeface="Calibri" pitchFamily="34" charset="0"/>
              </a:rPr>
              <a:t>Introduction</a:t>
            </a:r>
            <a:endParaRPr sz="4400" u="sng">
              <a:solidFill>
                <a:schemeClr val="accent2">
                  <a:lumMod val="75000"/>
                </a:schemeClr>
              </a:solidFill>
              <a:latin typeface="Calibri" pitchFamily="34" charset="0"/>
              <a:cs typeface="Calibri" pitchFamily="34" charset="0"/>
            </a:endParaRPr>
          </a:p>
        </p:txBody>
      </p:sp>
      <p:sp>
        <p:nvSpPr>
          <p:cNvPr id="71" name="Google Shape;71;p12"/>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68" name="Google Shape;68;p12"/>
          <p:cNvSpPr txBox="1"/>
          <p:nvPr/>
        </p:nvSpPr>
        <p:spPr>
          <a:xfrm>
            <a:off x="228600" y="666750"/>
            <a:ext cx="3669300" cy="419156"/>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smtClean="0">
                <a:solidFill>
                  <a:schemeClr val="accent1"/>
                </a:solidFill>
                <a:latin typeface="Calibri" pitchFamily="34" charset="0"/>
                <a:ea typeface="Montserrat"/>
                <a:cs typeface="Calibri" pitchFamily="34" charset="0"/>
                <a:sym typeface="Montserrat"/>
              </a:rPr>
              <a:t>What is NBA?</a:t>
            </a:r>
            <a:endParaRPr sz="1800">
              <a:solidFill>
                <a:schemeClr val="accent1"/>
              </a:solidFill>
              <a:latin typeface="Calibri" pitchFamily="34" charset="0"/>
              <a:ea typeface="Montserrat"/>
              <a:cs typeface="Calibri" pitchFamily="34" charset="0"/>
              <a:sym typeface="Montserrat"/>
            </a:endParaRPr>
          </a:p>
          <a:p>
            <a:pPr marL="228600" lvl="0" indent="-228600" algn="l" rtl="0">
              <a:spcBef>
                <a:spcPts val="600"/>
              </a:spcBef>
              <a:spcAft>
                <a:spcPts val="0"/>
              </a:spcAft>
              <a:buClr>
                <a:schemeClr val="dk1"/>
              </a:buClr>
              <a:buSzPts val="1100"/>
              <a:buFont typeface="Arial"/>
              <a:buAutoNum type="arabicPeriod"/>
            </a:pPr>
            <a:r>
              <a:rPr lang="en-US" sz="1300" dirty="0" smtClean="0">
                <a:solidFill>
                  <a:schemeClr val="tx1">
                    <a:lumMod val="95000"/>
                    <a:lumOff val="5000"/>
                  </a:schemeClr>
                </a:solidFill>
                <a:latin typeface="Times New Roman" pitchFamily="18" charset="0"/>
                <a:ea typeface="Montserrat"/>
                <a:cs typeface="Times New Roman" pitchFamily="18" charset="0"/>
                <a:sym typeface="Montserrat"/>
              </a:rPr>
              <a:t>NBA stands for National Basketball Association</a:t>
            </a:r>
          </a:p>
          <a:p>
            <a:pPr marL="228600" lvl="0" indent="-228600">
              <a:spcBef>
                <a:spcPts val="600"/>
              </a:spcBef>
              <a:buClr>
                <a:schemeClr val="dk1"/>
              </a:buClr>
              <a:buSzPts val="1100"/>
              <a:buFont typeface="Arial"/>
              <a:buAutoNum type="arabicPeriod"/>
            </a:pPr>
            <a:r>
              <a:rPr lang="en-US" sz="1300" dirty="0" smtClean="0">
                <a:solidFill>
                  <a:schemeClr val="tx1">
                    <a:lumMod val="95000"/>
                    <a:lumOff val="5000"/>
                  </a:schemeClr>
                </a:solidFill>
                <a:latin typeface="Times New Roman" pitchFamily="18" charset="0"/>
                <a:cs typeface="Times New Roman" pitchFamily="18" charset="0"/>
              </a:rPr>
              <a:t>The </a:t>
            </a:r>
            <a:r>
              <a:rPr lang="en-US" sz="1300" b="1" dirty="0" smtClean="0">
                <a:solidFill>
                  <a:schemeClr val="tx1">
                    <a:lumMod val="95000"/>
                    <a:lumOff val="5000"/>
                  </a:schemeClr>
                </a:solidFill>
                <a:latin typeface="Times New Roman" pitchFamily="18" charset="0"/>
                <a:cs typeface="Times New Roman" pitchFamily="18" charset="0"/>
              </a:rPr>
              <a:t>National Basketball Association</a:t>
            </a:r>
            <a:r>
              <a:rPr lang="en-US" sz="1300" dirty="0" smtClean="0">
                <a:solidFill>
                  <a:schemeClr val="tx1">
                    <a:lumMod val="95000"/>
                    <a:lumOff val="5000"/>
                  </a:schemeClr>
                </a:solidFill>
                <a:latin typeface="Times New Roman" pitchFamily="18" charset="0"/>
                <a:cs typeface="Times New Roman" pitchFamily="18" charset="0"/>
              </a:rPr>
              <a:t> (</a:t>
            </a:r>
            <a:r>
              <a:rPr lang="en-US" sz="1300" b="1" dirty="0" smtClean="0">
                <a:solidFill>
                  <a:schemeClr val="tx1">
                    <a:lumMod val="95000"/>
                    <a:lumOff val="5000"/>
                  </a:schemeClr>
                </a:solidFill>
                <a:latin typeface="Times New Roman" pitchFamily="18" charset="0"/>
                <a:cs typeface="Times New Roman" pitchFamily="18" charset="0"/>
              </a:rPr>
              <a:t>NBA</a:t>
            </a:r>
            <a:r>
              <a:rPr lang="en-US" sz="1300" dirty="0" smtClean="0">
                <a:solidFill>
                  <a:schemeClr val="tx1">
                    <a:lumMod val="95000"/>
                    <a:lumOff val="5000"/>
                  </a:schemeClr>
                </a:solidFill>
                <a:latin typeface="Times New Roman" pitchFamily="18" charset="0"/>
                <a:cs typeface="Times New Roman" pitchFamily="18" charset="0"/>
              </a:rPr>
              <a:t>) is a </a:t>
            </a:r>
            <a:r>
              <a:rPr lang="en-US" sz="1300" dirty="0" smtClean="0">
                <a:solidFill>
                  <a:schemeClr val="tx1">
                    <a:lumMod val="95000"/>
                    <a:lumOff val="5000"/>
                  </a:schemeClr>
                </a:solidFill>
                <a:latin typeface="Times New Roman" pitchFamily="18" charset="0"/>
                <a:cs typeface="Times New Roman" pitchFamily="18" charset="0"/>
                <a:hlinkClick r:id="rId3" tooltip="Professional basketball"/>
              </a:rPr>
              <a:t>professional basketball</a:t>
            </a:r>
            <a:r>
              <a:rPr lang="en-US" sz="1300" dirty="0" smtClean="0">
                <a:solidFill>
                  <a:schemeClr val="tx1">
                    <a:lumMod val="95000"/>
                    <a:lumOff val="5000"/>
                  </a:schemeClr>
                </a:solidFill>
                <a:latin typeface="Times New Roman" pitchFamily="18" charset="0"/>
                <a:cs typeface="Times New Roman" pitchFamily="18" charset="0"/>
              </a:rPr>
              <a:t> </a:t>
            </a:r>
            <a:r>
              <a:rPr lang="en-US" sz="1300" dirty="0" smtClean="0">
                <a:solidFill>
                  <a:schemeClr val="tx1">
                    <a:lumMod val="95000"/>
                    <a:lumOff val="5000"/>
                  </a:schemeClr>
                </a:solidFill>
                <a:latin typeface="Times New Roman" pitchFamily="18" charset="0"/>
                <a:cs typeface="Times New Roman" pitchFamily="18" charset="0"/>
                <a:hlinkClick r:id="rId4" tooltip="Sports league"/>
              </a:rPr>
              <a:t>league</a:t>
            </a:r>
            <a:r>
              <a:rPr lang="en-US" sz="1300" dirty="0" smtClean="0">
                <a:solidFill>
                  <a:schemeClr val="tx1">
                    <a:lumMod val="95000"/>
                    <a:lumOff val="5000"/>
                  </a:schemeClr>
                </a:solidFill>
                <a:latin typeface="Times New Roman" pitchFamily="18" charset="0"/>
                <a:cs typeface="Times New Roman" pitchFamily="18" charset="0"/>
              </a:rPr>
              <a:t> in North America. The league is composed of 30 teams (29 in the United States and 1 in Canada) and is one of the four </a:t>
            </a:r>
            <a:r>
              <a:rPr lang="en-US" sz="1300" dirty="0" smtClean="0">
                <a:solidFill>
                  <a:schemeClr val="tx1">
                    <a:lumMod val="95000"/>
                    <a:lumOff val="5000"/>
                  </a:schemeClr>
                </a:solidFill>
                <a:latin typeface="Times New Roman" pitchFamily="18" charset="0"/>
                <a:cs typeface="Times New Roman" pitchFamily="18" charset="0"/>
                <a:hlinkClick r:id="rId5" tooltip="Major professional sports leagues in the United States and Canada"/>
              </a:rPr>
              <a:t>major professional sports leagues in the United States and Canada</a:t>
            </a:r>
            <a:r>
              <a:rPr lang="en-US" sz="1300" dirty="0" smtClean="0">
                <a:solidFill>
                  <a:schemeClr val="tx1">
                    <a:lumMod val="95000"/>
                    <a:lumOff val="5000"/>
                  </a:schemeClr>
                </a:solidFill>
                <a:latin typeface="Times New Roman" pitchFamily="18" charset="0"/>
                <a:cs typeface="Times New Roman" pitchFamily="18" charset="0"/>
              </a:rPr>
              <a:t>. </a:t>
            </a:r>
          </a:p>
          <a:p>
            <a:pPr marL="228600" lvl="0" indent="-228600">
              <a:spcBef>
                <a:spcPts val="600"/>
              </a:spcBef>
              <a:buClr>
                <a:schemeClr val="dk1"/>
              </a:buClr>
              <a:buSzPts val="1100"/>
              <a:buFont typeface="Arial"/>
              <a:buAutoNum type="arabicPeriod"/>
            </a:pPr>
            <a:r>
              <a:rPr lang="en-US" sz="1300" dirty="0" smtClean="0">
                <a:solidFill>
                  <a:schemeClr val="tx1">
                    <a:lumMod val="95000"/>
                    <a:lumOff val="5000"/>
                  </a:schemeClr>
                </a:solidFill>
                <a:latin typeface="Times New Roman" pitchFamily="18" charset="0"/>
                <a:cs typeface="Times New Roman" pitchFamily="18" charset="0"/>
              </a:rPr>
              <a:t>It is the premier men's professional basketball league in the world which is played in the indoor.</a:t>
            </a:r>
          </a:p>
          <a:p>
            <a:pPr marL="228600" lvl="0" indent="-228600">
              <a:spcBef>
                <a:spcPts val="600"/>
              </a:spcBef>
              <a:buClr>
                <a:schemeClr val="dk1"/>
              </a:buClr>
              <a:buSzPts val="1100"/>
              <a:buFont typeface="Arial"/>
              <a:buAutoNum type="arabicPeriod"/>
            </a:pPr>
            <a:r>
              <a:rPr lang="en-US" sz="1300" dirty="0" smtClean="0">
                <a:solidFill>
                  <a:schemeClr val="tx1">
                    <a:lumMod val="95000"/>
                    <a:lumOff val="5000"/>
                  </a:schemeClr>
                </a:solidFill>
                <a:latin typeface="Times New Roman" pitchFamily="18" charset="0"/>
                <a:cs typeface="Times New Roman" pitchFamily="18" charset="0"/>
              </a:rPr>
              <a:t>The NBA is now the second most watched sports league in the US, and the tenth most followed sport in the world.</a:t>
            </a:r>
          </a:p>
          <a:p>
            <a:pPr marL="228600" lvl="0" indent="-228600">
              <a:spcBef>
                <a:spcPts val="600"/>
              </a:spcBef>
              <a:buClr>
                <a:schemeClr val="dk1"/>
              </a:buClr>
              <a:buSzPts val="1100"/>
              <a:buFont typeface="Arial"/>
              <a:buAutoNum type="arabicPeriod"/>
            </a:pPr>
            <a:r>
              <a:rPr lang="en-IN" sz="1300" dirty="0" smtClean="0">
                <a:solidFill>
                  <a:schemeClr val="tx1">
                    <a:lumMod val="95000"/>
                    <a:lumOff val="5000"/>
                  </a:schemeClr>
                </a:solidFill>
                <a:latin typeface="Times New Roman" pitchFamily="18" charset="0"/>
                <a:cs typeface="Times New Roman" pitchFamily="18" charset="0"/>
              </a:rPr>
              <a:t>There are total 30 teams in the NBA league and can be divided by 15 teams respectively in Eastern and Western conferences</a:t>
            </a:r>
            <a:endParaRPr sz="1300">
              <a:solidFill>
                <a:schemeClr val="tx1">
                  <a:lumMod val="95000"/>
                  <a:lumOff val="5000"/>
                </a:schemeClr>
              </a:solidFill>
              <a:latin typeface="Times New Roman" pitchFamily="18" charset="0"/>
              <a:ea typeface="Montserrat"/>
              <a:cs typeface="Times New Roman" pitchFamily="18" charset="0"/>
              <a:sym typeface="Montserrat"/>
            </a:endParaRPr>
          </a:p>
          <a:p>
            <a:pPr marL="0" lvl="0" indent="0" algn="l" rtl="0">
              <a:spcBef>
                <a:spcPts val="600"/>
              </a:spcBef>
              <a:spcAft>
                <a:spcPts val="0"/>
              </a:spcAft>
              <a:buNone/>
            </a:pPr>
            <a:endParaRPr sz="1200">
              <a:solidFill>
                <a:srgbClr val="454F5B"/>
              </a:solidFill>
              <a:latin typeface="Montserrat"/>
              <a:ea typeface="Montserrat"/>
              <a:cs typeface="Montserrat"/>
              <a:sym typeface="Montserrat"/>
            </a:endParaRPr>
          </a:p>
        </p:txBody>
      </p:sp>
      <p:sp>
        <p:nvSpPr>
          <p:cNvPr id="69" name="Google Shape;69;p12"/>
          <p:cNvSpPr txBox="1"/>
          <p:nvPr/>
        </p:nvSpPr>
        <p:spPr>
          <a:xfrm>
            <a:off x="4572000" y="2343150"/>
            <a:ext cx="3829500" cy="381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smtClean="0">
                <a:solidFill>
                  <a:schemeClr val="accent1"/>
                </a:solidFill>
                <a:latin typeface="Calibri" pitchFamily="34" charset="0"/>
                <a:ea typeface="Montserrat"/>
                <a:cs typeface="Calibri" pitchFamily="34" charset="0"/>
                <a:sym typeface="Montserrat"/>
              </a:rPr>
              <a:t>Rules of NBA</a:t>
            </a:r>
          </a:p>
          <a:p>
            <a:pPr marL="0" lvl="0" indent="0" algn="l" rtl="0">
              <a:spcBef>
                <a:spcPts val="600"/>
              </a:spcBef>
              <a:spcAft>
                <a:spcPts val="0"/>
              </a:spcAft>
              <a:buNone/>
            </a:pPr>
            <a:endParaRPr sz="1200">
              <a:solidFill>
                <a:schemeClr val="accent1"/>
              </a:solidFill>
              <a:latin typeface="Montserrat"/>
              <a:ea typeface="Montserrat"/>
              <a:cs typeface="Montserrat"/>
              <a:sym typeface="Montserrat"/>
            </a:endParaRPr>
          </a:p>
        </p:txBody>
      </p:sp>
      <p:sp>
        <p:nvSpPr>
          <p:cNvPr id="70" name="Google Shape;70;p12"/>
          <p:cNvSpPr txBox="1"/>
          <p:nvPr/>
        </p:nvSpPr>
        <p:spPr>
          <a:xfrm>
            <a:off x="691200" y="3672394"/>
            <a:ext cx="7995600" cy="6198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200">
              <a:solidFill>
                <a:srgbClr val="454F5B"/>
              </a:solidFill>
              <a:latin typeface="Montserrat"/>
              <a:ea typeface="Montserrat"/>
              <a:cs typeface="Montserrat"/>
              <a:sym typeface="Montserrat"/>
            </a:endParaRPr>
          </a:p>
          <a:p>
            <a:pPr marL="0" lvl="0" indent="0" algn="l" rtl="0">
              <a:spcBef>
                <a:spcPts val="1000"/>
              </a:spcBef>
              <a:spcAft>
                <a:spcPts val="1000"/>
              </a:spcAft>
              <a:buNone/>
            </a:pPr>
            <a:endParaRPr sz="1200">
              <a:solidFill>
                <a:srgbClr val="454F5B"/>
              </a:solidFill>
              <a:latin typeface="Montserrat"/>
              <a:ea typeface="Montserrat"/>
              <a:cs typeface="Montserrat"/>
              <a:sym typeface="Montserrat"/>
            </a:endParaRPr>
          </a:p>
        </p:txBody>
      </p:sp>
      <p:sp>
        <p:nvSpPr>
          <p:cNvPr id="7" name="Rectangle 6"/>
          <p:cNvSpPr/>
          <p:nvPr/>
        </p:nvSpPr>
        <p:spPr>
          <a:xfrm>
            <a:off x="4343400" y="2800350"/>
            <a:ext cx="4572000" cy="2308324"/>
          </a:xfrm>
          <a:prstGeom prst="rect">
            <a:avLst/>
          </a:prstGeom>
        </p:spPr>
        <p:txBody>
          <a:bodyPr wrap="square">
            <a:spAutoFit/>
          </a:bodyPr>
          <a:lstStyle/>
          <a:p>
            <a:r>
              <a:rPr lang="en-US" sz="1600" dirty="0" smtClean="0">
                <a:latin typeface="Times New Roman" pitchFamily="18" charset="0"/>
                <a:cs typeface="Times New Roman" pitchFamily="18" charset="0"/>
              </a:rPr>
              <a:t>1. The ball may be thrown in any direction with one or both hands.</a:t>
            </a:r>
          </a:p>
          <a:p>
            <a:r>
              <a:rPr lang="en-US" sz="1600" dirty="0" smtClean="0">
                <a:latin typeface="Times New Roman" pitchFamily="18" charset="0"/>
                <a:cs typeface="Times New Roman" pitchFamily="18" charset="0"/>
              </a:rPr>
              <a:t>2. The ball may be batted in any direction with one or both hands (never with fist).</a:t>
            </a:r>
          </a:p>
          <a:p>
            <a:r>
              <a:rPr lang="en-US" sz="1600" dirty="0" smtClean="0">
                <a:latin typeface="Times New Roman" pitchFamily="18" charset="0"/>
                <a:cs typeface="Times New Roman" pitchFamily="18" charset="0"/>
              </a:rPr>
              <a:t>3. A player cannot run with the ball</a:t>
            </a:r>
          </a:p>
          <a:p>
            <a:r>
              <a:rPr lang="en-US" sz="1600" dirty="0" smtClean="0">
                <a:latin typeface="Times New Roman" pitchFamily="18" charset="0"/>
                <a:cs typeface="Times New Roman" pitchFamily="18" charset="0"/>
              </a:rPr>
              <a:t>4. No shouldering, holding, pushing, tripping or striking in any way the person of an opponent shall be allowed.</a:t>
            </a:r>
          </a:p>
          <a:p>
            <a:r>
              <a:rPr lang="en-US" sz="1600" dirty="0" smtClean="0">
                <a:latin typeface="Times New Roman" pitchFamily="18" charset="0"/>
                <a:cs typeface="Times New Roman" pitchFamily="18" charset="0"/>
              </a:rPr>
              <a:t>4. Score within the shot clock</a:t>
            </a:r>
            <a:endParaRPr lang="en-US" sz="1600" dirty="0">
              <a:latin typeface="Times New Roman" pitchFamily="18" charset="0"/>
              <a:cs typeface="Times New Roman" pitchFamily="18" charset="0"/>
            </a:endParaRPr>
          </a:p>
        </p:txBody>
      </p:sp>
      <p:pic>
        <p:nvPicPr>
          <p:cNvPr id="2050" name="Picture 2" descr="NBA play-in games are a success — here&amp;#39;s why the league should keep the  format"/>
          <p:cNvPicPr>
            <a:picLocks noChangeAspect="1" noChangeArrowheads="1"/>
          </p:cNvPicPr>
          <p:nvPr/>
        </p:nvPicPr>
        <p:blipFill>
          <a:blip r:embed="rId6"/>
          <a:srcRect/>
          <a:stretch>
            <a:fillRect/>
          </a:stretch>
        </p:blipFill>
        <p:spPr bwMode="auto">
          <a:xfrm>
            <a:off x="4343400" y="209550"/>
            <a:ext cx="1600200" cy="1752600"/>
          </a:xfrm>
          <a:prstGeom prst="rect">
            <a:avLst/>
          </a:prstGeom>
          <a:noFill/>
        </p:spPr>
      </p:pic>
      <p:pic>
        <p:nvPicPr>
          <p:cNvPr id="2052" name="Picture 4" descr="Top 5 Best New Basketball Games for Android 2017 (free) Below 100Mb HD -  YouTube"/>
          <p:cNvPicPr>
            <a:picLocks noChangeAspect="1" noChangeArrowheads="1"/>
          </p:cNvPicPr>
          <p:nvPr/>
        </p:nvPicPr>
        <p:blipFill>
          <a:blip r:embed="rId7"/>
          <a:srcRect/>
          <a:stretch>
            <a:fillRect/>
          </a:stretch>
        </p:blipFill>
        <p:spPr bwMode="auto">
          <a:xfrm>
            <a:off x="6248400" y="209550"/>
            <a:ext cx="2511425" cy="1985963"/>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228600" y="209550"/>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u="sng" dirty="0" smtClean="0">
                <a:solidFill>
                  <a:schemeClr val="tx1">
                    <a:lumMod val="95000"/>
                    <a:lumOff val="5000"/>
                  </a:schemeClr>
                </a:solidFill>
                <a:latin typeface="Arial Black" pitchFamily="34" charset="0"/>
                <a:cs typeface="Times New Roman" pitchFamily="18" charset="0"/>
              </a:rPr>
              <a:t>Techniques used:</a:t>
            </a:r>
            <a:endParaRPr sz="2800" u="sng">
              <a:solidFill>
                <a:schemeClr val="tx1">
                  <a:lumMod val="95000"/>
                  <a:lumOff val="5000"/>
                </a:schemeClr>
              </a:solidFill>
              <a:latin typeface="Arial Black" pitchFamily="34" charset="0"/>
              <a:cs typeface="Times New Roman" pitchFamily="18" charset="0"/>
            </a:endParaRPr>
          </a:p>
        </p:txBody>
      </p:sp>
      <p:sp>
        <p:nvSpPr>
          <p:cNvPr id="71" name="Google Shape;71;p12"/>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68" name="Google Shape;68;p12"/>
          <p:cNvSpPr txBox="1"/>
          <p:nvPr/>
        </p:nvSpPr>
        <p:spPr>
          <a:xfrm>
            <a:off x="381000" y="742950"/>
            <a:ext cx="6700200" cy="3009956"/>
          </a:xfrm>
          <a:prstGeom prst="rect">
            <a:avLst/>
          </a:prstGeom>
          <a:noFill/>
          <a:ln>
            <a:noFill/>
          </a:ln>
        </p:spPr>
        <p:txBody>
          <a:bodyPr spcFirstLastPara="1" wrap="square" lIns="91425" tIns="91425" rIns="91425" bIns="91425" anchor="t" anchorCtr="0">
            <a:noAutofit/>
          </a:bodyPr>
          <a:lstStyle/>
          <a:p>
            <a:pPr marL="228600" lvl="0" indent="-228600" algn="l" rtl="0">
              <a:spcBef>
                <a:spcPts val="600"/>
              </a:spcBef>
              <a:spcAft>
                <a:spcPts val="0"/>
              </a:spcAft>
              <a:buAutoNum type="arabicPeriod"/>
            </a:pPr>
            <a:r>
              <a:rPr lang="en" sz="1800" b="1" dirty="0" smtClean="0">
                <a:solidFill>
                  <a:schemeClr val="accent1"/>
                </a:solidFill>
                <a:latin typeface="Times New Roman" pitchFamily="18" charset="0"/>
                <a:ea typeface="Montserrat"/>
                <a:cs typeface="Times New Roman" pitchFamily="18" charset="0"/>
                <a:sym typeface="Montserrat"/>
              </a:rPr>
              <a:t>Machine Learning</a:t>
            </a:r>
          </a:p>
          <a:p>
            <a:pPr marL="228600" lvl="0" indent="-228600" algn="l" rtl="0">
              <a:spcBef>
                <a:spcPts val="600"/>
              </a:spcBef>
              <a:spcAft>
                <a:spcPts val="0"/>
              </a:spcAft>
              <a:buAutoNum type="arabicPeriod"/>
            </a:pPr>
            <a:r>
              <a:rPr lang="en" sz="1800" b="1" dirty="0" smtClean="0">
                <a:solidFill>
                  <a:schemeClr val="accent1"/>
                </a:solidFill>
                <a:latin typeface="Times New Roman" pitchFamily="18" charset="0"/>
                <a:ea typeface="Montserrat"/>
                <a:cs typeface="Times New Roman" pitchFamily="18" charset="0"/>
                <a:sym typeface="Montserrat"/>
              </a:rPr>
              <a:t>Inferential Statistics</a:t>
            </a:r>
          </a:p>
          <a:p>
            <a:pPr marL="228600" lvl="0" indent="-228600" algn="l" rtl="0">
              <a:spcBef>
                <a:spcPts val="600"/>
              </a:spcBef>
              <a:spcAft>
                <a:spcPts val="0"/>
              </a:spcAft>
              <a:buAutoNum type="arabicPeriod"/>
            </a:pPr>
            <a:r>
              <a:rPr lang="en" sz="1800" b="1" dirty="0" smtClean="0">
                <a:solidFill>
                  <a:schemeClr val="accent1"/>
                </a:solidFill>
                <a:latin typeface="Times New Roman" pitchFamily="18" charset="0"/>
                <a:ea typeface="Montserrat"/>
                <a:cs typeface="Times New Roman" pitchFamily="18" charset="0"/>
                <a:sym typeface="Montserrat"/>
              </a:rPr>
              <a:t>Sentiment Analysis</a:t>
            </a:r>
          </a:p>
          <a:p>
            <a:pPr marL="228600" lvl="0" indent="-228600" algn="l" rtl="0">
              <a:spcBef>
                <a:spcPts val="600"/>
              </a:spcBef>
              <a:spcAft>
                <a:spcPts val="0"/>
              </a:spcAft>
              <a:buAutoNum type="arabicPeriod"/>
            </a:pPr>
            <a:r>
              <a:rPr lang="en" sz="1800" b="1" dirty="0" smtClean="0">
                <a:solidFill>
                  <a:schemeClr val="accent1"/>
                </a:solidFill>
                <a:latin typeface="Times New Roman" pitchFamily="18" charset="0"/>
                <a:ea typeface="Montserrat"/>
                <a:cs typeface="Times New Roman" pitchFamily="18" charset="0"/>
                <a:sym typeface="Montserrat"/>
              </a:rPr>
              <a:t>Deep Learning</a:t>
            </a:r>
          </a:p>
          <a:p>
            <a:pPr marL="228600" lvl="0" indent="-228600" algn="l" rtl="0">
              <a:spcBef>
                <a:spcPts val="600"/>
              </a:spcBef>
              <a:spcAft>
                <a:spcPts val="0"/>
              </a:spcAft>
              <a:buAutoNum type="arabicPeriod"/>
            </a:pPr>
            <a:r>
              <a:rPr lang="en" sz="1800" b="1" dirty="0" smtClean="0">
                <a:solidFill>
                  <a:schemeClr val="accent1"/>
                </a:solidFill>
                <a:latin typeface="Times New Roman" pitchFamily="18" charset="0"/>
                <a:ea typeface="Montserrat"/>
                <a:cs typeface="Times New Roman" pitchFamily="18" charset="0"/>
                <a:sym typeface="Montserrat"/>
              </a:rPr>
              <a:t>Predictive Modelling</a:t>
            </a:r>
          </a:p>
          <a:p>
            <a:pPr marL="228600" lvl="0" indent="-228600" algn="l" rtl="0">
              <a:spcBef>
                <a:spcPts val="600"/>
              </a:spcBef>
              <a:spcAft>
                <a:spcPts val="0"/>
              </a:spcAft>
              <a:buAutoNum type="arabicPeriod"/>
            </a:pPr>
            <a:r>
              <a:rPr lang="en" sz="1800" b="1" dirty="0" smtClean="0">
                <a:solidFill>
                  <a:schemeClr val="accent1"/>
                </a:solidFill>
                <a:latin typeface="Times New Roman" pitchFamily="18" charset="0"/>
                <a:ea typeface="Montserrat"/>
                <a:cs typeface="Times New Roman" pitchFamily="18" charset="0"/>
                <a:sym typeface="Montserrat"/>
              </a:rPr>
              <a:t>Data Visualization</a:t>
            </a:r>
          </a:p>
          <a:p>
            <a:pPr marL="228600" lvl="0" indent="-228600">
              <a:spcBef>
                <a:spcPts val="600"/>
              </a:spcBef>
            </a:pPr>
            <a:r>
              <a:rPr lang="en" sz="2000" u="sng" dirty="0" smtClean="0">
                <a:solidFill>
                  <a:schemeClr val="tx1">
                    <a:lumMod val="95000"/>
                    <a:lumOff val="5000"/>
                  </a:schemeClr>
                </a:solidFill>
                <a:latin typeface="Arial Black" pitchFamily="34" charset="0"/>
                <a:cs typeface="Times New Roman" pitchFamily="18" charset="0"/>
              </a:rPr>
              <a:t>Language, Libraries and Packages used:</a:t>
            </a:r>
          </a:p>
          <a:p>
            <a:pPr lvl="0">
              <a:buNone/>
            </a:pPr>
            <a:r>
              <a:rPr lang="en-US" sz="1800" dirty="0" smtClean="0">
                <a:latin typeface="Times New Roman" pitchFamily="18" charset="0"/>
                <a:cs typeface="Times New Roman" pitchFamily="18" charset="0"/>
              </a:rPr>
              <a:t>We use </a:t>
            </a:r>
            <a:r>
              <a:rPr lang="en-US" sz="1800" u="sng" dirty="0" smtClean="0">
                <a:latin typeface="Times New Roman" pitchFamily="18" charset="0"/>
                <a:cs typeface="Times New Roman" pitchFamily="18" charset="0"/>
              </a:rPr>
              <a:t>Python</a:t>
            </a:r>
            <a:r>
              <a:rPr lang="en-US" sz="1800" dirty="0" smtClean="0">
                <a:latin typeface="Times New Roman" pitchFamily="18" charset="0"/>
                <a:cs typeface="Times New Roman" pitchFamily="18" charset="0"/>
              </a:rPr>
              <a:t> to develop this project due to the fact that Python is powerful, flexible, and easy-to-use language.</a:t>
            </a:r>
          </a:p>
          <a:p>
            <a:pPr lvl="0">
              <a:buNone/>
            </a:pPr>
            <a:r>
              <a:rPr lang="en-US" sz="1800" dirty="0" smtClean="0">
                <a:latin typeface="Times New Roman" pitchFamily="18" charset="0"/>
                <a:cs typeface="Times New Roman" pitchFamily="18" charset="0"/>
              </a:rPr>
              <a:t>1. Python, JupyterNoteBook</a:t>
            </a:r>
          </a:p>
          <a:p>
            <a:pPr lvl="0">
              <a:buNone/>
            </a:pPr>
            <a:r>
              <a:rPr lang="en-US" sz="1800" dirty="0" smtClean="0">
                <a:latin typeface="Times New Roman" pitchFamily="18" charset="0"/>
                <a:cs typeface="Times New Roman" pitchFamily="18" charset="0"/>
              </a:rPr>
              <a:t>2. Numpy, Pandas, Sklearn, Nltk</a:t>
            </a:r>
          </a:p>
          <a:p>
            <a:pPr lvl="0">
              <a:buNone/>
            </a:pPr>
            <a:r>
              <a:rPr lang="en-US" sz="1800" dirty="0" smtClean="0">
                <a:latin typeface="Times New Roman" pitchFamily="18" charset="0"/>
                <a:cs typeface="Times New Roman" pitchFamily="18" charset="0"/>
              </a:rPr>
              <a:t>3. Matplotlib, Scipy, Keras</a:t>
            </a:r>
          </a:p>
          <a:p>
            <a:pPr marL="228600" lvl="0" indent="-228600">
              <a:spcBef>
                <a:spcPts val="600"/>
              </a:spcBef>
            </a:pPr>
            <a:endParaRPr lang="en" sz="1200" u="sng" dirty="0" smtClean="0">
              <a:solidFill>
                <a:schemeClr val="tx1">
                  <a:lumMod val="95000"/>
                  <a:lumOff val="5000"/>
                </a:schemeClr>
              </a:solidFill>
              <a:latin typeface="Calibri" pitchFamily="34" charset="0"/>
              <a:cs typeface="Calibri" pitchFamily="34" charset="0"/>
            </a:endParaRPr>
          </a:p>
          <a:p>
            <a:pPr marL="228600" lvl="0" indent="-228600">
              <a:spcBef>
                <a:spcPts val="600"/>
              </a:spcBef>
            </a:pPr>
            <a:endParaRPr lang="en" sz="2000" b="1" dirty="0" smtClean="0">
              <a:solidFill>
                <a:schemeClr val="accent1"/>
              </a:solidFill>
              <a:latin typeface="Times New Roman" pitchFamily="18" charset="0"/>
              <a:ea typeface="Montserrat"/>
              <a:cs typeface="Times New Roman" pitchFamily="18" charset="0"/>
              <a:sym typeface="Montserrat"/>
            </a:endParaRPr>
          </a:p>
          <a:p>
            <a:pPr marL="228600" lvl="0" indent="-228600" algn="l" rtl="0">
              <a:spcBef>
                <a:spcPts val="600"/>
              </a:spcBef>
              <a:spcAft>
                <a:spcPts val="0"/>
              </a:spcAft>
              <a:buAutoNum type="arabicPeriod"/>
            </a:pPr>
            <a:endParaRPr lang="en" sz="1200" b="1" dirty="0" smtClean="0">
              <a:solidFill>
                <a:schemeClr val="accent1"/>
              </a:solidFill>
              <a:latin typeface="Montserrat"/>
              <a:ea typeface="Montserrat"/>
              <a:cs typeface="Montserrat"/>
              <a:sym typeface="Montserrat"/>
            </a:endParaRPr>
          </a:p>
          <a:p>
            <a:pPr marL="0" lvl="0" indent="0" algn="l" rtl="0">
              <a:spcBef>
                <a:spcPts val="600"/>
              </a:spcBef>
              <a:spcAft>
                <a:spcPts val="0"/>
              </a:spcAft>
              <a:buNone/>
            </a:pPr>
            <a:endParaRPr sz="1200">
              <a:solidFill>
                <a:schemeClr val="accent1"/>
              </a:solidFill>
              <a:latin typeface="Montserrat"/>
              <a:ea typeface="Montserrat"/>
              <a:cs typeface="Montserrat"/>
              <a:sym typeface="Montserrat"/>
            </a:endParaRPr>
          </a:p>
        </p:txBody>
      </p:sp>
      <p:sp>
        <p:nvSpPr>
          <p:cNvPr id="70" name="Google Shape;70;p12"/>
          <p:cNvSpPr txBox="1"/>
          <p:nvPr/>
        </p:nvSpPr>
        <p:spPr>
          <a:xfrm>
            <a:off x="691200" y="3672394"/>
            <a:ext cx="7995600" cy="6198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200">
              <a:solidFill>
                <a:srgbClr val="454F5B"/>
              </a:solidFill>
              <a:latin typeface="Montserrat"/>
              <a:ea typeface="Montserrat"/>
              <a:cs typeface="Montserrat"/>
              <a:sym typeface="Montserrat"/>
            </a:endParaRPr>
          </a:p>
          <a:p>
            <a:pPr marL="0" lvl="0" indent="0" algn="l" rtl="0">
              <a:spcBef>
                <a:spcPts val="1000"/>
              </a:spcBef>
              <a:spcAft>
                <a:spcPts val="1000"/>
              </a:spcAft>
              <a:buNone/>
            </a:pPr>
            <a:endParaRPr sz="1200">
              <a:solidFill>
                <a:srgbClr val="454F5B"/>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152400" y="152400"/>
            <a:ext cx="8300400" cy="5905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smtClean="0">
                <a:solidFill>
                  <a:schemeClr val="tx1">
                    <a:lumMod val="95000"/>
                    <a:lumOff val="5000"/>
                  </a:schemeClr>
                </a:solidFill>
                <a:latin typeface="Arial Black" pitchFamily="34" charset="0"/>
              </a:rPr>
              <a:t>Process Overview</a:t>
            </a:r>
            <a:endParaRPr u="sng">
              <a:solidFill>
                <a:schemeClr val="tx1">
                  <a:lumMod val="95000"/>
                  <a:lumOff val="5000"/>
                </a:schemeClr>
              </a:solidFill>
              <a:latin typeface="Arial Black" pitchFamily="34" charset="0"/>
            </a:endParaRPr>
          </a:p>
        </p:txBody>
      </p:sp>
      <p:sp>
        <p:nvSpPr>
          <p:cNvPr id="100" name="Google Shape;100;p16"/>
          <p:cNvSpPr txBox="1">
            <a:spLocks noGrp="1"/>
          </p:cNvSpPr>
          <p:nvPr>
            <p:ph type="body" idx="1"/>
          </p:nvPr>
        </p:nvSpPr>
        <p:spPr>
          <a:xfrm>
            <a:off x="0" y="742950"/>
            <a:ext cx="5257800" cy="4191000"/>
          </a:xfrm>
          <a:prstGeom prst="rect">
            <a:avLst/>
          </a:prstGeom>
        </p:spPr>
        <p:txBody>
          <a:bodyPr spcFirstLastPara="1" wrap="square" lIns="91425" tIns="91425" rIns="91425" bIns="91425" anchor="t" anchorCtr="0">
            <a:noAutofit/>
          </a:bodyPr>
          <a:lstStyle/>
          <a:p>
            <a:pPr>
              <a:buNone/>
            </a:pPr>
            <a:r>
              <a:rPr lang="en-US" sz="1600" dirty="0" smtClean="0">
                <a:latin typeface="Times New Roman" pitchFamily="18" charset="0"/>
                <a:cs typeface="Times New Roman" pitchFamily="18" charset="0"/>
              </a:rPr>
              <a:t>             This process involves the collection of real-time tweets on ‘NBA’ using Twitter API, perform sentiment analysis on the tweets, and train various Machine Learning models to predict the outcome of different matches using counts of tweets on the two teams involved and the percentage of positive, negative and neutral tweets respectively</a:t>
            </a:r>
            <a:endParaRPr lang="en-US" sz="1600" dirty="0" smtClean="0"/>
          </a:p>
          <a:p>
            <a:pPr lvl="0">
              <a:buNone/>
            </a:pPr>
            <a:r>
              <a:rPr lang="en-US" sz="1600" dirty="0" smtClean="0">
                <a:latin typeface="Times New Roman" pitchFamily="18" charset="0"/>
                <a:cs typeface="Times New Roman" pitchFamily="18" charset="0"/>
              </a:rPr>
              <a:t>1. Collect real-time tweets on ‘NBA’ using Twitter API.</a:t>
            </a:r>
          </a:p>
          <a:p>
            <a:pPr lvl="0">
              <a:buNone/>
            </a:pPr>
            <a:r>
              <a:rPr lang="en-US" sz="1600" dirty="0" smtClean="0">
                <a:latin typeface="Times New Roman" pitchFamily="18" charset="0"/>
                <a:cs typeface="Times New Roman" pitchFamily="18" charset="0"/>
              </a:rPr>
              <a:t>2. Clean the Tweets(using Data Pre-processing) and visualize the data(using various patterns)</a:t>
            </a:r>
          </a:p>
          <a:p>
            <a:pPr lvl="0">
              <a:buNone/>
            </a:pPr>
            <a:r>
              <a:rPr lang="en-US" sz="1600" dirty="0" smtClean="0">
                <a:latin typeface="Times New Roman" pitchFamily="18" charset="0"/>
                <a:cs typeface="Times New Roman" pitchFamily="18" charset="0"/>
              </a:rPr>
              <a:t>3. Perform Sentiment Analysis </a:t>
            </a:r>
          </a:p>
          <a:p>
            <a:pPr lvl="0">
              <a:buNone/>
            </a:pPr>
            <a:r>
              <a:rPr lang="en-US" sz="1600" dirty="0" smtClean="0">
                <a:latin typeface="Times New Roman" pitchFamily="18" charset="0"/>
                <a:cs typeface="Times New Roman" pitchFamily="18" charset="0"/>
              </a:rPr>
              <a:t>4.  Train models to predict the results</a:t>
            </a:r>
          </a:p>
        </p:txBody>
      </p:sp>
      <p:sp>
        <p:nvSpPr>
          <p:cNvPr id="101" name="Google Shape;101;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pic>
        <p:nvPicPr>
          <p:cNvPr id="6" name="Picture 5" descr="ppt.JPG"/>
          <p:cNvPicPr>
            <a:picLocks noChangeAspect="1"/>
          </p:cNvPicPr>
          <p:nvPr/>
        </p:nvPicPr>
        <p:blipFill>
          <a:blip r:embed="rId3"/>
          <a:stretch>
            <a:fillRect/>
          </a:stretch>
        </p:blipFill>
        <p:spPr>
          <a:xfrm>
            <a:off x="5334000" y="1123950"/>
            <a:ext cx="3505200" cy="3733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0" y="0"/>
            <a:ext cx="8991600" cy="819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smtClean="0">
                <a:solidFill>
                  <a:schemeClr val="tx1">
                    <a:lumMod val="95000"/>
                    <a:lumOff val="5000"/>
                  </a:schemeClr>
                </a:solidFill>
                <a:latin typeface="Arial Black" pitchFamily="34" charset="0"/>
                <a:cs typeface="Times New Roman" pitchFamily="18" charset="0"/>
              </a:rPr>
              <a:t>Project Description</a:t>
            </a:r>
            <a:endParaRPr u="sng">
              <a:solidFill>
                <a:schemeClr val="tx1">
                  <a:lumMod val="95000"/>
                  <a:lumOff val="5000"/>
                </a:schemeClr>
              </a:solidFill>
              <a:latin typeface="Arial Black" pitchFamily="34" charset="0"/>
              <a:cs typeface="Times New Roman" pitchFamily="18" charset="0"/>
            </a:endParaRPr>
          </a:p>
        </p:txBody>
      </p:sp>
      <p:sp>
        <p:nvSpPr>
          <p:cNvPr id="100" name="Google Shape;100;p16"/>
          <p:cNvSpPr txBox="1">
            <a:spLocks noGrp="1"/>
          </p:cNvSpPr>
          <p:nvPr>
            <p:ph type="body" idx="1"/>
          </p:nvPr>
        </p:nvSpPr>
        <p:spPr>
          <a:xfrm>
            <a:off x="691200" y="971550"/>
            <a:ext cx="7761600" cy="3408450"/>
          </a:xfrm>
          <a:prstGeom prst="rect">
            <a:avLst/>
          </a:prstGeom>
        </p:spPr>
        <p:txBody>
          <a:bodyPr spcFirstLastPara="1" wrap="square" lIns="91425" tIns="91425" rIns="91425" bIns="91425" anchor="t" anchorCtr="0">
            <a:noAutofit/>
          </a:bodyPr>
          <a:lstStyle/>
          <a:p>
            <a:pPr lvl="0">
              <a:buNone/>
            </a:pPr>
            <a:r>
              <a:rPr lang="en-US" sz="1600" dirty="0" smtClean="0">
                <a:latin typeface="Calibri" pitchFamily="34" charset="0"/>
                <a:cs typeface="Calibri" pitchFamily="34" charset="0"/>
              </a:rPr>
              <a:t>1. </a:t>
            </a:r>
            <a:r>
              <a:rPr lang="en-IN" sz="1600" dirty="0" smtClean="0">
                <a:latin typeface="Calibri" pitchFamily="34" charset="0"/>
                <a:cs typeface="Calibri" pitchFamily="34" charset="0"/>
              </a:rPr>
              <a:t>There are total 30 teams in the NBA league and can be divided by 15 teams respectively in Eastern and Western conferences.</a:t>
            </a:r>
          </a:p>
          <a:p>
            <a:pPr>
              <a:buNone/>
            </a:pPr>
            <a:r>
              <a:rPr lang="en-IN" sz="1600" dirty="0" smtClean="0">
                <a:latin typeface="Calibri" pitchFamily="34" charset="0"/>
                <a:cs typeface="Calibri" pitchFamily="34" charset="0"/>
              </a:rPr>
              <a:t>2. Since we cannot obtain the data for more than past 30 days from the standard twitter API, we move on to find another way to gain the data.</a:t>
            </a:r>
            <a:endParaRPr lang="en-US" sz="1600" dirty="0" smtClean="0">
              <a:latin typeface="Calibri" pitchFamily="34" charset="0"/>
              <a:cs typeface="Calibri" pitchFamily="34" charset="0"/>
            </a:endParaRPr>
          </a:p>
          <a:p>
            <a:pPr>
              <a:buNone/>
            </a:pPr>
            <a:r>
              <a:rPr lang="en-IN" sz="1600" dirty="0" smtClean="0">
                <a:latin typeface="Calibri" pitchFamily="34" charset="0"/>
                <a:cs typeface="Calibri" pitchFamily="34" charset="0"/>
              </a:rPr>
              <a:t>3. We apply twitter search engine to receive the tweets related to “NBA teams” in 2019 and 2020.The basic idea is to request directly from tweets and then return them as </a:t>
            </a:r>
            <a:r>
              <a:rPr lang="en-IN" sz="1600" b="1" dirty="0" smtClean="0">
                <a:latin typeface="Calibri" pitchFamily="34" charset="0"/>
                <a:cs typeface="Calibri" pitchFamily="34" charset="0"/>
              </a:rPr>
              <a:t>JSON</a:t>
            </a:r>
            <a:r>
              <a:rPr lang="en-IN" sz="1600" dirty="0" smtClean="0">
                <a:latin typeface="Calibri" pitchFamily="34" charset="0"/>
                <a:cs typeface="Calibri" pitchFamily="34" charset="0"/>
              </a:rPr>
              <a:t> files.</a:t>
            </a:r>
            <a:endParaRPr lang="en-US" sz="1600" dirty="0" smtClean="0">
              <a:latin typeface="Calibri" pitchFamily="34" charset="0"/>
              <a:cs typeface="Calibri" pitchFamily="34" charset="0"/>
            </a:endParaRPr>
          </a:p>
          <a:p>
            <a:pPr lvl="0">
              <a:buFont typeface="Wingdings" pitchFamily="2" charset="2"/>
              <a:buChar char="Ø"/>
            </a:pPr>
            <a:r>
              <a:rPr lang="en-IN" sz="1600" b="1" u="sng" dirty="0" smtClean="0">
                <a:latin typeface="Calibri" pitchFamily="34" charset="0"/>
                <a:cs typeface="Calibri" pitchFamily="34" charset="0"/>
              </a:rPr>
              <a:t>Initial Text Analysis:</a:t>
            </a:r>
            <a:endParaRPr lang="en-US" sz="1600" b="1" u="sng" dirty="0" smtClean="0">
              <a:latin typeface="Calibri" pitchFamily="34" charset="0"/>
              <a:cs typeface="Calibri" pitchFamily="34" charset="0"/>
            </a:endParaRPr>
          </a:p>
          <a:p>
            <a:pPr lvl="1">
              <a:buNone/>
            </a:pPr>
            <a:r>
              <a:rPr lang="en-IN" sz="1600" dirty="0" smtClean="0">
                <a:latin typeface="Calibri" pitchFamily="34" charset="0"/>
                <a:cs typeface="Calibri" pitchFamily="34" charset="0"/>
              </a:rPr>
              <a:t>At first, we do not know which methodology has the best performance for this project. Therefore, we consider and decide to try three possible ways </a:t>
            </a:r>
            <a:r>
              <a:rPr lang="en-IN" sz="1600" b="1" dirty="0" smtClean="0">
                <a:latin typeface="Calibri" pitchFamily="34" charset="0"/>
                <a:cs typeface="Calibri" pitchFamily="34" charset="0"/>
              </a:rPr>
              <a:t>(Highest Frequency Words, Injury and Recovery Factors and Sentiment Analysis)</a:t>
            </a:r>
            <a:r>
              <a:rPr lang="en-IN" sz="1600" dirty="0" smtClean="0">
                <a:latin typeface="Calibri" pitchFamily="34" charset="0"/>
                <a:cs typeface="Calibri" pitchFamily="34" charset="0"/>
              </a:rPr>
              <a:t> to test with our sample dataset as our first step.</a:t>
            </a:r>
          </a:p>
          <a:p>
            <a:pPr lvl="1">
              <a:buNone/>
            </a:pPr>
            <a:endParaRPr lang="en-US" sz="1600" dirty="0" smtClean="0">
              <a:latin typeface="Calibri" pitchFamily="34" charset="0"/>
              <a:cs typeface="Calibri" pitchFamily="34" charset="0"/>
            </a:endParaRPr>
          </a:p>
          <a:p>
            <a:pPr lvl="0">
              <a:buNone/>
            </a:pPr>
            <a:endParaRPr sz="1200">
              <a:latin typeface="Times New Roman" pitchFamily="18" charset="0"/>
              <a:cs typeface="Times New Roman" pitchFamily="18" charset="0"/>
            </a:endParaRPr>
          </a:p>
        </p:txBody>
      </p:sp>
      <p:sp>
        <p:nvSpPr>
          <p:cNvPr id="101" name="Google Shape;101;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135169" name="Rectangle 1"/>
          <p:cNvSpPr>
            <a:spLocks noChangeArrowheads="1"/>
          </p:cNvSpPr>
          <p:nvPr/>
        </p:nvSpPr>
        <p:spPr bwMode="auto">
          <a:xfrm>
            <a:off x="0" y="0"/>
            <a:ext cx="184731" cy="553998"/>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5170" name="Rectangle 2"/>
          <p:cNvSpPr>
            <a:spLocks noChangeArrowheads="1"/>
          </p:cNvSpPr>
          <p:nvPr/>
        </p:nvSpPr>
        <p:spPr bwMode="auto">
          <a:xfrm>
            <a:off x="0" y="0"/>
            <a:ext cx="184731" cy="553998"/>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6"/>
          <p:cNvSpPr txBox="1">
            <a:spLocks noGrp="1"/>
          </p:cNvSpPr>
          <p:nvPr>
            <p:ph type="body" idx="1"/>
          </p:nvPr>
        </p:nvSpPr>
        <p:spPr>
          <a:xfrm>
            <a:off x="0" y="0"/>
            <a:ext cx="9144000" cy="4380000"/>
          </a:xfrm>
          <a:prstGeom prst="rect">
            <a:avLst/>
          </a:prstGeom>
        </p:spPr>
        <p:txBody>
          <a:bodyPr spcFirstLastPara="1" wrap="square" lIns="91425" tIns="91425" rIns="91425" bIns="91425" anchor="t" anchorCtr="0">
            <a:noAutofit/>
          </a:bodyPr>
          <a:lstStyle/>
          <a:p>
            <a:pPr lvl="2">
              <a:buNone/>
            </a:pPr>
            <a:r>
              <a:rPr lang="en-IN" sz="1400" b="1" u="sng" dirty="0" smtClean="0">
                <a:latin typeface="Calibri" pitchFamily="34" charset="0"/>
                <a:cs typeface="Calibri" pitchFamily="34" charset="0"/>
              </a:rPr>
              <a:t>Highest Frequency Words:</a:t>
            </a:r>
            <a:endParaRPr lang="en-US" sz="1400" b="1" u="sng" dirty="0" smtClean="0">
              <a:latin typeface="Calibri" pitchFamily="34" charset="0"/>
              <a:cs typeface="Calibri" pitchFamily="34" charset="0"/>
            </a:endParaRPr>
          </a:p>
          <a:p>
            <a:pPr lvl="3">
              <a:buNone/>
            </a:pPr>
            <a:r>
              <a:rPr lang="en-IN" sz="1400" dirty="0" smtClean="0">
                <a:latin typeface="Calibri" pitchFamily="34" charset="0"/>
                <a:cs typeface="Calibri" pitchFamily="34" charset="0"/>
              </a:rPr>
              <a:t>1.Separate the entire dataset into </a:t>
            </a:r>
            <a:r>
              <a:rPr lang="en-IN" sz="1400" b="1" dirty="0" smtClean="0">
                <a:latin typeface="Calibri" pitchFamily="34" charset="0"/>
                <a:cs typeface="Calibri" pitchFamily="34" charset="0"/>
              </a:rPr>
              <a:t>three subset datasets</a:t>
            </a:r>
            <a:r>
              <a:rPr lang="en-IN" sz="1400" dirty="0" smtClean="0">
                <a:latin typeface="Calibri" pitchFamily="34" charset="0"/>
                <a:cs typeface="Calibri" pitchFamily="34" charset="0"/>
              </a:rPr>
              <a:t> based on the time period and they are "3 days", "7 days" and "1 month" individually.</a:t>
            </a:r>
            <a:endParaRPr lang="en-US" sz="1400" dirty="0" smtClean="0">
              <a:latin typeface="Calibri" pitchFamily="34" charset="0"/>
              <a:cs typeface="Calibri" pitchFamily="34" charset="0"/>
            </a:endParaRPr>
          </a:p>
          <a:p>
            <a:pPr lvl="3">
              <a:buNone/>
            </a:pPr>
            <a:r>
              <a:rPr lang="en-IN" sz="1400" dirty="0" smtClean="0">
                <a:latin typeface="Calibri" pitchFamily="34" charset="0"/>
                <a:cs typeface="Calibri" pitchFamily="34" charset="0"/>
              </a:rPr>
              <a:t>2.Remove the </a:t>
            </a:r>
            <a:r>
              <a:rPr lang="en-IN" sz="1400" b="1" dirty="0" smtClean="0">
                <a:latin typeface="Calibri" pitchFamily="34" charset="0"/>
                <a:cs typeface="Calibri" pitchFamily="34" charset="0"/>
              </a:rPr>
              <a:t>useless</a:t>
            </a:r>
            <a:r>
              <a:rPr lang="en-IN" sz="1400" dirty="0" smtClean="0">
                <a:latin typeface="Calibri" pitchFamily="34" charset="0"/>
                <a:cs typeface="Calibri" pitchFamily="34" charset="0"/>
              </a:rPr>
              <a:t> contents such as 'twitter', 'http', 'com', 'pic', 'ift', 'tt', 'https' and so on.</a:t>
            </a:r>
            <a:endParaRPr lang="en-US" sz="1400" dirty="0" smtClean="0">
              <a:latin typeface="Calibri" pitchFamily="34" charset="0"/>
              <a:cs typeface="Calibri" pitchFamily="34" charset="0"/>
            </a:endParaRPr>
          </a:p>
          <a:p>
            <a:pPr lvl="3">
              <a:buNone/>
            </a:pPr>
            <a:r>
              <a:rPr lang="en-IN" sz="1400" dirty="0" smtClean="0">
                <a:latin typeface="Calibri" pitchFamily="34" charset="0"/>
                <a:cs typeface="Calibri" pitchFamily="34" charset="0"/>
              </a:rPr>
              <a:t>3.After pointing out the top 20 highest frequency words in each time period, we take </a:t>
            </a:r>
            <a:r>
              <a:rPr lang="en-IN" sz="1400" b="1" dirty="0" smtClean="0">
                <a:latin typeface="Calibri" pitchFamily="34" charset="0"/>
                <a:cs typeface="Calibri" pitchFamily="34" charset="0"/>
              </a:rPr>
              <a:t>5 most meaningful words</a:t>
            </a:r>
            <a:r>
              <a:rPr lang="en-IN" sz="1400" dirty="0" smtClean="0">
                <a:latin typeface="Calibri" pitchFamily="34" charset="0"/>
                <a:cs typeface="Calibri" pitchFamily="34" charset="0"/>
              </a:rPr>
              <a:t> for the demonstration.</a:t>
            </a:r>
            <a:endParaRPr lang="en-US" sz="1400" dirty="0" smtClean="0">
              <a:latin typeface="Calibri" pitchFamily="34" charset="0"/>
              <a:cs typeface="Calibri" pitchFamily="34" charset="0"/>
            </a:endParaRPr>
          </a:p>
          <a:p>
            <a:pPr lvl="3">
              <a:buNone/>
            </a:pPr>
            <a:r>
              <a:rPr lang="en-IN" sz="1400" dirty="0" smtClean="0">
                <a:latin typeface="Calibri" pitchFamily="34" charset="0"/>
                <a:cs typeface="Calibri" pitchFamily="34" charset="0"/>
              </a:rPr>
              <a:t>4.However, the results are not good enough to make the game predictions accurately.</a:t>
            </a:r>
            <a:endParaRPr lang="en-US" sz="1400" dirty="0" smtClean="0">
              <a:latin typeface="Calibri" pitchFamily="34" charset="0"/>
              <a:cs typeface="Calibri" pitchFamily="34" charset="0"/>
            </a:endParaRPr>
          </a:p>
          <a:p>
            <a:pPr lvl="2">
              <a:buNone/>
            </a:pPr>
            <a:r>
              <a:rPr lang="en-IN" sz="1400" b="1" u="sng" dirty="0" smtClean="0">
                <a:latin typeface="Calibri" pitchFamily="34" charset="0"/>
                <a:cs typeface="Calibri" pitchFamily="34" charset="0"/>
              </a:rPr>
              <a:t>Injury and Recovery Factors:</a:t>
            </a:r>
            <a:endParaRPr lang="en-US" sz="1400" b="1" u="sng" dirty="0" smtClean="0">
              <a:latin typeface="Calibri" pitchFamily="34" charset="0"/>
              <a:cs typeface="Calibri" pitchFamily="34" charset="0"/>
            </a:endParaRPr>
          </a:p>
          <a:p>
            <a:pPr lvl="3">
              <a:buNone/>
            </a:pPr>
            <a:r>
              <a:rPr lang="en-IN" sz="1400" dirty="0" smtClean="0">
                <a:latin typeface="Calibri" pitchFamily="34" charset="0"/>
                <a:cs typeface="Calibri" pitchFamily="34" charset="0"/>
              </a:rPr>
              <a:t>1.In this section, we are more interested in finding some </a:t>
            </a:r>
            <a:r>
              <a:rPr lang="en-IN" sz="1400" b="1" dirty="0" smtClean="0">
                <a:latin typeface="Calibri" pitchFamily="34" charset="0"/>
                <a:cs typeface="Calibri" pitchFamily="34" charset="0"/>
              </a:rPr>
              <a:t>influential factors</a:t>
            </a:r>
            <a:r>
              <a:rPr lang="en-IN" sz="1400" dirty="0" smtClean="0">
                <a:latin typeface="Calibri" pitchFamily="34" charset="0"/>
                <a:cs typeface="Calibri" pitchFamily="34" charset="0"/>
              </a:rPr>
              <a:t> which could affect the results of the games.</a:t>
            </a:r>
            <a:endParaRPr lang="en-US" sz="1400" dirty="0" smtClean="0">
              <a:latin typeface="Calibri" pitchFamily="34" charset="0"/>
              <a:cs typeface="Calibri" pitchFamily="34" charset="0"/>
            </a:endParaRPr>
          </a:p>
          <a:p>
            <a:pPr lvl="3">
              <a:buNone/>
            </a:pPr>
            <a:r>
              <a:rPr lang="en-IN" sz="1400" dirty="0" smtClean="0">
                <a:latin typeface="Calibri" pitchFamily="34" charset="0"/>
                <a:cs typeface="Calibri" pitchFamily="34" charset="0"/>
              </a:rPr>
              <a:t>2.Therefore, we wonder if there are </a:t>
            </a:r>
            <a:r>
              <a:rPr lang="en-IN" sz="1400" b="1" dirty="0" smtClean="0">
                <a:latin typeface="Calibri" pitchFamily="34" charset="0"/>
                <a:cs typeface="Calibri" pitchFamily="34" charset="0"/>
              </a:rPr>
              <a:t>injured players or recovered players</a:t>
            </a:r>
            <a:r>
              <a:rPr lang="en-IN" sz="1400" dirty="0" smtClean="0">
                <a:latin typeface="Calibri" pitchFamily="34" charset="0"/>
                <a:cs typeface="Calibri" pitchFamily="34" charset="0"/>
              </a:rPr>
              <a:t> in the team because they may have huge influences on the game results if they are key players for that team.</a:t>
            </a:r>
            <a:endParaRPr lang="en-US" sz="1400" dirty="0" smtClean="0">
              <a:latin typeface="Calibri" pitchFamily="34" charset="0"/>
              <a:cs typeface="Calibri" pitchFamily="34" charset="0"/>
            </a:endParaRPr>
          </a:p>
          <a:p>
            <a:pPr lvl="3">
              <a:buNone/>
            </a:pPr>
            <a:r>
              <a:rPr lang="en-IN" sz="1400" dirty="0" smtClean="0">
                <a:latin typeface="Calibri" pitchFamily="34" charset="0"/>
                <a:cs typeface="Calibri" pitchFamily="34" charset="0"/>
              </a:rPr>
              <a:t>3.Here are some common key words for tweets related to </a:t>
            </a:r>
            <a:r>
              <a:rPr lang="en-IN" sz="1400" b="1" dirty="0" smtClean="0">
                <a:latin typeface="Calibri" pitchFamily="34" charset="0"/>
                <a:cs typeface="Calibri" pitchFamily="34" charset="0"/>
              </a:rPr>
              <a:t>injury and recovery words</a:t>
            </a:r>
            <a:r>
              <a:rPr lang="en-IN" sz="1400" dirty="0" smtClean="0">
                <a:latin typeface="Calibri" pitchFamily="34" charset="0"/>
                <a:cs typeface="Calibri" pitchFamily="34" charset="0"/>
              </a:rPr>
              <a:t>:</a:t>
            </a:r>
            <a:endParaRPr lang="en-US" sz="1400" dirty="0" smtClean="0">
              <a:latin typeface="Calibri" pitchFamily="34" charset="0"/>
              <a:cs typeface="Calibri" pitchFamily="34" charset="0"/>
            </a:endParaRPr>
          </a:p>
          <a:p>
            <a:pPr lvl="4">
              <a:buClr>
                <a:schemeClr val="tx1"/>
              </a:buClr>
              <a:buFont typeface="Arial" pitchFamily="34" charset="0"/>
              <a:buChar char="•"/>
            </a:pPr>
            <a:r>
              <a:rPr lang="en-IN" sz="1400" dirty="0" smtClean="0">
                <a:latin typeface="Calibri" pitchFamily="34" charset="0"/>
                <a:cs typeface="Calibri" pitchFamily="34" charset="0"/>
              </a:rPr>
              <a:t>Injury words (Negative): ￼￼￼['hurt','injury','injured','broken','tear','missed','ill', 'illness']</a:t>
            </a:r>
            <a:endParaRPr lang="en-US" sz="1400" dirty="0" smtClean="0">
              <a:latin typeface="Calibri" pitchFamily="34" charset="0"/>
              <a:cs typeface="Calibri" pitchFamily="34" charset="0"/>
            </a:endParaRPr>
          </a:p>
          <a:p>
            <a:pPr lvl="4">
              <a:buClr>
                <a:schemeClr val="tx1"/>
              </a:buClr>
              <a:buFont typeface="Arial" pitchFamily="34" charset="0"/>
              <a:buChar char="•"/>
            </a:pPr>
            <a:r>
              <a:rPr lang="en-IN" sz="1400" dirty="0" smtClean="0">
                <a:latin typeface="Calibri" pitchFamily="34" charset="0"/>
                <a:cs typeface="Calibri" pitchFamily="34" charset="0"/>
              </a:rPr>
              <a:t>Recovery words (Positive): ￼￼￼￼['recover','recovery','return','health','healthy','heal', 'back', 'rehab']</a:t>
            </a:r>
            <a:endParaRPr lang="en-US" sz="1400" dirty="0" smtClean="0">
              <a:latin typeface="Calibri" pitchFamily="34" charset="0"/>
              <a:cs typeface="Calibri" pitchFamily="34" charset="0"/>
            </a:endParaRPr>
          </a:p>
          <a:p>
            <a:pPr lvl="3">
              <a:buNone/>
            </a:pPr>
            <a:r>
              <a:rPr lang="en-IN" sz="1400" dirty="0" smtClean="0">
                <a:latin typeface="Calibri" pitchFamily="34" charset="0"/>
                <a:cs typeface="Calibri" pitchFamily="34" charset="0"/>
              </a:rPr>
              <a:t>4.After that we count these words and determine if </a:t>
            </a:r>
            <a:r>
              <a:rPr lang="en-IN" sz="1400" b="1" dirty="0" smtClean="0">
                <a:latin typeface="Calibri" pitchFamily="34" charset="0"/>
                <a:cs typeface="Calibri" pitchFamily="34" charset="0"/>
              </a:rPr>
              <a:t>Injury words &gt; Recovery words</a:t>
            </a:r>
            <a:r>
              <a:rPr lang="en-IN" sz="1400" dirty="0" smtClean="0">
                <a:latin typeface="Calibri" pitchFamily="34" charset="0"/>
                <a:cs typeface="Calibri" pitchFamily="34" charset="0"/>
              </a:rPr>
              <a:t> then which means it is a </a:t>
            </a:r>
            <a:r>
              <a:rPr lang="en-IN" sz="1400" b="1" dirty="0" smtClean="0">
                <a:latin typeface="Calibri" pitchFamily="34" charset="0"/>
                <a:cs typeface="Calibri" pitchFamily="34" charset="0"/>
              </a:rPr>
              <a:t>bad expectation</a:t>
            </a:r>
            <a:r>
              <a:rPr lang="en-IN" sz="1400" dirty="0" smtClean="0">
                <a:latin typeface="Calibri" pitchFamily="34" charset="0"/>
                <a:cs typeface="Calibri" pitchFamily="34" charset="0"/>
              </a:rPr>
              <a:t> for that team.</a:t>
            </a:r>
            <a:endParaRPr lang="en-US" sz="1400" dirty="0" smtClean="0">
              <a:latin typeface="Calibri" pitchFamily="34" charset="0"/>
              <a:cs typeface="Calibri" pitchFamily="34" charset="0"/>
            </a:endParaRPr>
          </a:p>
          <a:p>
            <a:pPr lvl="3">
              <a:buNone/>
            </a:pPr>
            <a:r>
              <a:rPr lang="en-IN" sz="1400" dirty="0" smtClean="0">
                <a:latin typeface="Calibri" pitchFamily="34" charset="0"/>
                <a:cs typeface="Calibri" pitchFamily="34" charset="0"/>
              </a:rPr>
              <a:t>5.Otherwise, if </a:t>
            </a:r>
            <a:r>
              <a:rPr lang="en-IN" sz="1400" b="1" dirty="0" smtClean="0">
                <a:latin typeface="Calibri" pitchFamily="34" charset="0"/>
                <a:cs typeface="Calibri" pitchFamily="34" charset="0"/>
              </a:rPr>
              <a:t>Recovery words &gt; Injury words</a:t>
            </a:r>
            <a:r>
              <a:rPr lang="en-IN" sz="1400" dirty="0" smtClean="0">
                <a:latin typeface="Calibri" pitchFamily="34" charset="0"/>
                <a:cs typeface="Calibri" pitchFamily="34" charset="0"/>
              </a:rPr>
              <a:t> then which means it is a </a:t>
            </a:r>
            <a:r>
              <a:rPr lang="en-IN" sz="1400" b="1" dirty="0" smtClean="0">
                <a:latin typeface="Calibri" pitchFamily="34" charset="0"/>
                <a:cs typeface="Calibri" pitchFamily="34" charset="0"/>
              </a:rPr>
              <a:t>good expectation</a:t>
            </a:r>
            <a:r>
              <a:rPr lang="en-IN" sz="1400" dirty="0" smtClean="0">
                <a:latin typeface="Calibri" pitchFamily="34" charset="0"/>
                <a:cs typeface="Calibri" pitchFamily="34" charset="0"/>
              </a:rPr>
              <a:t> for the team.</a:t>
            </a:r>
            <a:endParaRPr lang="en-US" sz="1400" dirty="0" smtClean="0">
              <a:latin typeface="Calibri" pitchFamily="34" charset="0"/>
              <a:cs typeface="Calibri" pitchFamily="34" charset="0"/>
            </a:endParaRPr>
          </a:p>
          <a:p>
            <a:pPr lvl="0">
              <a:buNone/>
            </a:pPr>
            <a:endParaRPr sz="1200">
              <a:latin typeface="Times New Roman" pitchFamily="18" charset="0"/>
              <a:cs typeface="Times New Roman" pitchFamily="18" charset="0"/>
            </a:endParaRPr>
          </a:p>
        </p:txBody>
      </p:sp>
      <p:sp>
        <p:nvSpPr>
          <p:cNvPr id="101" name="Google Shape;101;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135169" name="Rectangle 1"/>
          <p:cNvSpPr>
            <a:spLocks noChangeArrowheads="1"/>
          </p:cNvSpPr>
          <p:nvPr/>
        </p:nvSpPr>
        <p:spPr bwMode="auto">
          <a:xfrm>
            <a:off x="0" y="0"/>
            <a:ext cx="184731" cy="553998"/>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5170" name="Rectangle 2"/>
          <p:cNvSpPr>
            <a:spLocks noChangeArrowheads="1"/>
          </p:cNvSpPr>
          <p:nvPr/>
        </p:nvSpPr>
        <p:spPr bwMode="auto">
          <a:xfrm>
            <a:off x="0" y="0"/>
            <a:ext cx="184731" cy="553998"/>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6"/>
          <p:cNvSpPr txBox="1">
            <a:spLocks noGrp="1"/>
          </p:cNvSpPr>
          <p:nvPr>
            <p:ph type="body" idx="1"/>
          </p:nvPr>
        </p:nvSpPr>
        <p:spPr>
          <a:xfrm>
            <a:off x="0" y="0"/>
            <a:ext cx="9144000" cy="4380000"/>
          </a:xfrm>
          <a:prstGeom prst="rect">
            <a:avLst/>
          </a:prstGeom>
        </p:spPr>
        <p:txBody>
          <a:bodyPr spcFirstLastPara="1" wrap="square" lIns="91425" tIns="91425" rIns="91425" bIns="91425" anchor="t" anchorCtr="0">
            <a:noAutofit/>
          </a:bodyPr>
          <a:lstStyle/>
          <a:p>
            <a:pPr lvl="2">
              <a:buNone/>
            </a:pPr>
            <a:r>
              <a:rPr lang="en-US" sz="1800" b="1" u="sng" dirty="0" smtClean="0">
                <a:latin typeface="Calibri" pitchFamily="34" charset="0"/>
                <a:cs typeface="Calibri" pitchFamily="34" charset="0"/>
              </a:rPr>
              <a:t>Sentiment Analysis:</a:t>
            </a:r>
          </a:p>
          <a:p>
            <a:pPr lvl="3">
              <a:buNone/>
            </a:pPr>
            <a:r>
              <a:rPr lang="en-US" sz="1800" dirty="0" smtClean="0">
                <a:latin typeface="Calibri" pitchFamily="34" charset="0"/>
                <a:cs typeface="Calibri" pitchFamily="34" charset="0"/>
              </a:rPr>
              <a:t>1. First of all, we count the amount of positive/negative words from all tweets. </a:t>
            </a:r>
            <a:r>
              <a:rPr lang="en-US" sz="1800" b="1" dirty="0" smtClean="0">
                <a:latin typeface="Calibri" pitchFamily="34" charset="0"/>
                <a:cs typeface="Calibri" pitchFamily="34" charset="0"/>
              </a:rPr>
              <a:t>Once the amount of positive words greater than negative words we treat it as a good result</a:t>
            </a:r>
            <a:r>
              <a:rPr lang="en-US" sz="1800" dirty="0" smtClean="0">
                <a:latin typeface="Calibri" pitchFamily="34" charset="0"/>
                <a:cs typeface="Calibri" pitchFamily="34" charset="0"/>
              </a:rPr>
              <a:t>.</a:t>
            </a:r>
          </a:p>
          <a:p>
            <a:pPr lvl="3">
              <a:buNone/>
            </a:pPr>
            <a:r>
              <a:rPr lang="en-US" sz="1800" dirty="0" smtClean="0">
                <a:latin typeface="Calibri" pitchFamily="34" charset="0"/>
                <a:cs typeface="Calibri" pitchFamily="34" charset="0"/>
              </a:rPr>
              <a:t>2. In addition, if </a:t>
            </a:r>
            <a:r>
              <a:rPr lang="en-US" sz="1800" b="1" dirty="0" smtClean="0">
                <a:latin typeface="Calibri" pitchFamily="34" charset="0"/>
                <a:cs typeface="Calibri" pitchFamily="34" charset="0"/>
              </a:rPr>
              <a:t>good results are more than bad results</a:t>
            </a:r>
            <a:r>
              <a:rPr lang="en-US" sz="1800" dirty="0" smtClean="0">
                <a:latin typeface="Calibri" pitchFamily="34" charset="0"/>
                <a:cs typeface="Calibri" pitchFamily="34" charset="0"/>
              </a:rPr>
              <a:t> 24 hours before the competition, we predict the result of the game is to </a:t>
            </a:r>
            <a:r>
              <a:rPr lang="en-US" sz="1800" b="1" dirty="0" smtClean="0">
                <a:latin typeface="Calibri" pitchFamily="34" charset="0"/>
                <a:cs typeface="Calibri" pitchFamily="34" charset="0"/>
              </a:rPr>
              <a:t>win</a:t>
            </a:r>
            <a:r>
              <a:rPr lang="en-US" sz="1800" dirty="0" smtClean="0">
                <a:latin typeface="Calibri" pitchFamily="34" charset="0"/>
                <a:cs typeface="Calibri" pitchFamily="34" charset="0"/>
              </a:rPr>
              <a:t>.</a:t>
            </a:r>
          </a:p>
          <a:p>
            <a:pPr lvl="3">
              <a:buNone/>
            </a:pPr>
            <a:r>
              <a:rPr lang="en-US" sz="1800" dirty="0" smtClean="0">
                <a:latin typeface="Calibri" pitchFamily="34" charset="0"/>
                <a:cs typeface="Calibri" pitchFamily="34" charset="0"/>
              </a:rPr>
              <a:t>3. Furthermore, we apply </a:t>
            </a:r>
            <a:r>
              <a:rPr lang="en-US" sz="1800" b="1" dirty="0" smtClean="0">
                <a:latin typeface="Calibri" pitchFamily="34" charset="0"/>
                <a:cs typeface="Calibri" pitchFamily="34" charset="0"/>
              </a:rPr>
              <a:t>TF-IDF model</a:t>
            </a:r>
            <a:r>
              <a:rPr lang="en-US" sz="1800" dirty="0" smtClean="0">
                <a:latin typeface="Calibri" pitchFamily="34" charset="0"/>
                <a:cs typeface="Calibri" pitchFamily="34" charset="0"/>
              </a:rPr>
              <a:t> to filter tweets and discover this accuracy is much higher than the previous ones.</a:t>
            </a:r>
          </a:p>
          <a:p>
            <a:pPr lvl="1">
              <a:buNone/>
            </a:pPr>
            <a:endParaRPr lang="en-US" sz="1800" dirty="0" smtClean="0">
              <a:latin typeface="Calibri" pitchFamily="34" charset="0"/>
              <a:cs typeface="Calibri" pitchFamily="34" charset="0"/>
            </a:endParaRPr>
          </a:p>
          <a:p>
            <a:pPr lvl="1">
              <a:buNone/>
            </a:pPr>
            <a:endParaRPr lang="en-US" sz="2000" dirty="0" smtClean="0">
              <a:latin typeface="Calibri" pitchFamily="34" charset="0"/>
              <a:cs typeface="Calibri" pitchFamily="34" charset="0"/>
            </a:endParaRPr>
          </a:p>
          <a:p>
            <a:pPr lvl="1">
              <a:buNone/>
            </a:pPr>
            <a:r>
              <a:rPr lang="en-US" sz="2000" dirty="0" smtClean="0">
                <a:latin typeface="Calibri" pitchFamily="34" charset="0"/>
                <a:cs typeface="Calibri" pitchFamily="34" charset="0"/>
              </a:rPr>
              <a:t>After processing three different kinds of methodologies, </a:t>
            </a:r>
            <a:r>
              <a:rPr lang="en-US" sz="2000" b="1" dirty="0" smtClean="0">
                <a:latin typeface="Calibri" pitchFamily="34" charset="0"/>
                <a:cs typeface="Calibri" pitchFamily="34" charset="0"/>
              </a:rPr>
              <a:t>we find out that Sentiment Analysis has the best performance</a:t>
            </a:r>
            <a:r>
              <a:rPr lang="en-US" sz="2000" dirty="0" smtClean="0">
                <a:latin typeface="Calibri" pitchFamily="34" charset="0"/>
                <a:cs typeface="Calibri" pitchFamily="34" charset="0"/>
              </a:rPr>
              <a:t> at the end; therefore, we determine to implement Sentiment Analysis with mentioned algorithms.</a:t>
            </a:r>
          </a:p>
          <a:p>
            <a:pPr lvl="0">
              <a:buNone/>
            </a:pPr>
            <a:endParaRPr lang="en-US" sz="1800" dirty="0" smtClean="0">
              <a:latin typeface="Times New Roman" pitchFamily="18" charset="0"/>
              <a:cs typeface="Times New Roman" pitchFamily="18" charset="0"/>
            </a:endParaRPr>
          </a:p>
          <a:p>
            <a:pPr lvl="0">
              <a:buNone/>
            </a:pPr>
            <a:endParaRPr sz="1200">
              <a:latin typeface="Times New Roman" pitchFamily="18" charset="0"/>
              <a:cs typeface="Times New Roman" pitchFamily="18" charset="0"/>
            </a:endParaRPr>
          </a:p>
        </p:txBody>
      </p:sp>
      <p:sp>
        <p:nvSpPr>
          <p:cNvPr id="101" name="Google Shape;101;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135169" name="Rectangle 1"/>
          <p:cNvSpPr>
            <a:spLocks noChangeArrowheads="1"/>
          </p:cNvSpPr>
          <p:nvPr/>
        </p:nvSpPr>
        <p:spPr bwMode="auto">
          <a:xfrm>
            <a:off x="0" y="0"/>
            <a:ext cx="184731" cy="553998"/>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5170" name="Rectangle 2"/>
          <p:cNvSpPr>
            <a:spLocks noChangeArrowheads="1"/>
          </p:cNvSpPr>
          <p:nvPr/>
        </p:nvSpPr>
        <p:spPr bwMode="auto">
          <a:xfrm>
            <a:off x="0" y="0"/>
            <a:ext cx="184731" cy="553998"/>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521</TotalTime>
  <Words>947</Words>
  <PresentationFormat>On-screen Show (16:9)</PresentationFormat>
  <Paragraphs>140</Paragraphs>
  <Slides>17</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 Black</vt:lpstr>
      <vt:lpstr>Calibri</vt:lpstr>
      <vt:lpstr>Times New Roman</vt:lpstr>
      <vt:lpstr>Wingdings 2</vt:lpstr>
      <vt:lpstr>Franklin Gothic Book</vt:lpstr>
      <vt:lpstr>Montserrat</vt:lpstr>
      <vt:lpstr>Perpetua</vt:lpstr>
      <vt:lpstr>Wingdings</vt:lpstr>
      <vt:lpstr>Equity</vt:lpstr>
      <vt:lpstr>DEPARTMENT OF COMPUTER SCIENCE ENGINEERING  A Mini Project Presentation (BATCH-11)  ON   PREDICTING THE NBA USING TWITTER: BASED ON SUPPORT VECTOR MACHINE (SVM) SUPERVISED LEARNING ALGORITHM  </vt:lpstr>
      <vt:lpstr>Project Co-coordinators:- Mr. T. G. Vasista(Assistant Professor, CSE) Mr. E. Krishna(HOD, CSD) Project Guide:- Mrs. G. Harika(Assistant Professor, CSE)</vt:lpstr>
      <vt:lpstr>Problem Statement</vt:lpstr>
      <vt:lpstr>Introduction</vt:lpstr>
      <vt:lpstr>Techniques used:</vt:lpstr>
      <vt:lpstr>Process Overview</vt:lpstr>
      <vt:lpstr>Project Description</vt:lpstr>
      <vt:lpstr>Slide 8</vt:lpstr>
      <vt:lpstr>Slide 9</vt:lpstr>
      <vt:lpstr>Slide 10</vt:lpstr>
      <vt:lpstr>Algorithms Used:</vt:lpstr>
      <vt:lpstr>Slide 12</vt:lpstr>
      <vt:lpstr>Methodology Approach In this section, we gain the accuracy of combining algorithms with and without Sentiment Analysis: </vt:lpstr>
      <vt:lpstr>Implementation</vt:lpstr>
      <vt:lpstr>Conclusion</vt:lpstr>
      <vt:lpstr>References</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ENGINEERING ON</dc:title>
  <dc:creator>Sri Devi</dc:creator>
  <cp:lastModifiedBy>Lalitha priya</cp:lastModifiedBy>
  <cp:revision>58</cp:revision>
  <dcterms:modified xsi:type="dcterms:W3CDTF">2021-12-22T18:51:48Z</dcterms:modified>
</cp:coreProperties>
</file>