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1"/>
  </p:notesMasterIdLst>
  <p:sldIdLst>
    <p:sldId id="256" r:id="rId2"/>
    <p:sldId id="307" r:id="rId3"/>
    <p:sldId id="309" r:id="rId4"/>
    <p:sldId id="313" r:id="rId5"/>
    <p:sldId id="305" r:id="rId6"/>
    <p:sldId id="314" r:id="rId7"/>
    <p:sldId id="311" r:id="rId8"/>
    <p:sldId id="312" r:id="rId9"/>
    <p:sldId id="294" r:id="rId10"/>
  </p:sldIdLst>
  <p:sldSz cx="9144000" cy="5143500" type="screen16x9"/>
  <p:notesSz cx="6858000" cy="9144000"/>
  <p:embeddedFontLst>
    <p:embeddedFont>
      <p:font typeface="Arial Black" pitchFamily="34" charset="0"/>
      <p:bold r:id="rId12"/>
    </p:embeddedFont>
    <p:embeddedFont>
      <p:font typeface="Calibri" pitchFamily="34" charset="0"/>
      <p:regular r:id="rId13"/>
      <p:bold r:id="rId14"/>
      <p:italic r:id="rId15"/>
      <p:boldItalic r:id="rId16"/>
    </p:embeddedFont>
    <p:embeddedFont>
      <p:font typeface="Montserrat" charset="0"/>
      <p:regular r:id="rId17"/>
      <p:bold r:id="rId18"/>
      <p:italic r:id="rId19"/>
      <p:boldItalic r:id="rId20"/>
    </p:embeddedFont>
    <p:embeddedFont>
      <p:font typeface="Wingdings 2" pitchFamily="18" charset="2"/>
      <p:regular r:id="rId21"/>
    </p:embeddedFont>
    <p:embeddedFont>
      <p:font typeface="Franklin Gothic Book" pitchFamily="34" charset="0"/>
      <p:regular r:id="rId22"/>
      <p:italic r:id="rId23"/>
    </p:embeddedFont>
    <p:embeddedFont>
      <p:font typeface="Perpetua" pitchFamily="18"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BBB713A6-5156-4448-B144-822046962AE8}">
  <a:tblStyle styleId="{BBB713A6-5156-4448-B144-822046962AE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886E1FF-FDF2-4410-8487-3ABA108AFFF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4" autoAdjust="0"/>
  </p:normalViewPr>
  <p:slideViewPr>
    <p:cSldViewPr>
      <p:cViewPr>
        <p:scale>
          <a:sx n="87" d="100"/>
          <a:sy n="87" d="100"/>
        </p:scale>
        <p:origin x="-876" y="-168"/>
      </p:cViewPr>
      <p:guideLst>
        <p:guide orient="horz" pos="1620"/>
        <p:guide pos="2880"/>
      </p:guideLst>
    </p:cSldViewPr>
  </p:slideViewPr>
  <p:outlineViewPr>
    <p:cViewPr>
      <p:scale>
        <a:sx n="33" d="100"/>
        <a:sy n="33" d="100"/>
      </p:scale>
      <p:origin x="42" y="513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52317"/>
            <a:ext cx="9013372" cy="50191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2400300"/>
            <a:ext cx="6400800" cy="120015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64CF2E0-CCC4-4E1E-9902-C3C36AB3FDA4}" type="datetimeFigureOut">
              <a:rPr lang="en-US" smtClean="0"/>
              <a:pPr/>
              <a:t>17-Mar-22</a:t>
            </a:fld>
            <a:endParaRPr lang="en-US" dirty="0"/>
          </a:p>
        </p:txBody>
      </p:sp>
      <p:sp>
        <p:nvSpPr>
          <p:cNvPr id="17" name="Footer Placeholder 16"/>
          <p:cNvSpPr>
            <a:spLocks noGrp="1"/>
          </p:cNvSpPr>
          <p:nvPr>
            <p:ph type="ftr" sz="quarter" idx="11"/>
          </p:nvPr>
        </p:nvSpPr>
        <p:spPr/>
        <p:txBody>
          <a:bodyPr/>
          <a:lstStyle/>
          <a:p>
            <a:endParaRPr kumimoji="0"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7" name="Rectangle 6"/>
          <p:cNvSpPr/>
          <p:nvPr/>
        </p:nvSpPr>
        <p:spPr>
          <a:xfrm>
            <a:off x="62932" y="1086978"/>
            <a:ext cx="9021537" cy="1145512"/>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2" y="1047540"/>
            <a:ext cx="9021537" cy="90435"/>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2" y="2232487"/>
            <a:ext cx="9021537" cy="82899"/>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129448"/>
            <a:ext cx="8229600" cy="1102519"/>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17-Mar-22</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1"/>
            <a:ext cx="201168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05980"/>
            <a:ext cx="55626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17-Mar-22</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2"/>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012325" y="2220413"/>
            <a:ext cx="5445900" cy="1804200"/>
          </a:xfrm>
          <a:prstGeom prst="rect">
            <a:avLst/>
          </a:prstGeom>
        </p:spPr>
        <p:txBody>
          <a:bodyPr spcFirstLastPara="1" wrap="square" lIns="91425" tIns="91425" rIns="91425" bIns="91425" anchor="b" anchorCtr="0">
            <a:noAutofit/>
          </a:bodyPr>
          <a:lstStyle>
            <a:lvl1pPr lvl="0" algn="r">
              <a:spcBef>
                <a:spcPts val="0"/>
              </a:spcBef>
              <a:spcAft>
                <a:spcPts val="0"/>
              </a:spcAft>
              <a:buSzPts val="4800"/>
              <a:buNone/>
              <a:defRPr sz="4800"/>
            </a:lvl1pPr>
            <a:lvl2pPr lvl="1" algn="r">
              <a:spcBef>
                <a:spcPts val="0"/>
              </a:spcBef>
              <a:spcAft>
                <a:spcPts val="0"/>
              </a:spcAft>
              <a:buSzPts val="6000"/>
              <a:buNone/>
              <a:defRPr sz="6000"/>
            </a:lvl2pPr>
            <a:lvl3pPr lvl="2" algn="r">
              <a:spcBef>
                <a:spcPts val="0"/>
              </a:spcBef>
              <a:spcAft>
                <a:spcPts val="0"/>
              </a:spcAft>
              <a:buSzPts val="6000"/>
              <a:buNone/>
              <a:defRPr sz="6000"/>
            </a:lvl3pPr>
            <a:lvl4pPr lvl="3" algn="r">
              <a:spcBef>
                <a:spcPts val="0"/>
              </a:spcBef>
              <a:spcAft>
                <a:spcPts val="0"/>
              </a:spcAft>
              <a:buSzPts val="6000"/>
              <a:buNone/>
              <a:defRPr sz="6000"/>
            </a:lvl4pPr>
            <a:lvl5pPr lvl="4" algn="r">
              <a:spcBef>
                <a:spcPts val="0"/>
              </a:spcBef>
              <a:spcAft>
                <a:spcPts val="0"/>
              </a:spcAft>
              <a:buSzPts val="6000"/>
              <a:buNone/>
              <a:defRPr sz="6000"/>
            </a:lvl5pPr>
            <a:lvl6pPr lvl="5" algn="r">
              <a:spcBef>
                <a:spcPts val="0"/>
              </a:spcBef>
              <a:spcAft>
                <a:spcPts val="0"/>
              </a:spcAft>
              <a:buSzPts val="6000"/>
              <a:buNone/>
              <a:defRPr sz="6000"/>
            </a:lvl6pPr>
            <a:lvl7pPr lvl="6" algn="r">
              <a:spcBef>
                <a:spcPts val="0"/>
              </a:spcBef>
              <a:spcAft>
                <a:spcPts val="0"/>
              </a:spcAft>
              <a:buSzPts val="6000"/>
              <a:buNone/>
              <a:defRPr sz="6000"/>
            </a:lvl7pPr>
            <a:lvl8pPr lvl="7" algn="r">
              <a:spcBef>
                <a:spcPts val="0"/>
              </a:spcBef>
              <a:spcAft>
                <a:spcPts val="0"/>
              </a:spcAft>
              <a:buSzPts val="6000"/>
              <a:buNone/>
              <a:defRPr sz="6000"/>
            </a:lvl8pPr>
            <a:lvl9pPr lvl="8" algn="r">
              <a:spcBef>
                <a:spcPts val="0"/>
              </a:spcBef>
              <a:spcAft>
                <a:spcPts val="0"/>
              </a:spcAft>
              <a:buSzPts val="6000"/>
              <a:buNone/>
              <a:defRPr sz="60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0"/>
        <p:cNvGrpSpPr/>
        <p:nvPr/>
      </p:nvGrpSpPr>
      <p:grpSpPr>
        <a:xfrm>
          <a:off x="0" y="0"/>
          <a:ext cx="0" cy="0"/>
          <a:chOff x="0" y="0"/>
          <a:chExt cx="0" cy="0"/>
        </a:xfrm>
      </p:grpSpPr>
      <p:sp>
        <p:nvSpPr>
          <p:cNvPr id="33" name="Google Shape;33;p6"/>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4" name="Google Shape;34;p6"/>
          <p:cNvSpPr txBox="1">
            <a:spLocks noGrp="1"/>
          </p:cNvSpPr>
          <p:nvPr>
            <p:ph type="body" idx="1"/>
          </p:nvPr>
        </p:nvSpPr>
        <p:spPr>
          <a:xfrm>
            <a:off x="691200" y="1393425"/>
            <a:ext cx="3767400" cy="29178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5" name="Google Shape;35;p6"/>
          <p:cNvSpPr txBox="1">
            <a:spLocks noGrp="1"/>
          </p:cNvSpPr>
          <p:nvPr>
            <p:ph type="body" idx="2"/>
          </p:nvPr>
        </p:nvSpPr>
        <p:spPr>
          <a:xfrm>
            <a:off x="4685500" y="1393425"/>
            <a:ext cx="3767400" cy="29178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691200" y="1511100"/>
            <a:ext cx="7761600" cy="2868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9" name="Google Shape;29;p5"/>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17-Mar-22</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8" name="Content Placeholder 7"/>
          <p:cNvSpPr>
            <a:spLocks noGrp="1"/>
          </p:cNvSpPr>
          <p:nvPr>
            <p:ph sz="quarter" idx="1"/>
          </p:nvPr>
        </p:nvSpPr>
        <p:spPr>
          <a:xfrm>
            <a:off x="914400" y="1085850"/>
            <a:ext cx="777240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52317"/>
            <a:ext cx="9013372" cy="50191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714376"/>
            <a:ext cx="7772400" cy="1021556"/>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1910953"/>
            <a:ext cx="7772400" cy="1003697"/>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64CF2E0-CCC4-4E1E-9902-C3C36AB3FDA4}" type="datetimeFigureOut">
              <a:rPr lang="en-US" smtClean="0"/>
              <a:pPr/>
              <a:t>17-Mar-22</a:t>
            </a:fld>
            <a:endParaRPr lang="en-US" dirty="0"/>
          </a:p>
        </p:txBody>
      </p:sp>
      <p:sp>
        <p:nvSpPr>
          <p:cNvPr id="5" name="Footer Placeholder 4"/>
          <p:cNvSpPr>
            <a:spLocks noGrp="1"/>
          </p:cNvSpPr>
          <p:nvPr>
            <p:ph type="ftr" sz="quarter" idx="11"/>
          </p:nvPr>
        </p:nvSpPr>
        <p:spPr>
          <a:xfrm>
            <a:off x="800100" y="4629150"/>
            <a:ext cx="4000500" cy="342900"/>
          </a:xfrm>
        </p:spPr>
        <p:txBody>
          <a:bodyPr/>
          <a:lstStyle/>
          <a:p>
            <a:endParaRPr kumimoji="0" lang="en-US" dirty="0"/>
          </a:p>
        </p:txBody>
      </p:sp>
      <p:sp>
        <p:nvSpPr>
          <p:cNvPr id="7" name="Rectangle 6"/>
          <p:cNvSpPr/>
          <p:nvPr/>
        </p:nvSpPr>
        <p:spPr>
          <a:xfrm flipV="1">
            <a:off x="69413" y="1782623"/>
            <a:ext cx="9013515" cy="6858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7" y="1756107"/>
            <a:ext cx="9013781" cy="3428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7" y="1851660"/>
            <a:ext cx="9014621" cy="3429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4656582"/>
            <a:ext cx="457200" cy="342900"/>
          </a:xfrm>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64CF2E0-CCC4-4E1E-9902-C3C36AB3FDA4}" type="datetimeFigureOut">
              <a:rPr lang="en-US" smtClean="0"/>
              <a:pPr/>
              <a:t>17-Mar-22</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9" name="Content Placeholder 8"/>
          <p:cNvSpPr>
            <a:spLocks noGrp="1"/>
          </p:cNvSpPr>
          <p:nvPr>
            <p:ph sz="quarter" idx="1"/>
          </p:nvPr>
        </p:nvSpPr>
        <p:spPr>
          <a:xfrm>
            <a:off x="914400" y="1085850"/>
            <a:ext cx="374904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085850"/>
            <a:ext cx="374904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04788"/>
            <a:ext cx="7772400" cy="85725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085850"/>
            <a:ext cx="3733800" cy="5715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085850"/>
            <a:ext cx="3733800" cy="5715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64CF2E0-CCC4-4E1E-9902-C3C36AB3FDA4}" type="datetimeFigureOut">
              <a:rPr lang="en-US" smtClean="0"/>
              <a:pPr/>
              <a:t>17-Mar-22</a:t>
            </a:fld>
            <a:endParaRPr lang="en-US"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11" name="Content Placeholder 10"/>
          <p:cNvSpPr>
            <a:spLocks noGrp="1"/>
          </p:cNvSpPr>
          <p:nvPr>
            <p:ph sz="half" idx="2"/>
          </p:nvPr>
        </p:nvSpPr>
        <p:spPr>
          <a:xfrm>
            <a:off x="914400" y="1685925"/>
            <a:ext cx="3733800" cy="291465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1685925"/>
            <a:ext cx="3733800" cy="291465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64CF2E0-CCC4-4E1E-9902-C3C36AB3FDA4}" type="datetimeFigureOut">
              <a:rPr lang="en-US" smtClean="0"/>
              <a:pPr/>
              <a:t>17-Mar-22</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4CF2E0-CCC4-4E1E-9902-C3C36AB3FDA4}" type="datetimeFigureOut">
              <a:rPr lang="en-US" smtClean="0"/>
              <a:pPr/>
              <a:t>17-Mar-22</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51435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52316"/>
            <a:ext cx="9013372" cy="5020056"/>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04788"/>
            <a:ext cx="7772400" cy="85725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200150"/>
            <a:ext cx="1905000" cy="337185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pPr/>
              <a:t>17-Mar-22</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11" name="Content Placeholder 10"/>
          <p:cNvSpPr>
            <a:spLocks noGrp="1"/>
          </p:cNvSpPr>
          <p:nvPr>
            <p:ph sz="quarter" idx="1"/>
          </p:nvPr>
        </p:nvSpPr>
        <p:spPr>
          <a:xfrm>
            <a:off x="2971800" y="1200150"/>
            <a:ext cx="5715000" cy="337185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675413"/>
            <a:ext cx="7315200" cy="391716"/>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4084369"/>
            <a:ext cx="7315200" cy="51435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pPr/>
              <a:t>17-Mar-22</a:t>
            </a:fld>
            <a:endParaRPr lang="en-US" dirty="0"/>
          </a:p>
        </p:txBody>
      </p:sp>
      <p:sp>
        <p:nvSpPr>
          <p:cNvPr id="6" name="Footer Placeholder 5"/>
          <p:cNvSpPr>
            <a:spLocks noGrp="1"/>
          </p:cNvSpPr>
          <p:nvPr>
            <p:ph type="ftr" sz="quarter" idx="11"/>
          </p:nvPr>
        </p:nvSpPr>
        <p:spPr>
          <a:xfrm>
            <a:off x="914400" y="4629150"/>
            <a:ext cx="3886200" cy="342900"/>
          </a:xfrm>
        </p:spPr>
        <p:txBody>
          <a:bodyPr/>
          <a:lstStyle/>
          <a:p>
            <a:endParaRPr kumimoji="0" lang="en-US" dirty="0"/>
          </a:p>
        </p:txBody>
      </p:sp>
      <p:sp>
        <p:nvSpPr>
          <p:cNvPr id="7" name="Slide Number Placeholder 6"/>
          <p:cNvSpPr>
            <a:spLocks noGrp="1"/>
          </p:cNvSpPr>
          <p:nvPr>
            <p:ph type="sldNum" sz="quarter" idx="12"/>
          </p:nvPr>
        </p:nvSpPr>
        <p:spPr>
          <a:xfrm>
            <a:off x="146304" y="4656582"/>
            <a:ext cx="457200" cy="342900"/>
          </a:xfrm>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11" name="Rectangle 10"/>
          <p:cNvSpPr/>
          <p:nvPr/>
        </p:nvSpPr>
        <p:spPr>
          <a:xfrm flipV="1">
            <a:off x="68307" y="3512666"/>
            <a:ext cx="9006840" cy="6858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9" y="3487856"/>
            <a:ext cx="9006639" cy="3428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1" y="3579919"/>
            <a:ext cx="9006637" cy="3660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9" y="50007"/>
            <a:ext cx="9001873" cy="3436144"/>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52316"/>
            <a:ext cx="9013372" cy="5020056"/>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05979"/>
            <a:ext cx="7772400" cy="85725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085850"/>
            <a:ext cx="7772400" cy="3429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4643437"/>
            <a:ext cx="2476500" cy="357188"/>
          </a:xfrm>
          <a:prstGeom prst="rect">
            <a:avLst/>
          </a:prstGeom>
        </p:spPr>
        <p:txBody>
          <a:bodyPr anchor="ctr" anchorCtr="0"/>
          <a:lstStyle>
            <a:lvl1pPr algn="r" eaLnBrk="1" latinLnBrk="0" hangingPunct="1">
              <a:defRPr kumimoji="0" sz="1400">
                <a:solidFill>
                  <a:schemeClr val="tx2"/>
                </a:solidFill>
              </a:defRPr>
            </a:lvl1pPr>
          </a:lstStyle>
          <a:p>
            <a:pPr algn="r" eaLnBrk="1" latinLnBrk="0" hangingPunct="1"/>
            <a:fld id="{564CF2E0-CCC4-4E1E-9902-C3C36AB3FDA4}" type="datetimeFigureOut">
              <a:rPr lang="en-US" smtClean="0"/>
              <a:pPr algn="r" eaLnBrk="1" latinLnBrk="0" hangingPunct="1"/>
              <a:t>17-Mar-22</a:t>
            </a:fld>
            <a:endParaRPr lang="en-US" sz="1400" dirty="0">
              <a:solidFill>
                <a:schemeClr val="tx2"/>
              </a:solidFill>
            </a:endParaRPr>
          </a:p>
        </p:txBody>
      </p:sp>
      <p:sp>
        <p:nvSpPr>
          <p:cNvPr id="3" name="Footer Placeholder 2"/>
          <p:cNvSpPr>
            <a:spLocks noGrp="1"/>
          </p:cNvSpPr>
          <p:nvPr>
            <p:ph type="ftr" sz="quarter" idx="3"/>
          </p:nvPr>
        </p:nvSpPr>
        <p:spPr>
          <a:xfrm>
            <a:off x="914400" y="4629150"/>
            <a:ext cx="3962400" cy="342900"/>
          </a:xfrm>
          <a:prstGeom prst="rect">
            <a:avLst/>
          </a:prstGeom>
        </p:spPr>
        <p:txBody>
          <a:bodyPr anchor="ctr" anchorCtr="0"/>
          <a:lstStyle>
            <a:lvl1pPr eaLnBrk="1" latinLnBrk="0" hangingPunct="1">
              <a:defRPr kumimoji="0" sz="1400">
                <a:solidFill>
                  <a:schemeClr val="tx2"/>
                </a:solidFill>
              </a:defRPr>
            </a:lvl1pPr>
          </a:lstStyle>
          <a:p>
            <a:endParaRPr kumimoji="0" lang="en-US" sz="1400" dirty="0">
              <a:solidFill>
                <a:schemeClr val="tx2"/>
              </a:solidFill>
            </a:endParaRPr>
          </a:p>
        </p:txBody>
      </p:sp>
      <p:sp>
        <p:nvSpPr>
          <p:cNvPr id="23" name="Slide Number Placeholder 22"/>
          <p:cNvSpPr>
            <a:spLocks noGrp="1"/>
          </p:cNvSpPr>
          <p:nvPr>
            <p:ph type="sldNum" sz="quarter" idx="4"/>
          </p:nvPr>
        </p:nvSpPr>
        <p:spPr>
          <a:xfrm>
            <a:off x="146304" y="4657725"/>
            <a:ext cx="457200" cy="3429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4" r:id="rId14"/>
  </p:sldLayoutIdLst>
  <p:transition>
    <p:fade thruBlk="1"/>
  </p:transition>
  <p:timing>
    <p:tnLst>
      <p:par>
        <p:cTn id="1" dur="indefinite" restart="never" nodeType="tmRoot"/>
      </p:par>
    </p:tnLst>
  </p:timing>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Professional_basketball" TargetMode="External"/><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hyperlink" Target="https://en.wikipedia.org/wiki/Major_professional_sports_leagues_in_the_United_States_and_Canada" TargetMode="External"/><Relationship Id="rId4" Type="http://schemas.openxmlformats.org/officeDocument/2006/relationships/hyperlink" Target="https://en.wikipedia.org/wiki/Sports_leagu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courses.analyticsvidhya.com/courses/introduction-to-data-science-2?utm_source=blog&amp;utm_medium=understandingsupportvectormachinearticle"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 Id="rId9"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1"/>
          <p:cNvSpPr txBox="1">
            <a:spLocks noGrp="1"/>
          </p:cNvSpPr>
          <p:nvPr>
            <p:ph type="ctrTitle"/>
          </p:nvPr>
        </p:nvSpPr>
        <p:spPr>
          <a:xfrm>
            <a:off x="990600" y="1733551"/>
            <a:ext cx="7848600" cy="1066800"/>
          </a:xfrm>
          <a:prstGeom prst="rect">
            <a:avLst/>
          </a:prstGeom>
        </p:spPr>
        <p:txBody>
          <a:bodyPr spcFirstLastPara="1" wrap="square" lIns="91425" tIns="91425" rIns="91425" bIns="91425" anchor="b" anchorCtr="0">
            <a:noAutofit/>
          </a:bodyPr>
          <a:lstStyle/>
          <a:p>
            <a:pPr lvl="0" algn="ctr"/>
            <a:r>
              <a:rPr lang="en-US" sz="1800" b="1" dirty="0" smtClean="0">
                <a:solidFill>
                  <a:schemeClr val="tx1">
                    <a:lumMod val="95000"/>
                    <a:lumOff val="5000"/>
                  </a:schemeClr>
                </a:solidFill>
                <a:latin typeface="Arial Black" pitchFamily="34" charset="0"/>
              </a:rPr>
              <a:t/>
            </a:r>
            <a:br>
              <a:rPr lang="en-US" sz="1800" b="1" dirty="0" smtClean="0">
                <a:solidFill>
                  <a:schemeClr val="tx1">
                    <a:lumMod val="95000"/>
                    <a:lumOff val="5000"/>
                  </a:schemeClr>
                </a:solidFill>
                <a:latin typeface="Arial Black" pitchFamily="34" charset="0"/>
              </a:rPr>
            </a:br>
            <a:r>
              <a:rPr lang="en-US" sz="1800" b="1" dirty="0" smtClean="0">
                <a:solidFill>
                  <a:schemeClr val="tx1">
                    <a:lumMod val="95000"/>
                    <a:lumOff val="5000"/>
                  </a:schemeClr>
                </a:solidFill>
                <a:latin typeface="Arial Black" pitchFamily="34" charset="0"/>
              </a:rPr>
              <a:t/>
            </a:r>
            <a:br>
              <a:rPr lang="en-US" sz="1800" b="1" dirty="0" smtClean="0">
                <a:solidFill>
                  <a:schemeClr val="tx1">
                    <a:lumMod val="95000"/>
                    <a:lumOff val="5000"/>
                  </a:schemeClr>
                </a:solidFill>
                <a:latin typeface="Arial Black" pitchFamily="34" charset="0"/>
              </a:rPr>
            </a:br>
            <a:r>
              <a:rPr lang="en-US" sz="1800" b="1" u="sng" dirty="0" smtClean="0">
                <a:solidFill>
                  <a:schemeClr val="tx1">
                    <a:lumMod val="95000"/>
                    <a:lumOff val="5000"/>
                  </a:schemeClr>
                </a:solidFill>
                <a:latin typeface="Calibri" pitchFamily="34" charset="0"/>
                <a:cs typeface="Calibri" pitchFamily="34" charset="0"/>
              </a:rPr>
              <a:t> </a:t>
            </a:r>
            <a:r>
              <a:rPr lang="en-US" sz="2000" b="1" u="sng" dirty="0" smtClean="0">
                <a:solidFill>
                  <a:schemeClr val="tx1">
                    <a:lumMod val="95000"/>
                    <a:lumOff val="5000"/>
                  </a:schemeClr>
                </a:solidFill>
                <a:latin typeface="Calibri" pitchFamily="34" charset="0"/>
                <a:cs typeface="Calibri" pitchFamily="34" charset="0"/>
              </a:rPr>
              <a:t>PREDICTING THE NBA USING TWITTER: BASED ON SUPPORT VECTOR MACHINE (SVM) SUPERVISED LEARNING ALGORITHM </a:t>
            </a:r>
            <a:r>
              <a:rPr lang="en-US" sz="2400" b="1" dirty="0" smtClean="0">
                <a:latin typeface="Arial Black" pitchFamily="34" charset="0"/>
              </a:rPr>
              <a:t/>
            </a:r>
            <a:br>
              <a:rPr lang="en-US" sz="2400" b="1" dirty="0" smtClean="0">
                <a:latin typeface="Arial Black" pitchFamily="34" charset="0"/>
              </a:rPr>
            </a:br>
            <a:endParaRPr sz="2400" b="1">
              <a:latin typeface="Arial Black" pitchFamily="34" charset="0"/>
            </a:endParaRPr>
          </a:p>
        </p:txBody>
      </p:sp>
      <p:pic>
        <p:nvPicPr>
          <p:cNvPr id="3" name="Picture 7">
            <a:extLst>
              <a:ext uri="{FF2B5EF4-FFF2-40B4-BE49-F238E27FC236}">
                <a16:creationId xmlns:a16="http://schemas.microsoft.com/office/drawing/2014/main" xmlns="" id="{75D6DDA2-7557-4495-AA72-7B1D388ED780}"/>
              </a:ext>
            </a:extLst>
          </p:cNvPr>
          <p:cNvPicPr>
            <a:picLocks noChangeAspect="1"/>
          </p:cNvPicPr>
          <p:nvPr/>
        </p:nvPicPr>
        <p:blipFill>
          <a:blip r:embed="rId3"/>
          <a:stretch>
            <a:fillRect/>
          </a:stretch>
        </p:blipFill>
        <p:spPr>
          <a:xfrm>
            <a:off x="381000" y="209550"/>
            <a:ext cx="8382000" cy="1423449"/>
          </a:xfrm>
          <a:prstGeom prst="rect">
            <a:avLst/>
          </a:prstGeom>
        </p:spPr>
      </p:pic>
      <p:graphicFrame>
        <p:nvGraphicFramePr>
          <p:cNvPr id="4" name="Table 3"/>
          <p:cNvGraphicFramePr>
            <a:graphicFrameLocks noGrp="1"/>
          </p:cNvGraphicFramePr>
          <p:nvPr/>
        </p:nvGraphicFramePr>
        <p:xfrm>
          <a:off x="4495800" y="2495550"/>
          <a:ext cx="3886200" cy="2534920"/>
        </p:xfrm>
        <a:graphic>
          <a:graphicData uri="http://schemas.openxmlformats.org/drawingml/2006/table">
            <a:tbl>
              <a:tblPr firstRow="1" bandRow="1">
                <a:tableStyleId>{BBB713A6-5156-4448-B144-822046962AE8}</a:tableStyleId>
              </a:tblPr>
              <a:tblGrid>
                <a:gridCol w="1943100"/>
                <a:gridCol w="1943100"/>
              </a:tblGrid>
              <a:tr h="533400">
                <a:tc>
                  <a:txBody>
                    <a:bodyPr/>
                    <a:lstStyle/>
                    <a:p>
                      <a:r>
                        <a:rPr lang="en-US" sz="1400" u="sng" dirty="0" smtClean="0">
                          <a:latin typeface="Arial Black" pitchFamily="34" charset="0"/>
                        </a:rPr>
                        <a:t>NAME</a:t>
                      </a:r>
                      <a:endParaRPr lang="en-US" sz="1400" u="sng" dirty="0">
                        <a:latin typeface="Arial Black" pitchFamily="34" charset="0"/>
                      </a:endParaRPr>
                    </a:p>
                  </a:txBody>
                  <a:tcPr/>
                </a:tc>
                <a:tc>
                  <a:txBody>
                    <a:bodyPr/>
                    <a:lstStyle/>
                    <a:p>
                      <a:r>
                        <a:rPr lang="en-US" sz="1400" b="0" u="sng" dirty="0" smtClean="0">
                          <a:latin typeface="Arial Black" pitchFamily="34" charset="0"/>
                        </a:rPr>
                        <a:t>HALLTICKET</a:t>
                      </a:r>
                      <a:r>
                        <a:rPr lang="en-US" sz="1400" b="0" u="sng" baseline="0" dirty="0" smtClean="0">
                          <a:latin typeface="Arial Black" pitchFamily="34" charset="0"/>
                        </a:rPr>
                        <a:t> NO</a:t>
                      </a:r>
                      <a:endParaRPr lang="en-US" sz="1400" b="0" u="sng" dirty="0">
                        <a:latin typeface="Arial Black" pitchFamily="34" charset="0"/>
                      </a:endParaRPr>
                    </a:p>
                  </a:txBody>
                  <a:tcPr/>
                </a:tc>
              </a:tr>
              <a:tr h="370840">
                <a:tc>
                  <a:txBody>
                    <a:bodyPr/>
                    <a:lstStyle/>
                    <a:p>
                      <a:r>
                        <a:rPr lang="en-US" sz="1400" dirty="0" smtClean="0"/>
                        <a:t>1. K. Ashwini</a:t>
                      </a:r>
                      <a:endParaRPr lang="en-US" sz="1400" dirty="0"/>
                    </a:p>
                  </a:txBody>
                  <a:tcPr/>
                </a:tc>
                <a:tc>
                  <a:txBody>
                    <a:bodyPr/>
                    <a:lstStyle/>
                    <a:p>
                      <a:r>
                        <a:rPr lang="en-US" sz="1400" dirty="0" smtClean="0"/>
                        <a:t>196F5A0503</a:t>
                      </a:r>
                      <a:endParaRPr lang="en-US" sz="1400" dirty="0"/>
                    </a:p>
                  </a:txBody>
                  <a:tcPr/>
                </a:tc>
              </a:tr>
              <a:tr h="370840">
                <a:tc>
                  <a:txBody>
                    <a:bodyPr/>
                    <a:lstStyle/>
                    <a:p>
                      <a:r>
                        <a:rPr lang="en-US" sz="1400" dirty="0" smtClean="0"/>
                        <a:t>2.</a:t>
                      </a:r>
                      <a:r>
                        <a:rPr lang="en-US" sz="1400" baseline="0" dirty="0" smtClean="0"/>
                        <a:t> B. Lalitha Priya</a:t>
                      </a:r>
                      <a:endParaRPr lang="en-US" sz="1400" dirty="0"/>
                    </a:p>
                  </a:txBody>
                  <a:tcPr/>
                </a:tc>
                <a:tc>
                  <a:txBody>
                    <a:bodyPr/>
                    <a:lstStyle/>
                    <a:p>
                      <a:r>
                        <a:rPr lang="en-US" sz="1400" dirty="0" smtClean="0"/>
                        <a:t>186F1A0506</a:t>
                      </a:r>
                      <a:endParaRPr lang="en-US" sz="1400" dirty="0"/>
                    </a:p>
                  </a:txBody>
                  <a:tcPr/>
                </a:tc>
              </a:tr>
              <a:tr h="370840">
                <a:tc>
                  <a:txBody>
                    <a:bodyPr/>
                    <a:lstStyle/>
                    <a:p>
                      <a:r>
                        <a:rPr lang="en-US" sz="1400" dirty="0" smtClean="0"/>
                        <a:t>3. G. Deekshith</a:t>
                      </a:r>
                      <a:endParaRPr lang="en-US" sz="1400" dirty="0"/>
                    </a:p>
                  </a:txBody>
                  <a:tcPr/>
                </a:tc>
                <a:tc>
                  <a:txBody>
                    <a:bodyPr/>
                    <a:lstStyle/>
                    <a:p>
                      <a:r>
                        <a:rPr lang="en-US" sz="1400" dirty="0" smtClean="0"/>
                        <a:t>196F5A0511</a:t>
                      </a:r>
                      <a:endParaRPr lang="en-US" sz="1400" dirty="0"/>
                    </a:p>
                  </a:txBody>
                  <a:tcPr/>
                </a:tc>
              </a:tr>
              <a:tr h="370840">
                <a:tc>
                  <a:txBody>
                    <a:bodyPr/>
                    <a:lstStyle/>
                    <a:p>
                      <a:r>
                        <a:rPr lang="en-US" sz="1400" dirty="0" smtClean="0"/>
                        <a:t>4. S. Karthik</a:t>
                      </a:r>
                      <a:r>
                        <a:rPr lang="en-US" sz="1400" baseline="0" dirty="0" smtClean="0"/>
                        <a:t> Kumar</a:t>
                      </a:r>
                      <a:endParaRPr lang="en-US" sz="1400" dirty="0"/>
                    </a:p>
                  </a:txBody>
                  <a:tcPr/>
                </a:tc>
                <a:tc>
                  <a:txBody>
                    <a:bodyPr/>
                    <a:lstStyle/>
                    <a:p>
                      <a:r>
                        <a:rPr lang="en-US" sz="1400" dirty="0" smtClean="0"/>
                        <a:t>186F1A0543</a:t>
                      </a:r>
                      <a:endParaRPr lang="en-US" sz="1400" dirty="0"/>
                    </a:p>
                  </a:txBody>
                  <a:tcPr/>
                </a:tc>
              </a:tr>
              <a:tr h="370840">
                <a:tc>
                  <a:txBody>
                    <a:bodyPr/>
                    <a:lstStyle/>
                    <a:p>
                      <a:r>
                        <a:rPr lang="en-US" sz="1400" dirty="0" smtClean="0"/>
                        <a:t>5. K. Karunakar Reddy</a:t>
                      </a:r>
                      <a:endParaRPr lang="en-US" sz="1400" dirty="0"/>
                    </a:p>
                  </a:txBody>
                  <a:tcPr/>
                </a:tc>
                <a:tc>
                  <a:txBody>
                    <a:bodyPr/>
                    <a:lstStyle/>
                    <a:p>
                      <a:r>
                        <a:rPr lang="en-US" sz="1400" dirty="0" smtClean="0"/>
                        <a:t>186F1A0529</a:t>
                      </a:r>
                      <a:endParaRPr lang="en-US" sz="1400" dirty="0"/>
                    </a:p>
                  </a:txBody>
                  <a:tcPr/>
                </a:tc>
              </a:tr>
            </a:tbl>
          </a:graphicData>
        </a:graphic>
      </p:graphicFrame>
      <p:sp>
        <p:nvSpPr>
          <p:cNvPr id="5" name="TextBox 4"/>
          <p:cNvSpPr txBox="1"/>
          <p:nvPr/>
        </p:nvSpPr>
        <p:spPr>
          <a:xfrm>
            <a:off x="381000" y="3790950"/>
            <a:ext cx="3276600" cy="553998"/>
          </a:xfrm>
          <a:prstGeom prst="rect">
            <a:avLst/>
          </a:prstGeom>
          <a:noFill/>
        </p:spPr>
        <p:txBody>
          <a:bodyPr wrap="square" rtlCol="0">
            <a:spAutoFit/>
          </a:bodyPr>
          <a:lstStyle/>
          <a:p>
            <a:r>
              <a:rPr lang="en-US" sz="1600" b="1" u="sng" dirty="0" smtClean="0"/>
              <a:t>Project Guide:</a:t>
            </a:r>
            <a:r>
              <a:rPr lang="en-US" dirty="0" smtClean="0"/>
              <a:t/>
            </a:r>
            <a:br>
              <a:rPr lang="en-US" dirty="0" smtClean="0"/>
            </a:br>
            <a:r>
              <a:rPr lang="en-US" dirty="0" smtClean="0"/>
              <a:t>Mrs. G. Harika (Asst. Prof)</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152400" y="0"/>
            <a:ext cx="82950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u="sng" dirty="0" smtClean="0">
                <a:solidFill>
                  <a:schemeClr val="tx1">
                    <a:lumMod val="95000"/>
                    <a:lumOff val="5000"/>
                  </a:schemeClr>
                </a:solidFill>
                <a:latin typeface="Times New Roman" pitchFamily="18" charset="0"/>
                <a:cs typeface="Times New Roman" pitchFamily="18" charset="0"/>
              </a:rPr>
              <a:t>Introduction</a:t>
            </a:r>
            <a:endParaRPr sz="3600" b="1" u="sng">
              <a:solidFill>
                <a:schemeClr val="tx1">
                  <a:lumMod val="95000"/>
                  <a:lumOff val="5000"/>
                </a:schemeClr>
              </a:solidFill>
              <a:latin typeface="Times New Roman" pitchFamily="18" charset="0"/>
              <a:cs typeface="Times New Roman" pitchFamily="18" charset="0"/>
            </a:endParaRPr>
          </a:p>
        </p:txBody>
      </p:sp>
      <p:sp>
        <p:nvSpPr>
          <p:cNvPr id="100" name="Google Shape;100;p16"/>
          <p:cNvSpPr txBox="1">
            <a:spLocks noGrp="1"/>
          </p:cNvSpPr>
          <p:nvPr>
            <p:ph type="body" idx="1"/>
          </p:nvPr>
        </p:nvSpPr>
        <p:spPr>
          <a:xfrm>
            <a:off x="0" y="1047750"/>
            <a:ext cx="8300400" cy="2868900"/>
          </a:xfrm>
          <a:prstGeom prst="rect">
            <a:avLst/>
          </a:prstGeom>
        </p:spPr>
        <p:txBody>
          <a:bodyPr spcFirstLastPara="1" wrap="square" lIns="91425" tIns="91425" rIns="91425" bIns="91425" anchor="t" anchorCtr="0">
            <a:noAutofit/>
          </a:bodyPr>
          <a:lstStyle/>
          <a:p>
            <a:pPr marL="0" lvl="0" indent="0" algn="just">
              <a:buNone/>
            </a:pPr>
            <a:r>
              <a:rPr lang="en-US" sz="1200" dirty="0" smtClean="0">
                <a:latin typeface="Calibri" pitchFamily="34" charset="0"/>
                <a:cs typeface="Calibri" pitchFamily="34" charset="0"/>
              </a:rPr>
              <a:t> </a:t>
            </a:r>
            <a:r>
              <a:rPr lang="en-US" sz="1200" b="1" dirty="0" smtClean="0">
                <a:solidFill>
                  <a:schemeClr val="accent1"/>
                </a:solidFill>
                <a:latin typeface="Calibri" pitchFamily="34" charset="0"/>
                <a:ea typeface="Montserrat"/>
                <a:cs typeface="Calibri" pitchFamily="34" charset="0"/>
                <a:sym typeface="Montserrat"/>
              </a:rPr>
              <a:t>What is NBA?</a:t>
            </a:r>
            <a:endParaRPr lang="en-US" sz="1200" dirty="0" smtClean="0">
              <a:solidFill>
                <a:schemeClr val="accent1"/>
              </a:solidFill>
              <a:latin typeface="Calibri" pitchFamily="34" charset="0"/>
              <a:ea typeface="Montserrat"/>
              <a:cs typeface="Calibri" pitchFamily="34" charset="0"/>
              <a:sym typeface="Montserrat"/>
            </a:endParaRPr>
          </a:p>
          <a:p>
            <a:pPr marL="228600" lvl="0" indent="-228600" algn="just">
              <a:buClr>
                <a:schemeClr val="dk1"/>
              </a:buClr>
              <a:buSzPts val="1100"/>
              <a:buFont typeface="Arial"/>
              <a:buAutoNum type="arabicPeriod"/>
            </a:pPr>
            <a:r>
              <a:rPr lang="en-US" sz="1300" dirty="0" smtClean="0">
                <a:solidFill>
                  <a:schemeClr val="tx1">
                    <a:lumMod val="95000"/>
                    <a:lumOff val="5000"/>
                  </a:schemeClr>
                </a:solidFill>
                <a:latin typeface="Times New Roman" pitchFamily="18" charset="0"/>
                <a:ea typeface="Montserrat"/>
                <a:cs typeface="Times New Roman" pitchFamily="18" charset="0"/>
                <a:sym typeface="Montserrat"/>
              </a:rPr>
              <a:t>Stands for National Basketball Association</a:t>
            </a:r>
          </a:p>
          <a:p>
            <a:pPr marL="228600" lvl="0" indent="-228600" algn="just">
              <a:buClr>
                <a:schemeClr val="dk1"/>
              </a:buClr>
              <a:buSzPts val="1100"/>
              <a:buFont typeface="Arial"/>
              <a:buAutoNum type="arabicPeriod"/>
            </a:pPr>
            <a:r>
              <a:rPr lang="en-US" sz="1300" b="1" dirty="0" smtClean="0">
                <a:solidFill>
                  <a:schemeClr val="tx1">
                    <a:lumMod val="95000"/>
                    <a:lumOff val="5000"/>
                  </a:schemeClr>
                </a:solidFill>
                <a:latin typeface="Times New Roman" pitchFamily="18" charset="0"/>
                <a:cs typeface="Times New Roman" pitchFamily="18" charset="0"/>
              </a:rPr>
              <a:t>National Basketball Association</a:t>
            </a:r>
            <a:r>
              <a:rPr lang="en-US" sz="1300" dirty="0" smtClean="0">
                <a:solidFill>
                  <a:schemeClr val="tx1">
                    <a:lumMod val="95000"/>
                    <a:lumOff val="5000"/>
                  </a:schemeClr>
                </a:solidFill>
                <a:latin typeface="Times New Roman" pitchFamily="18" charset="0"/>
                <a:cs typeface="Times New Roman" pitchFamily="18" charset="0"/>
              </a:rPr>
              <a:t> (</a:t>
            </a:r>
            <a:r>
              <a:rPr lang="en-US" sz="1300" b="1" dirty="0" smtClean="0">
                <a:solidFill>
                  <a:schemeClr val="tx1">
                    <a:lumMod val="95000"/>
                    <a:lumOff val="5000"/>
                  </a:schemeClr>
                </a:solidFill>
                <a:latin typeface="Times New Roman" pitchFamily="18" charset="0"/>
                <a:cs typeface="Times New Roman" pitchFamily="18" charset="0"/>
              </a:rPr>
              <a:t>NBA</a:t>
            </a:r>
            <a:r>
              <a:rPr lang="en-US" sz="1300" dirty="0" smtClean="0">
                <a:solidFill>
                  <a:schemeClr val="tx1">
                    <a:lumMod val="95000"/>
                    <a:lumOff val="5000"/>
                  </a:schemeClr>
                </a:solidFill>
                <a:latin typeface="Times New Roman" pitchFamily="18" charset="0"/>
                <a:cs typeface="Times New Roman" pitchFamily="18" charset="0"/>
              </a:rPr>
              <a:t>) is a </a:t>
            </a:r>
            <a:r>
              <a:rPr lang="en-US" sz="1300" dirty="0" smtClean="0">
                <a:solidFill>
                  <a:schemeClr val="tx1">
                    <a:lumMod val="95000"/>
                    <a:lumOff val="5000"/>
                  </a:schemeClr>
                </a:solidFill>
                <a:latin typeface="Times New Roman" pitchFamily="18" charset="0"/>
                <a:cs typeface="Times New Roman" pitchFamily="18" charset="0"/>
                <a:hlinkClick r:id="rId3" tooltip="Professional basketball"/>
              </a:rPr>
              <a:t>professional basketball</a:t>
            </a:r>
            <a:r>
              <a:rPr lang="en-US" sz="1300" dirty="0" smtClean="0">
                <a:solidFill>
                  <a:schemeClr val="tx1">
                    <a:lumMod val="95000"/>
                    <a:lumOff val="5000"/>
                  </a:schemeClr>
                </a:solidFill>
                <a:latin typeface="Times New Roman" pitchFamily="18" charset="0"/>
                <a:cs typeface="Times New Roman" pitchFamily="18" charset="0"/>
              </a:rPr>
              <a:t> </a:t>
            </a:r>
            <a:r>
              <a:rPr lang="en-US" sz="1300" dirty="0" smtClean="0">
                <a:solidFill>
                  <a:schemeClr val="tx1">
                    <a:lumMod val="95000"/>
                    <a:lumOff val="5000"/>
                  </a:schemeClr>
                </a:solidFill>
                <a:latin typeface="Times New Roman" pitchFamily="18" charset="0"/>
                <a:cs typeface="Times New Roman" pitchFamily="18" charset="0"/>
                <a:hlinkClick r:id="rId4" tooltip="Sports league"/>
              </a:rPr>
              <a:t>league</a:t>
            </a:r>
            <a:r>
              <a:rPr lang="en-US" sz="1300" dirty="0" smtClean="0">
                <a:solidFill>
                  <a:schemeClr val="tx1">
                    <a:lumMod val="95000"/>
                    <a:lumOff val="5000"/>
                  </a:schemeClr>
                </a:solidFill>
                <a:latin typeface="Times New Roman" pitchFamily="18" charset="0"/>
                <a:cs typeface="Times New Roman" pitchFamily="18" charset="0"/>
              </a:rPr>
              <a:t> in North America.</a:t>
            </a:r>
          </a:p>
          <a:p>
            <a:pPr marL="228600" lvl="0" indent="-228600" algn="just">
              <a:buClr>
                <a:schemeClr val="dk1"/>
              </a:buClr>
              <a:buSzPts val="1100"/>
              <a:buFont typeface="Arial"/>
              <a:buAutoNum type="arabicPeriod"/>
            </a:pPr>
            <a:r>
              <a:rPr lang="en-US" sz="1300" dirty="0" smtClean="0">
                <a:solidFill>
                  <a:schemeClr val="tx1">
                    <a:lumMod val="95000"/>
                    <a:lumOff val="5000"/>
                  </a:schemeClr>
                </a:solidFill>
                <a:latin typeface="Times New Roman" pitchFamily="18" charset="0"/>
                <a:cs typeface="Times New Roman" pitchFamily="18" charset="0"/>
              </a:rPr>
              <a:t>composes of 30 teams (29 in the United States and 1 in Canada) and is one of the four </a:t>
            </a:r>
            <a:r>
              <a:rPr lang="en-US" sz="1300" dirty="0" smtClean="0">
                <a:solidFill>
                  <a:schemeClr val="tx1">
                    <a:lumMod val="95000"/>
                    <a:lumOff val="5000"/>
                  </a:schemeClr>
                </a:solidFill>
                <a:latin typeface="Times New Roman" pitchFamily="18" charset="0"/>
                <a:cs typeface="Times New Roman" pitchFamily="18" charset="0"/>
                <a:hlinkClick r:id="rId5" tooltip="Major professional sports leagues in the United States and Canada"/>
              </a:rPr>
              <a:t>major professional sports leagues in the United States and Canada</a:t>
            </a:r>
            <a:r>
              <a:rPr lang="en-US" sz="1300" dirty="0" smtClean="0">
                <a:solidFill>
                  <a:schemeClr val="tx1">
                    <a:lumMod val="95000"/>
                    <a:lumOff val="5000"/>
                  </a:schemeClr>
                </a:solidFill>
                <a:latin typeface="Times New Roman" pitchFamily="18" charset="0"/>
                <a:cs typeface="Times New Roman" pitchFamily="18" charset="0"/>
              </a:rPr>
              <a:t>. </a:t>
            </a:r>
          </a:p>
          <a:p>
            <a:pPr marL="228600" lvl="0" indent="-228600" algn="just">
              <a:buClr>
                <a:schemeClr val="dk1"/>
              </a:buClr>
              <a:buSzPts val="1100"/>
              <a:buFont typeface="Arial"/>
              <a:buAutoNum type="arabicPeriod"/>
            </a:pPr>
            <a:r>
              <a:rPr lang="en-US" sz="1300" dirty="0" smtClean="0">
                <a:solidFill>
                  <a:schemeClr val="tx1">
                    <a:lumMod val="95000"/>
                    <a:lumOff val="5000"/>
                  </a:schemeClr>
                </a:solidFill>
                <a:latin typeface="Times New Roman" pitchFamily="18" charset="0"/>
                <a:cs typeface="Times New Roman" pitchFamily="18" charset="0"/>
              </a:rPr>
              <a:t>It is the premier men's professional basketball league in the world which is played in the indoor.</a:t>
            </a:r>
          </a:p>
          <a:p>
            <a:pPr marL="228600" lvl="0" indent="-228600" algn="just">
              <a:buClr>
                <a:schemeClr val="dk1"/>
              </a:buClr>
              <a:buSzPts val="1100"/>
              <a:buFont typeface="Arial"/>
              <a:buAutoNum type="arabicPeriod"/>
            </a:pPr>
            <a:r>
              <a:rPr lang="en-US" sz="1300" dirty="0" smtClean="0">
                <a:solidFill>
                  <a:schemeClr val="tx1">
                    <a:lumMod val="95000"/>
                    <a:lumOff val="5000"/>
                  </a:schemeClr>
                </a:solidFill>
                <a:latin typeface="Times New Roman" pitchFamily="18" charset="0"/>
                <a:cs typeface="Times New Roman" pitchFamily="18" charset="0"/>
              </a:rPr>
              <a:t>The NBA is now the second most watched sports league in the US, and the tenth most followed sport in the world.</a:t>
            </a:r>
          </a:p>
          <a:p>
            <a:pPr marL="228600" lvl="0" indent="-228600" algn="just">
              <a:buClr>
                <a:schemeClr val="dk1"/>
              </a:buClr>
              <a:buSzPts val="1100"/>
              <a:buFont typeface="Arial"/>
              <a:buAutoNum type="arabicPeriod"/>
            </a:pPr>
            <a:r>
              <a:rPr lang="en-US" sz="1300" dirty="0" smtClean="0">
                <a:solidFill>
                  <a:schemeClr val="tx1">
                    <a:lumMod val="95000"/>
                    <a:lumOff val="5000"/>
                  </a:schemeClr>
                </a:solidFill>
                <a:latin typeface="Times New Roman" pitchFamily="18" charset="0"/>
                <a:cs typeface="Times New Roman" pitchFamily="18" charset="0"/>
              </a:rPr>
              <a:t>There are total 30 teams in the NBA league and can be divided by 15 teams respectively in Eastern and Western conferences</a:t>
            </a:r>
            <a:endParaRPr lang="en-US" sz="1300" dirty="0" smtClean="0">
              <a:solidFill>
                <a:schemeClr val="tx1">
                  <a:lumMod val="95000"/>
                  <a:lumOff val="5000"/>
                </a:schemeClr>
              </a:solidFill>
              <a:latin typeface="Times New Roman" pitchFamily="18" charset="0"/>
              <a:cs typeface="Times New Roman" pitchFamily="18" charset="0"/>
              <a:sym typeface="Montserrat"/>
            </a:endParaRPr>
          </a:p>
          <a:p>
            <a:pPr marL="228600" lvl="0" indent="-228600" algn="just">
              <a:buClr>
                <a:schemeClr val="dk1"/>
              </a:buClr>
              <a:buSzPts val="1100"/>
              <a:buFont typeface="Arial"/>
              <a:buAutoNum type="arabicPeriod"/>
            </a:pPr>
            <a:r>
              <a:rPr lang="en-US" sz="1300" dirty="0" smtClean="0">
                <a:latin typeface="Calibri" pitchFamily="34" charset="0"/>
                <a:cs typeface="Calibri" pitchFamily="34" charset="0"/>
              </a:rPr>
              <a:t>Objective of this project is to use Twitter API, Machine Learning, Deep Learning and natural language processing skills to predict the game results of NBA (National Basketball Association) based on the tweets on NBA.  Thus, more business opportunities maybe detected and utilized not only for NBA but also for other relevant sport leagues.</a:t>
            </a:r>
          </a:p>
          <a:p>
            <a:pPr marL="228600" lvl="0" indent="-228600" algn="just">
              <a:buClr>
                <a:schemeClr val="dk1"/>
              </a:buClr>
              <a:buSzPts val="1100"/>
              <a:buFont typeface="Arial"/>
              <a:buAutoNum type="arabicPeriod"/>
            </a:pPr>
            <a:r>
              <a:rPr lang="en-US" sz="1300" dirty="0" smtClean="0">
                <a:latin typeface="Calibri" pitchFamily="34" charset="0"/>
                <a:cs typeface="Calibri" pitchFamily="34" charset="0"/>
              </a:rPr>
              <a:t>Commercial and Social Betting on sports like National Basketball Association (NBA) is very common in countries like USA. Therefore, Predicting the outcome of NBA matches as win or lose poses a challenges to the corresponding communities. The League also introduced its new social media like Twitter for informing the goal status of the game, and the tweets made by twitter users.</a:t>
            </a:r>
            <a:endParaRPr sz="1300">
              <a:latin typeface="Calibri" pitchFamily="34" charset="0"/>
              <a:cs typeface="Calibri" pitchFamily="34" charset="0"/>
            </a:endParaRPr>
          </a:p>
        </p:txBody>
      </p:sp>
      <p:sp>
        <p:nvSpPr>
          <p:cNvPr id="101" name="Google Shape;101;p1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152400" y="152400"/>
            <a:ext cx="8300400" cy="5905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u="sng" dirty="0" smtClean="0">
                <a:solidFill>
                  <a:schemeClr val="tx1">
                    <a:lumMod val="95000"/>
                    <a:lumOff val="5000"/>
                  </a:schemeClr>
                </a:solidFill>
                <a:latin typeface="Arial Black" pitchFamily="34" charset="0"/>
              </a:rPr>
              <a:t>EXISTING SYSTEM</a:t>
            </a:r>
            <a:endParaRPr u="sng">
              <a:solidFill>
                <a:schemeClr val="tx1">
                  <a:lumMod val="95000"/>
                  <a:lumOff val="5000"/>
                </a:schemeClr>
              </a:solidFill>
              <a:latin typeface="Arial Black" pitchFamily="34" charset="0"/>
            </a:endParaRPr>
          </a:p>
        </p:txBody>
      </p:sp>
      <p:sp>
        <p:nvSpPr>
          <p:cNvPr id="100" name="Google Shape;100;p16"/>
          <p:cNvSpPr txBox="1">
            <a:spLocks noGrp="1"/>
          </p:cNvSpPr>
          <p:nvPr>
            <p:ph type="body" idx="1"/>
          </p:nvPr>
        </p:nvSpPr>
        <p:spPr>
          <a:xfrm>
            <a:off x="0" y="742950"/>
            <a:ext cx="8915400" cy="4191000"/>
          </a:xfrm>
          <a:prstGeom prst="rect">
            <a:avLst/>
          </a:prstGeom>
        </p:spPr>
        <p:txBody>
          <a:bodyPr spcFirstLastPara="1" wrap="square" lIns="91425" tIns="91425" rIns="91425" bIns="91425" anchor="t" anchorCtr="0">
            <a:noAutofit/>
          </a:bodyPr>
          <a:lstStyle/>
          <a:p>
            <a:pPr>
              <a:buNone/>
            </a:pPr>
            <a:r>
              <a:rPr lang="en-US" sz="1600" dirty="0" smtClean="0"/>
              <a:t>         We will implement the sentiment analysis to the original tweets,sentence_tokenized, and sentence_snowstemmeed to observe the difference between these methods and check their effect. When talking about sentiment analysis, there are three common types we use and rule-based methods will be selected in this chapter because it is easier to apply and there is no need to have an actual training set to train the data.</a:t>
            </a:r>
          </a:p>
          <a:p>
            <a:pPr>
              <a:buNone/>
            </a:pPr>
            <a:r>
              <a:rPr lang="en-US" sz="1600" dirty="0" smtClean="0"/>
              <a:t> </a:t>
            </a:r>
          </a:p>
          <a:p>
            <a:pPr>
              <a:buNone/>
            </a:pPr>
            <a:r>
              <a:rPr lang="en-US" sz="1600" dirty="0" smtClean="0"/>
              <a:t>•Rule-based: Perform sentiment analysis based on a set of predefined rules and sentiment scores.</a:t>
            </a:r>
          </a:p>
          <a:p>
            <a:pPr>
              <a:buNone/>
            </a:pPr>
            <a:r>
              <a:rPr lang="en-US" sz="1600" dirty="0" smtClean="0"/>
              <a:t>• Automatic: Using machine learning techniques to learn from data. </a:t>
            </a:r>
          </a:p>
          <a:p>
            <a:pPr>
              <a:buNone/>
            </a:pPr>
            <a:r>
              <a:rPr lang="en-US" sz="1600" dirty="0" smtClean="0"/>
              <a:t>• Hybrid: Combine both rule-based and automatic methods.</a:t>
            </a:r>
          </a:p>
          <a:p>
            <a:pPr>
              <a:buNone/>
            </a:pPr>
            <a:r>
              <a:rPr lang="en-US" sz="1600" dirty="0" smtClean="0"/>
              <a:t> </a:t>
            </a:r>
          </a:p>
          <a:p>
            <a:pPr>
              <a:buNone/>
            </a:pPr>
            <a:r>
              <a:rPr lang="en-US" sz="1600" dirty="0" smtClean="0"/>
              <a:t>Twitter as our tool to measure the players' sentiment because a majority of NBA fans tweet their opinions or mind on twitter.</a:t>
            </a:r>
          </a:p>
          <a:p>
            <a:pPr>
              <a:buNone/>
            </a:pPr>
            <a:endParaRPr lang="en-US" sz="1600" dirty="0" smtClean="0"/>
          </a:p>
        </p:txBody>
      </p:sp>
      <p:sp>
        <p:nvSpPr>
          <p:cNvPr id="101" name="Google Shape;101;p1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0" y="0"/>
            <a:ext cx="8991600" cy="8191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u="sng" dirty="0" smtClean="0">
                <a:solidFill>
                  <a:schemeClr val="tx1">
                    <a:lumMod val="95000"/>
                    <a:lumOff val="5000"/>
                  </a:schemeClr>
                </a:solidFill>
                <a:latin typeface="Arial Black" pitchFamily="34" charset="0"/>
                <a:cs typeface="Times New Roman" pitchFamily="18" charset="0"/>
              </a:rPr>
              <a:t>Proposed System</a:t>
            </a:r>
            <a:endParaRPr u="sng">
              <a:solidFill>
                <a:schemeClr val="tx1">
                  <a:lumMod val="95000"/>
                  <a:lumOff val="5000"/>
                </a:schemeClr>
              </a:solidFill>
              <a:latin typeface="Arial Black" pitchFamily="34" charset="0"/>
              <a:cs typeface="Times New Roman" pitchFamily="18" charset="0"/>
            </a:endParaRPr>
          </a:p>
        </p:txBody>
      </p:sp>
      <p:sp>
        <p:nvSpPr>
          <p:cNvPr id="101" name="Google Shape;101;p1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sp>
        <p:nvSpPr>
          <p:cNvPr id="135169" name="Rectangle 1"/>
          <p:cNvSpPr>
            <a:spLocks noChangeArrowheads="1"/>
          </p:cNvSpPr>
          <p:nvPr/>
        </p:nvSpPr>
        <p:spPr bwMode="auto">
          <a:xfrm>
            <a:off x="0" y="0"/>
            <a:ext cx="184731" cy="553998"/>
          </a:xfrm>
          <a:prstGeom prst="rect">
            <a:avLst/>
          </a:prstGeom>
          <a:no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5170" name="Rectangle 2"/>
          <p:cNvSpPr>
            <a:spLocks noChangeArrowheads="1"/>
          </p:cNvSpPr>
          <p:nvPr/>
        </p:nvSpPr>
        <p:spPr bwMode="auto">
          <a:xfrm>
            <a:off x="0" y="0"/>
            <a:ext cx="184731" cy="553998"/>
          </a:xfrm>
          <a:prstGeom prst="rect">
            <a:avLst/>
          </a:prstGeom>
          <a:no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6"/>
          <p:cNvSpPr/>
          <p:nvPr/>
        </p:nvSpPr>
        <p:spPr>
          <a:xfrm>
            <a:off x="304800" y="1047750"/>
            <a:ext cx="8382000" cy="2677656"/>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The NBA is now the second most watched sports league in the US, and the tenth most followed sport in the world. The growth in popularity of basketball domestically and internationally makes it an ideal place to apply new Deep learning techniques.</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 The purpose of this project is to apply Machine Learning and Deep Learning methodologies in social media analytics such as </a:t>
            </a:r>
            <a:r>
              <a:rPr lang="en-US" b="1" dirty="0" smtClean="0">
                <a:latin typeface="Times New Roman" panose="02020603050405020304" pitchFamily="18" charset="0"/>
                <a:ea typeface="Times New Roman" panose="02020603050405020304" pitchFamily="18" charset="0"/>
                <a:cs typeface="Times New Roman" panose="02020603050405020304" pitchFamily="18" charset="0"/>
              </a:rPr>
              <a:t>Twitter</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 in order to predict the game results of NBA. Thus, more business opportunities may be detected and utilized not only for NBA but also for other relevant sport leagues.</a:t>
            </a:r>
          </a:p>
          <a:p>
            <a:endParaRPr lang="en-US" dirty="0" smtClean="0">
              <a:latin typeface="Times New Roman" panose="02020603050405020304" pitchFamily="18" charset="0"/>
              <a:ea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ea typeface="Times New Roman" panose="02020603050405020304" pitchFamily="18" charset="0"/>
                <a:cs typeface="Times New Roman" panose="02020603050405020304" pitchFamily="18" charset="0"/>
              </a:rPr>
              <a:t>For supervised Learning the data is assumed as large. The nature of the problem is more analysis. The prediction is done based on analysis on hidden patterns extracted from </a:t>
            </a:r>
            <a:r>
              <a:rPr lang="en-US" dirty="0" err="1" smtClean="0">
                <a:latin typeface="Times New Roman" panose="02020603050405020304" pitchFamily="18" charset="0"/>
                <a:ea typeface="Times New Roman" panose="02020603050405020304" pitchFamily="18" charset="0"/>
                <a:cs typeface="Times New Roman" panose="02020603050405020304" pitchFamily="18" charset="0"/>
              </a:rPr>
              <a:t>labelled</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 data found. It means the number of dimensions are significantly higher than what we assumed for unsupervised learning, The criteria will have to consider more number of dimensions. The basic data will have more number of columns and </a:t>
            </a:r>
            <a:r>
              <a:rPr lang="en-IN" dirty="0" smtClean="0">
                <a:latin typeface="Times New Roman" panose="02020603050405020304" pitchFamily="18" charset="0"/>
                <a:ea typeface="Times New Roman" panose="02020603050405020304" pitchFamily="18" charset="0"/>
                <a:cs typeface="Times New Roman" panose="02020603050405020304" pitchFamily="18" charset="0"/>
              </a:rPr>
              <a:t>record’s. We should reduce the number of fields that have noisy data and it is not important for analysis. So, by removing the fields we’ll make analysis based on SVM(supervised learning algorithm).</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2"/>
          <p:cNvSpPr txBox="1">
            <a:spLocks noGrp="1"/>
          </p:cNvSpPr>
          <p:nvPr>
            <p:ph type="title"/>
          </p:nvPr>
        </p:nvSpPr>
        <p:spPr>
          <a:xfrm>
            <a:off x="228600" y="209550"/>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u="sng" dirty="0" smtClean="0">
                <a:solidFill>
                  <a:schemeClr val="tx1">
                    <a:lumMod val="95000"/>
                    <a:lumOff val="5000"/>
                  </a:schemeClr>
                </a:solidFill>
                <a:latin typeface="Arial Black" pitchFamily="34" charset="0"/>
                <a:cs typeface="Times New Roman" pitchFamily="18" charset="0"/>
              </a:rPr>
              <a:t>SOFTWARE AND HARDWARE REQUIREMENTS:</a:t>
            </a:r>
            <a:endParaRPr sz="2000" u="sng">
              <a:solidFill>
                <a:schemeClr val="tx1">
                  <a:lumMod val="95000"/>
                  <a:lumOff val="5000"/>
                </a:schemeClr>
              </a:solidFill>
              <a:latin typeface="Arial Black" pitchFamily="34" charset="0"/>
              <a:cs typeface="Times New Roman" pitchFamily="18" charset="0"/>
            </a:endParaRPr>
          </a:p>
        </p:txBody>
      </p:sp>
      <p:sp>
        <p:nvSpPr>
          <p:cNvPr id="71" name="Google Shape;71;p12"/>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sp>
        <p:nvSpPr>
          <p:cNvPr id="68" name="Google Shape;68;p12"/>
          <p:cNvSpPr txBox="1"/>
          <p:nvPr/>
        </p:nvSpPr>
        <p:spPr>
          <a:xfrm>
            <a:off x="381000" y="742950"/>
            <a:ext cx="6700200" cy="3009956"/>
          </a:xfrm>
          <a:prstGeom prst="rect">
            <a:avLst/>
          </a:prstGeom>
          <a:noFill/>
          <a:ln>
            <a:noFill/>
          </a:ln>
        </p:spPr>
        <p:txBody>
          <a:bodyPr spcFirstLastPara="1" wrap="square" lIns="91425" tIns="91425" rIns="91425" bIns="91425" anchor="t" anchorCtr="0">
            <a:noAutofit/>
          </a:bodyPr>
          <a:lstStyle/>
          <a:p>
            <a:r>
              <a:rPr lang="en-US" sz="2000" b="1" u="sng" dirty="0" smtClean="0"/>
              <a:t>HARDWARE REQUIREMENTS</a:t>
            </a:r>
          </a:p>
          <a:p>
            <a:r>
              <a:rPr lang="en-US" sz="2000" b="1" dirty="0" smtClean="0"/>
              <a:t> </a:t>
            </a:r>
            <a:r>
              <a:rPr lang="en-US" sz="1200" b="1" dirty="0" smtClean="0"/>
              <a:t>Functional Requirements</a:t>
            </a:r>
            <a:r>
              <a:rPr lang="en-US" sz="1200" dirty="0" smtClean="0"/>
              <a:t>:</a:t>
            </a:r>
          </a:p>
          <a:p>
            <a:r>
              <a:rPr lang="en-US" sz="1200" dirty="0" smtClean="0"/>
              <a:t> Graphical User interface with the User. </a:t>
            </a:r>
          </a:p>
          <a:p>
            <a:r>
              <a:rPr lang="en-US" sz="1200" b="1" dirty="0" smtClean="0"/>
              <a:t>Operating Systems supported: Windows</a:t>
            </a:r>
            <a:r>
              <a:rPr lang="en-US" sz="1200" dirty="0" smtClean="0"/>
              <a:t> 10 64 bit </a:t>
            </a:r>
          </a:p>
          <a:p>
            <a:r>
              <a:rPr lang="en-US" sz="1200" b="1" dirty="0" smtClean="0"/>
              <a:t>Technologies used to Develop</a:t>
            </a:r>
            <a:r>
              <a:rPr lang="en-US" sz="1200" dirty="0" smtClean="0"/>
              <a:t>:</a:t>
            </a:r>
            <a:r>
              <a:rPr lang="en" sz="1200" dirty="0" smtClean="0">
                <a:solidFill>
                  <a:schemeClr val="tx1"/>
                </a:solidFill>
                <a:latin typeface="Times New Roman" pitchFamily="18" charset="0"/>
                <a:ea typeface="Montserrat"/>
                <a:cs typeface="Times New Roman" pitchFamily="18" charset="0"/>
                <a:sym typeface="Montserrat"/>
              </a:rPr>
              <a:t>Machine Learning, Inferential Statistics, Sentiment Analysis, Deep Learning, Predictive Modelling, Data Visualization</a:t>
            </a:r>
          </a:p>
          <a:p>
            <a:r>
              <a:rPr lang="en-US" sz="1200" b="1" dirty="0" smtClean="0"/>
              <a:t>Debugger and Emulator:</a:t>
            </a:r>
            <a:endParaRPr lang="en-US" sz="1200" dirty="0" smtClean="0"/>
          </a:p>
          <a:p>
            <a:r>
              <a:rPr lang="en-US" sz="1200" dirty="0" smtClean="0"/>
              <a:t>▪ Any Browser (Particularly Chrome)</a:t>
            </a:r>
          </a:p>
          <a:p>
            <a:r>
              <a:rPr lang="en-US" sz="1200" b="1" dirty="0" smtClean="0"/>
              <a:t> Hardware Requirements:</a:t>
            </a:r>
            <a:endParaRPr lang="en-US" sz="1200" dirty="0" smtClean="0"/>
          </a:p>
          <a:p>
            <a:r>
              <a:rPr lang="en-US" sz="1200" dirty="0" smtClean="0"/>
              <a:t> For developing the application the following are the Hardware Requirements:</a:t>
            </a:r>
          </a:p>
          <a:p>
            <a:r>
              <a:rPr lang="en-US" sz="1200" dirty="0" smtClean="0"/>
              <a:t> ▪ Processor: Intel i5 </a:t>
            </a:r>
          </a:p>
          <a:p>
            <a:r>
              <a:rPr lang="en-US" sz="1200" dirty="0" smtClean="0"/>
              <a:t>▪ RAM: 4GB	</a:t>
            </a:r>
          </a:p>
          <a:p>
            <a:r>
              <a:rPr lang="en-US" sz="1200" dirty="0" smtClean="0"/>
              <a:t> ▪ Space on Hard Disk: minimum 525 GB</a:t>
            </a:r>
          </a:p>
          <a:p>
            <a:r>
              <a:rPr lang="en-US" sz="2000" b="1" u="sng" dirty="0" smtClean="0"/>
              <a:t>SOFTWARE REQUIREMENTS: </a:t>
            </a:r>
          </a:p>
          <a:p>
            <a:pPr marL="228600" lvl="0" indent="-228600">
              <a:spcBef>
                <a:spcPts val="600"/>
              </a:spcBef>
            </a:pPr>
            <a:r>
              <a:rPr lang="en" sz="1200" dirty="0" smtClean="0">
                <a:solidFill>
                  <a:schemeClr val="tx1">
                    <a:lumMod val="95000"/>
                    <a:lumOff val="5000"/>
                  </a:schemeClr>
                </a:solidFill>
                <a:latin typeface="Arial Black" pitchFamily="34" charset="0"/>
                <a:cs typeface="Times New Roman" pitchFamily="18" charset="0"/>
              </a:rPr>
              <a:t>Language, Libraries and Packages used:</a:t>
            </a:r>
          </a:p>
          <a:p>
            <a:pPr lvl="0">
              <a:buNone/>
            </a:pPr>
            <a:r>
              <a:rPr lang="en-US" sz="1200" dirty="0" smtClean="0">
                <a:latin typeface="Times New Roman" pitchFamily="18" charset="0"/>
                <a:cs typeface="Times New Roman" pitchFamily="18" charset="0"/>
              </a:rPr>
              <a:t>We use </a:t>
            </a:r>
            <a:r>
              <a:rPr lang="en-US" sz="1200" u="sng" dirty="0" smtClean="0">
                <a:latin typeface="Times New Roman" pitchFamily="18" charset="0"/>
                <a:cs typeface="Times New Roman" pitchFamily="18" charset="0"/>
              </a:rPr>
              <a:t>Python</a:t>
            </a:r>
            <a:r>
              <a:rPr lang="en-US" sz="1200" dirty="0" smtClean="0">
                <a:latin typeface="Times New Roman" pitchFamily="18" charset="0"/>
                <a:cs typeface="Times New Roman" pitchFamily="18" charset="0"/>
              </a:rPr>
              <a:t> to develop this project due to the fact that Python is powerful, flexible, and easy-to-use language.</a:t>
            </a:r>
          </a:p>
          <a:p>
            <a:pPr lvl="0">
              <a:buNone/>
            </a:pPr>
            <a:r>
              <a:rPr lang="en-US" sz="1200" dirty="0" smtClean="0">
                <a:latin typeface="Times New Roman" pitchFamily="18" charset="0"/>
                <a:cs typeface="Times New Roman" pitchFamily="18" charset="0"/>
              </a:rPr>
              <a:t>1. Python, JupyterNoteBook</a:t>
            </a:r>
          </a:p>
          <a:p>
            <a:pPr lvl="0">
              <a:buNone/>
            </a:pPr>
            <a:r>
              <a:rPr lang="en-US" sz="1200" dirty="0" smtClean="0">
                <a:latin typeface="Times New Roman" pitchFamily="18" charset="0"/>
                <a:cs typeface="Times New Roman" pitchFamily="18" charset="0"/>
              </a:rPr>
              <a:t>2. Numpy, Pandas, Sklearn, Nltk</a:t>
            </a:r>
          </a:p>
          <a:p>
            <a:pPr lvl="0">
              <a:buNone/>
            </a:pPr>
            <a:r>
              <a:rPr lang="en-US" sz="1200" dirty="0" smtClean="0">
                <a:latin typeface="Times New Roman" pitchFamily="18" charset="0"/>
                <a:cs typeface="Times New Roman" pitchFamily="18" charset="0"/>
              </a:rPr>
              <a:t>3. Matplotlib, Scipy</a:t>
            </a:r>
          </a:p>
          <a:p>
            <a:pPr marL="228600" lvl="0" indent="-228600">
              <a:spcBef>
                <a:spcPts val="600"/>
              </a:spcBef>
            </a:pPr>
            <a:endParaRPr lang="en" sz="1200" u="sng" dirty="0" smtClean="0">
              <a:solidFill>
                <a:schemeClr val="tx1">
                  <a:lumMod val="95000"/>
                  <a:lumOff val="5000"/>
                </a:schemeClr>
              </a:solidFill>
              <a:latin typeface="Calibri" pitchFamily="34" charset="0"/>
              <a:cs typeface="Calibri" pitchFamily="34" charset="0"/>
            </a:endParaRPr>
          </a:p>
          <a:p>
            <a:pPr marL="228600" lvl="0" indent="-228600">
              <a:spcBef>
                <a:spcPts val="600"/>
              </a:spcBef>
            </a:pPr>
            <a:endParaRPr lang="en" sz="1200" b="1" dirty="0" smtClean="0">
              <a:solidFill>
                <a:schemeClr val="accent1"/>
              </a:solidFill>
              <a:latin typeface="Times New Roman" pitchFamily="18" charset="0"/>
              <a:ea typeface="Montserrat"/>
              <a:cs typeface="Times New Roman" pitchFamily="18" charset="0"/>
              <a:sym typeface="Montserrat"/>
            </a:endParaRPr>
          </a:p>
          <a:p>
            <a:pPr marL="228600" lvl="0" indent="-228600" algn="l" rtl="0">
              <a:spcBef>
                <a:spcPts val="600"/>
              </a:spcBef>
              <a:spcAft>
                <a:spcPts val="0"/>
              </a:spcAft>
              <a:buAutoNum type="arabicPeriod"/>
            </a:pPr>
            <a:endParaRPr lang="en" sz="1200" b="1" dirty="0" smtClean="0">
              <a:solidFill>
                <a:schemeClr val="accent1"/>
              </a:solidFill>
              <a:latin typeface="Montserrat"/>
              <a:ea typeface="Montserrat"/>
              <a:cs typeface="Montserrat"/>
              <a:sym typeface="Montserrat"/>
            </a:endParaRPr>
          </a:p>
          <a:p>
            <a:pPr marL="0" lvl="0" indent="0" algn="l" rtl="0">
              <a:spcBef>
                <a:spcPts val="600"/>
              </a:spcBef>
              <a:spcAft>
                <a:spcPts val="0"/>
              </a:spcAft>
              <a:buNone/>
            </a:pPr>
            <a:endParaRPr sz="1200">
              <a:solidFill>
                <a:schemeClr val="accent1"/>
              </a:solidFill>
              <a:latin typeface="Montserrat"/>
              <a:ea typeface="Montserrat"/>
              <a:cs typeface="Montserrat"/>
              <a:sym typeface="Montserrat"/>
            </a:endParaRPr>
          </a:p>
        </p:txBody>
      </p:sp>
      <p:sp>
        <p:nvSpPr>
          <p:cNvPr id="70" name="Google Shape;70;p12"/>
          <p:cNvSpPr txBox="1"/>
          <p:nvPr/>
        </p:nvSpPr>
        <p:spPr>
          <a:xfrm>
            <a:off x="691200" y="3672394"/>
            <a:ext cx="7995600" cy="6198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endParaRPr sz="1200">
              <a:solidFill>
                <a:srgbClr val="454F5B"/>
              </a:solidFill>
              <a:latin typeface="Montserrat"/>
              <a:ea typeface="Montserrat"/>
              <a:cs typeface="Montserrat"/>
              <a:sym typeface="Montserrat"/>
            </a:endParaRPr>
          </a:p>
          <a:p>
            <a:pPr marL="0" lvl="0" indent="0" algn="l" rtl="0">
              <a:spcBef>
                <a:spcPts val="1000"/>
              </a:spcBef>
              <a:spcAft>
                <a:spcPts val="1000"/>
              </a:spcAft>
              <a:buNone/>
            </a:pPr>
            <a:endParaRPr sz="1200">
              <a:solidFill>
                <a:srgbClr val="454F5B"/>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Google Shape;100;p16"/>
          <p:cNvSpPr txBox="1">
            <a:spLocks noGrp="1"/>
          </p:cNvSpPr>
          <p:nvPr>
            <p:ph type="body" idx="1"/>
          </p:nvPr>
        </p:nvSpPr>
        <p:spPr>
          <a:xfrm>
            <a:off x="0" y="0"/>
            <a:ext cx="9144000" cy="4380000"/>
          </a:xfrm>
          <a:prstGeom prst="rect">
            <a:avLst/>
          </a:prstGeom>
        </p:spPr>
        <p:txBody>
          <a:bodyPr spcFirstLastPara="1" wrap="square" lIns="91425" tIns="91425" rIns="91425" bIns="91425" anchor="t" anchorCtr="0">
            <a:noAutofit/>
          </a:bodyPr>
          <a:lstStyle/>
          <a:p>
            <a:pPr lvl="0">
              <a:buNone/>
            </a:pPr>
            <a:r>
              <a:rPr lang="en-US" sz="2400" b="1" u="sng" dirty="0" smtClean="0">
                <a:latin typeface="Calibri" pitchFamily="34" charset="0"/>
                <a:cs typeface="Calibri" pitchFamily="34" charset="0"/>
              </a:rPr>
              <a:t>KEY MODULES</a:t>
            </a:r>
          </a:p>
          <a:p>
            <a:pPr lvl="0">
              <a:buNone/>
            </a:pPr>
            <a:endParaRPr lang="en-US" sz="1200" b="1" dirty="0" smtClean="0"/>
          </a:p>
          <a:p>
            <a:pPr lvl="0">
              <a:buNone/>
            </a:pPr>
            <a:endParaRPr lang="en-US" sz="1200" b="1" dirty="0" smtClean="0"/>
          </a:p>
          <a:p>
            <a:pPr lvl="0">
              <a:buNone/>
            </a:pPr>
            <a:r>
              <a:rPr lang="en-US" sz="1200" b="1" dirty="0" smtClean="0">
                <a:latin typeface="Calibri" pitchFamily="34" charset="0"/>
                <a:cs typeface="Calibri" pitchFamily="34" charset="0"/>
              </a:rPr>
              <a:t>1. Sentiment Analysis:</a:t>
            </a:r>
            <a:r>
              <a:rPr lang="en-US" sz="1200" dirty="0" smtClean="0">
                <a:latin typeface="Calibri" pitchFamily="34" charset="0"/>
                <a:cs typeface="Calibri" pitchFamily="34" charset="0"/>
              </a:rPr>
              <a:t> Process of detecting positive or negative sentiment in text. Classified into the following grades:  Very positive, Positive, Neutral, Negative, Very negative.</a:t>
            </a:r>
          </a:p>
          <a:p>
            <a:pPr lvl="0">
              <a:buNone/>
            </a:pPr>
            <a:r>
              <a:rPr lang="en-US" sz="1200" b="1" dirty="0" smtClean="0">
                <a:latin typeface="Calibri" pitchFamily="34" charset="0"/>
                <a:cs typeface="Calibri" pitchFamily="34" charset="0"/>
              </a:rPr>
              <a:t>2. Supervised Learning :</a:t>
            </a:r>
            <a:r>
              <a:rPr lang="en-IN" sz="1200" b="1" dirty="0" smtClean="0">
                <a:latin typeface="Calibri" pitchFamily="34" charset="0"/>
                <a:cs typeface="Calibri" pitchFamily="34" charset="0"/>
              </a:rPr>
              <a:t>An approach to creating artificial intelligence (AI)</a:t>
            </a:r>
            <a:r>
              <a:rPr lang="en-IN" sz="1200" dirty="0" smtClean="0">
                <a:latin typeface="Calibri" pitchFamily="34" charset="0"/>
                <a:cs typeface="Calibri" pitchFamily="34" charset="0"/>
              </a:rPr>
              <a:t>, where a computer algorithm is trained on input data that has been labelled for a particular output. </a:t>
            </a:r>
            <a:r>
              <a:rPr lang="en-US" sz="1200" dirty="0" smtClean="0">
                <a:latin typeface="Calibri" pitchFamily="34" charset="0"/>
                <a:cs typeface="Calibri" pitchFamily="34" charset="0"/>
              </a:rPr>
              <a:t> </a:t>
            </a:r>
          </a:p>
          <a:p>
            <a:pPr lvl="0">
              <a:buNone/>
            </a:pPr>
            <a:r>
              <a:rPr lang="en-US" sz="1200" b="1" dirty="0" smtClean="0">
                <a:latin typeface="Calibri" pitchFamily="34" charset="0"/>
                <a:cs typeface="Calibri" pitchFamily="34" charset="0"/>
              </a:rPr>
              <a:t>3. SVM ( Support Vector Machine):</a:t>
            </a:r>
            <a:r>
              <a:rPr lang="en-US" sz="1200" dirty="0" smtClean="0">
                <a:latin typeface="Calibri" pitchFamily="34" charset="0"/>
                <a:cs typeface="Calibri" pitchFamily="34" charset="0"/>
              </a:rPr>
              <a:t>  </a:t>
            </a:r>
            <a:r>
              <a:rPr lang="en-US" sz="1200" u="sng" dirty="0" smtClean="0">
                <a:latin typeface="Calibri" pitchFamily="34" charset="0"/>
                <a:cs typeface="Calibri" pitchFamily="34" charset="0"/>
              </a:rPr>
              <a:t>M</a:t>
            </a:r>
            <a:r>
              <a:rPr lang="en-US" sz="1200" u="sng" dirty="0" smtClean="0">
                <a:latin typeface="Calibri" pitchFamily="34" charset="0"/>
                <a:cs typeface="Calibri" pitchFamily="34" charset="0"/>
                <a:hlinkClick r:id="rId3"/>
              </a:rPr>
              <a:t>achine learning algorithm</a:t>
            </a:r>
            <a:r>
              <a:rPr lang="en-US" sz="1200" dirty="0" smtClean="0">
                <a:latin typeface="Calibri" pitchFamily="34" charset="0"/>
                <a:cs typeface="Calibri" pitchFamily="34" charset="0"/>
              </a:rPr>
              <a:t> that can be used for both classification and regression challenges. Mostly used in classification problems.</a:t>
            </a:r>
          </a:p>
          <a:p>
            <a:pPr lvl="0">
              <a:buNone/>
            </a:pPr>
            <a:r>
              <a:rPr lang="en-US" sz="1200" b="1" dirty="0" smtClean="0">
                <a:latin typeface="Calibri" pitchFamily="34" charset="0"/>
                <a:cs typeface="Calibri" pitchFamily="34" charset="0"/>
              </a:rPr>
              <a:t>4. Machine Learning:</a:t>
            </a:r>
            <a:r>
              <a:rPr lang="en-US" sz="1200" dirty="0" smtClean="0">
                <a:latin typeface="Calibri" pitchFamily="34" charset="0"/>
                <a:cs typeface="Calibri" pitchFamily="34" charset="0"/>
              </a:rPr>
              <a:t> S</a:t>
            </a:r>
            <a:r>
              <a:rPr lang="en-US" sz="1200" b="1" dirty="0" smtClean="0">
                <a:latin typeface="Calibri" pitchFamily="34" charset="0"/>
                <a:cs typeface="Calibri" pitchFamily="34" charset="0"/>
              </a:rPr>
              <a:t>tudy of computer algorithms that can improve automatically through experience and by the use of data</a:t>
            </a:r>
            <a:r>
              <a:rPr lang="en-US" sz="1200" dirty="0" smtClean="0">
                <a:latin typeface="Calibri" pitchFamily="34" charset="0"/>
                <a:cs typeface="Calibri" pitchFamily="34" charset="0"/>
              </a:rPr>
              <a:t>. Build a model based on sample data, known as training data, in order to make predictions or decisions without being explicitly programmed to do so.</a:t>
            </a:r>
          </a:p>
          <a:p>
            <a:pPr lvl="0">
              <a:buNone/>
            </a:pPr>
            <a:r>
              <a:rPr lang="en-US" sz="1200" b="1" dirty="0" smtClean="0">
                <a:latin typeface="Calibri" pitchFamily="34" charset="0"/>
                <a:cs typeface="Calibri" pitchFamily="34" charset="0"/>
              </a:rPr>
              <a:t>5. Prediction: A</a:t>
            </a:r>
            <a:r>
              <a:rPr lang="en-US" sz="1200" dirty="0" smtClean="0">
                <a:latin typeface="Calibri" pitchFamily="34" charset="0"/>
                <a:cs typeface="Calibri" pitchFamily="34" charset="0"/>
              </a:rPr>
              <a:t> prediction is a reasonable guess as to what will happen. A </a:t>
            </a:r>
            <a:r>
              <a:rPr lang="en-US" sz="1200" i="1" dirty="0" smtClean="0">
                <a:latin typeface="Calibri" pitchFamily="34" charset="0"/>
                <a:cs typeface="Calibri" pitchFamily="34" charset="0"/>
              </a:rPr>
              <a:t>prediction</a:t>
            </a:r>
            <a:r>
              <a:rPr lang="en-US" sz="1200" dirty="0" smtClean="0">
                <a:latin typeface="Calibri" pitchFamily="34" charset="0"/>
                <a:cs typeface="Calibri" pitchFamily="34" charset="0"/>
              </a:rPr>
              <a:t> is a forecast, but not only about the weather.</a:t>
            </a:r>
          </a:p>
          <a:p>
            <a:pPr lvl="0">
              <a:buNone/>
            </a:pPr>
            <a:r>
              <a:rPr lang="en-US" sz="1200" b="1" dirty="0" smtClean="0">
                <a:latin typeface="Calibri" pitchFamily="34" charset="0"/>
                <a:cs typeface="Calibri" pitchFamily="34" charset="0"/>
              </a:rPr>
              <a:t>6. Artificial Intelligence:</a:t>
            </a:r>
            <a:r>
              <a:rPr lang="en-US" sz="1200" dirty="0" smtClean="0">
                <a:latin typeface="Calibri" pitchFamily="34" charset="0"/>
                <a:cs typeface="Calibri" pitchFamily="34" charset="0"/>
              </a:rPr>
              <a:t>  T</a:t>
            </a:r>
            <a:r>
              <a:rPr lang="en-US" sz="1200" b="1" dirty="0" smtClean="0">
                <a:latin typeface="Calibri" pitchFamily="34" charset="0"/>
                <a:cs typeface="Calibri" pitchFamily="34" charset="0"/>
              </a:rPr>
              <a:t>he ability of a computer or a robot controlled by a computer to do tasks</a:t>
            </a:r>
            <a:r>
              <a:rPr lang="en-US" sz="1200" dirty="0" smtClean="0">
                <a:latin typeface="Calibri" pitchFamily="34" charset="0"/>
                <a:cs typeface="Calibri" pitchFamily="34" charset="0"/>
              </a:rPr>
              <a:t> that are usually done by humans because they require human intelligence and discernment.</a:t>
            </a:r>
          </a:p>
          <a:p>
            <a:pPr lvl="0">
              <a:buNone/>
            </a:pPr>
            <a:r>
              <a:rPr lang="en-US" sz="1200" b="1" dirty="0" smtClean="0">
                <a:latin typeface="Calibri" pitchFamily="34" charset="0"/>
                <a:cs typeface="Calibri" pitchFamily="34" charset="0"/>
              </a:rPr>
              <a:t>7. Natural Language Processing :</a:t>
            </a:r>
            <a:r>
              <a:rPr lang="en-US" sz="1200" dirty="0" smtClean="0">
                <a:latin typeface="Calibri" pitchFamily="34" charset="0"/>
                <a:cs typeface="Calibri" pitchFamily="34" charset="0"/>
              </a:rPr>
              <a:t>  Natural Language Understanding helps machines “read” text (or another input such as speech) by simulating the human ability to understand a </a:t>
            </a:r>
            <a:r>
              <a:rPr lang="en-US" sz="1200" i="1" dirty="0" smtClean="0">
                <a:latin typeface="Calibri" pitchFamily="34" charset="0"/>
                <a:cs typeface="Calibri" pitchFamily="34" charset="0"/>
              </a:rPr>
              <a:t>natural</a:t>
            </a:r>
            <a:r>
              <a:rPr lang="en-US" sz="1200" dirty="0" smtClean="0">
                <a:latin typeface="Calibri" pitchFamily="34" charset="0"/>
                <a:cs typeface="Calibri" pitchFamily="34" charset="0"/>
              </a:rPr>
              <a:t> language such as English, Spanish or Chinese. Natural Language Processing includes both Natural Language Understanding and Natural Language Generation, which simulates the human ability to create natural language text e.g. to summarize information or take part in a dialogue.</a:t>
            </a:r>
          </a:p>
          <a:p>
            <a:pPr lvl="0">
              <a:buNone/>
            </a:pPr>
            <a:r>
              <a:rPr lang="en-US" sz="1200" b="1" dirty="0" smtClean="0">
                <a:latin typeface="Calibri" pitchFamily="34" charset="0"/>
                <a:cs typeface="Calibri" pitchFamily="34" charset="0"/>
              </a:rPr>
              <a:t>8. Data Pre-processing :</a:t>
            </a:r>
            <a:r>
              <a:rPr lang="en-US" sz="1200" dirty="0" smtClean="0">
                <a:latin typeface="Calibri" pitchFamily="34" charset="0"/>
                <a:cs typeface="Calibri" pitchFamily="34" charset="0"/>
              </a:rPr>
              <a:t> A Data Mining technique which is used to transform raw data into a useful and efficient input.</a:t>
            </a:r>
          </a:p>
          <a:p>
            <a:endParaRPr lang="en-US" sz="1200" dirty="0" smtClean="0"/>
          </a:p>
          <a:p>
            <a:pPr>
              <a:buNone/>
            </a:pPr>
            <a:r>
              <a:rPr lang="en-US" sz="1200" dirty="0" smtClean="0"/>
              <a:t> </a:t>
            </a:r>
          </a:p>
          <a:p>
            <a:pPr lvl="0">
              <a:buNone/>
            </a:pPr>
            <a:endParaRPr sz="1200">
              <a:latin typeface="Calibri" pitchFamily="34" charset="0"/>
              <a:cs typeface="Calibri" pitchFamily="34" charset="0"/>
            </a:endParaRPr>
          </a:p>
        </p:txBody>
      </p:sp>
      <p:sp>
        <p:nvSpPr>
          <p:cNvPr id="101" name="Google Shape;101;p1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sp>
        <p:nvSpPr>
          <p:cNvPr id="135169" name="Rectangle 1"/>
          <p:cNvSpPr>
            <a:spLocks noChangeArrowheads="1"/>
          </p:cNvSpPr>
          <p:nvPr/>
        </p:nvSpPr>
        <p:spPr bwMode="auto">
          <a:xfrm>
            <a:off x="0" y="0"/>
            <a:ext cx="184731" cy="553998"/>
          </a:xfrm>
          <a:prstGeom prst="rect">
            <a:avLst/>
          </a:prstGeom>
          <a:no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5170" name="Rectangle 2"/>
          <p:cNvSpPr>
            <a:spLocks noChangeArrowheads="1"/>
          </p:cNvSpPr>
          <p:nvPr/>
        </p:nvSpPr>
        <p:spPr bwMode="auto">
          <a:xfrm>
            <a:off x="0" y="0"/>
            <a:ext cx="184731" cy="553998"/>
          </a:xfrm>
          <a:prstGeom prst="rect">
            <a:avLst/>
          </a:prstGeom>
          <a:no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0" name="Google Shape;120;p18"/>
          <p:cNvSpPr txBox="1">
            <a:spLocks noGrp="1"/>
          </p:cNvSpPr>
          <p:nvPr>
            <p:ph type="title"/>
          </p:nvPr>
        </p:nvSpPr>
        <p:spPr>
          <a:xfrm>
            <a:off x="304800" y="133350"/>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u="sng" dirty="0" smtClean="0">
                <a:solidFill>
                  <a:schemeClr val="tx1">
                    <a:lumMod val="95000"/>
                    <a:lumOff val="5000"/>
                  </a:schemeClr>
                </a:solidFill>
                <a:latin typeface="Arial Black" pitchFamily="34" charset="0"/>
              </a:rPr>
              <a:t>IMPLEMENTATION:</a:t>
            </a:r>
            <a:endParaRPr u="sng">
              <a:solidFill>
                <a:schemeClr val="tx1">
                  <a:lumMod val="95000"/>
                  <a:lumOff val="5000"/>
                </a:schemeClr>
              </a:solidFill>
              <a:latin typeface="Arial Black" pitchFamily="34" charset="0"/>
            </a:endParaRPr>
          </a:p>
        </p:txBody>
      </p:sp>
      <p:sp>
        <p:nvSpPr>
          <p:cNvPr id="121" name="Google Shape;121;p18"/>
          <p:cNvSpPr txBox="1">
            <a:spLocks noGrp="1"/>
          </p:cNvSpPr>
          <p:nvPr>
            <p:ph type="body" idx="2"/>
          </p:nvPr>
        </p:nvSpPr>
        <p:spPr>
          <a:xfrm>
            <a:off x="6477000" y="0"/>
            <a:ext cx="2667000" cy="3736950"/>
          </a:xfrm>
          <a:prstGeom prst="rect">
            <a:avLst/>
          </a:prstGeom>
        </p:spPr>
        <p:txBody>
          <a:bodyPr spcFirstLastPara="1" wrap="square" lIns="91425" tIns="91425" rIns="91425" bIns="91425" anchor="t" anchorCtr="0">
            <a:noAutofit/>
          </a:bodyPr>
          <a:lstStyle/>
          <a:p>
            <a:pPr>
              <a:buNone/>
            </a:pPr>
            <a:r>
              <a:rPr lang="en" sz="1200" b="1" dirty="0" smtClean="0">
                <a:latin typeface="Calibri" pitchFamily="34" charset="0"/>
                <a:cs typeface="Calibri" pitchFamily="34" charset="0"/>
              </a:rPr>
              <a:t>Support Vector Machine(SVM)</a:t>
            </a:r>
          </a:p>
          <a:p>
            <a:pPr>
              <a:buNone/>
            </a:pPr>
            <a:r>
              <a:rPr lang="en-US" sz="1200" dirty="0" smtClean="0">
                <a:latin typeface="Calibri" pitchFamily="34" charset="0"/>
                <a:cs typeface="Calibri" pitchFamily="34" charset="0"/>
              </a:rPr>
              <a:t>1. Most popular Supervised Learning algorithms, which is used primarily, for Classification problems in Machine Learning.</a:t>
            </a:r>
          </a:p>
          <a:p>
            <a:pPr>
              <a:buNone/>
            </a:pPr>
            <a:r>
              <a:rPr lang="en-US" sz="1200" dirty="0" smtClean="0">
                <a:latin typeface="Calibri" pitchFamily="34" charset="0"/>
                <a:cs typeface="Calibri" pitchFamily="34" charset="0"/>
              </a:rPr>
              <a:t>2.The goal of the SVM algorithm is to create the best line or decision boundary that can segregate n-dimensional space into classes so that we can easily put the new data point in the correct category in the future. </a:t>
            </a:r>
          </a:p>
          <a:p>
            <a:pPr>
              <a:buNone/>
            </a:pPr>
            <a:r>
              <a:rPr lang="en-US" sz="1200" dirty="0" smtClean="0">
                <a:latin typeface="Calibri" pitchFamily="34" charset="0"/>
                <a:cs typeface="Calibri" pitchFamily="34" charset="0"/>
              </a:rPr>
              <a:t>3.SVM chooses the extreme points/vectors that help in creating the hyper plane.</a:t>
            </a:r>
          </a:p>
          <a:p>
            <a:pPr>
              <a:buNone/>
            </a:pPr>
            <a:r>
              <a:rPr lang="en-US" sz="1200" dirty="0" smtClean="0">
                <a:latin typeface="Calibri" pitchFamily="34" charset="0"/>
                <a:cs typeface="Calibri" pitchFamily="34" charset="0"/>
              </a:rPr>
              <a:t>4. These extreme cases are called as support vectors, and hence algorithm is termed as Support Vector Machine.</a:t>
            </a:r>
          </a:p>
          <a:p>
            <a:pPr>
              <a:buNone/>
            </a:pPr>
            <a:r>
              <a:rPr lang="en-US" sz="1200" dirty="0" smtClean="0">
                <a:latin typeface="Calibri" pitchFamily="34" charset="0"/>
                <a:cs typeface="Calibri" pitchFamily="34" charset="0"/>
              </a:rPr>
              <a:t>5.Types of SVM:</a:t>
            </a:r>
          </a:p>
          <a:p>
            <a:pPr lvl="0">
              <a:buNone/>
            </a:pPr>
            <a:r>
              <a:rPr lang="en-US" sz="1200" dirty="0" smtClean="0">
                <a:latin typeface="Calibri" pitchFamily="34" charset="0"/>
                <a:cs typeface="Calibri" pitchFamily="34" charset="0"/>
              </a:rPr>
              <a:t>Linear SVM</a:t>
            </a:r>
          </a:p>
          <a:p>
            <a:pPr lvl="0">
              <a:buNone/>
            </a:pPr>
            <a:r>
              <a:rPr lang="en-US" sz="1200" dirty="0" smtClean="0">
                <a:latin typeface="Calibri" pitchFamily="34" charset="0"/>
                <a:cs typeface="Calibri" pitchFamily="34" charset="0"/>
              </a:rPr>
              <a:t>Non- Linear SVM</a:t>
            </a:r>
          </a:p>
          <a:p>
            <a:endParaRPr sz="1200" b="1"/>
          </a:p>
        </p:txBody>
      </p:sp>
      <p:sp>
        <p:nvSpPr>
          <p:cNvPr id="122" name="Google Shape;122;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pic>
        <p:nvPicPr>
          <p:cNvPr id="6" name="Picture 5" descr="1.JPG"/>
          <p:cNvPicPr>
            <a:picLocks noChangeAspect="1"/>
          </p:cNvPicPr>
          <p:nvPr/>
        </p:nvPicPr>
        <p:blipFill>
          <a:blip r:embed="rId3"/>
          <a:stretch>
            <a:fillRect/>
          </a:stretch>
        </p:blipFill>
        <p:spPr>
          <a:xfrm>
            <a:off x="0" y="666750"/>
            <a:ext cx="1752600" cy="1905000"/>
          </a:xfrm>
          <a:prstGeom prst="rect">
            <a:avLst/>
          </a:prstGeom>
        </p:spPr>
      </p:pic>
      <p:pic>
        <p:nvPicPr>
          <p:cNvPr id="7" name="Picture 6" descr="2.JPG"/>
          <p:cNvPicPr>
            <a:picLocks noChangeAspect="1"/>
          </p:cNvPicPr>
          <p:nvPr/>
        </p:nvPicPr>
        <p:blipFill>
          <a:blip r:embed="rId4"/>
          <a:stretch>
            <a:fillRect/>
          </a:stretch>
        </p:blipFill>
        <p:spPr>
          <a:xfrm>
            <a:off x="1600200" y="666750"/>
            <a:ext cx="1600200" cy="2057400"/>
          </a:xfrm>
          <a:prstGeom prst="rect">
            <a:avLst/>
          </a:prstGeom>
        </p:spPr>
      </p:pic>
      <p:pic>
        <p:nvPicPr>
          <p:cNvPr id="8" name="Picture 7" descr="3.JPG"/>
          <p:cNvPicPr>
            <a:picLocks noChangeAspect="1"/>
          </p:cNvPicPr>
          <p:nvPr/>
        </p:nvPicPr>
        <p:blipFill>
          <a:blip r:embed="rId5"/>
          <a:stretch>
            <a:fillRect/>
          </a:stretch>
        </p:blipFill>
        <p:spPr>
          <a:xfrm>
            <a:off x="3200400" y="819150"/>
            <a:ext cx="1752600" cy="1905000"/>
          </a:xfrm>
          <a:prstGeom prst="rect">
            <a:avLst/>
          </a:prstGeom>
        </p:spPr>
      </p:pic>
      <p:pic>
        <p:nvPicPr>
          <p:cNvPr id="9" name="Picture 8" descr="4.JPG"/>
          <p:cNvPicPr>
            <a:picLocks noChangeAspect="1"/>
          </p:cNvPicPr>
          <p:nvPr/>
        </p:nvPicPr>
        <p:blipFill>
          <a:blip r:embed="rId6"/>
          <a:stretch>
            <a:fillRect/>
          </a:stretch>
        </p:blipFill>
        <p:spPr>
          <a:xfrm>
            <a:off x="4953000" y="666750"/>
            <a:ext cx="1676400" cy="1924050"/>
          </a:xfrm>
          <a:prstGeom prst="rect">
            <a:avLst/>
          </a:prstGeom>
        </p:spPr>
      </p:pic>
      <p:pic>
        <p:nvPicPr>
          <p:cNvPr id="10" name="Picture 9" descr="6.JPG"/>
          <p:cNvPicPr>
            <a:picLocks noChangeAspect="1"/>
          </p:cNvPicPr>
          <p:nvPr/>
        </p:nvPicPr>
        <p:blipFill>
          <a:blip r:embed="rId7"/>
          <a:stretch>
            <a:fillRect/>
          </a:stretch>
        </p:blipFill>
        <p:spPr>
          <a:xfrm>
            <a:off x="228600" y="2876550"/>
            <a:ext cx="1295400" cy="1743075"/>
          </a:xfrm>
          <a:prstGeom prst="rect">
            <a:avLst/>
          </a:prstGeom>
        </p:spPr>
      </p:pic>
      <p:pic>
        <p:nvPicPr>
          <p:cNvPr id="11" name="Picture 10" descr="7.JPG"/>
          <p:cNvPicPr>
            <a:picLocks noChangeAspect="1"/>
          </p:cNvPicPr>
          <p:nvPr/>
        </p:nvPicPr>
        <p:blipFill>
          <a:blip r:embed="rId8"/>
          <a:stretch>
            <a:fillRect/>
          </a:stretch>
        </p:blipFill>
        <p:spPr>
          <a:xfrm>
            <a:off x="2514600" y="2952750"/>
            <a:ext cx="1752600" cy="1638300"/>
          </a:xfrm>
          <a:prstGeom prst="rect">
            <a:avLst/>
          </a:prstGeom>
        </p:spPr>
      </p:pic>
      <p:pic>
        <p:nvPicPr>
          <p:cNvPr id="12" name="Picture 11" descr="8.JPG"/>
          <p:cNvPicPr>
            <a:picLocks noChangeAspect="1"/>
          </p:cNvPicPr>
          <p:nvPr/>
        </p:nvPicPr>
        <p:blipFill>
          <a:blip r:embed="rId9"/>
          <a:stretch>
            <a:fillRect/>
          </a:stretch>
        </p:blipFill>
        <p:spPr>
          <a:xfrm>
            <a:off x="4648200" y="3105150"/>
            <a:ext cx="1571625" cy="169545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u="sng" dirty="0" smtClean="0">
                <a:solidFill>
                  <a:schemeClr val="tx1">
                    <a:lumMod val="95000"/>
                    <a:lumOff val="5000"/>
                  </a:schemeClr>
                </a:solidFill>
                <a:latin typeface="Arial Black" pitchFamily="34" charset="0"/>
              </a:rPr>
              <a:t>Conclusion</a:t>
            </a:r>
            <a:endParaRPr u="sng">
              <a:solidFill>
                <a:schemeClr val="tx1">
                  <a:lumMod val="95000"/>
                  <a:lumOff val="5000"/>
                </a:schemeClr>
              </a:solidFill>
              <a:latin typeface="Arial Black" pitchFamily="34" charset="0"/>
            </a:endParaRPr>
          </a:p>
        </p:txBody>
      </p:sp>
      <p:sp>
        <p:nvSpPr>
          <p:cNvPr id="100" name="Google Shape;100;p16"/>
          <p:cNvSpPr txBox="1">
            <a:spLocks noGrp="1"/>
          </p:cNvSpPr>
          <p:nvPr>
            <p:ph type="body" idx="1"/>
          </p:nvPr>
        </p:nvSpPr>
        <p:spPr>
          <a:prstGeom prst="rect">
            <a:avLst/>
          </a:prstGeom>
        </p:spPr>
        <p:txBody>
          <a:bodyPr spcFirstLastPara="1" wrap="square" lIns="91425" tIns="91425" rIns="91425" bIns="91425" anchor="t" anchorCtr="0">
            <a:noAutofit/>
          </a:bodyPr>
          <a:lstStyle/>
          <a:p>
            <a:pPr>
              <a:buFont typeface="Wingdings" pitchFamily="2" charset="2"/>
              <a:buChar char="Ø"/>
            </a:pPr>
            <a:r>
              <a:rPr lang="en-IN" sz="1800" dirty="0" smtClean="0">
                <a:latin typeface="Calibri" pitchFamily="34" charset="0"/>
                <a:cs typeface="Calibri" pitchFamily="34" charset="0"/>
              </a:rPr>
              <a:t>After comparing with four different algorithms, we conclude that </a:t>
            </a:r>
            <a:r>
              <a:rPr lang="en-IN" sz="1800" b="1" dirty="0" smtClean="0">
                <a:latin typeface="Calibri" pitchFamily="34" charset="0"/>
                <a:cs typeface="Calibri" pitchFamily="34" charset="0"/>
              </a:rPr>
              <a:t>supervised learning algorithms (Naive Bayes and SVM) have better performances than unsupervised learning algorithms (K-means and LDA)</a:t>
            </a:r>
            <a:r>
              <a:rPr lang="en-IN" sz="1800" dirty="0" smtClean="0">
                <a:latin typeface="Calibri" pitchFamily="34" charset="0"/>
                <a:cs typeface="Calibri" pitchFamily="34" charset="0"/>
              </a:rPr>
              <a:t>.[5] The possible reason is because </a:t>
            </a:r>
            <a:r>
              <a:rPr lang="en-IN" sz="1800" b="1" dirty="0" smtClean="0">
                <a:latin typeface="Calibri" pitchFamily="34" charset="0"/>
                <a:cs typeface="Calibri" pitchFamily="34" charset="0"/>
              </a:rPr>
              <a:t>labels</a:t>
            </a:r>
            <a:r>
              <a:rPr lang="en-IN" sz="1800" dirty="0" smtClean="0">
                <a:latin typeface="Calibri" pitchFamily="34" charset="0"/>
                <a:cs typeface="Calibri" pitchFamily="34" charset="0"/>
              </a:rPr>
              <a:t> utilized in supervised learning algorithms may strengthen the features of tweets; therefore, it can improve the accuracy of predictions in NBA game results.</a:t>
            </a:r>
            <a:endParaRPr/>
          </a:p>
        </p:txBody>
      </p:sp>
      <p:sp>
        <p:nvSpPr>
          <p:cNvPr id="101" name="Google Shape;101;p1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Simple Thank You Slide PowerPoint Designs | Slidebazaar"/>
          <p:cNvPicPr>
            <a:picLocks noChangeAspect="1" noChangeArrowheads="1"/>
          </p:cNvPicPr>
          <p:nvPr/>
        </p:nvPicPr>
        <p:blipFill>
          <a:blip r:embed="rId2"/>
          <a:srcRect/>
          <a:stretch>
            <a:fillRect/>
          </a:stretch>
        </p:blipFill>
        <p:spPr bwMode="auto">
          <a:xfrm>
            <a:off x="0" y="0"/>
            <a:ext cx="9144000" cy="5143500"/>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5990</TotalTime>
  <Words>613</Words>
  <PresentationFormat>On-screen Show (16:9)</PresentationFormat>
  <Paragraphs>88</Paragraphs>
  <Slides>9</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Arial Black</vt:lpstr>
      <vt:lpstr>Calibri</vt:lpstr>
      <vt:lpstr>Times New Roman</vt:lpstr>
      <vt:lpstr>Montserrat</vt:lpstr>
      <vt:lpstr>Wingdings 2</vt:lpstr>
      <vt:lpstr>Franklin Gothic Book</vt:lpstr>
      <vt:lpstr>Perpetua</vt:lpstr>
      <vt:lpstr>Wingdings</vt:lpstr>
      <vt:lpstr>Equity</vt:lpstr>
      <vt:lpstr>   PREDICTING THE NBA USING TWITTER: BASED ON SUPPORT VECTOR MACHINE (SVM) SUPERVISED LEARNING ALGORITHM  </vt:lpstr>
      <vt:lpstr>Introduction</vt:lpstr>
      <vt:lpstr>EXISTING SYSTEM</vt:lpstr>
      <vt:lpstr>Proposed System</vt:lpstr>
      <vt:lpstr>SOFTWARE AND HARDWARE REQUIREMENTS:</vt:lpstr>
      <vt:lpstr>Slide 6</vt:lpstr>
      <vt:lpstr>IMPLEMENTATION:</vt:lpstr>
      <vt:lpstr>Conclusion</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ENGINEERING ON</dc:title>
  <dc:creator>Sri Devi</dc:creator>
  <cp:lastModifiedBy>Lalitha priya</cp:lastModifiedBy>
  <cp:revision>183</cp:revision>
  <dcterms:modified xsi:type="dcterms:W3CDTF">2022-03-17T07:26:13Z</dcterms:modified>
</cp:coreProperties>
</file>