
<file path=[Content_Types].xml><?xml version="1.0" encoding="utf-8"?>
<Types xmlns="http://schemas.openxmlformats.org/package/2006/content-types">
  <Default Extension="bin" ContentType="application/vnd.openxmlformats-officedocument.oleObject"/>
  <Default Extension="emf" ContentType="image/x-emf"/>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727" r:id="rId4"/>
  </p:sldMasterIdLst>
  <p:notesMasterIdLst>
    <p:notesMasterId r:id="rId49"/>
  </p:notesMasterIdLst>
  <p:handoutMasterIdLst>
    <p:handoutMasterId r:id="rId50"/>
  </p:handoutMasterIdLst>
  <p:sldIdLst>
    <p:sldId id="256" r:id="rId5"/>
    <p:sldId id="257" r:id="rId6"/>
    <p:sldId id="258" r:id="rId7"/>
    <p:sldId id="259" r:id="rId8"/>
    <p:sldId id="263" r:id="rId9"/>
    <p:sldId id="325" r:id="rId10"/>
    <p:sldId id="326" r:id="rId11"/>
    <p:sldId id="330" r:id="rId12"/>
    <p:sldId id="327" r:id="rId13"/>
    <p:sldId id="333" r:id="rId14"/>
    <p:sldId id="267" r:id="rId15"/>
    <p:sldId id="317" r:id="rId16"/>
    <p:sldId id="324" r:id="rId17"/>
    <p:sldId id="269" r:id="rId18"/>
    <p:sldId id="273" r:id="rId19"/>
    <p:sldId id="278" r:id="rId20"/>
    <p:sldId id="283" r:id="rId21"/>
    <p:sldId id="285" r:id="rId22"/>
    <p:sldId id="286" r:id="rId23"/>
    <p:sldId id="287" r:id="rId24"/>
    <p:sldId id="288" r:id="rId25"/>
    <p:sldId id="289" r:id="rId26"/>
    <p:sldId id="290" r:id="rId27"/>
    <p:sldId id="291" r:id="rId28"/>
    <p:sldId id="294" r:id="rId29"/>
    <p:sldId id="334" r:id="rId30"/>
    <p:sldId id="295" r:id="rId31"/>
    <p:sldId id="336" r:id="rId32"/>
    <p:sldId id="297" r:id="rId33"/>
    <p:sldId id="299" r:id="rId34"/>
    <p:sldId id="302" r:id="rId35"/>
    <p:sldId id="304" r:id="rId36"/>
    <p:sldId id="305" r:id="rId37"/>
    <p:sldId id="306" r:id="rId38"/>
    <p:sldId id="309" r:id="rId39"/>
    <p:sldId id="284" r:id="rId40"/>
    <p:sldId id="311" r:id="rId41"/>
    <p:sldId id="312" r:id="rId42"/>
    <p:sldId id="313" r:id="rId43"/>
    <p:sldId id="314" r:id="rId44"/>
    <p:sldId id="315" r:id="rId45"/>
    <p:sldId id="316" r:id="rId46"/>
    <p:sldId id="339" r:id="rId47"/>
    <p:sldId id="340" r:id="rId48"/>
  </p:sldIdLst>
  <p:sldSz cx="9144000" cy="6858000" type="screen4x3"/>
  <p:notesSz cx="6858000" cy="9144000"/>
  <p:embeddedFontLst>
    <p:embeddedFont>
      <p:font typeface="Calibri" panose="020F0502020204030204" pitchFamily="34" charset="0"/>
      <p:regular r:id="rId51"/>
      <p:bold r:id="rId52"/>
      <p:italic r:id="rId53"/>
      <p:boldItalic r:id="rId54"/>
    </p:embeddedFont>
    <p:embeddedFont>
      <p:font typeface="Candara" panose="020E0502030303020204" pitchFamily="34" charset="0"/>
      <p:regular r:id="rId55"/>
      <p:bold r:id="rId56"/>
      <p:italic r:id="rId57"/>
      <p:boldItalic r:id="rId58"/>
    </p:embeddedFont>
    <p:embeddedFont>
      <p:font typeface="Trebuchet MS" panose="020B0603020202020204" pitchFamily="34" charset="0"/>
      <p:regular r:id="rId59"/>
      <p:bold r:id="rId60"/>
      <p:italic r:id="rId61"/>
      <p:boldItalic r:id="rId62"/>
    </p:embeddedFont>
    <p:embeddedFont>
      <p:font typeface="Verdana" panose="020B0604030504040204" pitchFamily="34" charset="0"/>
      <p:regular r:id="rId63"/>
      <p:bold r:id="rId64"/>
      <p:italic r:id="rId65"/>
      <p:boldItalic r:id="rId6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78">
          <p15:clr>
            <a:srgbClr val="A4A3A4"/>
          </p15:clr>
        </p15:guide>
        <p15:guide id="2" orient="horz" pos="761">
          <p15:clr>
            <a:srgbClr val="A4A3A4"/>
          </p15:clr>
        </p15:guide>
        <p15:guide id="3" pos="185">
          <p15:clr>
            <a:srgbClr val="A4A3A4"/>
          </p15:clr>
        </p15:guide>
      </p15:sldGuideLst>
    </p:ext>
    <p:ext uri="{2D200454-40CA-4A62-9FC3-DE9A4176ACB9}">
      <p15:notesGuideLst xmlns:p15="http://schemas.microsoft.com/office/powerpoint/2012/main">
        <p15:guide id="1" orient="horz" pos="2892">
          <p15:clr>
            <a:srgbClr val="A4A3A4"/>
          </p15:clr>
        </p15:guide>
        <p15:guide id="2" orient="horz" pos="445">
          <p15:clr>
            <a:srgbClr val="A4A3A4"/>
          </p15:clr>
        </p15:guide>
        <p15:guide id="3" pos="126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81449" autoAdjust="0"/>
  </p:normalViewPr>
  <p:slideViewPr>
    <p:cSldViewPr snapToGrid="0" showGuides="1">
      <p:cViewPr varScale="1">
        <p:scale>
          <a:sx n="54" d="100"/>
          <a:sy n="54" d="100"/>
        </p:scale>
        <p:origin x="1640" y="52"/>
      </p:cViewPr>
      <p:guideLst>
        <p:guide orient="horz" pos="578"/>
        <p:guide orient="horz" pos="761"/>
        <p:guide pos="185"/>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70" d="100"/>
          <a:sy n="70" d="100"/>
        </p:scale>
        <p:origin x="3240" y="78"/>
      </p:cViewPr>
      <p:guideLst>
        <p:guide orient="horz" pos="2892"/>
        <p:guide orient="horz" pos="445"/>
        <p:guide pos="1266"/>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handoutMaster" Target="handoutMasters/handoutMaster1.xml"/><Relationship Id="rId55" Type="http://schemas.openxmlformats.org/officeDocument/2006/relationships/font" Target="fonts/font5.fntdata"/><Relationship Id="rId63" Type="http://schemas.openxmlformats.org/officeDocument/2006/relationships/font" Target="fonts/font13.fntdata"/><Relationship Id="rId68"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font" Target="fonts/font3.fntdata"/><Relationship Id="rId58" Type="http://schemas.openxmlformats.org/officeDocument/2006/relationships/font" Target="fonts/font8.fntdata"/><Relationship Id="rId66" Type="http://schemas.openxmlformats.org/officeDocument/2006/relationships/font" Target="fonts/font16.fnt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notesMaster" Target="notesMasters/notesMaster1.xml"/><Relationship Id="rId57" Type="http://schemas.openxmlformats.org/officeDocument/2006/relationships/font" Target="fonts/font7.fntdata"/><Relationship Id="rId61" Type="http://schemas.openxmlformats.org/officeDocument/2006/relationships/font" Target="fonts/font11.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font" Target="fonts/font2.fntdata"/><Relationship Id="rId60" Type="http://schemas.openxmlformats.org/officeDocument/2006/relationships/font" Target="fonts/font10.fntdata"/><Relationship Id="rId65" Type="http://schemas.openxmlformats.org/officeDocument/2006/relationships/font" Target="fonts/font15.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font" Target="fonts/font6.fntdata"/><Relationship Id="rId64" Type="http://schemas.openxmlformats.org/officeDocument/2006/relationships/font" Target="fonts/font14.fntdata"/><Relationship Id="rId69"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font" Target="fonts/font1.fntdata"/><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font" Target="fonts/font9.fntdata"/><Relationship Id="rId67"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font" Target="fonts/font4.fntdata"/><Relationship Id="rId62" Type="http://schemas.openxmlformats.org/officeDocument/2006/relationships/font" Target="fonts/font12.fntdata"/><Relationship Id="rId7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IN"/>
              <a:t>DBMS/SQL				                  Getting Started with Database</a:t>
            </a: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228672-4337-41E0-A109-2BF6C0A0EED5}" type="datetimeFigureOut">
              <a:rPr lang="en-US" smtClean="0"/>
              <a:pPr/>
              <a:t>6/18/2022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a:t>Page XX-#</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3385075994"/>
      </p:ext>
    </p:extLst>
  </p:cSld>
  <p:clrMap bg1="lt1" tx1="dk1" bg2="lt2" tx2="dk2" accent1="accent1" accent2="accent2" accent3="accent3" accent4="accent4" accent5="accent5" accent6="accent6" hlink="hlink" folHlink="folHlink"/>
  <p:hf sldNum="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732377" y="685799"/>
            <a:ext cx="4699954" cy="3679825"/>
          </a:xfrm>
          <a:prstGeom prst="rect">
            <a:avLst/>
          </a:prstGeom>
          <a:noFill/>
          <a:ln w="12700">
            <a:solidFill>
              <a:prstClr val="black"/>
            </a:solidFill>
          </a:ln>
        </p:spPr>
        <p:txBody>
          <a:bodyPr vert="horz" lIns="91440" tIns="45720" rIns="91440" bIns="45720" rtlCol="0" anchor="ctr"/>
          <a:lstStyle/>
          <a:p>
            <a:r>
              <a:rPr lang="en-US" dirty="0"/>
              <a:t>text</a:t>
            </a:r>
          </a:p>
        </p:txBody>
      </p:sp>
      <p:sp>
        <p:nvSpPr>
          <p:cNvPr id="5" name="Notes Placeholder 4"/>
          <p:cNvSpPr>
            <a:spLocks noGrp="1"/>
          </p:cNvSpPr>
          <p:nvPr>
            <p:ph type="body" sz="quarter" idx="3"/>
          </p:nvPr>
        </p:nvSpPr>
        <p:spPr>
          <a:xfrm>
            <a:off x="1752926" y="4519132"/>
            <a:ext cx="4710936" cy="404231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Line 8"/>
          <p:cNvSpPr>
            <a:spLocks noChangeShapeType="1"/>
          </p:cNvSpPr>
          <p:nvPr/>
        </p:nvSpPr>
        <p:spPr bwMode="auto">
          <a:xfrm>
            <a:off x="1434803" y="498296"/>
            <a:ext cx="0" cy="8001000"/>
          </a:xfrm>
          <a:prstGeom prst="line">
            <a:avLst/>
          </a:prstGeom>
          <a:noFill/>
          <a:ln w="9525">
            <a:solidFill>
              <a:schemeClr val="tx1"/>
            </a:solidFill>
            <a:round/>
            <a:headEnd/>
            <a:tailEnd/>
          </a:ln>
          <a:effectLst/>
        </p:spPr>
        <p:txBody>
          <a:bodyPr/>
          <a:lstStyle/>
          <a:p>
            <a:endParaRPr lang="en-US"/>
          </a:p>
        </p:txBody>
      </p:sp>
      <p:sp>
        <p:nvSpPr>
          <p:cNvPr id="11" name="Rectangle 14"/>
          <p:cNvSpPr>
            <a:spLocks noChangeArrowheads="1"/>
          </p:cNvSpPr>
          <p:nvPr/>
        </p:nvSpPr>
        <p:spPr bwMode="auto">
          <a:xfrm>
            <a:off x="261257" y="152401"/>
            <a:ext cx="6480856" cy="203860"/>
          </a:xfrm>
          <a:prstGeom prst="rect">
            <a:avLst/>
          </a:prstGeom>
          <a:noFill/>
          <a:ln w="9525">
            <a:noFill/>
            <a:miter lim="800000"/>
            <a:headEnd/>
            <a:tailEnd/>
          </a:ln>
          <a:effectLst/>
        </p:spPr>
        <p:txBody>
          <a:bodyPr lIns="92446" tIns="46223" rIns="92446" bIns="46223" anchor="ctr" anchorCtr="0"/>
          <a:lstStyle/>
          <a:p>
            <a:r>
              <a:rPr lang="en-US" sz="1000" b="0" baseline="0" dirty="0">
                <a:latin typeface="Arial" panose="020B0604020202020204" pitchFamily="34" charset="0"/>
                <a:cs typeface="Arial" panose="020B0604020202020204" pitchFamily="34" charset="0"/>
              </a:rPr>
              <a:t>Basic Spring 4.0                                                                                        </a:t>
            </a:r>
            <a:r>
              <a:rPr lang="en-US" sz="1000" b="0" dirty="0">
                <a:latin typeface="Arial" panose="020B0604020202020204" pitchFamily="34" charset="0"/>
                <a:cs typeface="Arial" panose="020B0604020202020204" pitchFamily="34" charset="0"/>
              </a:rPr>
              <a:t>Introduction to Spring Framework, IoC</a:t>
            </a:r>
          </a:p>
        </p:txBody>
      </p:sp>
      <p:sp>
        <p:nvSpPr>
          <p:cNvPr id="7" name="Rectangle 14"/>
          <p:cNvSpPr>
            <a:spLocks noChangeArrowheads="1"/>
          </p:cNvSpPr>
          <p:nvPr/>
        </p:nvSpPr>
        <p:spPr bwMode="auto">
          <a:xfrm>
            <a:off x="3962793" y="8641978"/>
            <a:ext cx="2762530" cy="252640"/>
          </a:xfrm>
          <a:prstGeom prst="rect">
            <a:avLst/>
          </a:prstGeom>
          <a:noFill/>
          <a:ln w="9525">
            <a:noFill/>
            <a:miter lim="800000"/>
            <a:headEnd/>
            <a:tailEnd/>
          </a:ln>
          <a:effectLst/>
        </p:spPr>
        <p:txBody>
          <a:bodyPr lIns="92446" tIns="46223" rIns="92446" bIns="46223" anchor="ctr" anchorCtr="0"/>
          <a:lstStyle/>
          <a:p>
            <a:pPr marL="0" marR="0" indent="0" algn="r"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latin typeface="Arial" panose="020B0604020202020204" pitchFamily="34" charset="0"/>
                <a:cs typeface="Arial" panose="020B0604020202020204" pitchFamily="34" charset="0"/>
              </a:rPr>
              <a:t>	</a:t>
            </a:r>
            <a:r>
              <a:rPr lang="en-US" sz="1000" baseline="0" dirty="0">
                <a:solidFill>
                  <a:schemeClr val="tx1"/>
                </a:solidFill>
                <a:latin typeface="Arial" panose="020B0604020202020204" pitchFamily="34" charset="0"/>
                <a:cs typeface="Arial" panose="020B0604020202020204" pitchFamily="34" charset="0"/>
              </a:rPr>
              <a:t>                      </a:t>
            </a:r>
            <a:r>
              <a:rPr lang="en-US" sz="1000" dirty="0">
                <a:solidFill>
                  <a:schemeClr val="tx1"/>
                </a:solidFill>
                <a:latin typeface="Arial" panose="020B0604020202020204" pitchFamily="34" charset="0"/>
                <a:cs typeface="Arial" panose="020B0604020202020204" pitchFamily="34" charset="0"/>
              </a:rPr>
              <a:t>Page 02-</a:t>
            </a:r>
            <a:fld id="{BD9FB300-F9DC-4669-88F4-967ABA23CC04}" type="slidenum">
              <a:rPr lang="en-US" sz="1000" smtClean="0">
                <a:solidFill>
                  <a:schemeClr val="tx1"/>
                </a:solidFill>
                <a:latin typeface="Arial" panose="020B0604020202020204" pitchFamily="34" charset="0"/>
                <a:cs typeface="Arial" panose="020B0604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r>
              <a:rPr lang="en-US" sz="1000" dirty="0">
                <a:solidFill>
                  <a:schemeClr val="tx1"/>
                </a:solidFill>
                <a:latin typeface="Arial" panose="020B0604020202020204" pitchFamily="34" charset="0"/>
                <a:cs typeface="Arial" panose="020B0604020202020204" pitchFamily="34" charset="0"/>
              </a:rPr>
              <a:t> </a:t>
            </a:r>
          </a:p>
        </p:txBody>
      </p:sp>
      <p:sp>
        <p:nvSpPr>
          <p:cNvPr id="8" name="Text Box 9"/>
          <p:cNvSpPr txBox="1">
            <a:spLocks noChangeArrowheads="1"/>
          </p:cNvSpPr>
          <p:nvPr/>
        </p:nvSpPr>
        <p:spPr bwMode="auto">
          <a:xfrm>
            <a:off x="-1975" y="693431"/>
            <a:ext cx="1600200" cy="274638"/>
          </a:xfrm>
          <a:prstGeom prst="rect">
            <a:avLst/>
          </a:prstGeom>
          <a:noFill/>
          <a:ln w="9525">
            <a:noFill/>
            <a:miter lim="800000"/>
            <a:headEnd/>
            <a:tailEnd/>
          </a:ln>
          <a:effectLst/>
        </p:spPr>
        <p:txBody>
          <a:bodyPr>
            <a:spAutoFit/>
          </a:bodyPr>
          <a:lstStyle/>
          <a:p>
            <a:pPr>
              <a:spcBef>
                <a:spcPct val="50000"/>
              </a:spcBef>
            </a:pPr>
            <a:r>
              <a:rPr lang="en-US" sz="1200" b="1" dirty="0">
                <a:latin typeface="Arial" pitchFamily="34" charset="0"/>
                <a:cs typeface="Arial" pitchFamily="34" charset="0"/>
              </a:rPr>
              <a:t>Instructor Notes:</a:t>
            </a:r>
          </a:p>
        </p:txBody>
      </p:sp>
    </p:spTree>
    <p:extLst>
      <p:ext uri="{BB962C8B-B14F-4D97-AF65-F5344CB8AC3E}">
        <p14:creationId xmlns:p14="http://schemas.microsoft.com/office/powerpoint/2010/main" val="940217438"/>
      </p:ext>
    </p:extLst>
  </p:cSld>
  <p:clrMap bg1="lt1" tx1="dk1" bg2="lt2" tx2="dk2" accent1="accent1" accent2="accent2" accent3="accent3" accent4="accent4" accent5="accent5" accent6="accent6" hlink="hlink" folHlink="folHlink"/>
  <p:hf sldNum="0" ftr="0" dt="0"/>
  <p:notesStyle>
    <a:lvl1pPr marL="0" algn="l" defTabSz="914400" rtl="0" eaLnBrk="1" latinLnBrk="0" hangingPunct="1">
      <a:defRPr sz="1000" kern="1200">
        <a:solidFill>
          <a:schemeClr val="tx1"/>
        </a:solidFill>
        <a:latin typeface="Arial" panose="020B0604020202020204" pitchFamily="34" charset="0"/>
        <a:ea typeface="+mn-ea"/>
        <a:cs typeface="Arial" pitchFamily="34" charset="0"/>
      </a:defRPr>
    </a:lvl1pPr>
    <a:lvl2pPr marL="457200" algn="l" defTabSz="914400" rtl="0" eaLnBrk="1" latinLnBrk="0" hangingPunct="1">
      <a:defRPr sz="1000" kern="1200">
        <a:solidFill>
          <a:schemeClr val="tx1"/>
        </a:solidFill>
        <a:latin typeface="Arial" panose="020B0604020202020204" pitchFamily="34" charset="0"/>
        <a:ea typeface="+mn-ea"/>
        <a:cs typeface="Arial" pitchFamily="34" charset="0"/>
      </a:defRPr>
    </a:lvl2pPr>
    <a:lvl3pPr marL="914400" algn="l" defTabSz="914400" rtl="0" eaLnBrk="1" latinLnBrk="0" hangingPunct="1">
      <a:defRPr sz="1000" kern="1200">
        <a:solidFill>
          <a:schemeClr val="tx1"/>
        </a:solidFill>
        <a:latin typeface="Arial" panose="020B0604020202020204" pitchFamily="34" charset="0"/>
        <a:ea typeface="+mn-ea"/>
        <a:cs typeface="Arial" pitchFamily="34" charset="0"/>
      </a:defRPr>
    </a:lvl3pPr>
    <a:lvl4pPr marL="1371600" algn="l" defTabSz="914400" rtl="0" eaLnBrk="1" latinLnBrk="0" hangingPunct="1">
      <a:defRPr sz="1000" kern="1200">
        <a:solidFill>
          <a:schemeClr val="tx1"/>
        </a:solidFill>
        <a:latin typeface="Arial" panose="020B0604020202020204" pitchFamily="34" charset="0"/>
        <a:ea typeface="+mn-ea"/>
        <a:cs typeface="Arial" pitchFamily="34" charset="0"/>
      </a:defRPr>
    </a:lvl4pPr>
    <a:lvl5pPr marL="1828800" algn="l" defTabSz="914400" rtl="0" eaLnBrk="1" latinLnBrk="0" hangingPunct="1">
      <a:defRPr sz="1000" kern="1200">
        <a:solidFill>
          <a:schemeClr val="tx1"/>
        </a:solidFill>
        <a:latin typeface="Arial" panose="020B0604020202020204"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9"/>
          <p:cNvSpPr txBox="1">
            <a:spLocks noChangeArrowheads="1"/>
          </p:cNvSpPr>
          <p:nvPr/>
        </p:nvSpPr>
        <p:spPr bwMode="auto">
          <a:xfrm>
            <a:off x="142875" y="1133475"/>
            <a:ext cx="1165663" cy="400110"/>
          </a:xfrm>
          <a:prstGeom prst="rect">
            <a:avLst/>
          </a:prstGeom>
          <a:noFill/>
          <a:ln w="9525">
            <a:noFill/>
            <a:miter lim="800000"/>
            <a:headEnd/>
            <a:tailEnd/>
          </a:ln>
          <a:effectLst/>
        </p:spPr>
        <p:txBody>
          <a:bodyPr wrap="square">
            <a:spAutoFit/>
          </a:bodyPr>
          <a:lstStyle/>
          <a:p>
            <a:pPr>
              <a:spcBef>
                <a:spcPct val="50000"/>
              </a:spcBef>
            </a:pPr>
            <a:r>
              <a:rPr lang="en-US" sz="1000" b="0" dirty="0">
                <a:latin typeface="Arial" pitchFamily="34" charset="0"/>
                <a:cs typeface="Arial" pitchFamily="34" charset="0"/>
              </a:rPr>
              <a:t>Add instructor notes here. </a:t>
            </a:r>
          </a:p>
        </p:txBody>
      </p:sp>
      <p:sp>
        <p:nvSpPr>
          <p:cNvPr id="5" name="Slide Image Placeholder 4"/>
          <p:cNvSpPr>
            <a:spLocks noGrp="1" noRot="1" noChangeAspect="1"/>
          </p:cNvSpPr>
          <p:nvPr>
            <p:ph type="sldImg"/>
          </p:nvPr>
        </p:nvSpPr>
        <p:spPr>
          <a:xfrm>
            <a:off x="1638300" y="685800"/>
            <a:ext cx="4903788" cy="3679825"/>
          </a:xfrm>
        </p:spPr>
      </p:sp>
      <p:sp>
        <p:nvSpPr>
          <p:cNvPr id="6" name="Notes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18075101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81" name="Rectangle 3"/>
          <p:cNvSpPr>
            <a:spLocks noGrp="1" noChangeArrowheads="1"/>
          </p:cNvSpPr>
          <p:nvPr>
            <p:ph type="body" idx="1"/>
          </p:nvPr>
        </p:nvSpPr>
        <p:spPr/>
        <p:txBody>
          <a:bodyPr/>
          <a:lstStyle/>
          <a:p>
            <a:r>
              <a:rPr lang="en-US" dirty="0"/>
              <a:t>Dependency injection is the most basic thing that Spring does. We shall be covering this in detail later in the session. For now, let us see how Spring works with an example. </a:t>
            </a:r>
          </a:p>
          <a:p>
            <a:r>
              <a:rPr lang="en-US" dirty="0"/>
              <a:t>Spring-enabled applications are like any Java application. They are made up of several classes, each performing a specific purpose within the application. Difference lies in how these classes are configured and introduced to each other. Typically a Spring application has an XML file that describes how to configure the classes, known as Spring configuration file.</a:t>
            </a:r>
          </a:p>
          <a:p>
            <a:endParaRPr lang="en-US" dirty="0"/>
          </a:p>
          <a:p>
            <a:r>
              <a:rPr lang="en-US" dirty="0"/>
              <a:t>Pls. refer to Appendix-A for a detailed explanation of converting a traditional Java application into a Spring-based application. </a:t>
            </a:r>
          </a:p>
          <a:p>
            <a:endParaRPr lang="en-US" dirty="0"/>
          </a:p>
          <a:p>
            <a:r>
              <a:rPr lang="en-US" dirty="0"/>
              <a:t>Look in slide above for a typical Hello World application using Spring Framework. Detailed explanation for this code is given in subsequent demos.</a:t>
            </a:r>
          </a:p>
        </p:txBody>
      </p:sp>
      <p:sp>
        <p:nvSpPr>
          <p:cNvPr id="4" name="Text Box 4"/>
          <p:cNvSpPr txBox="1">
            <a:spLocks noChangeArrowheads="1"/>
          </p:cNvSpPr>
          <p:nvPr/>
        </p:nvSpPr>
        <p:spPr bwMode="auto">
          <a:xfrm>
            <a:off x="152400" y="1295400"/>
            <a:ext cx="1234966" cy="707886"/>
          </a:xfrm>
          <a:prstGeom prst="rect">
            <a:avLst/>
          </a:prstGeom>
          <a:noFill/>
          <a:ln w="9525">
            <a:noFill/>
            <a:miter lim="800000"/>
            <a:headEnd/>
            <a:tailEnd/>
          </a:ln>
        </p:spPr>
        <p:txBody>
          <a:bodyPr wrap="square">
            <a:spAutoFit/>
          </a:bodyPr>
          <a:lstStyle/>
          <a:p>
            <a:r>
              <a:rPr lang="en-US" sz="1000" dirty="0">
                <a:latin typeface="Arial" panose="020B0604020202020204" pitchFamily="34" charset="0"/>
                <a:cs typeface="Arial" panose="020B0604020202020204" pitchFamily="34" charset="0"/>
              </a:rPr>
              <a:t>Instructor to explain this code and execute the demo</a:t>
            </a:r>
          </a:p>
        </p:txBody>
      </p:sp>
      <p:sp>
        <p:nvSpPr>
          <p:cNvPr id="3" name="Slide Image Placeholder 2"/>
          <p:cNvSpPr>
            <a:spLocks noGrp="1" noRot="1" noChangeAspect="1"/>
          </p:cNvSpPr>
          <p:nvPr>
            <p:ph type="sldImg"/>
          </p:nvPr>
        </p:nvSpPr>
        <p:spPr>
          <a:xfrm>
            <a:off x="1676400" y="685800"/>
            <a:ext cx="4905375" cy="3679825"/>
          </a:xfrm>
        </p:spPr>
      </p:sp>
    </p:spTree>
    <p:extLst>
      <p:ext uri="{BB962C8B-B14F-4D97-AF65-F5344CB8AC3E}">
        <p14:creationId xmlns:p14="http://schemas.microsoft.com/office/powerpoint/2010/main" val="16501007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9" name="Rectangle 3"/>
          <p:cNvSpPr>
            <a:spLocks noGrp="1" noChangeArrowheads="1"/>
          </p:cNvSpPr>
          <p:nvPr>
            <p:ph type="body" idx="1"/>
          </p:nvPr>
        </p:nvSpPr>
        <p:spPr/>
        <p:txBody>
          <a:bodyPr/>
          <a:lstStyle/>
          <a:p>
            <a:r>
              <a:rPr lang="en-US" dirty="0"/>
              <a:t>Question now is who will make a call to either the constructor or the </a:t>
            </a:r>
            <a:r>
              <a:rPr lang="en-US" dirty="0" err="1"/>
              <a:t>setExchangeRate</a:t>
            </a:r>
            <a:r>
              <a:rPr lang="en-US" dirty="0"/>
              <a:t>() method to set the </a:t>
            </a:r>
            <a:r>
              <a:rPr lang="en-US" dirty="0" err="1"/>
              <a:t>exchangeRate</a:t>
            </a:r>
            <a:r>
              <a:rPr lang="en-US" dirty="0"/>
              <a:t> property? The Spring configuration file in the above listing tells how to configure the CurrencyConverter service. This XML file declares an instance of a </a:t>
            </a:r>
            <a:r>
              <a:rPr lang="en-US" dirty="0" err="1"/>
              <a:t>CurrencyConverterImpl</a:t>
            </a:r>
            <a:r>
              <a:rPr lang="en-US" dirty="0"/>
              <a:t> in the Spring container and configures its </a:t>
            </a:r>
            <a:r>
              <a:rPr lang="en-US" dirty="0" err="1"/>
              <a:t>exchangeRate</a:t>
            </a:r>
            <a:r>
              <a:rPr lang="en-US" dirty="0"/>
              <a:t> property with a value of 44.50.</a:t>
            </a:r>
          </a:p>
          <a:p>
            <a:r>
              <a:rPr lang="en-US" dirty="0"/>
              <a:t>Notice the &lt;beans&gt; element at the root of the XML file. This is the root element of any Spring configuration file. The &lt;bean&gt; element is used to tell the Spring container about a class and how it should be configured. The id attribute is used to name the bean </a:t>
            </a:r>
            <a:r>
              <a:rPr lang="en-US" dirty="0" err="1"/>
              <a:t>currencyConverter</a:t>
            </a:r>
            <a:r>
              <a:rPr lang="en-US" dirty="0"/>
              <a:t> and the class attribute specifies the bean’s fully qualified class name.</a:t>
            </a:r>
          </a:p>
          <a:p>
            <a:r>
              <a:rPr lang="en-US" dirty="0"/>
              <a:t>Within the &lt;bean&gt; element, the &lt;property&gt; element is used to set a property, in this case </a:t>
            </a:r>
            <a:r>
              <a:rPr lang="en-US" dirty="0" err="1"/>
              <a:t>exchangeRate</a:t>
            </a:r>
            <a:r>
              <a:rPr lang="en-US" dirty="0"/>
              <a:t> property. By using &lt;property&gt;, we are telling the Spring container to call </a:t>
            </a:r>
            <a:r>
              <a:rPr lang="en-US" dirty="0" err="1"/>
              <a:t>setExchangeRate</a:t>
            </a:r>
            <a:r>
              <a:rPr lang="en-US" dirty="0"/>
              <a:t>() when setting the property. This is called setter injection and is a straightforward way to configure and wire bean properties. The value of the exchange rate is defined using the value attribute. The following snippet of code illustrates roughly what the container does when instantiating the </a:t>
            </a:r>
            <a:r>
              <a:rPr lang="en-US" dirty="0" err="1"/>
              <a:t>currencyConverter</a:t>
            </a:r>
            <a:r>
              <a:rPr lang="en-US" dirty="0"/>
              <a:t> service based on the XML definition seen above.</a:t>
            </a:r>
          </a:p>
        </p:txBody>
      </p:sp>
      <p:sp>
        <p:nvSpPr>
          <p:cNvPr id="77830" name="Text Box 4"/>
          <p:cNvSpPr txBox="1">
            <a:spLocks noChangeArrowheads="1"/>
          </p:cNvSpPr>
          <p:nvPr/>
        </p:nvSpPr>
        <p:spPr bwMode="auto">
          <a:xfrm>
            <a:off x="2002318" y="7567089"/>
            <a:ext cx="4453445" cy="415490"/>
          </a:xfrm>
          <a:prstGeom prst="rect">
            <a:avLst/>
          </a:prstGeom>
          <a:solidFill>
            <a:srgbClr val="DDDDDD"/>
          </a:solidFill>
          <a:ln w="9525" algn="ctr">
            <a:solidFill>
              <a:schemeClr val="tx1"/>
            </a:solidFill>
            <a:miter lim="800000"/>
            <a:headEnd/>
            <a:tailEnd/>
          </a:ln>
        </p:spPr>
        <p:txBody>
          <a:bodyPr wrap="none" lIns="91431" tIns="45716" rIns="91431" bIns="45716">
            <a:spAutoFit/>
          </a:bodyPr>
          <a:lstStyle/>
          <a:p>
            <a:pPr>
              <a:lnSpc>
                <a:spcPct val="90000"/>
              </a:lnSpc>
              <a:spcBef>
                <a:spcPct val="30000"/>
              </a:spcBef>
            </a:pPr>
            <a:r>
              <a:rPr lang="en-US" sz="1000" dirty="0" err="1">
                <a:latin typeface="Arial" pitchFamily="34" charset="0"/>
                <a:ea typeface="Arial Unicode MS" pitchFamily="34" charset="-128"/>
                <a:cs typeface="Arial" pitchFamily="34" charset="0"/>
              </a:rPr>
              <a:t>CurrencyConverterImpl</a:t>
            </a:r>
            <a:r>
              <a:rPr lang="en-US" sz="1000" dirty="0">
                <a:latin typeface="Arial" pitchFamily="34" charset="0"/>
                <a:ea typeface="Arial Unicode MS" pitchFamily="34" charset="-128"/>
                <a:cs typeface="Arial" pitchFamily="34" charset="0"/>
              </a:rPr>
              <a:t> </a:t>
            </a:r>
            <a:r>
              <a:rPr lang="en-US" sz="1000" dirty="0" err="1">
                <a:latin typeface="Arial" pitchFamily="34" charset="0"/>
                <a:ea typeface="Arial Unicode MS" pitchFamily="34" charset="-128"/>
                <a:cs typeface="Arial" pitchFamily="34" charset="0"/>
              </a:rPr>
              <a:t>currencyConverter</a:t>
            </a:r>
            <a:r>
              <a:rPr lang="en-US" sz="1000" dirty="0">
                <a:latin typeface="Arial" pitchFamily="34" charset="0"/>
                <a:ea typeface="Arial Unicode MS" pitchFamily="34" charset="-128"/>
                <a:cs typeface="Arial" pitchFamily="34" charset="0"/>
              </a:rPr>
              <a:t> = new </a:t>
            </a:r>
            <a:r>
              <a:rPr lang="en-US" sz="1000" dirty="0" err="1">
                <a:latin typeface="Arial" pitchFamily="34" charset="0"/>
                <a:ea typeface="Arial Unicode MS" pitchFamily="34" charset="-128"/>
                <a:cs typeface="Arial" pitchFamily="34" charset="0"/>
              </a:rPr>
              <a:t>CurrencyConverterImpl</a:t>
            </a:r>
            <a:r>
              <a:rPr lang="en-US" sz="1000" dirty="0">
                <a:latin typeface="Arial" pitchFamily="34" charset="0"/>
                <a:ea typeface="Arial Unicode MS" pitchFamily="34" charset="-128"/>
                <a:cs typeface="Arial" pitchFamily="34" charset="0"/>
              </a:rPr>
              <a:t>();</a:t>
            </a:r>
          </a:p>
          <a:p>
            <a:pPr>
              <a:lnSpc>
                <a:spcPct val="90000"/>
              </a:lnSpc>
              <a:spcBef>
                <a:spcPct val="30000"/>
              </a:spcBef>
            </a:pPr>
            <a:r>
              <a:rPr lang="en-US" sz="1000" dirty="0" err="1">
                <a:latin typeface="Arial" pitchFamily="34" charset="0"/>
                <a:ea typeface="Arial Unicode MS" pitchFamily="34" charset="-128"/>
                <a:cs typeface="Arial" pitchFamily="34" charset="0"/>
              </a:rPr>
              <a:t>currencyConverter.setExchangeRate</a:t>
            </a:r>
            <a:r>
              <a:rPr lang="en-US" sz="1000" dirty="0">
                <a:latin typeface="Arial" pitchFamily="34" charset="0"/>
                <a:ea typeface="Arial Unicode MS" pitchFamily="34" charset="-128"/>
                <a:cs typeface="Arial" pitchFamily="34" charset="0"/>
              </a:rPr>
              <a:t>(44.50);</a:t>
            </a:r>
          </a:p>
        </p:txBody>
      </p:sp>
      <p:sp>
        <p:nvSpPr>
          <p:cNvPr id="77831" name="Rectangle 5"/>
          <p:cNvSpPr>
            <a:spLocks noChangeArrowheads="1"/>
          </p:cNvSpPr>
          <p:nvPr/>
        </p:nvSpPr>
        <p:spPr bwMode="auto">
          <a:xfrm>
            <a:off x="2002317" y="8076878"/>
            <a:ext cx="3657600" cy="400101"/>
          </a:xfrm>
          <a:prstGeom prst="rect">
            <a:avLst/>
          </a:prstGeom>
          <a:solidFill>
            <a:srgbClr val="DDDDDD"/>
          </a:solidFill>
          <a:ln w="12700">
            <a:solidFill>
              <a:schemeClr val="tx1"/>
            </a:solidFill>
            <a:miter lim="800000"/>
            <a:headEnd/>
            <a:tailEnd/>
          </a:ln>
        </p:spPr>
        <p:txBody>
          <a:bodyPr lIns="91431" tIns="45716" rIns="91431" bIns="45716">
            <a:spAutoFit/>
          </a:bodyPr>
          <a:lstStyle/>
          <a:p>
            <a:r>
              <a:rPr lang="en-US" sz="1000" dirty="0">
                <a:latin typeface="Arial" pitchFamily="34" charset="0"/>
                <a:cs typeface="Arial" pitchFamily="34" charset="0"/>
              </a:rPr>
              <a:t>Notice the configuration metadata is represented in XML. But it can also be done using Java annotations, or Java code.</a:t>
            </a:r>
          </a:p>
        </p:txBody>
      </p:sp>
      <p:pic>
        <p:nvPicPr>
          <p:cNvPr id="77832" name="Picture 6" descr="light bulb2"/>
          <p:cNvPicPr>
            <a:picLocks noChangeAspect="1" noChangeArrowheads="1"/>
          </p:cNvPicPr>
          <p:nvPr/>
        </p:nvPicPr>
        <p:blipFill>
          <a:blip r:embed="rId3"/>
          <a:srcRect/>
          <a:stretch>
            <a:fillRect/>
          </a:stretch>
        </p:blipFill>
        <p:spPr bwMode="auto">
          <a:xfrm>
            <a:off x="5748918" y="8088718"/>
            <a:ext cx="381000" cy="457200"/>
          </a:xfrm>
          <a:prstGeom prst="rect">
            <a:avLst/>
          </a:prstGeom>
          <a:noFill/>
          <a:ln w="9525">
            <a:noFill/>
            <a:miter lim="800000"/>
            <a:headEnd/>
            <a:tailEnd/>
          </a:ln>
        </p:spPr>
      </p:pic>
      <p:sp>
        <p:nvSpPr>
          <p:cNvPr id="3" name="Slide Image Placeholder 2"/>
          <p:cNvSpPr>
            <a:spLocks noGrp="1" noRot="1" noChangeAspect="1"/>
          </p:cNvSpPr>
          <p:nvPr>
            <p:ph type="sldImg"/>
          </p:nvPr>
        </p:nvSpPr>
        <p:spPr>
          <a:xfrm>
            <a:off x="1652588" y="685800"/>
            <a:ext cx="4905375" cy="3679825"/>
          </a:xfrm>
        </p:spPr>
      </p:sp>
    </p:spTree>
    <p:extLst>
      <p:ext uri="{BB962C8B-B14F-4D97-AF65-F5344CB8AC3E}">
        <p14:creationId xmlns:p14="http://schemas.microsoft.com/office/powerpoint/2010/main" val="7373239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5" name="Rectangle 3"/>
          <p:cNvSpPr>
            <a:spLocks noGrp="1" noChangeArrowheads="1"/>
          </p:cNvSpPr>
          <p:nvPr>
            <p:ph type="body" idx="1"/>
          </p:nvPr>
        </p:nvSpPr>
        <p:spPr/>
        <p:txBody>
          <a:bodyPr/>
          <a:lstStyle/>
          <a:p>
            <a:r>
              <a:rPr lang="en-US" dirty="0"/>
              <a:t>The drawback of the above method is that you cannot reuse the instance of </a:t>
            </a:r>
            <a:r>
              <a:rPr lang="en-US" dirty="0" err="1"/>
              <a:t>ExchangeServiceImpl</a:t>
            </a:r>
            <a:r>
              <a:rPr lang="en-US" dirty="0"/>
              <a:t> anywhere else – it is an instance created by specifically for use by the </a:t>
            </a:r>
            <a:r>
              <a:rPr lang="en-US" dirty="0" err="1"/>
              <a:t>currencyConverter</a:t>
            </a:r>
            <a:r>
              <a:rPr lang="en-US" dirty="0"/>
              <a:t> bean.</a:t>
            </a:r>
          </a:p>
          <a:p>
            <a:endParaRPr lang="en-US" dirty="0"/>
          </a:p>
          <a:p>
            <a:r>
              <a:rPr lang="en-US" dirty="0"/>
              <a:t>Inner beans aren’t limited to setter injection. You may also wire inner beans into constructor arguments. E.g.:</a:t>
            </a:r>
          </a:p>
          <a:p>
            <a:endParaRPr lang="en-US" dirty="0"/>
          </a:p>
          <a:p>
            <a:endParaRPr lang="en-US" dirty="0"/>
          </a:p>
        </p:txBody>
      </p:sp>
      <p:sp>
        <p:nvSpPr>
          <p:cNvPr id="92166" name="AutoShape 5"/>
          <p:cNvSpPr>
            <a:spLocks noChangeArrowheads="1"/>
          </p:cNvSpPr>
          <p:nvPr/>
        </p:nvSpPr>
        <p:spPr bwMode="auto">
          <a:xfrm>
            <a:off x="2009775" y="5624668"/>
            <a:ext cx="4038600" cy="1219200"/>
          </a:xfrm>
          <a:prstGeom prst="roundRect">
            <a:avLst>
              <a:gd name="adj" fmla="val 16667"/>
            </a:avLst>
          </a:prstGeom>
          <a:noFill/>
          <a:ln w="19050">
            <a:solidFill>
              <a:schemeClr val="tx1"/>
            </a:solidFill>
            <a:round/>
            <a:headEnd/>
            <a:tailEnd/>
          </a:ln>
        </p:spPr>
        <p:txBody>
          <a:bodyPr wrap="none" lIns="91431" tIns="45716" rIns="91431" bIns="45716" anchor="ctr"/>
          <a:lstStyle/>
          <a:p>
            <a:pPr>
              <a:lnSpc>
                <a:spcPct val="120000"/>
              </a:lnSpc>
            </a:pPr>
            <a:r>
              <a:rPr lang="en-US" sz="1000" dirty="0">
                <a:latin typeface="Arial" panose="020B0604020202020204" pitchFamily="34" charset="0"/>
                <a:cs typeface="Arial" panose="020B0604020202020204" pitchFamily="34" charset="0"/>
              </a:rPr>
              <a:t>&lt;bean id="</a:t>
            </a:r>
            <a:r>
              <a:rPr lang="en-US" sz="1000" dirty="0" err="1">
                <a:latin typeface="Arial" panose="020B0604020202020204" pitchFamily="34" charset="0"/>
                <a:cs typeface="Arial" panose="020B0604020202020204" pitchFamily="34" charset="0"/>
              </a:rPr>
              <a:t>currencyConverter</a:t>
            </a:r>
            <a:r>
              <a:rPr lang="en-US" sz="1000" dirty="0">
                <a:latin typeface="Arial" panose="020B0604020202020204" pitchFamily="34" charset="0"/>
                <a:cs typeface="Arial" panose="020B0604020202020204" pitchFamily="34" charset="0"/>
              </a:rPr>
              <a:t>" </a:t>
            </a:r>
          </a:p>
          <a:p>
            <a:pPr>
              <a:lnSpc>
                <a:spcPct val="120000"/>
              </a:lnSpc>
            </a:pPr>
            <a:r>
              <a:rPr lang="en-US" sz="1000" dirty="0">
                <a:latin typeface="Arial" panose="020B0604020202020204" pitchFamily="34" charset="0"/>
                <a:cs typeface="Arial" panose="020B0604020202020204" pitchFamily="34" charset="0"/>
              </a:rPr>
              <a:t>                       class=“com.Spring.CurrencyConverterImpl4"&gt;</a:t>
            </a:r>
          </a:p>
          <a:p>
            <a:pPr>
              <a:lnSpc>
                <a:spcPct val="120000"/>
              </a:lnSpc>
            </a:pPr>
            <a:r>
              <a:rPr lang="en-US" sz="1000" dirty="0">
                <a:latin typeface="Arial" panose="020B0604020202020204" pitchFamily="34" charset="0"/>
                <a:cs typeface="Arial" panose="020B0604020202020204" pitchFamily="34" charset="0"/>
              </a:rPr>
              <a:t>      &lt;constructor-</a:t>
            </a:r>
            <a:r>
              <a:rPr lang="en-US" sz="1000" dirty="0" err="1">
                <a:latin typeface="Arial" panose="020B0604020202020204" pitchFamily="34" charset="0"/>
                <a:cs typeface="Arial" panose="020B0604020202020204" pitchFamily="34" charset="0"/>
              </a:rPr>
              <a:t>arg</a:t>
            </a:r>
            <a:r>
              <a:rPr lang="en-US" sz="1000" dirty="0">
                <a:latin typeface="Arial" panose="020B0604020202020204" pitchFamily="34" charset="0"/>
                <a:cs typeface="Arial" panose="020B0604020202020204" pitchFamily="34" charset="0"/>
              </a:rPr>
              <a:t>&gt;</a:t>
            </a:r>
          </a:p>
          <a:p>
            <a:pPr>
              <a:lnSpc>
                <a:spcPct val="120000"/>
              </a:lnSpc>
            </a:pPr>
            <a:r>
              <a:rPr lang="en-US" sz="1000" dirty="0">
                <a:latin typeface="Arial" panose="020B0604020202020204" pitchFamily="34" charset="0"/>
                <a:cs typeface="Arial" panose="020B0604020202020204" pitchFamily="34" charset="0"/>
              </a:rPr>
              <a:t>             &lt;bean class=“</a:t>
            </a:r>
            <a:r>
              <a:rPr lang="en-US" sz="1000" dirty="0" err="1">
                <a:latin typeface="Arial" panose="020B0604020202020204" pitchFamily="34" charset="0"/>
                <a:cs typeface="Arial" panose="020B0604020202020204" pitchFamily="34" charset="0"/>
              </a:rPr>
              <a:t>com.Spring.ExchangeServiceImpl</a:t>
            </a:r>
            <a:r>
              <a:rPr lang="en-US" sz="1000" dirty="0">
                <a:latin typeface="Arial" panose="020B0604020202020204" pitchFamily="34" charset="0"/>
                <a:cs typeface="Arial" panose="020B0604020202020204" pitchFamily="34" charset="0"/>
              </a:rPr>
              <a:t>" /&gt;</a:t>
            </a:r>
          </a:p>
          <a:p>
            <a:pPr>
              <a:lnSpc>
                <a:spcPct val="120000"/>
              </a:lnSpc>
            </a:pPr>
            <a:r>
              <a:rPr lang="en-US" sz="1000" dirty="0">
                <a:latin typeface="Arial" panose="020B0604020202020204" pitchFamily="34" charset="0"/>
                <a:cs typeface="Arial" panose="020B0604020202020204" pitchFamily="34" charset="0"/>
              </a:rPr>
              <a:t>      &lt;/constructor-</a:t>
            </a:r>
            <a:r>
              <a:rPr lang="en-US" sz="1000" dirty="0" err="1">
                <a:latin typeface="Arial" panose="020B0604020202020204" pitchFamily="34" charset="0"/>
                <a:cs typeface="Arial" panose="020B0604020202020204" pitchFamily="34" charset="0"/>
              </a:rPr>
              <a:t>arg</a:t>
            </a:r>
            <a:r>
              <a:rPr lang="en-US" sz="1000" dirty="0">
                <a:latin typeface="Arial" panose="020B0604020202020204" pitchFamily="34" charset="0"/>
                <a:cs typeface="Arial" panose="020B0604020202020204" pitchFamily="34" charset="0"/>
              </a:rPr>
              <a:t>&gt;</a:t>
            </a:r>
          </a:p>
          <a:p>
            <a:pPr>
              <a:lnSpc>
                <a:spcPct val="120000"/>
              </a:lnSpc>
            </a:pPr>
            <a:r>
              <a:rPr lang="en-US" sz="1000" dirty="0">
                <a:latin typeface="Arial" panose="020B0604020202020204" pitchFamily="34" charset="0"/>
                <a:cs typeface="Arial" panose="020B0604020202020204" pitchFamily="34" charset="0"/>
              </a:rPr>
              <a:t>&lt;/bean&gt;</a:t>
            </a:r>
          </a:p>
        </p:txBody>
      </p:sp>
      <p:sp>
        <p:nvSpPr>
          <p:cNvPr id="3" name="Slide Image Placeholder 2"/>
          <p:cNvSpPr>
            <a:spLocks noGrp="1" noRot="1" noChangeAspect="1"/>
          </p:cNvSpPr>
          <p:nvPr>
            <p:ph type="sldImg"/>
          </p:nvPr>
        </p:nvSpPr>
        <p:spPr>
          <a:xfrm>
            <a:off x="1652588" y="685800"/>
            <a:ext cx="4905375" cy="3679825"/>
          </a:xfrm>
        </p:spPr>
      </p:sp>
    </p:spTree>
    <p:extLst>
      <p:ext uri="{BB962C8B-B14F-4D97-AF65-F5344CB8AC3E}">
        <p14:creationId xmlns:p14="http://schemas.microsoft.com/office/powerpoint/2010/main" val="26455409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7" name="Rectangle 3"/>
          <p:cNvSpPr>
            <a:spLocks noGrp="1" noChangeArrowheads="1"/>
          </p:cNvSpPr>
          <p:nvPr>
            <p:ph type="body" idx="1"/>
          </p:nvPr>
        </p:nvSpPr>
        <p:spPr/>
        <p:txBody>
          <a:bodyPr>
            <a:normAutofit fontScale="92500" lnSpcReduction="20000"/>
          </a:bodyPr>
          <a:lstStyle/>
          <a:p>
            <a:r>
              <a:rPr lang="en-US" dirty="0"/>
              <a:t>Example:</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One example is also available. Refer to  demo, DemoSpring_5</a:t>
            </a:r>
          </a:p>
        </p:txBody>
      </p:sp>
      <p:sp>
        <p:nvSpPr>
          <p:cNvPr id="95239" name="AutoShape 5"/>
          <p:cNvSpPr>
            <a:spLocks noChangeArrowheads="1"/>
          </p:cNvSpPr>
          <p:nvPr/>
        </p:nvSpPr>
        <p:spPr bwMode="auto">
          <a:xfrm>
            <a:off x="1999095" y="4814974"/>
            <a:ext cx="4335684" cy="3135686"/>
          </a:xfrm>
          <a:prstGeom prst="roundRect">
            <a:avLst>
              <a:gd name="adj" fmla="val 16667"/>
            </a:avLst>
          </a:prstGeom>
          <a:noFill/>
          <a:ln w="19050">
            <a:solidFill>
              <a:schemeClr val="tx1"/>
            </a:solidFill>
            <a:round/>
            <a:headEnd/>
            <a:tailEnd/>
          </a:ln>
        </p:spPr>
        <p:txBody>
          <a:bodyPr wrap="none" lIns="91431" tIns="45716" rIns="91431" bIns="45716" anchor="ctr"/>
          <a:lstStyle/>
          <a:p>
            <a:r>
              <a:rPr lang="en-US" sz="1000" dirty="0">
                <a:latin typeface="Arial" panose="020B0604020202020204" pitchFamily="34" charset="0"/>
                <a:cs typeface="Arial" panose="020B0604020202020204" pitchFamily="34" charset="0"/>
              </a:rPr>
              <a:t>&lt;bean id=“</a:t>
            </a:r>
            <a:r>
              <a:rPr lang="en-US" sz="1000" dirty="0" err="1">
                <a:latin typeface="Arial" panose="020B0604020202020204" pitchFamily="34" charset="0"/>
                <a:cs typeface="Arial" panose="020B0604020202020204" pitchFamily="34" charset="0"/>
              </a:rPr>
              <a:t>complexObject</a:t>
            </a:r>
            <a:r>
              <a:rPr lang="en-US" sz="1000" dirty="0">
                <a:latin typeface="Arial" panose="020B0604020202020204" pitchFamily="34" charset="0"/>
                <a:cs typeface="Arial" panose="020B0604020202020204" pitchFamily="34" charset="0"/>
              </a:rPr>
              <a:t>" class="</a:t>
            </a:r>
            <a:r>
              <a:rPr lang="en-US" sz="1000" dirty="0" err="1">
                <a:latin typeface="Arial" panose="020B0604020202020204" pitchFamily="34" charset="0"/>
                <a:cs typeface="Arial" panose="020B0604020202020204" pitchFamily="34" charset="0"/>
              </a:rPr>
              <a:t>example.ComplexObject</a:t>
            </a:r>
            <a:r>
              <a:rPr lang="en-US" sz="1000" dirty="0">
                <a:latin typeface="Arial" panose="020B0604020202020204" pitchFamily="34" charset="0"/>
                <a:cs typeface="Arial" panose="020B0604020202020204" pitchFamily="34" charset="0"/>
              </a:rPr>
              <a:t>"&gt;</a:t>
            </a:r>
          </a:p>
          <a:p>
            <a:r>
              <a:rPr lang="en-US" sz="1000" dirty="0">
                <a:latin typeface="Arial" panose="020B0604020202020204" pitchFamily="34" charset="0"/>
                <a:cs typeface="Arial" panose="020B0604020202020204" pitchFamily="34" charset="0"/>
              </a:rPr>
              <a:t>  &lt;property name="people"&gt;</a:t>
            </a:r>
          </a:p>
          <a:p>
            <a:r>
              <a:rPr lang="en-US" sz="1000" dirty="0">
                <a:latin typeface="Arial" panose="020B0604020202020204" pitchFamily="34" charset="0"/>
                <a:cs typeface="Arial" panose="020B0604020202020204" pitchFamily="34" charset="0"/>
              </a:rPr>
              <a:t>      &lt;props&gt;</a:t>
            </a:r>
          </a:p>
          <a:p>
            <a:r>
              <a:rPr lang="en-US" sz="1000" dirty="0">
                <a:latin typeface="Arial" panose="020B0604020202020204" pitchFamily="34" charset="0"/>
                <a:cs typeface="Arial" panose="020B0604020202020204" pitchFamily="34" charset="0"/>
              </a:rPr>
              <a:t>            &lt;prop key="</a:t>
            </a:r>
            <a:r>
              <a:rPr lang="en-US" sz="1000" dirty="0" err="1">
                <a:latin typeface="Arial" panose="020B0604020202020204" pitchFamily="34" charset="0"/>
                <a:cs typeface="Arial" panose="020B0604020202020204" pitchFamily="34" charset="0"/>
              </a:rPr>
              <a:t>HarryPotter</a:t>
            </a:r>
            <a:r>
              <a:rPr lang="en-US" sz="1000" dirty="0">
                <a:latin typeface="Arial" panose="020B0604020202020204" pitchFamily="34" charset="0"/>
                <a:cs typeface="Arial" panose="020B0604020202020204" pitchFamily="34" charset="0"/>
              </a:rPr>
              <a:t>"&gt;The magic property&lt;/prop&gt;</a:t>
            </a:r>
          </a:p>
          <a:p>
            <a:r>
              <a:rPr lang="en-US" sz="1000" dirty="0">
                <a:latin typeface="Arial" panose="020B0604020202020204" pitchFamily="34" charset="0"/>
                <a:cs typeface="Arial" panose="020B0604020202020204" pitchFamily="34" charset="0"/>
              </a:rPr>
              <a:t>             &lt;prop key="</a:t>
            </a:r>
            <a:r>
              <a:rPr lang="en-US" sz="1000" dirty="0" err="1">
                <a:latin typeface="Arial" panose="020B0604020202020204" pitchFamily="34" charset="0"/>
                <a:cs typeface="Arial" panose="020B0604020202020204" pitchFamily="34" charset="0"/>
              </a:rPr>
              <a:t>JerrySeinfeld</a:t>
            </a:r>
            <a:r>
              <a:rPr lang="en-US" sz="1000" dirty="0">
                <a:latin typeface="Arial" panose="020B0604020202020204" pitchFamily="34" charset="0"/>
                <a:cs typeface="Arial" panose="020B0604020202020204" pitchFamily="34" charset="0"/>
              </a:rPr>
              <a:t>"&gt;The funny property&lt;/prop&gt;</a:t>
            </a:r>
          </a:p>
          <a:p>
            <a:r>
              <a:rPr lang="en-US" sz="1000" dirty="0">
                <a:latin typeface="Arial" panose="020B0604020202020204" pitchFamily="34" charset="0"/>
                <a:cs typeface="Arial" panose="020B0604020202020204" pitchFamily="34" charset="0"/>
              </a:rPr>
              <a:t>       &lt;/props&gt;</a:t>
            </a:r>
          </a:p>
          <a:p>
            <a:r>
              <a:rPr lang="en-US" sz="1000" dirty="0">
                <a:latin typeface="Arial" panose="020B0604020202020204" pitchFamily="34" charset="0"/>
                <a:cs typeface="Arial" panose="020B0604020202020204" pitchFamily="34" charset="0"/>
              </a:rPr>
              <a:t>   &lt;/property&gt;</a:t>
            </a:r>
          </a:p>
          <a:p>
            <a:r>
              <a:rPr lang="en-US" sz="1000" dirty="0">
                <a:latin typeface="Arial" panose="020B0604020202020204" pitchFamily="34" charset="0"/>
                <a:cs typeface="Arial" panose="020B0604020202020204" pitchFamily="34" charset="0"/>
              </a:rPr>
              <a:t>   &lt;property name="</a:t>
            </a:r>
            <a:r>
              <a:rPr lang="en-US" sz="1000" dirty="0" err="1">
                <a:latin typeface="Arial" panose="020B0604020202020204" pitchFamily="34" charset="0"/>
                <a:cs typeface="Arial" panose="020B0604020202020204" pitchFamily="34" charset="0"/>
              </a:rPr>
              <a:t>someList</a:t>
            </a:r>
            <a:r>
              <a:rPr lang="en-US" sz="1000" dirty="0">
                <a:latin typeface="Arial" panose="020B0604020202020204" pitchFamily="34" charset="0"/>
                <a:cs typeface="Arial" panose="020B0604020202020204" pitchFamily="34" charset="0"/>
              </a:rPr>
              <a:t>"&gt;</a:t>
            </a:r>
          </a:p>
          <a:p>
            <a:r>
              <a:rPr lang="en-US" sz="1000" dirty="0">
                <a:latin typeface="Arial" panose="020B0604020202020204" pitchFamily="34" charset="0"/>
                <a:cs typeface="Arial" panose="020B0604020202020204" pitchFamily="34" charset="0"/>
              </a:rPr>
              <a:t>        &lt;list&gt;</a:t>
            </a:r>
          </a:p>
          <a:p>
            <a:r>
              <a:rPr lang="en-US" sz="1000" dirty="0">
                <a:latin typeface="Arial" panose="020B0604020202020204" pitchFamily="34" charset="0"/>
                <a:cs typeface="Arial" panose="020B0604020202020204" pitchFamily="34" charset="0"/>
              </a:rPr>
              <a:t>                &lt;value&gt;red&lt;/value&gt;</a:t>
            </a:r>
          </a:p>
          <a:p>
            <a:r>
              <a:rPr lang="en-US" sz="1000" dirty="0">
                <a:latin typeface="Arial" panose="020B0604020202020204" pitchFamily="34" charset="0"/>
                <a:cs typeface="Arial" panose="020B0604020202020204" pitchFamily="34" charset="0"/>
              </a:rPr>
              <a:t>                 &lt;value&gt;blue&lt;/value&gt;</a:t>
            </a:r>
          </a:p>
          <a:p>
            <a:r>
              <a:rPr lang="en-US" sz="1000" dirty="0">
                <a:latin typeface="Arial" panose="020B0604020202020204" pitchFamily="34" charset="0"/>
                <a:cs typeface="Arial" panose="020B0604020202020204" pitchFamily="34" charset="0"/>
              </a:rPr>
              <a:t>        &lt;/list&gt;</a:t>
            </a:r>
          </a:p>
          <a:p>
            <a:r>
              <a:rPr lang="en-US" sz="1000" dirty="0">
                <a:latin typeface="Arial" panose="020B0604020202020204" pitchFamily="34" charset="0"/>
                <a:cs typeface="Arial" panose="020B0604020202020204" pitchFamily="34" charset="0"/>
              </a:rPr>
              <a:t>     &lt;/property&gt;</a:t>
            </a:r>
          </a:p>
          <a:p>
            <a:r>
              <a:rPr lang="en-US" sz="1000" dirty="0">
                <a:latin typeface="Arial" panose="020B0604020202020204" pitchFamily="34" charset="0"/>
                <a:cs typeface="Arial" panose="020B0604020202020204" pitchFamily="34" charset="0"/>
              </a:rPr>
              <a:t>&lt;property name="</a:t>
            </a:r>
            <a:r>
              <a:rPr lang="en-US" sz="1000" dirty="0" err="1">
                <a:latin typeface="Arial" panose="020B0604020202020204" pitchFamily="34" charset="0"/>
                <a:cs typeface="Arial" panose="020B0604020202020204" pitchFamily="34" charset="0"/>
              </a:rPr>
              <a:t>someMap</a:t>
            </a:r>
            <a:r>
              <a:rPr lang="en-US" sz="1000" dirty="0">
                <a:latin typeface="Arial" panose="020B0604020202020204" pitchFamily="34" charset="0"/>
                <a:cs typeface="Arial" panose="020B0604020202020204" pitchFamily="34" charset="0"/>
              </a:rPr>
              <a:t>"&gt;</a:t>
            </a:r>
          </a:p>
          <a:p>
            <a:r>
              <a:rPr lang="en-US" sz="1000" dirty="0">
                <a:latin typeface="Arial" panose="020B0604020202020204" pitchFamily="34" charset="0"/>
                <a:cs typeface="Arial" panose="020B0604020202020204" pitchFamily="34" charset="0"/>
              </a:rPr>
              <a:t>     &lt;map&gt;</a:t>
            </a:r>
          </a:p>
          <a:p>
            <a:r>
              <a:rPr lang="en-US" sz="1000" dirty="0">
                <a:latin typeface="Arial" panose="020B0604020202020204" pitchFamily="34" charset="0"/>
                <a:cs typeface="Arial" panose="020B0604020202020204" pitchFamily="34" charset="0"/>
              </a:rPr>
              <a:t>            &lt;entry key="an entry" value="just some string"/&gt;</a:t>
            </a:r>
          </a:p>
          <a:p>
            <a:r>
              <a:rPr lang="en-US" sz="1000" dirty="0">
                <a:latin typeface="Arial" panose="020B0604020202020204" pitchFamily="34" charset="0"/>
                <a:cs typeface="Arial" panose="020B0604020202020204" pitchFamily="34" charset="0"/>
              </a:rPr>
              <a:t>            &lt;entry key ="a ref" value-ref="</a:t>
            </a:r>
            <a:r>
              <a:rPr lang="en-US" sz="1000" dirty="0" err="1">
                <a:latin typeface="Arial" panose="020B0604020202020204" pitchFamily="34" charset="0"/>
                <a:cs typeface="Arial" panose="020B0604020202020204" pitchFamily="34" charset="0"/>
              </a:rPr>
              <a:t>myDataSource</a:t>
            </a:r>
            <a:r>
              <a:rPr lang="en-US" sz="1000" dirty="0">
                <a:latin typeface="Arial" panose="020B0604020202020204" pitchFamily="34" charset="0"/>
                <a:cs typeface="Arial" panose="020B0604020202020204" pitchFamily="34" charset="0"/>
              </a:rPr>
              <a:t>"/&gt;</a:t>
            </a:r>
          </a:p>
          <a:p>
            <a:r>
              <a:rPr lang="en-US" sz="1000" dirty="0">
                <a:latin typeface="Arial" panose="020B0604020202020204" pitchFamily="34" charset="0"/>
                <a:cs typeface="Arial" panose="020B0604020202020204" pitchFamily="34" charset="0"/>
              </a:rPr>
              <a:t>     &lt;/map&gt;</a:t>
            </a:r>
          </a:p>
          <a:p>
            <a:r>
              <a:rPr lang="en-US" sz="1000" dirty="0">
                <a:latin typeface="Arial" panose="020B0604020202020204" pitchFamily="34" charset="0"/>
                <a:cs typeface="Arial" panose="020B0604020202020204" pitchFamily="34" charset="0"/>
              </a:rPr>
              <a:t>&lt;/property&gt;</a:t>
            </a:r>
          </a:p>
          <a:p>
            <a:r>
              <a:rPr lang="en-US" sz="1000" dirty="0">
                <a:latin typeface="Arial" panose="020B0604020202020204" pitchFamily="34" charset="0"/>
                <a:cs typeface="Arial" panose="020B0604020202020204" pitchFamily="34" charset="0"/>
              </a:rPr>
              <a:t>&lt;/bean&gt;</a:t>
            </a:r>
          </a:p>
        </p:txBody>
      </p:sp>
      <p:pic>
        <p:nvPicPr>
          <p:cNvPr id="95240" name="Picture 6" descr="light bulb2"/>
          <p:cNvPicPr>
            <a:picLocks noChangeAspect="1" noChangeArrowheads="1"/>
          </p:cNvPicPr>
          <p:nvPr/>
        </p:nvPicPr>
        <p:blipFill>
          <a:blip r:embed="rId3"/>
          <a:srcRect/>
          <a:stretch>
            <a:fillRect/>
          </a:stretch>
        </p:blipFill>
        <p:spPr bwMode="auto">
          <a:xfrm>
            <a:off x="5464745" y="8022742"/>
            <a:ext cx="304800" cy="381000"/>
          </a:xfrm>
          <a:prstGeom prst="rect">
            <a:avLst/>
          </a:prstGeom>
          <a:noFill/>
          <a:ln w="9525">
            <a:noFill/>
            <a:miter lim="800000"/>
            <a:headEnd/>
            <a:tailEnd/>
          </a:ln>
        </p:spPr>
      </p:pic>
      <p:sp>
        <p:nvSpPr>
          <p:cNvPr id="6" name="Rectangle 4"/>
          <p:cNvSpPr>
            <a:spLocks noChangeArrowheads="1"/>
          </p:cNvSpPr>
          <p:nvPr/>
        </p:nvSpPr>
        <p:spPr bwMode="auto">
          <a:xfrm>
            <a:off x="152400" y="1295400"/>
            <a:ext cx="1156138" cy="2092881"/>
          </a:xfrm>
          <a:prstGeom prst="rect">
            <a:avLst/>
          </a:prstGeom>
          <a:noFill/>
          <a:ln w="9525">
            <a:noFill/>
            <a:miter lim="800000"/>
            <a:headEnd/>
            <a:tailEnd/>
          </a:ln>
        </p:spPr>
        <p:txBody>
          <a:bodyPr wrap="square">
            <a:spAutoFit/>
          </a:bodyPr>
          <a:lstStyle/>
          <a:p>
            <a:r>
              <a:rPr lang="en-US" sz="1000" dirty="0">
                <a:latin typeface="Arial" panose="020B0604020202020204" pitchFamily="34" charset="0"/>
                <a:cs typeface="Arial" panose="020B0604020202020204" pitchFamily="34" charset="0"/>
              </a:rPr>
              <a:t>Recall: The key difference between the &lt;props&gt; and &lt;map&gt; is that when using &lt;props&gt;, both the keys and values are Strings, whereas &lt;map&gt; allows keys and values of any type. </a:t>
            </a:r>
          </a:p>
        </p:txBody>
      </p:sp>
      <p:sp>
        <p:nvSpPr>
          <p:cNvPr id="3" name="Slide Image Placeholder 2"/>
          <p:cNvSpPr>
            <a:spLocks noGrp="1" noRot="1" noChangeAspect="1"/>
          </p:cNvSpPr>
          <p:nvPr>
            <p:ph type="sldImg"/>
          </p:nvPr>
        </p:nvSpPr>
        <p:spPr>
          <a:xfrm>
            <a:off x="1644650" y="685800"/>
            <a:ext cx="4905375" cy="3679825"/>
          </a:xfrm>
        </p:spPr>
      </p:sp>
    </p:spTree>
    <p:extLst>
      <p:ext uri="{BB962C8B-B14F-4D97-AF65-F5344CB8AC3E}">
        <p14:creationId xmlns:p14="http://schemas.microsoft.com/office/powerpoint/2010/main" val="21643762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7" name="Rectangle 3"/>
          <p:cNvSpPr>
            <a:spLocks noGrp="1" noChangeArrowheads="1"/>
          </p:cNvSpPr>
          <p:nvPr>
            <p:ph type="body" idx="1"/>
          </p:nvPr>
        </p:nvSpPr>
        <p:spPr/>
        <p:txBody>
          <a:bodyPr/>
          <a:lstStyle/>
          <a:p>
            <a:r>
              <a:rPr lang="en-US" dirty="0"/>
              <a:t>Please refer to demo, DemoSpring_1. </a:t>
            </a:r>
          </a:p>
        </p:txBody>
      </p:sp>
      <p:sp>
        <p:nvSpPr>
          <p:cNvPr id="3" name="Slide Image Placeholder 2"/>
          <p:cNvSpPr>
            <a:spLocks noGrp="1" noRot="1" noChangeAspect="1"/>
          </p:cNvSpPr>
          <p:nvPr>
            <p:ph type="sldImg"/>
          </p:nvPr>
        </p:nvSpPr>
        <p:spPr>
          <a:xfrm>
            <a:off x="1652588" y="685800"/>
            <a:ext cx="4905375" cy="3679825"/>
          </a:xfrm>
        </p:spPr>
      </p:sp>
    </p:spTree>
    <p:extLst>
      <p:ext uri="{BB962C8B-B14F-4D97-AF65-F5344CB8AC3E}">
        <p14:creationId xmlns:p14="http://schemas.microsoft.com/office/powerpoint/2010/main" val="11548400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3" name="Rectangle 3"/>
          <p:cNvSpPr>
            <a:spLocks noGrp="1" noChangeArrowheads="1"/>
          </p:cNvSpPr>
          <p:nvPr>
            <p:ph type="body" idx="1"/>
          </p:nvPr>
        </p:nvSpPr>
        <p:spPr/>
        <p:txBody>
          <a:bodyPr/>
          <a:lstStyle/>
          <a:p>
            <a:r>
              <a:rPr lang="en-US" dirty="0"/>
              <a:t>So far, you have seen how to wire all your bean’s properties explicitly. You can also have Spring wire them automatically by setting the </a:t>
            </a:r>
            <a:r>
              <a:rPr lang="en-US" dirty="0" err="1"/>
              <a:t>autowire</a:t>
            </a:r>
            <a:r>
              <a:rPr lang="en-US" dirty="0"/>
              <a:t> property on each bean that you want </a:t>
            </a:r>
            <a:r>
              <a:rPr lang="en-US" dirty="0" err="1"/>
              <a:t>autowired</a:t>
            </a:r>
            <a:r>
              <a:rPr lang="en-US" dirty="0"/>
              <a:t>.</a:t>
            </a:r>
          </a:p>
          <a:p>
            <a:r>
              <a:rPr lang="en-US" dirty="0"/>
              <a:t>There are four types of </a:t>
            </a:r>
            <a:r>
              <a:rPr lang="en-US" dirty="0" err="1"/>
              <a:t>autowiring</a:t>
            </a:r>
            <a:r>
              <a:rPr lang="en-US" dirty="0"/>
              <a:t>:</a:t>
            </a:r>
          </a:p>
          <a:p>
            <a:r>
              <a:rPr lang="en-US" dirty="0" err="1"/>
              <a:t>byName</a:t>
            </a:r>
            <a:r>
              <a:rPr lang="en-US" dirty="0"/>
              <a:t>: Attempts to find a bean in the container whose name (or id) is same as the name of the property being wired. If matching bean is not found, then property will remain unwired.</a:t>
            </a:r>
          </a:p>
          <a:p>
            <a:r>
              <a:rPr lang="en-US" dirty="0" err="1"/>
              <a:t>byType</a:t>
            </a:r>
            <a:r>
              <a:rPr lang="en-US" dirty="0"/>
              <a:t>: Attempts to match all properties of the </a:t>
            </a:r>
            <a:r>
              <a:rPr lang="en-US" dirty="0" err="1"/>
              <a:t>autowired</a:t>
            </a:r>
            <a:r>
              <a:rPr lang="en-US" dirty="0"/>
              <a:t> bean with beans whose types are assignable to the properties. Properties for which there’s no matching bean will remain unwired.</a:t>
            </a:r>
          </a:p>
          <a:p>
            <a:r>
              <a:rPr lang="en-US" dirty="0"/>
              <a:t>constructor : Tries to match a constructor of the </a:t>
            </a:r>
            <a:r>
              <a:rPr lang="en-US" dirty="0" err="1"/>
              <a:t>autowired</a:t>
            </a:r>
            <a:r>
              <a:rPr lang="en-US" dirty="0"/>
              <a:t> bean with beans whose types are assignable to the constructor arguments. In the event of </a:t>
            </a:r>
            <a:r>
              <a:rPr lang="en-US" dirty="0" err="1"/>
              <a:t>ambigous</a:t>
            </a:r>
            <a:r>
              <a:rPr lang="en-US" dirty="0"/>
              <a:t> beans or </a:t>
            </a:r>
            <a:r>
              <a:rPr lang="en-US" dirty="0" err="1"/>
              <a:t>ambigous</a:t>
            </a:r>
            <a:r>
              <a:rPr lang="en-US" dirty="0"/>
              <a:t> constructors, an org.Springframework.beans.factory.UnsatisfiedDependencyException will be thrown.</a:t>
            </a:r>
          </a:p>
          <a:p>
            <a:r>
              <a:rPr lang="en-US" dirty="0"/>
              <a:t>autodetect : Attempts constructor </a:t>
            </a:r>
            <a:r>
              <a:rPr lang="en-US" dirty="0" err="1"/>
              <a:t>autowiring</a:t>
            </a:r>
            <a:r>
              <a:rPr lang="en-US" dirty="0"/>
              <a:t> first. If that fails, attempts </a:t>
            </a:r>
            <a:r>
              <a:rPr lang="en-US" dirty="0" err="1"/>
              <a:t>autowiring</a:t>
            </a:r>
            <a:r>
              <a:rPr lang="en-US" dirty="0"/>
              <a:t> </a:t>
            </a:r>
            <a:r>
              <a:rPr lang="en-US" dirty="0" err="1"/>
              <a:t>byType</a:t>
            </a:r>
            <a:r>
              <a:rPr lang="en-US" dirty="0"/>
              <a:t>.  </a:t>
            </a:r>
          </a:p>
        </p:txBody>
      </p:sp>
      <p:sp>
        <p:nvSpPr>
          <p:cNvPr id="3" name="Slide Image Placeholder 2"/>
          <p:cNvSpPr>
            <a:spLocks noGrp="1" noRot="1" noChangeAspect="1"/>
          </p:cNvSpPr>
          <p:nvPr>
            <p:ph type="sldImg"/>
          </p:nvPr>
        </p:nvSpPr>
        <p:spPr>
          <a:xfrm>
            <a:off x="1652588" y="685800"/>
            <a:ext cx="4905375" cy="3679825"/>
          </a:xfrm>
        </p:spPr>
      </p:sp>
    </p:spTree>
    <p:extLst>
      <p:ext uri="{BB962C8B-B14F-4D97-AF65-F5344CB8AC3E}">
        <p14:creationId xmlns:p14="http://schemas.microsoft.com/office/powerpoint/2010/main" val="27419686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3" name="Rectangle 3"/>
          <p:cNvSpPr>
            <a:spLocks noGrp="1" noChangeArrowheads="1"/>
          </p:cNvSpPr>
          <p:nvPr>
            <p:ph type="body" idx="1"/>
          </p:nvPr>
        </p:nvSpPr>
        <p:spPr/>
        <p:txBody>
          <a:bodyPr>
            <a:normAutofit lnSpcReduction="10000"/>
          </a:bodyPr>
          <a:lstStyle/>
          <a:p>
            <a:r>
              <a:rPr lang="en-US" dirty="0"/>
              <a:t>Please refer to demo, DemoSpring_3. CurrencyConverterClient.java uses an </a:t>
            </a:r>
            <a:r>
              <a:rPr lang="en-US" dirty="0" err="1"/>
              <a:t>XmlBeanFactory</a:t>
            </a:r>
            <a:r>
              <a:rPr lang="en-US" dirty="0"/>
              <a:t> (a </a:t>
            </a:r>
            <a:r>
              <a:rPr lang="en-US" dirty="0" err="1"/>
              <a:t>BeanFactory</a:t>
            </a:r>
            <a:r>
              <a:rPr lang="en-US" dirty="0"/>
              <a:t> implementation) to load currencyconverter.xml and to get a reference to the CurrencyConverter object. It then invokes the </a:t>
            </a:r>
            <a:r>
              <a:rPr lang="en-US" dirty="0" err="1"/>
              <a:t>dollarsToRupees</a:t>
            </a:r>
            <a:r>
              <a:rPr lang="en-US" dirty="0"/>
              <a:t>() method.</a:t>
            </a:r>
          </a:p>
          <a:p>
            <a:r>
              <a:rPr lang="en-US" dirty="0"/>
              <a:t>There are two application objects. The instance of </a:t>
            </a:r>
            <a:r>
              <a:rPr lang="en-US" dirty="0" err="1"/>
              <a:t>ExchangeRateImpl</a:t>
            </a:r>
            <a:r>
              <a:rPr lang="en-US" dirty="0"/>
              <a:t> is responsible for </a:t>
            </a:r>
            <a:r>
              <a:rPr lang="en-US" dirty="0" err="1"/>
              <a:t>retriving</a:t>
            </a:r>
            <a:r>
              <a:rPr lang="en-US" dirty="0"/>
              <a:t> the exchange rate, using which, the currency converter instance would convert currency. When the </a:t>
            </a:r>
            <a:r>
              <a:rPr lang="en-US" dirty="0" err="1"/>
              <a:t>CurrencyConverterImpl</a:t>
            </a:r>
            <a:r>
              <a:rPr lang="en-US" dirty="0"/>
              <a:t> is instantiated, it in turn first instantiates the </a:t>
            </a:r>
            <a:r>
              <a:rPr lang="en-US" dirty="0" err="1"/>
              <a:t>ExchangeServive</a:t>
            </a:r>
            <a:r>
              <a:rPr lang="en-US" dirty="0"/>
              <a:t> bean. The </a:t>
            </a:r>
            <a:r>
              <a:rPr lang="en-US" dirty="0" err="1"/>
              <a:t>ExchangeService</a:t>
            </a:r>
            <a:r>
              <a:rPr lang="en-US" dirty="0"/>
              <a:t> instance in the </a:t>
            </a:r>
            <a:r>
              <a:rPr lang="en-US" dirty="0" err="1"/>
              <a:t>CurencyConverterImpl</a:t>
            </a:r>
            <a:r>
              <a:rPr lang="en-US" dirty="0"/>
              <a:t> class then exposes its </a:t>
            </a:r>
            <a:r>
              <a:rPr lang="en-US" dirty="0" err="1"/>
              <a:t>getExchangeRate</a:t>
            </a:r>
            <a:r>
              <a:rPr lang="en-US" dirty="0"/>
              <a:t>() method to return the exchange rate.</a:t>
            </a:r>
          </a:p>
          <a:p>
            <a:endParaRPr lang="en-US" dirty="0"/>
          </a:p>
          <a:p>
            <a:r>
              <a:rPr lang="en-US" dirty="0"/>
              <a:t>Summarizing how the container initializes and resolves bean dependencies:</a:t>
            </a:r>
          </a:p>
          <a:p>
            <a:r>
              <a:rPr lang="en-US" dirty="0"/>
              <a:t>The container first initializes the bean definition, without initializing the bean itself, typically at the time of the container startup. The bean dependencies may be explicitly expressed in the form of constructor arguments or arguments to a factory method and/or bean properties.</a:t>
            </a:r>
          </a:p>
          <a:p>
            <a:r>
              <a:rPr lang="en-US" dirty="0"/>
              <a:t>Each property or constructor argument in a bean definition is either an actual value to set, or a reference to another bean in the bean factory.</a:t>
            </a:r>
          </a:p>
          <a:p>
            <a:r>
              <a:rPr lang="en-US" dirty="0"/>
              <a:t>Constructor arguments or bean properties that refer to another bean will force the container to create or obtain that other bean first. Effectively, the referred bean is a dependent of the calling bean. This can trigger a chain of bean creation.</a:t>
            </a:r>
          </a:p>
          <a:p>
            <a:r>
              <a:rPr lang="en-US" dirty="0"/>
              <a:t>Every Constructor argument or bean property must be able to be converted from String format to the actual format expected. Spring is able to convert from String to built-in scalar types like </a:t>
            </a:r>
            <a:r>
              <a:rPr lang="en-US" dirty="0" err="1"/>
              <a:t>int</a:t>
            </a:r>
            <a:r>
              <a:rPr lang="en-US" dirty="0"/>
              <a:t>, float etc. Spring uses JavaBeans </a:t>
            </a:r>
            <a:r>
              <a:rPr lang="en-US" dirty="0" err="1"/>
              <a:t>PropertyEditors</a:t>
            </a:r>
            <a:r>
              <a:rPr lang="en-US" dirty="0"/>
              <a:t> to convert all other types.</a:t>
            </a:r>
          </a:p>
        </p:txBody>
      </p:sp>
      <p:sp>
        <p:nvSpPr>
          <p:cNvPr id="3" name="Slide Image Placeholder 2"/>
          <p:cNvSpPr>
            <a:spLocks noGrp="1" noRot="1" noChangeAspect="1"/>
          </p:cNvSpPr>
          <p:nvPr>
            <p:ph type="sldImg"/>
          </p:nvPr>
        </p:nvSpPr>
        <p:spPr>
          <a:xfrm>
            <a:off x="1668463" y="685800"/>
            <a:ext cx="4905375" cy="3679825"/>
          </a:xfrm>
        </p:spPr>
      </p:sp>
    </p:spTree>
    <p:extLst>
      <p:ext uri="{BB962C8B-B14F-4D97-AF65-F5344CB8AC3E}">
        <p14:creationId xmlns:p14="http://schemas.microsoft.com/office/powerpoint/2010/main" val="18605172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3" name="Rectangle 3"/>
          <p:cNvSpPr>
            <a:spLocks noGrp="1" noChangeArrowheads="1"/>
          </p:cNvSpPr>
          <p:nvPr>
            <p:ph type="body" idx="1"/>
          </p:nvPr>
        </p:nvSpPr>
        <p:spPr/>
        <p:txBody>
          <a:bodyPr/>
          <a:lstStyle/>
          <a:p>
            <a:r>
              <a:rPr lang="en-US" dirty="0"/>
              <a:t>Refer to  demo, DemoSpring_4 .This uses the same exchange service and currency converter service seen in earlier examples. However, by using the </a:t>
            </a:r>
            <a:r>
              <a:rPr lang="en-US" dirty="0" err="1"/>
              <a:t>autowire</a:t>
            </a:r>
            <a:r>
              <a:rPr lang="en-US" dirty="0"/>
              <a:t> attribute in the currencyconverter.xml we can execute the client program even without specifying the exchange service.</a:t>
            </a:r>
          </a:p>
        </p:txBody>
      </p:sp>
      <p:sp>
        <p:nvSpPr>
          <p:cNvPr id="94214" name="AutoShape 6"/>
          <p:cNvSpPr>
            <a:spLocks noChangeArrowheads="1"/>
          </p:cNvSpPr>
          <p:nvPr/>
        </p:nvSpPr>
        <p:spPr bwMode="auto">
          <a:xfrm>
            <a:off x="2003394" y="5320852"/>
            <a:ext cx="4419600" cy="914400"/>
          </a:xfrm>
          <a:prstGeom prst="roundRect">
            <a:avLst>
              <a:gd name="adj" fmla="val 16667"/>
            </a:avLst>
          </a:prstGeom>
          <a:noFill/>
          <a:ln w="19050">
            <a:solidFill>
              <a:schemeClr val="tx1"/>
            </a:solidFill>
            <a:round/>
            <a:headEnd/>
            <a:tailEnd/>
          </a:ln>
        </p:spPr>
        <p:txBody>
          <a:bodyPr wrap="none" lIns="91431" tIns="45716" rIns="91431" bIns="45716" anchor="ctr"/>
          <a:lstStyle/>
          <a:p>
            <a:r>
              <a:rPr lang="en-US" sz="900" dirty="0">
                <a:latin typeface="Arial" panose="020B0604020202020204" pitchFamily="34" charset="0"/>
                <a:cs typeface="Arial" panose="020B0604020202020204" pitchFamily="34" charset="0"/>
              </a:rPr>
              <a:t>&lt;bean id=</a:t>
            </a:r>
            <a:r>
              <a:rPr lang="en-US" sz="900" i="1" dirty="0">
                <a:latin typeface="Arial" panose="020B0604020202020204" pitchFamily="34" charset="0"/>
                <a:cs typeface="Arial" panose="020B0604020202020204" pitchFamily="34" charset="0"/>
              </a:rPr>
              <a:t>"</a:t>
            </a:r>
            <a:r>
              <a:rPr lang="en-US" sz="900" i="1" dirty="0" err="1">
                <a:latin typeface="Arial" panose="020B0604020202020204" pitchFamily="34" charset="0"/>
                <a:cs typeface="Arial" panose="020B0604020202020204" pitchFamily="34" charset="0"/>
              </a:rPr>
              <a:t>exchangeService</a:t>
            </a:r>
            <a:r>
              <a:rPr lang="en-US" sz="900" i="1" dirty="0">
                <a:latin typeface="Arial" panose="020B0604020202020204" pitchFamily="34" charset="0"/>
                <a:cs typeface="Arial" panose="020B0604020202020204" pitchFamily="34" charset="0"/>
              </a:rPr>
              <a:t>" class="</a:t>
            </a:r>
            <a:r>
              <a:rPr lang="en-US" sz="900" i="1" dirty="0" err="1">
                <a:latin typeface="Arial" panose="020B0604020202020204" pitchFamily="34" charset="0"/>
                <a:cs typeface="Arial" panose="020B0604020202020204" pitchFamily="34" charset="0"/>
              </a:rPr>
              <a:t>com.capgemini.intro.ExchangeService</a:t>
            </a:r>
            <a:r>
              <a:rPr lang="en-US" sz="900" i="1" dirty="0">
                <a:latin typeface="Arial" panose="020B0604020202020204" pitchFamily="34" charset="0"/>
                <a:cs typeface="Arial" panose="020B0604020202020204" pitchFamily="34" charset="0"/>
              </a:rPr>
              <a:t>"&gt;</a:t>
            </a:r>
          </a:p>
          <a:p>
            <a:r>
              <a:rPr lang="en-US" sz="900" dirty="0">
                <a:latin typeface="Arial" panose="020B0604020202020204" pitchFamily="34" charset="0"/>
                <a:cs typeface="Arial" panose="020B0604020202020204" pitchFamily="34" charset="0"/>
              </a:rPr>
              <a:t>  &lt;constructor-</a:t>
            </a:r>
            <a:r>
              <a:rPr lang="en-US" sz="900" dirty="0" err="1">
                <a:latin typeface="Arial" panose="020B0604020202020204" pitchFamily="34" charset="0"/>
                <a:cs typeface="Arial" panose="020B0604020202020204" pitchFamily="34" charset="0"/>
              </a:rPr>
              <a:t>arg</a:t>
            </a:r>
            <a:r>
              <a:rPr lang="en-US" sz="900" dirty="0">
                <a:latin typeface="Arial" panose="020B0604020202020204" pitchFamily="34" charset="0"/>
                <a:cs typeface="Arial" panose="020B0604020202020204" pitchFamily="34" charset="0"/>
              </a:rPr>
              <a:t>&gt;&lt;value&gt;44.25&lt;/value&gt;&lt;/constructor-</a:t>
            </a:r>
            <a:r>
              <a:rPr lang="en-US" sz="900" dirty="0" err="1">
                <a:latin typeface="Arial" panose="020B0604020202020204" pitchFamily="34" charset="0"/>
                <a:cs typeface="Arial" panose="020B0604020202020204" pitchFamily="34" charset="0"/>
              </a:rPr>
              <a:t>arg</a:t>
            </a:r>
            <a:r>
              <a:rPr lang="en-US" sz="900" dirty="0">
                <a:latin typeface="Arial" panose="020B0604020202020204" pitchFamily="34" charset="0"/>
                <a:cs typeface="Arial" panose="020B0604020202020204" pitchFamily="34" charset="0"/>
              </a:rPr>
              <a:t>&gt;</a:t>
            </a:r>
          </a:p>
          <a:p>
            <a:r>
              <a:rPr lang="en-US" sz="900" dirty="0">
                <a:latin typeface="Arial" panose="020B0604020202020204" pitchFamily="34" charset="0"/>
                <a:cs typeface="Arial" panose="020B0604020202020204" pitchFamily="34" charset="0"/>
              </a:rPr>
              <a:t>&lt;/bean&gt;</a:t>
            </a:r>
          </a:p>
        </p:txBody>
      </p:sp>
      <p:sp>
        <p:nvSpPr>
          <p:cNvPr id="94215" name="AutoShape 7"/>
          <p:cNvSpPr>
            <a:spLocks noChangeArrowheads="1"/>
          </p:cNvSpPr>
          <p:nvPr/>
        </p:nvSpPr>
        <p:spPr bwMode="auto">
          <a:xfrm>
            <a:off x="2003394" y="6458891"/>
            <a:ext cx="4419600" cy="381000"/>
          </a:xfrm>
          <a:prstGeom prst="roundRect">
            <a:avLst>
              <a:gd name="adj" fmla="val 16667"/>
            </a:avLst>
          </a:prstGeom>
          <a:noFill/>
          <a:ln w="19050">
            <a:solidFill>
              <a:schemeClr val="tx1"/>
            </a:solidFill>
            <a:round/>
            <a:headEnd/>
            <a:tailEnd/>
          </a:ln>
        </p:spPr>
        <p:txBody>
          <a:bodyPr wrap="none" lIns="91431" tIns="45716" rIns="91431" bIns="45716" anchor="ctr"/>
          <a:lstStyle/>
          <a:p>
            <a:r>
              <a:rPr lang="en-US" sz="900" dirty="0">
                <a:latin typeface="Arial" panose="020B0604020202020204" pitchFamily="34" charset="0"/>
                <a:cs typeface="Arial" panose="020B0604020202020204" pitchFamily="34" charset="0"/>
              </a:rPr>
              <a:t>&lt;bean id=</a:t>
            </a:r>
            <a:r>
              <a:rPr lang="en-US" sz="900" i="1" dirty="0">
                <a:latin typeface="Arial" panose="020B0604020202020204" pitchFamily="34" charset="0"/>
                <a:cs typeface="Arial" panose="020B0604020202020204" pitchFamily="34" charset="0"/>
              </a:rPr>
              <a:t>"</a:t>
            </a:r>
            <a:r>
              <a:rPr lang="en-US" sz="900" i="1" dirty="0" err="1">
                <a:latin typeface="Arial" panose="020B0604020202020204" pitchFamily="34" charset="0"/>
                <a:cs typeface="Arial" panose="020B0604020202020204" pitchFamily="34" charset="0"/>
              </a:rPr>
              <a:t>currencyConverter</a:t>
            </a:r>
            <a:r>
              <a:rPr lang="en-US" sz="900" i="1" dirty="0">
                <a:latin typeface="Arial" panose="020B0604020202020204" pitchFamily="34" charset="0"/>
                <a:cs typeface="Arial" panose="020B0604020202020204" pitchFamily="34" charset="0"/>
              </a:rPr>
              <a:t>" </a:t>
            </a:r>
          </a:p>
          <a:p>
            <a:r>
              <a:rPr lang="en-US" sz="900" dirty="0">
                <a:latin typeface="Arial" panose="020B0604020202020204" pitchFamily="34" charset="0"/>
                <a:cs typeface="Arial" panose="020B0604020202020204" pitchFamily="34" charset="0"/>
              </a:rPr>
              <a:t>class=</a:t>
            </a:r>
            <a:r>
              <a:rPr lang="en-US" sz="900" i="1" dirty="0">
                <a:latin typeface="Arial" panose="020B0604020202020204" pitchFamily="34" charset="0"/>
                <a:cs typeface="Arial" panose="020B0604020202020204" pitchFamily="34" charset="0"/>
              </a:rPr>
              <a:t>"</a:t>
            </a:r>
            <a:r>
              <a:rPr lang="en-US" sz="900" i="1" dirty="0" err="1">
                <a:latin typeface="Arial" panose="020B0604020202020204" pitchFamily="34" charset="0"/>
                <a:cs typeface="Arial" panose="020B0604020202020204" pitchFamily="34" charset="0"/>
              </a:rPr>
              <a:t>com.capgemini.intro.CurrencyConverter</a:t>
            </a:r>
            <a:r>
              <a:rPr lang="en-US" sz="900" i="1" dirty="0">
                <a:latin typeface="Arial" panose="020B0604020202020204" pitchFamily="34" charset="0"/>
                <a:cs typeface="Arial" panose="020B0604020202020204" pitchFamily="34" charset="0"/>
              </a:rPr>
              <a:t>" </a:t>
            </a:r>
            <a:r>
              <a:rPr lang="en-US" sz="900" i="1" dirty="0" err="1">
                <a:latin typeface="Arial" panose="020B0604020202020204" pitchFamily="34" charset="0"/>
                <a:cs typeface="Arial" panose="020B0604020202020204" pitchFamily="34" charset="0"/>
              </a:rPr>
              <a:t>autowire</a:t>
            </a:r>
            <a:r>
              <a:rPr lang="en-US" sz="900" i="1" dirty="0">
                <a:latin typeface="Arial" panose="020B0604020202020204" pitchFamily="34" charset="0"/>
                <a:cs typeface="Arial" panose="020B0604020202020204" pitchFamily="34" charset="0"/>
              </a:rPr>
              <a:t>="</a:t>
            </a:r>
            <a:r>
              <a:rPr lang="en-US" sz="900" i="1" dirty="0" err="1">
                <a:latin typeface="Arial" panose="020B0604020202020204" pitchFamily="34" charset="0"/>
                <a:cs typeface="Arial" panose="020B0604020202020204" pitchFamily="34" charset="0"/>
              </a:rPr>
              <a:t>byName</a:t>
            </a:r>
            <a:r>
              <a:rPr lang="en-US" sz="900" i="1" dirty="0">
                <a:latin typeface="Arial" panose="020B0604020202020204" pitchFamily="34" charset="0"/>
                <a:cs typeface="Arial" panose="020B0604020202020204" pitchFamily="34" charset="0"/>
              </a:rPr>
              <a:t>"/&gt;</a:t>
            </a:r>
          </a:p>
        </p:txBody>
      </p:sp>
      <p:sp>
        <p:nvSpPr>
          <p:cNvPr id="94216" name="AutoShape 8"/>
          <p:cNvSpPr>
            <a:spLocks noChangeArrowheads="1"/>
          </p:cNvSpPr>
          <p:nvPr/>
        </p:nvSpPr>
        <p:spPr bwMode="auto">
          <a:xfrm>
            <a:off x="2003394" y="7009620"/>
            <a:ext cx="4419600" cy="685800"/>
          </a:xfrm>
          <a:prstGeom prst="roundRect">
            <a:avLst>
              <a:gd name="adj" fmla="val 16667"/>
            </a:avLst>
          </a:prstGeom>
          <a:noFill/>
          <a:ln w="19050">
            <a:solidFill>
              <a:schemeClr val="tx1"/>
            </a:solidFill>
            <a:round/>
            <a:headEnd/>
            <a:tailEnd/>
          </a:ln>
        </p:spPr>
        <p:txBody>
          <a:bodyPr wrap="none" lIns="91431" tIns="45716" rIns="91431" bIns="45716" anchor="ctr"/>
          <a:lstStyle/>
          <a:p>
            <a:r>
              <a:rPr lang="en-US" sz="900" b="1" dirty="0">
                <a:latin typeface="Arial" panose="020B0604020202020204" pitchFamily="34" charset="0"/>
                <a:cs typeface="Arial" panose="020B0604020202020204" pitchFamily="34" charset="0"/>
              </a:rPr>
              <a:t>public class CurrencyConverter</a:t>
            </a:r>
          </a:p>
          <a:p>
            <a:r>
              <a:rPr lang="en-US" sz="900" b="1" dirty="0">
                <a:latin typeface="Arial" panose="020B0604020202020204" pitchFamily="34" charset="0"/>
                <a:cs typeface="Arial" panose="020B0604020202020204" pitchFamily="34" charset="0"/>
              </a:rPr>
              <a:t>{</a:t>
            </a:r>
          </a:p>
          <a:p>
            <a:r>
              <a:rPr lang="en-US" sz="900" b="1" dirty="0">
                <a:latin typeface="Arial" panose="020B0604020202020204" pitchFamily="34" charset="0"/>
                <a:cs typeface="Arial" panose="020B0604020202020204" pitchFamily="34" charset="0"/>
              </a:rPr>
              <a:t>private </a:t>
            </a:r>
            <a:r>
              <a:rPr lang="en-US" sz="900" b="1" dirty="0" err="1">
                <a:latin typeface="Arial" panose="020B0604020202020204" pitchFamily="34" charset="0"/>
                <a:cs typeface="Arial" panose="020B0604020202020204" pitchFamily="34" charset="0"/>
              </a:rPr>
              <a:t>ExchangeService</a:t>
            </a:r>
            <a:r>
              <a:rPr lang="en-US" sz="900" b="1" dirty="0">
                <a:latin typeface="Arial" panose="020B0604020202020204" pitchFamily="34" charset="0"/>
                <a:cs typeface="Arial" panose="020B0604020202020204" pitchFamily="34" charset="0"/>
              </a:rPr>
              <a:t> </a:t>
            </a:r>
            <a:r>
              <a:rPr lang="en-US" sz="900" b="1" dirty="0" err="1">
                <a:latin typeface="Arial" panose="020B0604020202020204" pitchFamily="34" charset="0"/>
                <a:cs typeface="Arial" panose="020B0604020202020204" pitchFamily="34" charset="0"/>
              </a:rPr>
              <a:t>exchangeService</a:t>
            </a:r>
            <a:r>
              <a:rPr lang="en-US" sz="900" b="1" dirty="0">
                <a:latin typeface="Arial" panose="020B0604020202020204" pitchFamily="34" charset="0"/>
                <a:cs typeface="Arial" panose="020B0604020202020204" pitchFamily="34" charset="0"/>
              </a:rPr>
              <a:t>;</a:t>
            </a:r>
          </a:p>
          <a:p>
            <a:r>
              <a:rPr lang="en-US" sz="900" dirty="0">
                <a:latin typeface="Arial" panose="020B0604020202020204" pitchFamily="34" charset="0"/>
                <a:cs typeface="Arial" panose="020B0604020202020204" pitchFamily="34" charset="0"/>
              </a:rPr>
              <a:t>....... }</a:t>
            </a:r>
          </a:p>
        </p:txBody>
      </p:sp>
      <p:sp>
        <p:nvSpPr>
          <p:cNvPr id="3" name="Slide Image Placeholder 2"/>
          <p:cNvSpPr>
            <a:spLocks noGrp="1" noRot="1" noChangeAspect="1"/>
          </p:cNvSpPr>
          <p:nvPr>
            <p:ph type="sldImg"/>
          </p:nvPr>
        </p:nvSpPr>
        <p:spPr>
          <a:xfrm>
            <a:off x="1660525" y="685800"/>
            <a:ext cx="4905375" cy="3679825"/>
          </a:xfrm>
        </p:spPr>
      </p:sp>
    </p:spTree>
    <p:extLst>
      <p:ext uri="{BB962C8B-B14F-4D97-AF65-F5344CB8AC3E}">
        <p14:creationId xmlns:p14="http://schemas.microsoft.com/office/powerpoint/2010/main" val="41381781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61" name="Rectangle 3"/>
          <p:cNvSpPr>
            <a:spLocks noGrp="1" noChangeArrowheads="1"/>
          </p:cNvSpPr>
          <p:nvPr>
            <p:ph type="body" idx="1"/>
          </p:nvPr>
        </p:nvSpPr>
        <p:spPr/>
        <p:txBody>
          <a:bodyPr/>
          <a:lstStyle/>
          <a:p>
            <a:r>
              <a:rPr lang="en-US" dirty="0"/>
              <a:t>The container is at the core of the Spring framework and uses IoC to manage components. The basic IoC container in Spring is called the bean factory. Any bean factory allows the configuration and wiring of objects using dependency injection, in a consistent and workable fashion. A bean factory also provides some management of these objects, with respect to their lifecycles. Thus,</a:t>
            </a:r>
          </a:p>
          <a:p>
            <a:r>
              <a:rPr lang="en-US" dirty="0"/>
              <a:t>Bean factory is a class whose responsibility is to create and dispense beans. </a:t>
            </a:r>
          </a:p>
          <a:p>
            <a:r>
              <a:rPr lang="en-US" dirty="0"/>
              <a:t>A bean factory knows about many objects within an application.</a:t>
            </a:r>
          </a:p>
          <a:p>
            <a:r>
              <a:rPr lang="en-US" dirty="0"/>
              <a:t>Able to create associations between collaborating objects as they are instantiated. This removes the burden of configuration from the bean itself and the bean’s client. As a result, when a bean factory hands out objects, those objects are fully configured, aware of their collaborating objects and ready to use. </a:t>
            </a:r>
          </a:p>
          <a:p>
            <a:r>
              <a:rPr lang="en-US" dirty="0"/>
              <a:t>A bean factory also takes part in the life cycle of a bean, making calls to custom initialization and destruction methods, if those methods are defined.</a:t>
            </a:r>
          </a:p>
          <a:p>
            <a:endParaRPr lang="en-US" dirty="0"/>
          </a:p>
          <a:p>
            <a:r>
              <a:rPr lang="en-US" dirty="0"/>
              <a:t>Spring actually comes with two different types of containers: </a:t>
            </a:r>
          </a:p>
          <a:p>
            <a:r>
              <a:rPr lang="en-US" dirty="0" err="1"/>
              <a:t>Beanfactory</a:t>
            </a:r>
            <a:r>
              <a:rPr lang="en-US" dirty="0"/>
              <a:t> interface: provides an advanced configuration mechanism capable of managing any type of object.</a:t>
            </a:r>
          </a:p>
          <a:p>
            <a:r>
              <a:rPr lang="en-US" dirty="0" err="1"/>
              <a:t>ApplicationContext</a:t>
            </a:r>
            <a:r>
              <a:rPr lang="en-US" dirty="0"/>
              <a:t> interface : is a sub-interface of </a:t>
            </a:r>
            <a:r>
              <a:rPr lang="en-US" dirty="0" err="1"/>
              <a:t>BeanFactory</a:t>
            </a:r>
            <a:r>
              <a:rPr lang="en-US" dirty="0"/>
              <a:t>. It allows easier integration with Spring's AOP features, message resource handling, event publication, and application-layer specific contexts such as the </a:t>
            </a:r>
            <a:r>
              <a:rPr lang="en-US" dirty="0" err="1"/>
              <a:t>WebApplicationContext</a:t>
            </a:r>
            <a:r>
              <a:rPr lang="en-US" dirty="0"/>
              <a:t> for use in web applications. </a:t>
            </a:r>
          </a:p>
          <a:p>
            <a:r>
              <a:rPr lang="en-US" dirty="0"/>
              <a:t>We shall look at the Application context in detail later.</a:t>
            </a:r>
          </a:p>
        </p:txBody>
      </p:sp>
      <p:sp>
        <p:nvSpPr>
          <p:cNvPr id="3" name="Slide Image Placeholder 2"/>
          <p:cNvSpPr>
            <a:spLocks noGrp="1" noRot="1" noChangeAspect="1"/>
          </p:cNvSpPr>
          <p:nvPr>
            <p:ph type="sldImg"/>
          </p:nvPr>
        </p:nvSpPr>
        <p:spPr>
          <a:xfrm>
            <a:off x="1660525" y="685800"/>
            <a:ext cx="4905375" cy="3679825"/>
          </a:xfrm>
        </p:spPr>
      </p:sp>
    </p:spTree>
    <p:extLst>
      <p:ext uri="{BB962C8B-B14F-4D97-AF65-F5344CB8AC3E}">
        <p14:creationId xmlns:p14="http://schemas.microsoft.com/office/powerpoint/2010/main" val="4251205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5" name="Rectangle 3"/>
          <p:cNvSpPr>
            <a:spLocks noGrp="1" noChangeArrowheads="1"/>
          </p:cNvSpPr>
          <p:nvPr>
            <p:ph type="body" idx="1"/>
          </p:nvPr>
        </p:nvSpPr>
        <p:spPr/>
        <p:txBody>
          <a:bodyPr/>
          <a:lstStyle/>
          <a:p>
            <a:r>
              <a:rPr lang="en-US" dirty="0"/>
              <a:t>Lets start our exploration of Spring containers with the most basic of Spring containers : the </a:t>
            </a:r>
            <a:r>
              <a:rPr lang="en-US" dirty="0" err="1"/>
              <a:t>BeanFactory</a:t>
            </a:r>
            <a:r>
              <a:rPr lang="en-US" dirty="0"/>
              <a:t>.</a:t>
            </a:r>
          </a:p>
          <a:p>
            <a:r>
              <a:rPr lang="en-US" dirty="0"/>
              <a:t>Bean factory is responsible for managing beans and their dependencies. Your application interacts with Spring DI container via the </a:t>
            </a:r>
            <a:r>
              <a:rPr lang="en-US" dirty="0" err="1"/>
              <a:t>BeanFactory</a:t>
            </a:r>
            <a:r>
              <a:rPr lang="en-US" dirty="0"/>
              <a:t> interface. It has a </a:t>
            </a:r>
            <a:r>
              <a:rPr lang="en-US" dirty="0" err="1"/>
              <a:t>getBean</a:t>
            </a:r>
            <a:r>
              <a:rPr lang="en-US" dirty="0"/>
              <a:t>() method that allows you to get a bean from the container by name. Additional methods allow you to query the bean factory to see if bean exists, to find the type of bean and to find if a bean is configured as a singleton.</a:t>
            </a:r>
          </a:p>
          <a:p>
            <a:r>
              <a:rPr lang="en-US" dirty="0"/>
              <a:t>Different bean factory implementations exist to support varying levels of functionality with </a:t>
            </a:r>
            <a:r>
              <a:rPr lang="en-US" dirty="0" err="1"/>
              <a:t>XmlBeanFactory</a:t>
            </a:r>
            <a:r>
              <a:rPr lang="en-US" dirty="0"/>
              <a:t> being the most common representation.  A partial listing of the </a:t>
            </a:r>
            <a:r>
              <a:rPr lang="en-US" dirty="0" err="1"/>
              <a:t>impelmenting</a:t>
            </a:r>
            <a:r>
              <a:rPr lang="en-US" dirty="0"/>
              <a:t> classes follows:</a:t>
            </a:r>
          </a:p>
          <a:p>
            <a:r>
              <a:rPr lang="en-US" dirty="0" err="1"/>
              <a:t>DefaultListableBeanFactory</a:t>
            </a:r>
            <a:r>
              <a:rPr lang="en-US" dirty="0"/>
              <a:t> </a:t>
            </a:r>
          </a:p>
          <a:p>
            <a:r>
              <a:rPr lang="en-US" dirty="0" err="1"/>
              <a:t>SimpleJndiBeanFactory</a:t>
            </a:r>
            <a:endParaRPr lang="en-US" dirty="0"/>
          </a:p>
          <a:p>
            <a:r>
              <a:rPr lang="en-US" dirty="0" err="1"/>
              <a:t>StaticListableBeanFactory</a:t>
            </a:r>
            <a:r>
              <a:rPr lang="en-US" dirty="0"/>
              <a:t> </a:t>
            </a:r>
          </a:p>
          <a:p>
            <a:r>
              <a:rPr lang="en-US" dirty="0" err="1"/>
              <a:t>XmlBeanFactory</a:t>
            </a:r>
            <a:endParaRPr lang="en-US" dirty="0"/>
          </a:p>
          <a:p>
            <a:endParaRPr lang="en-US" dirty="0"/>
          </a:p>
        </p:txBody>
      </p:sp>
      <p:sp>
        <p:nvSpPr>
          <p:cNvPr id="97286" name="Text Box 4"/>
          <p:cNvSpPr txBox="1">
            <a:spLocks noChangeArrowheads="1"/>
          </p:cNvSpPr>
          <p:nvPr/>
        </p:nvSpPr>
        <p:spPr bwMode="auto">
          <a:xfrm>
            <a:off x="2435993" y="7108779"/>
            <a:ext cx="4038600" cy="406400"/>
          </a:xfrm>
          <a:prstGeom prst="rect">
            <a:avLst/>
          </a:prstGeom>
          <a:solidFill>
            <a:srgbClr val="DDDDDD"/>
          </a:solidFill>
          <a:ln w="9525" algn="ctr">
            <a:solidFill>
              <a:schemeClr val="tx1"/>
            </a:solidFill>
            <a:miter lim="800000"/>
            <a:headEnd/>
            <a:tailEnd/>
          </a:ln>
        </p:spPr>
        <p:txBody>
          <a:bodyPr lIns="91431" tIns="45716" rIns="91431" bIns="45716">
            <a:spAutoFit/>
          </a:bodyPr>
          <a:lstStyle/>
          <a:p>
            <a:pPr>
              <a:spcBef>
                <a:spcPct val="30000"/>
              </a:spcBef>
            </a:pPr>
            <a:r>
              <a:rPr lang="en-US" sz="1000" dirty="0">
                <a:latin typeface="Arial" panose="020B0604020202020204" pitchFamily="34" charset="0"/>
                <a:ea typeface="Arial Unicode MS" pitchFamily="34" charset="-128"/>
                <a:cs typeface="Arial" panose="020B0604020202020204" pitchFamily="34" charset="0"/>
              </a:rPr>
              <a:t>Please refer to the Spring documentation for more information on these classes</a:t>
            </a:r>
          </a:p>
        </p:txBody>
      </p:sp>
      <p:pic>
        <p:nvPicPr>
          <p:cNvPr id="97287" name="Picture 5" descr="light bulb2"/>
          <p:cNvPicPr>
            <a:picLocks noChangeAspect="1" noChangeArrowheads="1"/>
          </p:cNvPicPr>
          <p:nvPr/>
        </p:nvPicPr>
        <p:blipFill>
          <a:blip r:embed="rId3"/>
          <a:srcRect/>
          <a:stretch>
            <a:fillRect/>
          </a:stretch>
        </p:blipFill>
        <p:spPr bwMode="auto">
          <a:xfrm>
            <a:off x="1855295" y="7032579"/>
            <a:ext cx="457200" cy="533400"/>
          </a:xfrm>
          <a:prstGeom prst="rect">
            <a:avLst/>
          </a:prstGeom>
          <a:noFill/>
          <a:ln w="9525">
            <a:noFill/>
            <a:miter lim="800000"/>
            <a:headEnd/>
            <a:tailEnd/>
          </a:ln>
        </p:spPr>
      </p:pic>
      <p:sp>
        <p:nvSpPr>
          <p:cNvPr id="3" name="Slide Image Placeholder 2"/>
          <p:cNvSpPr>
            <a:spLocks noGrp="1" noRot="1" noChangeAspect="1"/>
          </p:cNvSpPr>
          <p:nvPr>
            <p:ph type="sldImg"/>
          </p:nvPr>
        </p:nvSpPr>
        <p:spPr>
          <a:xfrm>
            <a:off x="1638300" y="685800"/>
            <a:ext cx="4903788" cy="3679825"/>
          </a:xfrm>
        </p:spPr>
      </p:sp>
    </p:spTree>
    <p:extLst>
      <p:ext uri="{BB962C8B-B14F-4D97-AF65-F5344CB8AC3E}">
        <p14:creationId xmlns:p14="http://schemas.microsoft.com/office/powerpoint/2010/main" val="11027723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152400" y="1295400"/>
            <a:ext cx="1095487" cy="553998"/>
          </a:xfrm>
          <a:prstGeom prst="rect">
            <a:avLst/>
          </a:prstGeom>
          <a:noFill/>
          <a:ln w="9525">
            <a:noFill/>
            <a:miter lim="800000"/>
            <a:headEnd/>
            <a:tailEnd/>
          </a:ln>
        </p:spPr>
        <p:txBody>
          <a:bodyPr wrap="square">
            <a:spAutoFit/>
          </a:bodyPr>
          <a:lstStyle/>
          <a:p>
            <a:r>
              <a:rPr lang="en-US" sz="1000" dirty="0">
                <a:latin typeface="Arial" panose="020B0604020202020204" pitchFamily="34" charset="0"/>
                <a:cs typeface="Arial" panose="020B0604020202020204" pitchFamily="34" charset="0"/>
              </a:rPr>
              <a:t>Explain the lesson coverage</a:t>
            </a:r>
          </a:p>
        </p:txBody>
      </p:sp>
      <p:sp>
        <p:nvSpPr>
          <p:cNvPr id="2" name="Slide Image Placeholder 1"/>
          <p:cNvSpPr>
            <a:spLocks noGrp="1" noRot="1" noChangeAspect="1"/>
          </p:cNvSpPr>
          <p:nvPr>
            <p:ph type="sldImg"/>
          </p:nvPr>
        </p:nvSpPr>
        <p:spPr>
          <a:xfrm>
            <a:off x="1638300" y="685800"/>
            <a:ext cx="4903788" cy="3679825"/>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1946833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9" name="Rectangle 3"/>
          <p:cNvSpPr>
            <a:spLocks noGrp="1" noChangeArrowheads="1"/>
          </p:cNvSpPr>
          <p:nvPr>
            <p:ph type="body" idx="1"/>
          </p:nvPr>
        </p:nvSpPr>
        <p:spPr/>
        <p:txBody>
          <a:bodyPr/>
          <a:lstStyle/>
          <a:p>
            <a:r>
              <a:rPr lang="en-US" dirty="0"/>
              <a:t>One of the most useful implementations of the bean factory is the org.Springframework.beans.factory.xml. </a:t>
            </a:r>
            <a:r>
              <a:rPr lang="en-US" dirty="0" err="1"/>
              <a:t>XmlBeanFactory</a:t>
            </a:r>
            <a:r>
              <a:rPr lang="en-US" dirty="0"/>
              <a:t>. The </a:t>
            </a:r>
            <a:r>
              <a:rPr lang="en-US" dirty="0" err="1"/>
              <a:t>BeanFactory</a:t>
            </a:r>
            <a:r>
              <a:rPr lang="en-US" dirty="0"/>
              <a:t> is instantiated via explicit user code such as shown above.</a:t>
            </a:r>
          </a:p>
          <a:p>
            <a:r>
              <a:rPr lang="en-US" dirty="0"/>
              <a:t>This simple line of code tells the bean factory to read the bean definitions from the XML file (beans.xml in this case). But the bean factory doesn’t instantiate the beans just yet. Beans are “lazily” instantiated into bean factories, meaning that while the bean factory will immediately load the bean definitions, beans themselves will not be instantiated until they are needed.</a:t>
            </a:r>
          </a:p>
          <a:p>
            <a:endParaRPr lang="en-US" dirty="0"/>
          </a:p>
          <a:p>
            <a:r>
              <a:rPr lang="en-US" dirty="0"/>
              <a:t>The Spring IoC container consumes some form of configuration metadata; which is nothing more than how you inform the Spring container as to how to instantiate, configure, and assemble the objects in your application. This configuration metadata is typically supplied in a simple and intuitive XML format. When using XML-based configuration metadata, you write bean definitions for those beans that you want the Spring IoC container to manage, and then let the container do its stuff.</a:t>
            </a:r>
          </a:p>
          <a:p>
            <a:r>
              <a:rPr lang="en-US" dirty="0"/>
              <a:t>Note</a:t>
            </a:r>
          </a:p>
          <a:p>
            <a:r>
              <a:rPr lang="en-US" dirty="0"/>
              <a:t>XML-based metadata is by far the most commonly used form of configuration metadata. It is not however the only form of configuration metadata that is allowed. The Spring IoC container itself is totally decoupled from the format in which this configuration metadata is actually written. The XML-based configuration metadata format really is simple though, and so the majority of this material will use the XML format to convey key concepts and features of the Spring IoC container.</a:t>
            </a:r>
          </a:p>
        </p:txBody>
      </p:sp>
      <p:sp>
        <p:nvSpPr>
          <p:cNvPr id="3" name="Slide Image Placeholder 2"/>
          <p:cNvSpPr>
            <a:spLocks noGrp="1" noRot="1" noChangeAspect="1"/>
          </p:cNvSpPr>
          <p:nvPr>
            <p:ph type="sldImg"/>
          </p:nvPr>
        </p:nvSpPr>
        <p:spPr>
          <a:xfrm>
            <a:off x="1668463" y="685800"/>
            <a:ext cx="4905375" cy="3679825"/>
          </a:xfrm>
        </p:spPr>
      </p:sp>
    </p:spTree>
    <p:extLst>
      <p:ext uri="{BB962C8B-B14F-4D97-AF65-F5344CB8AC3E}">
        <p14:creationId xmlns:p14="http://schemas.microsoft.com/office/powerpoint/2010/main" val="11458097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3" name="Rectangle 3"/>
          <p:cNvSpPr>
            <a:spLocks noGrp="1" noChangeArrowheads="1"/>
          </p:cNvSpPr>
          <p:nvPr>
            <p:ph type="body" idx="1"/>
          </p:nvPr>
        </p:nvSpPr>
        <p:spPr/>
        <p:txBody>
          <a:bodyPr/>
          <a:lstStyle/>
          <a:p>
            <a:r>
              <a:rPr lang="en-US" dirty="0"/>
              <a:t>The Resource interface: Often, an application needs to access a variety of resources in different forms. You may need to access some configuration data stored in a file in the </a:t>
            </a:r>
            <a:r>
              <a:rPr lang="en-US" dirty="0" err="1"/>
              <a:t>filesystem</a:t>
            </a:r>
            <a:r>
              <a:rPr lang="en-US" dirty="0"/>
              <a:t>, some image data stored in a JAR file on the </a:t>
            </a:r>
            <a:r>
              <a:rPr lang="en-US" dirty="0" err="1"/>
              <a:t>classpath</a:t>
            </a:r>
            <a:r>
              <a:rPr lang="en-US" dirty="0"/>
              <a:t>, or maybe some data on a server elsewhere. Spring provides a unified mechanism for accessing resources in a protocol-independent manner. This means that your application can access a file resource in the same way, whether it is stored in the file system, the </a:t>
            </a:r>
            <a:r>
              <a:rPr lang="en-US" dirty="0" err="1"/>
              <a:t>classpath</a:t>
            </a:r>
            <a:r>
              <a:rPr lang="en-US" dirty="0"/>
              <a:t> or on a remote server.</a:t>
            </a:r>
          </a:p>
          <a:p>
            <a:r>
              <a:rPr lang="en-US" dirty="0"/>
              <a:t>At the core of the Spring’s support is the Resource interface. This defines self-explanatory methods mentioned above. There are a number of implementations that come supplied straight out of the box in Spring:</a:t>
            </a:r>
          </a:p>
          <a:p>
            <a:r>
              <a:rPr lang="en-US" dirty="0" err="1"/>
              <a:t>UrlResource</a:t>
            </a:r>
            <a:r>
              <a:rPr lang="en-US" dirty="0"/>
              <a:t> : The </a:t>
            </a:r>
            <a:r>
              <a:rPr lang="en-US" dirty="0" err="1"/>
              <a:t>UrlResource</a:t>
            </a:r>
            <a:r>
              <a:rPr lang="en-US" dirty="0"/>
              <a:t> wraps a java.net.URL, and may be used to access any object that is normally accessible via a URL, such as files, an HTTP target, an FTP target, etc.</a:t>
            </a:r>
          </a:p>
          <a:p>
            <a:r>
              <a:rPr lang="en-US" dirty="0" err="1"/>
              <a:t>ClassPathResource</a:t>
            </a:r>
            <a:r>
              <a:rPr lang="en-US" dirty="0"/>
              <a:t> :  This class represents a resource which should be obtained from the </a:t>
            </a:r>
            <a:r>
              <a:rPr lang="en-US" dirty="0" err="1"/>
              <a:t>classpath</a:t>
            </a:r>
            <a:r>
              <a:rPr lang="en-US" dirty="0"/>
              <a:t>. This uses either the thread context class loader, a given class loader, or a given class for loading resources.</a:t>
            </a:r>
          </a:p>
          <a:p>
            <a:r>
              <a:rPr lang="en-US" dirty="0" err="1"/>
              <a:t>FileSystemResource</a:t>
            </a:r>
            <a:r>
              <a:rPr lang="en-US" dirty="0"/>
              <a:t> : This is a Resource implementation for </a:t>
            </a:r>
            <a:r>
              <a:rPr lang="en-US" dirty="0" err="1"/>
              <a:t>java.io.File</a:t>
            </a:r>
            <a:r>
              <a:rPr lang="en-US" dirty="0"/>
              <a:t> handles. It obviously supports resolution as a File, and as a URL.</a:t>
            </a:r>
          </a:p>
          <a:p>
            <a:r>
              <a:rPr lang="en-US" dirty="0" err="1"/>
              <a:t>ServletContextResource</a:t>
            </a:r>
            <a:r>
              <a:rPr lang="en-US" dirty="0"/>
              <a:t>:  This is a Resource implementation for </a:t>
            </a:r>
            <a:r>
              <a:rPr lang="en-US" dirty="0" err="1"/>
              <a:t>ServletContext</a:t>
            </a:r>
            <a:r>
              <a:rPr lang="en-US" dirty="0"/>
              <a:t> resources, interpreting relative paths within the relevant web application's root directory.</a:t>
            </a:r>
          </a:p>
          <a:p>
            <a:r>
              <a:rPr lang="en-US" dirty="0"/>
              <a:t>Two of the implemented classes examples for this interface </a:t>
            </a:r>
            <a:r>
              <a:rPr lang="en-US" dirty="0" err="1"/>
              <a:t>ie</a:t>
            </a:r>
            <a:r>
              <a:rPr lang="en-US" dirty="0"/>
              <a:t>. </a:t>
            </a:r>
            <a:r>
              <a:rPr lang="en-US" dirty="0" err="1"/>
              <a:t>ClassPathResource</a:t>
            </a:r>
            <a:r>
              <a:rPr lang="en-US" dirty="0"/>
              <a:t> and </a:t>
            </a:r>
            <a:r>
              <a:rPr lang="en-US" dirty="0" err="1"/>
              <a:t>FileSystemResource</a:t>
            </a:r>
            <a:r>
              <a:rPr lang="en-US" dirty="0"/>
              <a:t>, are shown in previous slide. Please refer to the Spring documentation for more details.</a:t>
            </a:r>
          </a:p>
          <a:p>
            <a:endParaRPr lang="en-US" dirty="0"/>
          </a:p>
        </p:txBody>
      </p:sp>
      <p:sp>
        <p:nvSpPr>
          <p:cNvPr id="3" name="Slide Image Placeholder 2"/>
          <p:cNvSpPr>
            <a:spLocks noGrp="1" noRot="1" noChangeAspect="1"/>
          </p:cNvSpPr>
          <p:nvPr>
            <p:ph type="sldImg"/>
          </p:nvPr>
        </p:nvSpPr>
        <p:spPr>
          <a:xfrm>
            <a:off x="1668463" y="685800"/>
            <a:ext cx="4905375" cy="3679825"/>
          </a:xfrm>
        </p:spPr>
      </p:sp>
    </p:spTree>
    <p:extLst>
      <p:ext uri="{BB962C8B-B14F-4D97-AF65-F5344CB8AC3E}">
        <p14:creationId xmlns:p14="http://schemas.microsoft.com/office/powerpoint/2010/main" val="34900044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7" name="Rectangle 3"/>
          <p:cNvSpPr>
            <a:spLocks noGrp="1" noChangeArrowheads="1"/>
          </p:cNvSpPr>
          <p:nvPr>
            <p:ph type="body" idx="1"/>
          </p:nvPr>
        </p:nvSpPr>
        <p:spPr/>
        <p:txBody>
          <a:bodyPr/>
          <a:lstStyle/>
          <a:p>
            <a:r>
              <a:rPr lang="en-US" dirty="0"/>
              <a:t>A </a:t>
            </a:r>
            <a:r>
              <a:rPr lang="en-US" dirty="0" err="1"/>
              <a:t>BeanFactory</a:t>
            </a:r>
            <a:r>
              <a:rPr lang="en-US" dirty="0"/>
              <a:t> configuration consists of, at its most basic level, definitions of one or more beans that the </a:t>
            </a:r>
            <a:r>
              <a:rPr lang="en-US" dirty="0" err="1"/>
              <a:t>BeanFactory</a:t>
            </a:r>
            <a:r>
              <a:rPr lang="en-US" dirty="0"/>
              <a:t> must manage. In an </a:t>
            </a:r>
            <a:r>
              <a:rPr lang="en-US" dirty="0" err="1"/>
              <a:t>XmlBeanFactory</a:t>
            </a:r>
            <a:r>
              <a:rPr lang="en-US" dirty="0"/>
              <a:t>, these are configured as one or more bean elements inside a top-level beans element.</a:t>
            </a:r>
          </a:p>
          <a:p>
            <a:r>
              <a:rPr lang="en-US" dirty="0"/>
              <a:t>The first versions of Spring used a DTD. But Spring 2.0 onwards uses schema for the xml configuration file.</a:t>
            </a:r>
          </a:p>
          <a:p>
            <a:r>
              <a:rPr lang="en-US" dirty="0"/>
              <a:t>To retrieve a bean from a bean factory, simply call the </a:t>
            </a:r>
            <a:r>
              <a:rPr lang="en-US" dirty="0" err="1"/>
              <a:t>getBean</a:t>
            </a:r>
            <a:r>
              <a:rPr lang="en-US" dirty="0"/>
              <a:t>() method, passing it the name of the bean you want to retrieve.</a:t>
            </a:r>
          </a:p>
          <a:p>
            <a:pPr lvl="1"/>
            <a:r>
              <a:rPr lang="en-US" dirty="0"/>
              <a:t> </a:t>
            </a:r>
            <a:r>
              <a:rPr lang="en-US" dirty="0" err="1"/>
              <a:t>MyBean</a:t>
            </a:r>
            <a:r>
              <a:rPr lang="en-US" dirty="0"/>
              <a:t> </a:t>
            </a:r>
            <a:r>
              <a:rPr lang="en-US" dirty="0" err="1"/>
              <a:t>myBean</a:t>
            </a:r>
            <a:r>
              <a:rPr lang="en-US" dirty="0"/>
              <a:t> = (</a:t>
            </a:r>
            <a:r>
              <a:rPr lang="en-US" dirty="0" err="1"/>
              <a:t>MyBean</a:t>
            </a:r>
            <a:r>
              <a:rPr lang="en-US" dirty="0"/>
              <a:t>) </a:t>
            </a:r>
            <a:r>
              <a:rPr lang="en-US" dirty="0" err="1"/>
              <a:t>factory.getBean</a:t>
            </a:r>
            <a:r>
              <a:rPr lang="en-US" dirty="0"/>
              <a:t>("</a:t>
            </a:r>
            <a:r>
              <a:rPr lang="en-US" dirty="0" err="1"/>
              <a:t>myBean</a:t>
            </a:r>
            <a:r>
              <a:rPr lang="en-US" dirty="0"/>
              <a:t>");</a:t>
            </a:r>
          </a:p>
          <a:p>
            <a:r>
              <a:rPr lang="en-US" dirty="0"/>
              <a:t>When </a:t>
            </a:r>
            <a:r>
              <a:rPr lang="en-US" dirty="0" err="1"/>
              <a:t>getBean</a:t>
            </a:r>
            <a:r>
              <a:rPr lang="en-US" dirty="0"/>
              <a:t>() is called, the factory will instantiate the bean and begin setting the bean’s properties using dependency injection. Thus begins the bean’s life cycle within the container (explained further on). </a:t>
            </a:r>
          </a:p>
        </p:txBody>
      </p:sp>
      <p:sp>
        <p:nvSpPr>
          <p:cNvPr id="3" name="Slide Image Placeholder 2"/>
          <p:cNvSpPr>
            <a:spLocks noGrp="1" noRot="1" noChangeAspect="1"/>
          </p:cNvSpPr>
          <p:nvPr>
            <p:ph type="sldImg"/>
          </p:nvPr>
        </p:nvSpPr>
        <p:spPr>
          <a:xfrm>
            <a:off x="1668463" y="685800"/>
            <a:ext cx="4905375" cy="3679825"/>
          </a:xfrm>
        </p:spPr>
      </p:sp>
    </p:spTree>
    <p:extLst>
      <p:ext uri="{BB962C8B-B14F-4D97-AF65-F5344CB8AC3E}">
        <p14:creationId xmlns:p14="http://schemas.microsoft.com/office/powerpoint/2010/main" val="18931507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81" name="Rectangle 3"/>
          <p:cNvSpPr>
            <a:spLocks noGrp="1" noChangeArrowheads="1"/>
          </p:cNvSpPr>
          <p:nvPr>
            <p:ph type="body" idx="1"/>
          </p:nvPr>
        </p:nvSpPr>
        <p:spPr/>
        <p:txBody>
          <a:bodyPr/>
          <a:lstStyle/>
          <a:p>
            <a:r>
              <a:rPr lang="en-US" dirty="0"/>
              <a:t>In a traditional Java application, the life cycle of a bean is fairly simple. Java’s new keyword is used to instantiate the bean and it is ready to use. In contrast, the life cycle of a bean within a Spring container is a bit more elaborate. </a:t>
            </a:r>
          </a:p>
          <a:p>
            <a:r>
              <a:rPr lang="en-US" dirty="0"/>
              <a:t>A bean factory performs several setup steps before a bean is ready to use.</a:t>
            </a:r>
          </a:p>
          <a:p>
            <a:r>
              <a:rPr lang="en-US" dirty="0"/>
              <a:t>The container finds the bean’s definition and instantiates the bean.</a:t>
            </a:r>
          </a:p>
          <a:p>
            <a:r>
              <a:rPr lang="en-US" dirty="0"/>
              <a:t>Using dependency injection, Spring populates all the properties as specified in the bean definition.</a:t>
            </a:r>
          </a:p>
          <a:p>
            <a:r>
              <a:rPr lang="en-US" dirty="0"/>
              <a:t>If the bean implements the </a:t>
            </a:r>
            <a:r>
              <a:rPr lang="en-US" dirty="0" err="1"/>
              <a:t>BeanNameAware</a:t>
            </a:r>
            <a:r>
              <a:rPr lang="en-US" dirty="0"/>
              <a:t> interface, the factory calls </a:t>
            </a:r>
            <a:r>
              <a:rPr lang="en-US" dirty="0" err="1"/>
              <a:t>setBeanName</a:t>
            </a:r>
            <a:r>
              <a:rPr lang="en-US" dirty="0"/>
              <a:t>() passing the bean’s ID.</a:t>
            </a:r>
          </a:p>
          <a:p>
            <a:r>
              <a:rPr lang="en-US" dirty="0"/>
              <a:t>If the bean implements the </a:t>
            </a:r>
            <a:r>
              <a:rPr lang="en-US" dirty="0" err="1"/>
              <a:t>BeanFactoryAware</a:t>
            </a:r>
            <a:r>
              <a:rPr lang="en-US" dirty="0"/>
              <a:t> interface, the factory calls </a:t>
            </a:r>
            <a:r>
              <a:rPr lang="en-US" dirty="0" err="1"/>
              <a:t>setBeanFactory</a:t>
            </a:r>
            <a:r>
              <a:rPr lang="en-US" dirty="0"/>
              <a:t>() passing an instance of itself.</a:t>
            </a:r>
          </a:p>
          <a:p>
            <a:r>
              <a:rPr lang="en-US" dirty="0"/>
              <a:t>If there are any </a:t>
            </a:r>
            <a:r>
              <a:rPr lang="en-US" dirty="0" err="1"/>
              <a:t>BeanPostProcessers</a:t>
            </a:r>
            <a:r>
              <a:rPr lang="en-US" dirty="0"/>
              <a:t> associated with the bean, their </a:t>
            </a:r>
            <a:r>
              <a:rPr lang="en-US" dirty="0" err="1"/>
              <a:t>PostProcessBeforeInitialization</a:t>
            </a:r>
            <a:r>
              <a:rPr lang="en-US" dirty="0"/>
              <a:t>() methods will be called.</a:t>
            </a:r>
          </a:p>
          <a:p>
            <a:r>
              <a:rPr lang="en-US" dirty="0"/>
              <a:t>If an </a:t>
            </a:r>
            <a:r>
              <a:rPr lang="en-US" dirty="0" err="1"/>
              <a:t>init</a:t>
            </a:r>
            <a:r>
              <a:rPr lang="en-US" dirty="0"/>
              <a:t>-method is specified for the bean, it will be called.</a:t>
            </a:r>
          </a:p>
          <a:p>
            <a:r>
              <a:rPr lang="en-US" dirty="0"/>
              <a:t>Finally, if there are any </a:t>
            </a:r>
            <a:r>
              <a:rPr lang="en-US" dirty="0" err="1"/>
              <a:t>BeanPostProcessers</a:t>
            </a:r>
            <a:r>
              <a:rPr lang="en-US" dirty="0"/>
              <a:t> associated with the bean, their </a:t>
            </a:r>
            <a:r>
              <a:rPr lang="en-US" dirty="0" err="1"/>
              <a:t>PostProcessAfterInitialization</a:t>
            </a:r>
            <a:r>
              <a:rPr lang="en-US" dirty="0"/>
              <a:t>() methods will be called.</a:t>
            </a:r>
          </a:p>
          <a:p>
            <a:r>
              <a:rPr lang="en-US" dirty="0"/>
              <a:t>The bean is now ready to be used and will remain in the bean factory until it is no longer needed. It is removed from the factory in two ways:</a:t>
            </a:r>
          </a:p>
          <a:p>
            <a:pPr lvl="1"/>
            <a:r>
              <a:rPr lang="en-US" dirty="0"/>
              <a:t>     If the bean implements the </a:t>
            </a:r>
            <a:r>
              <a:rPr lang="en-US" dirty="0" err="1"/>
              <a:t>DisposableBean</a:t>
            </a:r>
            <a:r>
              <a:rPr lang="en-US" dirty="0"/>
              <a:t> interface, the destroy() method is called. </a:t>
            </a:r>
          </a:p>
          <a:p>
            <a:pPr lvl="1"/>
            <a:r>
              <a:rPr lang="en-US" dirty="0"/>
              <a:t>     If a custom destroy-method is specified, it will be called.</a:t>
            </a:r>
          </a:p>
        </p:txBody>
      </p:sp>
      <p:sp>
        <p:nvSpPr>
          <p:cNvPr id="3" name="Slide Image Placeholder 2"/>
          <p:cNvSpPr>
            <a:spLocks noGrp="1" noRot="1" noChangeAspect="1"/>
          </p:cNvSpPr>
          <p:nvPr>
            <p:ph type="sldImg"/>
          </p:nvPr>
        </p:nvSpPr>
        <p:spPr>
          <a:xfrm>
            <a:off x="1644650" y="685800"/>
            <a:ext cx="4905375" cy="3679825"/>
          </a:xfrm>
        </p:spPr>
      </p:sp>
    </p:spTree>
    <p:extLst>
      <p:ext uri="{BB962C8B-B14F-4D97-AF65-F5344CB8AC3E}">
        <p14:creationId xmlns:p14="http://schemas.microsoft.com/office/powerpoint/2010/main" val="11857600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5" name="Rectangle 3"/>
          <p:cNvSpPr>
            <a:spLocks noGrp="1" noChangeArrowheads="1"/>
          </p:cNvSpPr>
          <p:nvPr>
            <p:ph type="body" idx="1"/>
          </p:nvPr>
        </p:nvSpPr>
        <p:spPr/>
        <p:txBody>
          <a:bodyPr/>
          <a:lstStyle/>
          <a:p>
            <a:r>
              <a:rPr lang="en-US" dirty="0"/>
              <a:t>Declaring a custom </a:t>
            </a:r>
            <a:r>
              <a:rPr lang="en-US" dirty="0" err="1"/>
              <a:t>init</a:t>
            </a:r>
            <a:r>
              <a:rPr lang="en-US" dirty="0"/>
              <a:t>-method in your bean’s definition specifies a method that is to be called on the bean immediately upon instantiation. Similarly, a custom destroy-method specifies a method that is called just before a bean is removed from the container.</a:t>
            </a:r>
          </a:p>
          <a:p>
            <a:r>
              <a:rPr lang="en-US" dirty="0"/>
              <a:t>E.g., the </a:t>
            </a:r>
            <a:r>
              <a:rPr lang="en-US" dirty="0" err="1"/>
              <a:t>init</a:t>
            </a:r>
            <a:r>
              <a:rPr lang="en-US" dirty="0"/>
              <a:t>-method=“setup” in the above example calls setup() method in the bean class when bean is loaded into container and teardown() when bean is removed from container.</a:t>
            </a:r>
          </a:p>
          <a:p>
            <a:r>
              <a:rPr lang="en-US" dirty="0"/>
              <a:t> </a:t>
            </a:r>
          </a:p>
          <a:p>
            <a:r>
              <a:rPr lang="en-US" dirty="0"/>
              <a:t>Defaulting </a:t>
            </a:r>
            <a:r>
              <a:rPr lang="en-US" dirty="0" err="1"/>
              <a:t>init</a:t>
            </a:r>
            <a:r>
              <a:rPr lang="en-US" dirty="0"/>
              <a:t>-method and destroy-method:</a:t>
            </a:r>
          </a:p>
          <a:p>
            <a:r>
              <a:rPr lang="en-US" dirty="0"/>
              <a:t>If many of the beans in a context definition file will have initialization or destroy methods with same name, you don’ have to declare </a:t>
            </a:r>
            <a:r>
              <a:rPr lang="en-US" dirty="0" err="1"/>
              <a:t>init</a:t>
            </a:r>
            <a:r>
              <a:rPr lang="en-US" dirty="0"/>
              <a:t>-method or destroy-method on each individual bean. Instead, you can take advantage of the default-</a:t>
            </a:r>
            <a:r>
              <a:rPr lang="en-US" dirty="0" err="1"/>
              <a:t>init</a:t>
            </a:r>
            <a:r>
              <a:rPr lang="en-US" dirty="0"/>
              <a:t>-method and default-destroy-method attributes on the &lt;beans&gt; element.</a:t>
            </a:r>
          </a:p>
        </p:txBody>
      </p:sp>
      <p:sp>
        <p:nvSpPr>
          <p:cNvPr id="102407" name="AutoShape 5"/>
          <p:cNvSpPr>
            <a:spLocks noChangeArrowheads="1"/>
          </p:cNvSpPr>
          <p:nvPr/>
        </p:nvSpPr>
        <p:spPr bwMode="auto">
          <a:xfrm>
            <a:off x="2009775" y="6855172"/>
            <a:ext cx="4572000" cy="1066800"/>
          </a:xfrm>
          <a:prstGeom prst="roundRect">
            <a:avLst>
              <a:gd name="adj" fmla="val 16667"/>
            </a:avLst>
          </a:prstGeom>
          <a:noFill/>
          <a:ln w="19050">
            <a:solidFill>
              <a:schemeClr val="tx1"/>
            </a:solidFill>
            <a:round/>
            <a:headEnd/>
            <a:tailEnd/>
          </a:ln>
        </p:spPr>
        <p:txBody>
          <a:bodyPr wrap="none" lIns="91431" tIns="45716" rIns="91431" bIns="45716" anchor="ctr"/>
          <a:lstStyle/>
          <a:p>
            <a:r>
              <a:rPr lang="en-US" sz="1000" dirty="0">
                <a:latin typeface="Arial" panose="020B0604020202020204" pitchFamily="34" charset="0"/>
                <a:cs typeface="Arial" panose="020B0604020202020204" pitchFamily="34" charset="0"/>
              </a:rPr>
              <a:t>&lt;beans……</a:t>
            </a:r>
          </a:p>
          <a:p>
            <a:r>
              <a:rPr lang="en-US" sz="1000" dirty="0">
                <a:latin typeface="Arial" panose="020B0604020202020204" pitchFamily="34" charset="0"/>
                <a:cs typeface="Arial" panose="020B0604020202020204" pitchFamily="34" charset="0"/>
              </a:rPr>
              <a:t>default-init-method=“</a:t>
            </a:r>
            <a:r>
              <a:rPr lang="en-US" sz="1000" dirty="0" err="1">
                <a:latin typeface="Arial" panose="020B0604020202020204" pitchFamily="34" charset="0"/>
                <a:cs typeface="Arial" panose="020B0604020202020204" pitchFamily="34" charset="0"/>
              </a:rPr>
              <a:t>tuneApplication</a:t>
            </a:r>
            <a:r>
              <a:rPr lang="en-US" sz="1000" dirty="0">
                <a:latin typeface="Arial" panose="020B0604020202020204" pitchFamily="34" charset="0"/>
                <a:cs typeface="Arial" panose="020B0604020202020204" pitchFamily="34" charset="0"/>
              </a:rPr>
              <a:t>”</a:t>
            </a:r>
          </a:p>
          <a:p>
            <a:r>
              <a:rPr lang="en-US" sz="1000" dirty="0">
                <a:latin typeface="Arial" panose="020B0604020202020204" pitchFamily="34" charset="0"/>
                <a:cs typeface="Arial" panose="020B0604020202020204" pitchFamily="34" charset="0"/>
              </a:rPr>
              <a:t>default-destroy-method=“</a:t>
            </a:r>
            <a:r>
              <a:rPr lang="en-US" sz="1000" dirty="0" err="1">
                <a:latin typeface="Arial" panose="020B0604020202020204" pitchFamily="34" charset="0"/>
                <a:cs typeface="Arial" panose="020B0604020202020204" pitchFamily="34" charset="0"/>
              </a:rPr>
              <a:t>cleanApplication</a:t>
            </a:r>
            <a:r>
              <a:rPr lang="en-US" sz="1000" dirty="0">
                <a:latin typeface="Arial" panose="020B0604020202020204" pitchFamily="34" charset="0"/>
                <a:cs typeface="Arial" panose="020B0604020202020204" pitchFamily="34" charset="0"/>
              </a:rPr>
              <a:t>” &gt;</a:t>
            </a:r>
          </a:p>
          <a:p>
            <a:r>
              <a:rPr lang="en-US" sz="1000" dirty="0">
                <a:latin typeface="Arial" panose="020B0604020202020204" pitchFamily="34" charset="0"/>
                <a:cs typeface="Arial" panose="020B0604020202020204" pitchFamily="34" charset="0"/>
              </a:rPr>
              <a:t>……</a:t>
            </a:r>
          </a:p>
          <a:p>
            <a:r>
              <a:rPr lang="en-US" sz="1000" dirty="0">
                <a:latin typeface="Arial" panose="020B0604020202020204" pitchFamily="34" charset="0"/>
                <a:cs typeface="Arial" panose="020B0604020202020204" pitchFamily="34" charset="0"/>
              </a:rPr>
              <a:t>&lt;/beans&gt;</a:t>
            </a:r>
          </a:p>
        </p:txBody>
      </p:sp>
      <p:sp>
        <p:nvSpPr>
          <p:cNvPr id="5" name="Rectangle 4"/>
          <p:cNvSpPr>
            <a:spLocks noChangeArrowheads="1"/>
          </p:cNvSpPr>
          <p:nvPr/>
        </p:nvSpPr>
        <p:spPr bwMode="auto">
          <a:xfrm>
            <a:off x="152400" y="1219200"/>
            <a:ext cx="1266497" cy="4601260"/>
          </a:xfrm>
          <a:prstGeom prst="rect">
            <a:avLst/>
          </a:prstGeom>
          <a:noFill/>
          <a:ln w="9525" algn="ctr">
            <a:noFill/>
            <a:miter lim="800000"/>
            <a:headEnd/>
            <a:tailEnd/>
          </a:ln>
        </p:spPr>
        <p:txBody>
          <a:bodyPr wrap="square">
            <a:spAutoFit/>
          </a:bodyPr>
          <a:lstStyle/>
          <a:p>
            <a:pPr>
              <a:spcBef>
                <a:spcPct val="30000"/>
              </a:spcBef>
            </a:pPr>
            <a:r>
              <a:rPr lang="en-US" sz="1000" dirty="0">
                <a:latin typeface="Arial" panose="020B0604020202020204" pitchFamily="34" charset="0"/>
                <a:ea typeface="Arial Unicode MS" pitchFamily="34" charset="-128"/>
                <a:cs typeface="Arial" panose="020B0604020202020204" pitchFamily="34" charset="0"/>
              </a:rPr>
              <a:t>A typical example would be a connection pooling bean:</a:t>
            </a:r>
          </a:p>
          <a:p>
            <a:pPr>
              <a:spcBef>
                <a:spcPct val="30000"/>
              </a:spcBef>
            </a:pPr>
            <a:r>
              <a:rPr lang="en-US" sz="1000" dirty="0">
                <a:latin typeface="Arial" panose="020B0604020202020204" pitchFamily="34" charset="0"/>
                <a:ea typeface="Arial Unicode MS" pitchFamily="34" charset="-128"/>
                <a:cs typeface="Arial" panose="020B0604020202020204" pitchFamily="34" charset="0"/>
              </a:rPr>
              <a:t>public class </a:t>
            </a:r>
            <a:r>
              <a:rPr lang="en-US" sz="1000" dirty="0" err="1">
                <a:latin typeface="Arial" panose="020B0604020202020204" pitchFamily="34" charset="0"/>
                <a:ea typeface="Arial Unicode MS" pitchFamily="34" charset="-128"/>
                <a:cs typeface="Arial" panose="020B0604020202020204" pitchFamily="34" charset="0"/>
              </a:rPr>
              <a:t>ConnPool</a:t>
            </a:r>
            <a:r>
              <a:rPr lang="en-US" sz="1000" dirty="0">
                <a:latin typeface="Arial" panose="020B0604020202020204" pitchFamily="34" charset="0"/>
                <a:ea typeface="Arial Unicode MS" pitchFamily="34" charset="-128"/>
                <a:cs typeface="Arial" panose="020B0604020202020204" pitchFamily="34" charset="0"/>
              </a:rPr>
              <a:t>{</a:t>
            </a:r>
          </a:p>
          <a:p>
            <a:pPr>
              <a:spcBef>
                <a:spcPct val="30000"/>
              </a:spcBef>
            </a:pPr>
            <a:r>
              <a:rPr lang="en-US" sz="1000" dirty="0">
                <a:latin typeface="Arial" panose="020B0604020202020204" pitchFamily="34" charset="0"/>
                <a:ea typeface="Arial Unicode MS" pitchFamily="34" charset="-128"/>
                <a:cs typeface="Arial" panose="020B0604020202020204" pitchFamily="34" charset="0"/>
              </a:rPr>
              <a:t> public void init(){</a:t>
            </a:r>
          </a:p>
          <a:p>
            <a:pPr>
              <a:spcBef>
                <a:spcPct val="30000"/>
              </a:spcBef>
            </a:pPr>
            <a:r>
              <a:rPr lang="en-US" sz="1000" dirty="0">
                <a:latin typeface="Arial" panose="020B0604020202020204" pitchFamily="34" charset="0"/>
                <a:ea typeface="Arial Unicode MS" pitchFamily="34" charset="-128"/>
                <a:cs typeface="Arial" panose="020B0604020202020204" pitchFamily="34" charset="0"/>
              </a:rPr>
              <a:t>  //initialize </a:t>
            </a:r>
            <a:r>
              <a:rPr lang="en-US" sz="1000" dirty="0" err="1">
                <a:latin typeface="Arial" panose="020B0604020202020204" pitchFamily="34" charset="0"/>
                <a:ea typeface="Arial Unicode MS" pitchFamily="34" charset="-128"/>
                <a:cs typeface="Arial" panose="020B0604020202020204" pitchFamily="34" charset="0"/>
              </a:rPr>
              <a:t>conn</a:t>
            </a:r>
            <a:r>
              <a:rPr lang="en-US" sz="1000" dirty="0">
                <a:latin typeface="Arial" panose="020B0604020202020204" pitchFamily="34" charset="0"/>
                <a:ea typeface="Arial Unicode MS" pitchFamily="34" charset="-128"/>
                <a:cs typeface="Arial" panose="020B0604020202020204" pitchFamily="34" charset="0"/>
              </a:rPr>
              <a:t> pool</a:t>
            </a:r>
          </a:p>
          <a:p>
            <a:pPr>
              <a:spcBef>
                <a:spcPct val="30000"/>
              </a:spcBef>
            </a:pPr>
            <a:r>
              <a:rPr lang="en-US" sz="1000" dirty="0">
                <a:latin typeface="Arial" panose="020B0604020202020204" pitchFamily="34" charset="0"/>
                <a:ea typeface="Arial Unicode MS" pitchFamily="34" charset="-128"/>
                <a:cs typeface="Arial" panose="020B0604020202020204" pitchFamily="34" charset="0"/>
              </a:rPr>
              <a:t>}</a:t>
            </a:r>
          </a:p>
          <a:p>
            <a:pPr>
              <a:spcBef>
                <a:spcPct val="30000"/>
              </a:spcBef>
            </a:pPr>
            <a:r>
              <a:rPr lang="en-US" sz="1000" dirty="0">
                <a:latin typeface="Arial" panose="020B0604020202020204" pitchFamily="34" charset="0"/>
                <a:ea typeface="Arial Unicode MS" pitchFamily="34" charset="-128"/>
                <a:cs typeface="Arial" panose="020B0604020202020204" pitchFamily="34" charset="0"/>
              </a:rPr>
              <a:t>public void close(){</a:t>
            </a:r>
          </a:p>
          <a:p>
            <a:pPr>
              <a:spcBef>
                <a:spcPct val="30000"/>
              </a:spcBef>
            </a:pPr>
            <a:r>
              <a:rPr lang="en-US" sz="1000" dirty="0">
                <a:latin typeface="Arial" panose="020B0604020202020204" pitchFamily="34" charset="0"/>
                <a:ea typeface="Arial Unicode MS" pitchFamily="34" charset="-128"/>
                <a:cs typeface="Arial" panose="020B0604020202020204" pitchFamily="34" charset="0"/>
              </a:rPr>
              <a:t>  //release connection</a:t>
            </a:r>
          </a:p>
          <a:p>
            <a:pPr>
              <a:spcBef>
                <a:spcPct val="30000"/>
              </a:spcBef>
            </a:pPr>
            <a:r>
              <a:rPr lang="en-US" sz="1000" dirty="0">
                <a:latin typeface="Arial" panose="020B0604020202020204" pitchFamily="34" charset="0"/>
                <a:ea typeface="Arial Unicode MS" pitchFamily="34" charset="-128"/>
                <a:cs typeface="Arial" panose="020B0604020202020204" pitchFamily="34" charset="0"/>
              </a:rPr>
              <a:t>}</a:t>
            </a:r>
          </a:p>
          <a:p>
            <a:pPr>
              <a:spcBef>
                <a:spcPct val="30000"/>
              </a:spcBef>
            </a:pPr>
            <a:r>
              <a:rPr lang="en-US" sz="1000" dirty="0">
                <a:latin typeface="Arial" panose="020B0604020202020204" pitchFamily="34" charset="0"/>
                <a:ea typeface="Arial Unicode MS" pitchFamily="34" charset="-128"/>
                <a:cs typeface="Arial" panose="020B0604020202020204" pitchFamily="34" charset="0"/>
              </a:rPr>
              <a:t>… … </a:t>
            </a:r>
          </a:p>
          <a:p>
            <a:pPr>
              <a:spcBef>
                <a:spcPct val="30000"/>
              </a:spcBef>
            </a:pPr>
            <a:r>
              <a:rPr lang="en-US" sz="1000" dirty="0">
                <a:latin typeface="Arial" panose="020B0604020202020204" pitchFamily="34" charset="0"/>
                <a:ea typeface="Arial Unicode MS" pitchFamily="34" charset="-128"/>
                <a:cs typeface="Arial" panose="020B0604020202020204" pitchFamily="34" charset="0"/>
              </a:rPr>
              <a:t>The bean definition for this snippet would appear as follows:</a:t>
            </a:r>
          </a:p>
          <a:p>
            <a:pPr>
              <a:spcBef>
                <a:spcPct val="30000"/>
              </a:spcBef>
            </a:pPr>
            <a:r>
              <a:rPr lang="en-US" sz="1000" dirty="0">
                <a:latin typeface="Arial" panose="020B0604020202020204" pitchFamily="34" charset="0"/>
                <a:ea typeface="Arial Unicode MS" pitchFamily="34" charset="-128"/>
                <a:cs typeface="Arial" panose="020B0604020202020204" pitchFamily="34" charset="0"/>
              </a:rPr>
              <a:t>&lt;bean id=“</a:t>
            </a:r>
            <a:r>
              <a:rPr lang="en-US" sz="1000" dirty="0" err="1">
                <a:latin typeface="Arial" panose="020B0604020202020204" pitchFamily="34" charset="0"/>
                <a:ea typeface="Arial Unicode MS" pitchFamily="34" charset="-128"/>
                <a:cs typeface="Arial" panose="020B0604020202020204" pitchFamily="34" charset="0"/>
              </a:rPr>
              <a:t>connPool</a:t>
            </a:r>
            <a:r>
              <a:rPr lang="en-US" sz="1000" dirty="0">
                <a:latin typeface="Arial" panose="020B0604020202020204" pitchFamily="34" charset="0"/>
                <a:ea typeface="Arial Unicode MS" pitchFamily="34" charset="-128"/>
                <a:cs typeface="Arial" panose="020B0604020202020204" pitchFamily="34" charset="0"/>
              </a:rPr>
              <a:t>”  class=“</a:t>
            </a:r>
            <a:r>
              <a:rPr lang="en-US" sz="1000" dirty="0" err="1">
                <a:latin typeface="Arial" panose="020B0604020202020204" pitchFamily="34" charset="0"/>
                <a:ea typeface="Arial Unicode MS" pitchFamily="34" charset="-128"/>
                <a:cs typeface="Arial" panose="020B0604020202020204" pitchFamily="34" charset="0"/>
              </a:rPr>
              <a:t>com.ConnPool</a:t>
            </a:r>
            <a:r>
              <a:rPr lang="en-US" sz="1000" dirty="0">
                <a:latin typeface="Arial" panose="020B0604020202020204" pitchFamily="34" charset="0"/>
                <a:ea typeface="Arial Unicode MS" pitchFamily="34" charset="-128"/>
                <a:cs typeface="Arial" panose="020B0604020202020204" pitchFamily="34" charset="0"/>
              </a:rPr>
              <a:t>”</a:t>
            </a:r>
          </a:p>
          <a:p>
            <a:pPr>
              <a:spcBef>
                <a:spcPct val="30000"/>
              </a:spcBef>
            </a:pPr>
            <a:r>
              <a:rPr lang="en-US" sz="1000" dirty="0">
                <a:latin typeface="Arial" panose="020B0604020202020204" pitchFamily="34" charset="0"/>
                <a:ea typeface="Arial Unicode MS" pitchFamily="34" charset="-128"/>
                <a:cs typeface="Arial" panose="020B0604020202020204" pitchFamily="34" charset="0"/>
              </a:rPr>
              <a:t>init-method=“init” destroy-method=“close” /&gt;</a:t>
            </a:r>
          </a:p>
        </p:txBody>
      </p:sp>
      <p:sp>
        <p:nvSpPr>
          <p:cNvPr id="3" name="Slide Image Placeholder 2"/>
          <p:cNvSpPr>
            <a:spLocks noGrp="1" noRot="1" noChangeAspect="1"/>
          </p:cNvSpPr>
          <p:nvPr>
            <p:ph type="sldImg"/>
          </p:nvPr>
        </p:nvSpPr>
        <p:spPr>
          <a:xfrm>
            <a:off x="1668463" y="685800"/>
            <a:ext cx="4905375" cy="3679825"/>
          </a:xfrm>
        </p:spPr>
      </p:sp>
    </p:spTree>
    <p:extLst>
      <p:ext uri="{BB962C8B-B14F-4D97-AF65-F5344CB8AC3E}">
        <p14:creationId xmlns:p14="http://schemas.microsoft.com/office/powerpoint/2010/main" val="30061550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7" name="Rectangle 3"/>
          <p:cNvSpPr>
            <a:spLocks noGrp="1" noChangeArrowheads="1"/>
          </p:cNvSpPr>
          <p:nvPr>
            <p:ph type="body" idx="1"/>
          </p:nvPr>
        </p:nvSpPr>
        <p:spPr/>
        <p:txBody>
          <a:bodyPr/>
          <a:lstStyle/>
          <a:p>
            <a:r>
              <a:rPr lang="en-US" dirty="0"/>
              <a:t>(Continued from previous page)</a:t>
            </a:r>
          </a:p>
          <a:p>
            <a:r>
              <a:rPr lang="en-US" dirty="0" err="1"/>
              <a:t>Eg</a:t>
            </a:r>
            <a:r>
              <a:rPr lang="en-US" dirty="0"/>
              <a:t>.</a:t>
            </a:r>
          </a:p>
          <a:p>
            <a:r>
              <a:rPr lang="en-US" dirty="0"/>
              <a:t>/WEB-INF/*-context.xml</a:t>
            </a:r>
          </a:p>
          <a:p>
            <a:r>
              <a:rPr lang="en-US" dirty="0"/>
              <a:t>com/</a:t>
            </a:r>
            <a:r>
              <a:rPr lang="en-US" dirty="0" err="1"/>
              <a:t>mycompany</a:t>
            </a:r>
            <a:r>
              <a:rPr lang="en-US" dirty="0"/>
              <a:t>/**/applicationContext.xml</a:t>
            </a:r>
          </a:p>
          <a:p>
            <a:r>
              <a:rPr lang="en-US" dirty="0"/>
              <a:t>file:C:/some/path/*-context.xml</a:t>
            </a:r>
          </a:p>
          <a:p>
            <a:r>
              <a:rPr lang="en-US" dirty="0" err="1"/>
              <a:t>classpath:com</a:t>
            </a:r>
            <a:r>
              <a:rPr lang="en-US" dirty="0"/>
              <a:t>/</a:t>
            </a:r>
            <a:r>
              <a:rPr lang="en-US" dirty="0" err="1"/>
              <a:t>mycompany</a:t>
            </a:r>
            <a:r>
              <a:rPr lang="en-US" dirty="0"/>
              <a:t>/**/applicationContext.xml</a:t>
            </a:r>
          </a:p>
          <a:p>
            <a:r>
              <a:rPr lang="en-US" dirty="0" err="1"/>
              <a:t>classpath:com</a:t>
            </a:r>
            <a:r>
              <a:rPr lang="en-US" dirty="0"/>
              <a:t>/</a:t>
            </a:r>
            <a:r>
              <a:rPr lang="en-US" dirty="0" err="1"/>
              <a:t>mycompany</a:t>
            </a:r>
            <a:r>
              <a:rPr lang="en-US" dirty="0"/>
              <a:t>/**/service-context.xml</a:t>
            </a:r>
          </a:p>
          <a:p>
            <a:r>
              <a:rPr lang="en-US" dirty="0" err="1"/>
              <a:t>ApplicationContext</a:t>
            </a:r>
            <a:r>
              <a:rPr lang="en-US" dirty="0"/>
              <a:t> </a:t>
            </a:r>
            <a:r>
              <a:rPr lang="en-US" dirty="0" err="1"/>
              <a:t>ctx</a:t>
            </a:r>
            <a:r>
              <a:rPr lang="en-US" dirty="0"/>
              <a:t> = new </a:t>
            </a:r>
            <a:r>
              <a:rPr lang="en-US" dirty="0" err="1"/>
              <a:t>ClassPathXmlApplicationContext</a:t>
            </a:r>
            <a:r>
              <a:rPr lang="en-US" dirty="0"/>
              <a:t>("</a:t>
            </a:r>
            <a:r>
              <a:rPr lang="en-US" dirty="0" err="1"/>
              <a:t>classpath</a:t>
            </a:r>
            <a:r>
              <a:rPr lang="en-US" dirty="0"/>
              <a:t>*:</a:t>
            </a:r>
            <a:r>
              <a:rPr lang="en-US" dirty="0" err="1"/>
              <a:t>conf</a:t>
            </a:r>
            <a:r>
              <a:rPr lang="en-US" dirty="0"/>
              <a:t>/</a:t>
            </a:r>
            <a:r>
              <a:rPr lang="en-US" dirty="0" err="1"/>
              <a:t>appContext</a:t>
            </a:r>
            <a:r>
              <a:rPr lang="en-US" dirty="0"/>
              <a:t>*.xml");</a:t>
            </a:r>
          </a:p>
          <a:p>
            <a:endParaRPr lang="en-US" dirty="0"/>
          </a:p>
          <a:p>
            <a:endParaRPr lang="en-US" dirty="0"/>
          </a:p>
          <a:p>
            <a:r>
              <a:rPr lang="en-US" dirty="0" err="1"/>
              <a:t>ApplicationContext</a:t>
            </a:r>
            <a:r>
              <a:rPr lang="en-US" dirty="0"/>
              <a:t> life cycle:</a:t>
            </a:r>
          </a:p>
          <a:p>
            <a:r>
              <a:rPr lang="en-US" dirty="0"/>
              <a:t>The life cycle of a bean within a Spring </a:t>
            </a:r>
            <a:r>
              <a:rPr lang="en-US" dirty="0" err="1"/>
              <a:t>ApplicationContext</a:t>
            </a:r>
            <a:r>
              <a:rPr lang="en-US" dirty="0"/>
              <a:t> differs only slightly from that of a bean within a bean factory as shown in above figure.</a:t>
            </a:r>
          </a:p>
          <a:p>
            <a:r>
              <a:rPr lang="en-US" dirty="0"/>
              <a:t>The only difference is that if a bean implements the </a:t>
            </a:r>
            <a:r>
              <a:rPr lang="en-US" dirty="0" err="1"/>
              <a:t>ApplicationContextAware</a:t>
            </a:r>
            <a:r>
              <a:rPr lang="en-US" dirty="0"/>
              <a:t> interface, the </a:t>
            </a:r>
            <a:r>
              <a:rPr lang="en-US" dirty="0" err="1"/>
              <a:t>setApplicationContext</a:t>
            </a:r>
            <a:r>
              <a:rPr lang="en-US" dirty="0"/>
              <a:t>() method is invoked.</a:t>
            </a:r>
          </a:p>
          <a:p>
            <a:endParaRPr lang="en-US" dirty="0"/>
          </a:p>
          <a:p>
            <a:endParaRPr lang="en-US" dirty="0"/>
          </a:p>
          <a:p>
            <a:endParaRPr lang="en-US" dirty="0"/>
          </a:p>
          <a:p>
            <a:endParaRPr lang="en-US" dirty="0"/>
          </a:p>
          <a:p>
            <a:endParaRPr lang="en-US" dirty="0"/>
          </a:p>
        </p:txBody>
      </p:sp>
      <p:sp>
        <p:nvSpPr>
          <p:cNvPr id="3" name="Slide Image Placeholder 2"/>
          <p:cNvSpPr>
            <a:spLocks noGrp="1" noRot="1" noChangeAspect="1"/>
          </p:cNvSpPr>
          <p:nvPr>
            <p:ph type="sldImg"/>
          </p:nvPr>
        </p:nvSpPr>
        <p:spPr>
          <a:xfrm>
            <a:off x="1708150" y="685800"/>
            <a:ext cx="4905375" cy="3679825"/>
          </a:xfrm>
        </p:spPr>
      </p:sp>
    </p:spTree>
    <p:extLst>
      <p:ext uri="{BB962C8B-B14F-4D97-AF65-F5344CB8AC3E}">
        <p14:creationId xmlns:p14="http://schemas.microsoft.com/office/powerpoint/2010/main" val="9580038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7" name="Rectangle 3"/>
          <p:cNvSpPr>
            <a:spLocks noGrp="1" noChangeArrowheads="1"/>
          </p:cNvSpPr>
          <p:nvPr>
            <p:ph type="body" idx="1"/>
          </p:nvPr>
        </p:nvSpPr>
        <p:spPr/>
        <p:txBody>
          <a:bodyPr/>
          <a:lstStyle/>
          <a:p>
            <a:r>
              <a:rPr lang="en-US" dirty="0"/>
              <a:t>Singleton beans, the default, are created only once by the container and all calls to </a:t>
            </a:r>
            <a:r>
              <a:rPr lang="en-US" dirty="0" err="1"/>
              <a:t>BeanFactory.getBean</a:t>
            </a:r>
            <a:r>
              <a:rPr lang="en-US" dirty="0"/>
              <a:t>() return the same instance. The container will then hold and use the same instance of the bean whenever it is referenced again. This can be significantly less expensive in terms of resource usage than creating a new instance of the bean on each request. </a:t>
            </a:r>
          </a:p>
          <a:p>
            <a:r>
              <a:rPr lang="en-US" dirty="0"/>
              <a:t>A non-singleton, or prototype bean, may be specified by setting the scope attribute to prototype (see example above). The lifecycle of a prototype bean will often be different than a singleton. When a container is asked to supply a prototype bean, it’s initialized and then used, but the container does not hold on to it past that point. </a:t>
            </a:r>
          </a:p>
          <a:p>
            <a:r>
              <a:rPr lang="en-US" dirty="0"/>
              <a:t>Prototyped beans are useful when you want the container to give a unique instance of a bean each time it is asked for, but you still want to configure one or more properties of the bean through Spring. Thus a new instance is created when </a:t>
            </a:r>
            <a:r>
              <a:rPr lang="en-US" dirty="0" err="1"/>
              <a:t>getBean</a:t>
            </a:r>
            <a:r>
              <a:rPr lang="en-US" dirty="0"/>
              <a:t>() is invoked with the bean’s name.</a:t>
            </a:r>
          </a:p>
          <a:p>
            <a:endParaRPr lang="en-US" dirty="0"/>
          </a:p>
          <a:p>
            <a:r>
              <a:rPr lang="en-US" dirty="0"/>
              <a:t>Previous versions of Spring had IoC container level support for exactly two distinct bean scopes (singleton and prototype). Spring 2.0 onwards provides a number of additional scopes depending on the environment in which Spring is being deployed (for example, request and session scoped beans in a web environment).</a:t>
            </a:r>
          </a:p>
          <a:p>
            <a:r>
              <a:rPr lang="en-US" dirty="0"/>
              <a:t>It also provides integration points so that Spring users can create their own scopes. Beans can be defined to be deployed in one of a number of scopes. See the table in the next page for the different scopes.</a:t>
            </a:r>
          </a:p>
        </p:txBody>
      </p:sp>
      <p:sp>
        <p:nvSpPr>
          <p:cNvPr id="3" name="Slide Image Placeholder 2"/>
          <p:cNvSpPr>
            <a:spLocks noGrp="1" noRot="1" noChangeAspect="1"/>
          </p:cNvSpPr>
          <p:nvPr>
            <p:ph type="sldImg"/>
          </p:nvPr>
        </p:nvSpPr>
        <p:spPr>
          <a:xfrm>
            <a:off x="1684338" y="685800"/>
            <a:ext cx="4905375" cy="3679825"/>
          </a:xfrm>
        </p:spPr>
      </p:sp>
    </p:spTree>
    <p:extLst>
      <p:ext uri="{BB962C8B-B14F-4D97-AF65-F5344CB8AC3E}">
        <p14:creationId xmlns:p14="http://schemas.microsoft.com/office/powerpoint/2010/main" val="6567935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501" name="Rectangle 3"/>
          <p:cNvSpPr>
            <a:spLocks noGrp="1" noChangeArrowheads="1"/>
          </p:cNvSpPr>
          <p:nvPr>
            <p:ph type="body" idx="1"/>
          </p:nvPr>
        </p:nvSpPr>
        <p:spPr/>
        <p:txBody>
          <a:bodyPr/>
          <a:lstStyle/>
          <a:p>
            <a:r>
              <a:rPr lang="en-US" dirty="0"/>
              <a:t>The lifecycle of the </a:t>
            </a:r>
            <a:r>
              <a:rPr lang="en-US" dirty="0" err="1"/>
              <a:t>BeanFactory</a:t>
            </a:r>
            <a:r>
              <a:rPr lang="en-US" dirty="0"/>
              <a:t> and </a:t>
            </a:r>
            <a:r>
              <a:rPr lang="en-US" dirty="0" err="1"/>
              <a:t>ApplicationContext</a:t>
            </a:r>
            <a:r>
              <a:rPr lang="en-US" dirty="0"/>
              <a:t> provide many opportunities to cut into the bean’s life cycle to review or alter its configuration. This is called post processing and occurs after some event has occurred. A bean post-processor is a java class which implements the </a:t>
            </a:r>
            <a:r>
              <a:rPr lang="en-US" dirty="0" err="1"/>
              <a:t>BeanPostProcessor</a:t>
            </a:r>
            <a:r>
              <a:rPr lang="en-US" dirty="0"/>
              <a:t> interface, which consists of two callback methods:</a:t>
            </a:r>
          </a:p>
          <a:p>
            <a:r>
              <a:rPr lang="en-US" dirty="0" err="1"/>
              <a:t>postProcessBeforeInitialization</a:t>
            </a:r>
            <a:r>
              <a:rPr lang="en-US" dirty="0"/>
              <a:t>: called immediately before bean initialization.</a:t>
            </a:r>
          </a:p>
          <a:p>
            <a:r>
              <a:rPr lang="en-US" dirty="0" err="1"/>
              <a:t>postProcessAfterInitialization</a:t>
            </a:r>
            <a:r>
              <a:rPr lang="en-US" dirty="0"/>
              <a:t>: called immediately after bean Initialization.</a:t>
            </a:r>
          </a:p>
          <a:p>
            <a:r>
              <a:rPr lang="en-US" dirty="0"/>
              <a:t>BeanPostProcessors operate on bean (or object) instances; </a:t>
            </a:r>
            <a:r>
              <a:rPr lang="en-US" dirty="0" err="1"/>
              <a:t>ie</a:t>
            </a:r>
            <a:r>
              <a:rPr lang="en-US" dirty="0"/>
              <a:t> the Spring IoC container instantiates a bean instance and then  </a:t>
            </a:r>
            <a:r>
              <a:rPr lang="en-US" dirty="0" err="1"/>
              <a:t>BeanPostProcessor</a:t>
            </a:r>
            <a:r>
              <a:rPr lang="en-US" dirty="0"/>
              <a:t> interfaces do their work.</a:t>
            </a:r>
          </a:p>
          <a:p>
            <a:r>
              <a:rPr lang="en-US" dirty="0"/>
              <a:t>An </a:t>
            </a:r>
            <a:r>
              <a:rPr lang="en-US" dirty="0" err="1"/>
              <a:t>ApplicationContext</a:t>
            </a:r>
            <a:r>
              <a:rPr lang="en-US" dirty="0"/>
              <a:t> will automatically detect any beans which are deployed into it which implement the </a:t>
            </a:r>
            <a:r>
              <a:rPr lang="en-US" dirty="0" err="1"/>
              <a:t>BeanPostProcessor</a:t>
            </a:r>
            <a:r>
              <a:rPr lang="en-US" dirty="0"/>
              <a:t> interface, and register them as post-processors, to be then called appropriately by the factory on bean creation. Simply deploy the post-processor in a similar fashion to any other bean! However, for </a:t>
            </a:r>
            <a:r>
              <a:rPr lang="en-US" dirty="0" err="1"/>
              <a:t>BeanFactory</a:t>
            </a:r>
            <a:r>
              <a:rPr lang="en-US" dirty="0"/>
              <a:t>, bean post-processors have to manually be explicitly registered, with a code sequence as shown below.</a:t>
            </a:r>
          </a:p>
          <a:p>
            <a:r>
              <a:rPr lang="en-US" dirty="0"/>
              <a:t>Since this manual registration step is not convenient, and </a:t>
            </a:r>
            <a:r>
              <a:rPr lang="en-US" dirty="0" err="1"/>
              <a:t>ApplictionContexts</a:t>
            </a:r>
            <a:r>
              <a:rPr lang="en-US" dirty="0"/>
              <a:t> are functionally supersets of </a:t>
            </a:r>
            <a:r>
              <a:rPr lang="en-US" dirty="0" err="1"/>
              <a:t>BeanFactories</a:t>
            </a:r>
            <a:r>
              <a:rPr lang="en-US" dirty="0"/>
              <a:t>, it is generally recommended that </a:t>
            </a:r>
            <a:r>
              <a:rPr lang="en-US" dirty="0" err="1"/>
              <a:t>ApplicationContext</a:t>
            </a:r>
            <a:r>
              <a:rPr lang="en-US" dirty="0"/>
              <a:t> variants are used when bean post-processors are needed.</a:t>
            </a:r>
          </a:p>
        </p:txBody>
      </p:sp>
      <p:sp>
        <p:nvSpPr>
          <p:cNvPr id="106502" name="AutoShape 4"/>
          <p:cNvSpPr>
            <a:spLocks noChangeArrowheads="1"/>
          </p:cNvSpPr>
          <p:nvPr/>
        </p:nvSpPr>
        <p:spPr bwMode="auto">
          <a:xfrm>
            <a:off x="1752600" y="7629660"/>
            <a:ext cx="4050816" cy="815427"/>
          </a:xfrm>
          <a:prstGeom prst="roundRect">
            <a:avLst>
              <a:gd name="adj" fmla="val 16667"/>
            </a:avLst>
          </a:prstGeom>
          <a:noFill/>
          <a:ln w="19050">
            <a:solidFill>
              <a:schemeClr val="tx1"/>
            </a:solidFill>
            <a:round/>
            <a:headEnd/>
            <a:tailEnd/>
          </a:ln>
        </p:spPr>
        <p:txBody>
          <a:bodyPr wrap="none" lIns="91431" tIns="45716" rIns="91431" bIns="45716" anchor="ctr"/>
          <a:lstStyle/>
          <a:p>
            <a:r>
              <a:rPr lang="en-US" sz="900" dirty="0" err="1">
                <a:latin typeface="Arial" panose="020B0604020202020204" pitchFamily="34" charset="0"/>
                <a:cs typeface="Arial" panose="020B0604020202020204" pitchFamily="34" charset="0"/>
              </a:rPr>
              <a:t>ConfigurableBeanFactory</a:t>
            </a:r>
            <a:r>
              <a:rPr lang="en-US" sz="900" dirty="0">
                <a:latin typeface="Arial" panose="020B0604020202020204" pitchFamily="34" charset="0"/>
                <a:cs typeface="Arial" panose="020B0604020202020204" pitchFamily="34" charset="0"/>
              </a:rPr>
              <a:t> bf = new .....; // create </a:t>
            </a:r>
            <a:r>
              <a:rPr lang="en-US" sz="900" dirty="0" err="1">
                <a:latin typeface="Arial" panose="020B0604020202020204" pitchFamily="34" charset="0"/>
                <a:cs typeface="Arial" panose="020B0604020202020204" pitchFamily="34" charset="0"/>
              </a:rPr>
              <a:t>BeanFactory</a:t>
            </a:r>
            <a:endParaRPr lang="en-US" sz="900" dirty="0">
              <a:latin typeface="Arial" panose="020B0604020202020204" pitchFamily="34" charset="0"/>
              <a:cs typeface="Arial" panose="020B0604020202020204" pitchFamily="34" charset="0"/>
            </a:endParaRPr>
          </a:p>
          <a:p>
            <a:r>
              <a:rPr lang="en-US" sz="900" dirty="0">
                <a:latin typeface="Arial" panose="020B0604020202020204" pitchFamily="34" charset="0"/>
                <a:cs typeface="Arial" panose="020B0604020202020204" pitchFamily="34" charset="0"/>
              </a:rPr>
              <a:t>    // now register some beans and any needed BeanPostProcessors </a:t>
            </a:r>
          </a:p>
          <a:p>
            <a:r>
              <a:rPr lang="en-US" sz="900" dirty="0" err="1">
                <a:latin typeface="Arial" panose="020B0604020202020204" pitchFamily="34" charset="0"/>
                <a:cs typeface="Arial" panose="020B0604020202020204" pitchFamily="34" charset="0"/>
              </a:rPr>
              <a:t>MyBeanPostProcessor</a:t>
            </a:r>
            <a:r>
              <a:rPr lang="en-US" sz="900" dirty="0">
                <a:latin typeface="Arial" panose="020B0604020202020204" pitchFamily="34" charset="0"/>
                <a:cs typeface="Arial" panose="020B0604020202020204" pitchFamily="34" charset="0"/>
              </a:rPr>
              <a:t> pp = new </a:t>
            </a:r>
            <a:r>
              <a:rPr lang="en-US" sz="900" dirty="0" err="1">
                <a:latin typeface="Arial" panose="020B0604020202020204" pitchFamily="34" charset="0"/>
                <a:cs typeface="Arial" panose="020B0604020202020204" pitchFamily="34" charset="0"/>
              </a:rPr>
              <a:t>MyBeanPostProcessor</a:t>
            </a:r>
            <a:r>
              <a:rPr lang="en-US" sz="900" dirty="0">
                <a:latin typeface="Arial" panose="020B0604020202020204" pitchFamily="34" charset="0"/>
                <a:cs typeface="Arial" panose="020B0604020202020204" pitchFamily="34" charset="0"/>
              </a:rPr>
              <a:t>(); </a:t>
            </a:r>
          </a:p>
          <a:p>
            <a:r>
              <a:rPr lang="en-US" sz="900" dirty="0" err="1">
                <a:latin typeface="Arial" panose="020B0604020202020204" pitchFamily="34" charset="0"/>
                <a:cs typeface="Arial" panose="020B0604020202020204" pitchFamily="34" charset="0"/>
              </a:rPr>
              <a:t>bf.addBeanPostProcessor</a:t>
            </a:r>
            <a:r>
              <a:rPr lang="en-US" sz="900" dirty="0">
                <a:latin typeface="Arial" panose="020B0604020202020204" pitchFamily="34" charset="0"/>
                <a:cs typeface="Arial" panose="020B0604020202020204" pitchFamily="34" charset="0"/>
              </a:rPr>
              <a:t>(pp); // now start using the factory ... </a:t>
            </a:r>
          </a:p>
        </p:txBody>
      </p:sp>
      <p:sp>
        <p:nvSpPr>
          <p:cNvPr id="5" name="Rectangle 5"/>
          <p:cNvSpPr>
            <a:spLocks noChangeArrowheads="1"/>
          </p:cNvSpPr>
          <p:nvPr/>
        </p:nvSpPr>
        <p:spPr bwMode="auto">
          <a:xfrm>
            <a:off x="152400" y="1295400"/>
            <a:ext cx="1171903" cy="2862322"/>
          </a:xfrm>
          <a:prstGeom prst="rect">
            <a:avLst/>
          </a:prstGeom>
          <a:noFill/>
          <a:ln w="9525">
            <a:noFill/>
            <a:miter lim="800000"/>
            <a:headEnd/>
            <a:tailEnd/>
          </a:ln>
        </p:spPr>
        <p:txBody>
          <a:bodyPr wrap="square">
            <a:spAutoFit/>
          </a:bodyPr>
          <a:lstStyle/>
          <a:p>
            <a:r>
              <a:rPr lang="en-US" sz="1000" dirty="0">
                <a:latin typeface="Arial" panose="020B0604020202020204" pitchFamily="34" charset="0"/>
                <a:cs typeface="Arial" panose="020B0604020202020204" pitchFamily="34" charset="0"/>
              </a:rPr>
              <a:t>If you want to implement some custom logic after the Spring container finishes instantiating, configuring, and otherwise initializing a bean, you can plug in one or more </a:t>
            </a:r>
            <a:r>
              <a:rPr lang="en-US" sz="1000" dirty="0" err="1">
                <a:latin typeface="Arial" panose="020B0604020202020204" pitchFamily="34" charset="0"/>
                <a:cs typeface="Arial" panose="020B0604020202020204" pitchFamily="34" charset="0"/>
              </a:rPr>
              <a:t>BeanPostProcessor</a:t>
            </a:r>
            <a:r>
              <a:rPr lang="en-US" sz="1000" dirty="0">
                <a:latin typeface="Arial" panose="020B0604020202020204" pitchFamily="34" charset="0"/>
                <a:cs typeface="Arial" panose="020B0604020202020204" pitchFamily="34" charset="0"/>
              </a:rPr>
              <a:t> implementations.</a:t>
            </a:r>
          </a:p>
          <a:p>
            <a:r>
              <a:rPr lang="en-US" sz="1000" dirty="0">
                <a:latin typeface="Arial" panose="020B0604020202020204" pitchFamily="34" charset="0"/>
                <a:cs typeface="Arial" panose="020B0604020202020204" pitchFamily="34" charset="0"/>
              </a:rPr>
              <a:t>We shall not focus on this interface further</a:t>
            </a:r>
          </a:p>
        </p:txBody>
      </p:sp>
      <p:sp>
        <p:nvSpPr>
          <p:cNvPr id="3" name="Slide Image Placeholder 2"/>
          <p:cNvSpPr>
            <a:spLocks noGrp="1" noRot="1" noChangeAspect="1"/>
          </p:cNvSpPr>
          <p:nvPr>
            <p:ph type="sldImg"/>
          </p:nvPr>
        </p:nvSpPr>
        <p:spPr>
          <a:xfrm>
            <a:off x="1662113" y="685800"/>
            <a:ext cx="4905375" cy="3679825"/>
          </a:xfrm>
        </p:spPr>
      </p:sp>
    </p:spTree>
    <p:extLst>
      <p:ext uri="{BB962C8B-B14F-4D97-AF65-F5344CB8AC3E}">
        <p14:creationId xmlns:p14="http://schemas.microsoft.com/office/powerpoint/2010/main" val="363383537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501" name="Rectangle 3"/>
          <p:cNvSpPr>
            <a:spLocks noGrp="1" noChangeArrowheads="1"/>
          </p:cNvSpPr>
          <p:nvPr>
            <p:ph type="body" idx="1"/>
          </p:nvPr>
        </p:nvSpPr>
        <p:spPr/>
        <p:txBody>
          <a:bodyPr/>
          <a:lstStyle/>
          <a:p>
            <a:r>
              <a:rPr lang="en-US" dirty="0"/>
              <a:t>Discuss about annotation </a:t>
            </a:r>
            <a:r>
              <a:rPr lang="en-US" dirty="0" err="1"/>
              <a:t>config</a:t>
            </a:r>
            <a:r>
              <a:rPr lang="en-US" dirty="0"/>
              <a:t> later.</a:t>
            </a:r>
          </a:p>
        </p:txBody>
      </p:sp>
      <p:sp>
        <p:nvSpPr>
          <p:cNvPr id="106502" name="AutoShape 4"/>
          <p:cNvSpPr>
            <a:spLocks noChangeArrowheads="1"/>
          </p:cNvSpPr>
          <p:nvPr/>
        </p:nvSpPr>
        <p:spPr bwMode="auto">
          <a:xfrm>
            <a:off x="2009775" y="5321938"/>
            <a:ext cx="4050816" cy="896970"/>
          </a:xfrm>
          <a:prstGeom prst="roundRect">
            <a:avLst>
              <a:gd name="adj" fmla="val 16667"/>
            </a:avLst>
          </a:prstGeom>
          <a:noFill/>
          <a:ln w="19050">
            <a:solidFill>
              <a:schemeClr val="tx1"/>
            </a:solidFill>
            <a:round/>
            <a:headEnd/>
            <a:tailEnd/>
          </a:ln>
        </p:spPr>
        <p:txBody>
          <a:bodyPr wrap="none" lIns="91431" tIns="45716" rIns="91431" bIns="45716" anchor="ctr"/>
          <a:lstStyle/>
          <a:p>
            <a:r>
              <a:rPr lang="en-US" sz="1000" dirty="0" err="1">
                <a:latin typeface="Arial" panose="020B0604020202020204" pitchFamily="34" charset="0"/>
                <a:cs typeface="Arial" panose="020B0604020202020204" pitchFamily="34" charset="0"/>
              </a:rPr>
              <a:t>ConfigurableBeanFactory</a:t>
            </a:r>
            <a:r>
              <a:rPr lang="en-US" sz="1000" dirty="0">
                <a:latin typeface="Arial" panose="020B0604020202020204" pitchFamily="34" charset="0"/>
                <a:cs typeface="Arial" panose="020B0604020202020204" pitchFamily="34" charset="0"/>
              </a:rPr>
              <a:t> bf = new .....; // create </a:t>
            </a:r>
            <a:r>
              <a:rPr lang="en-US" sz="1000" dirty="0" err="1">
                <a:latin typeface="Arial" panose="020B0604020202020204" pitchFamily="34" charset="0"/>
                <a:cs typeface="Arial" panose="020B0604020202020204" pitchFamily="34" charset="0"/>
              </a:rPr>
              <a:t>BeanFactory</a:t>
            </a:r>
            <a:endParaRPr lang="en-US" sz="1000" dirty="0">
              <a:latin typeface="Arial" panose="020B0604020202020204" pitchFamily="34" charset="0"/>
              <a:cs typeface="Arial" panose="020B0604020202020204" pitchFamily="34" charset="0"/>
            </a:endParaRPr>
          </a:p>
          <a:p>
            <a:r>
              <a:rPr lang="en-US" sz="1000" dirty="0">
                <a:latin typeface="Arial" panose="020B0604020202020204" pitchFamily="34" charset="0"/>
                <a:cs typeface="Arial" panose="020B0604020202020204" pitchFamily="34" charset="0"/>
              </a:rPr>
              <a:t>    // now register some beans and any needed BeanPostProcessors </a:t>
            </a:r>
          </a:p>
          <a:p>
            <a:r>
              <a:rPr lang="en-US" sz="1000" dirty="0" err="1">
                <a:latin typeface="Arial" panose="020B0604020202020204" pitchFamily="34" charset="0"/>
                <a:cs typeface="Arial" panose="020B0604020202020204" pitchFamily="34" charset="0"/>
              </a:rPr>
              <a:t>MyBeanPostProcessor</a:t>
            </a:r>
            <a:r>
              <a:rPr lang="en-US" sz="1000" dirty="0">
                <a:latin typeface="Arial" panose="020B0604020202020204" pitchFamily="34" charset="0"/>
                <a:cs typeface="Arial" panose="020B0604020202020204" pitchFamily="34" charset="0"/>
              </a:rPr>
              <a:t> pp = new </a:t>
            </a:r>
            <a:r>
              <a:rPr lang="en-US" sz="1000" dirty="0" err="1">
                <a:latin typeface="Arial" panose="020B0604020202020204" pitchFamily="34" charset="0"/>
                <a:cs typeface="Arial" panose="020B0604020202020204" pitchFamily="34" charset="0"/>
              </a:rPr>
              <a:t>MyBeanPostProcessor</a:t>
            </a:r>
            <a:r>
              <a:rPr lang="en-US" sz="1000" dirty="0">
                <a:latin typeface="Arial" panose="020B0604020202020204" pitchFamily="34" charset="0"/>
                <a:cs typeface="Arial" panose="020B0604020202020204" pitchFamily="34" charset="0"/>
              </a:rPr>
              <a:t>(); </a:t>
            </a:r>
          </a:p>
          <a:p>
            <a:r>
              <a:rPr lang="en-US" sz="1000" dirty="0" err="1">
                <a:latin typeface="Arial" panose="020B0604020202020204" pitchFamily="34" charset="0"/>
                <a:cs typeface="Arial" panose="020B0604020202020204" pitchFamily="34" charset="0"/>
              </a:rPr>
              <a:t>bf.addBeanPostProcessor</a:t>
            </a:r>
            <a:r>
              <a:rPr lang="en-US" sz="1000" dirty="0">
                <a:latin typeface="Arial" panose="020B0604020202020204" pitchFamily="34" charset="0"/>
                <a:cs typeface="Arial" panose="020B0604020202020204" pitchFamily="34" charset="0"/>
              </a:rPr>
              <a:t>(pp); // now start using the factory ... </a:t>
            </a:r>
          </a:p>
        </p:txBody>
      </p:sp>
      <p:sp>
        <p:nvSpPr>
          <p:cNvPr id="5" name="Rectangle 5"/>
          <p:cNvSpPr>
            <a:spLocks noChangeArrowheads="1"/>
          </p:cNvSpPr>
          <p:nvPr/>
        </p:nvSpPr>
        <p:spPr bwMode="auto">
          <a:xfrm>
            <a:off x="152400" y="1295400"/>
            <a:ext cx="1250731" cy="2708434"/>
          </a:xfrm>
          <a:prstGeom prst="rect">
            <a:avLst/>
          </a:prstGeom>
          <a:noFill/>
          <a:ln w="9525">
            <a:noFill/>
            <a:miter lim="800000"/>
            <a:headEnd/>
            <a:tailEnd/>
          </a:ln>
        </p:spPr>
        <p:txBody>
          <a:bodyPr wrap="square">
            <a:spAutoFit/>
          </a:bodyPr>
          <a:lstStyle/>
          <a:p>
            <a:r>
              <a:rPr lang="en-US" sz="1000" dirty="0">
                <a:latin typeface="Arial" panose="020B0604020202020204" pitchFamily="34" charset="0"/>
                <a:cs typeface="Arial" panose="020B0604020202020204" pitchFamily="34" charset="0"/>
              </a:rPr>
              <a:t>If you want to implement some custom logic after the Spring container finishes instantiating, configuring, and otherwise initializing a bean, you can plug in one or more </a:t>
            </a:r>
            <a:r>
              <a:rPr lang="en-US" sz="1000" dirty="0" err="1">
                <a:latin typeface="Arial" panose="020B0604020202020204" pitchFamily="34" charset="0"/>
                <a:cs typeface="Arial" panose="020B0604020202020204" pitchFamily="34" charset="0"/>
              </a:rPr>
              <a:t>BeanPostProcessor</a:t>
            </a:r>
            <a:r>
              <a:rPr lang="en-US" sz="1000" dirty="0">
                <a:latin typeface="Arial" panose="020B0604020202020204" pitchFamily="34" charset="0"/>
                <a:cs typeface="Arial" panose="020B0604020202020204" pitchFamily="34" charset="0"/>
              </a:rPr>
              <a:t> implementations.</a:t>
            </a:r>
          </a:p>
          <a:p>
            <a:r>
              <a:rPr lang="en-US" sz="1000" dirty="0">
                <a:latin typeface="Arial" panose="020B0604020202020204" pitchFamily="34" charset="0"/>
                <a:cs typeface="Arial" panose="020B0604020202020204" pitchFamily="34" charset="0"/>
              </a:rPr>
              <a:t>We shall not focus on this interface further</a:t>
            </a:r>
          </a:p>
        </p:txBody>
      </p:sp>
      <p:sp>
        <p:nvSpPr>
          <p:cNvPr id="3" name="Slide Image Placeholder 2"/>
          <p:cNvSpPr>
            <a:spLocks noGrp="1" noRot="1" noChangeAspect="1"/>
          </p:cNvSpPr>
          <p:nvPr>
            <p:ph type="sldImg"/>
          </p:nvPr>
        </p:nvSpPr>
        <p:spPr>
          <a:xfrm>
            <a:off x="1660525" y="685800"/>
            <a:ext cx="4905375" cy="3679825"/>
          </a:xfrm>
        </p:spPr>
      </p:sp>
    </p:spTree>
    <p:extLst>
      <p:ext uri="{BB962C8B-B14F-4D97-AF65-F5344CB8AC3E}">
        <p14:creationId xmlns:p14="http://schemas.microsoft.com/office/powerpoint/2010/main" val="82941062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9" name="Rectangle 3"/>
          <p:cNvSpPr>
            <a:spLocks noGrp="1" noChangeArrowheads="1"/>
          </p:cNvSpPr>
          <p:nvPr>
            <p:ph type="body" idx="1"/>
          </p:nvPr>
        </p:nvSpPr>
        <p:spPr/>
        <p:txBody>
          <a:bodyPr/>
          <a:lstStyle/>
          <a:p>
            <a:r>
              <a:rPr lang="en-US" dirty="0"/>
              <a:t>For the most part, it is possible to configure entire application in a single bean wiring file. But sometimes it is beneficial to extract certain pieces of that configuration into a separate property file. E.g. , a configuration concern common to many applications is configuring a data source. Traditionally, in Spring, you do this with the following XML in the bean wiring file (see above)</a:t>
            </a:r>
          </a:p>
          <a:p>
            <a:r>
              <a:rPr lang="en-US" dirty="0"/>
              <a:t>Configuring the data source directly in the bean wiring file may not be appropriate. The database specifics are a deployment detail and must be separated.</a:t>
            </a:r>
          </a:p>
          <a:p>
            <a:endParaRPr lang="en-US" dirty="0"/>
          </a:p>
          <a:p>
            <a:endParaRPr lang="en-US" dirty="0"/>
          </a:p>
        </p:txBody>
      </p:sp>
      <p:sp>
        <p:nvSpPr>
          <p:cNvPr id="3" name="Slide Image Placeholder 2"/>
          <p:cNvSpPr>
            <a:spLocks noGrp="1" noRot="1" noChangeAspect="1"/>
          </p:cNvSpPr>
          <p:nvPr>
            <p:ph type="sldImg"/>
          </p:nvPr>
        </p:nvSpPr>
        <p:spPr>
          <a:xfrm>
            <a:off x="1684338" y="685800"/>
            <a:ext cx="4905375" cy="3679825"/>
          </a:xfrm>
        </p:spPr>
      </p:sp>
    </p:spTree>
    <p:extLst>
      <p:ext uri="{BB962C8B-B14F-4D97-AF65-F5344CB8AC3E}">
        <p14:creationId xmlns:p14="http://schemas.microsoft.com/office/powerpoint/2010/main" val="1975893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3" name="Rectangle 3"/>
          <p:cNvSpPr>
            <a:spLocks noGrp="1" noChangeArrowheads="1"/>
          </p:cNvSpPr>
          <p:nvPr>
            <p:ph type="body" idx="1"/>
          </p:nvPr>
        </p:nvSpPr>
        <p:spPr/>
        <p:txBody>
          <a:bodyPr/>
          <a:lstStyle/>
          <a:p>
            <a:r>
              <a:rPr lang="en-US" dirty="0"/>
              <a:t>It all started with a  bean. In 1996, the Java programming language was still a young, exciting, up-coming platform. Many developers flocked to the language because they had seen how to create rich and dynamic web applications using applets. But they soon learned that there is more to this strange new language than juggling animated cartoon characters. Unlike any language before it, Java made it possible to write complex applications made up of discrete parts. They came for the applets, but stayed for the components.</a:t>
            </a:r>
          </a:p>
          <a:p>
            <a:r>
              <a:rPr lang="en-US" dirty="0"/>
              <a:t>It was in December of that year that Sun Microsystems published the Java-Beans 1.00-A specification. JavaBeans defined a software component model for Java. This specification defined a set of coding policies that enabled simple Java objects to be reusable and easily composed into more complex applications. Although JavaBeans were intended as a general-purpose means of defining reusable application components, they have been primarily used as a model for building user interface widgets. They seemed too simple to be capable of any “real” work; enterprise developers wanted more.</a:t>
            </a:r>
          </a:p>
          <a:p>
            <a:r>
              <a:rPr lang="en-US" dirty="0"/>
              <a:t>Sophisticated applications often require services that are not directly provided by the JavaBeans specification such as transaction support, security, and distributed computing. Therefore in March 1998, Sun published the 1.0 version of the Enterprise JavaBeans (EJB) specification. This specification extended the notion of Java components to the server side, providing the much-needed enterprise services, but failed to continue the simplicity of the original JavaBeans specification. In fact, except in name, EJB bears very little resemblance to the original </a:t>
            </a:r>
            <a:r>
              <a:rPr lang="en-US" dirty="0" err="1"/>
              <a:t>Javabeans</a:t>
            </a:r>
            <a:r>
              <a:rPr lang="en-US" dirty="0"/>
              <a:t> specification.</a:t>
            </a:r>
          </a:p>
          <a:p>
            <a:r>
              <a:rPr lang="en-US" dirty="0"/>
              <a:t> </a:t>
            </a:r>
          </a:p>
        </p:txBody>
      </p:sp>
      <p:sp>
        <p:nvSpPr>
          <p:cNvPr id="3" name="Slide Image Placeholder 2"/>
          <p:cNvSpPr>
            <a:spLocks noGrp="1" noRot="1" noChangeAspect="1"/>
          </p:cNvSpPr>
          <p:nvPr>
            <p:ph type="sldImg"/>
          </p:nvPr>
        </p:nvSpPr>
        <p:spPr>
          <a:xfrm>
            <a:off x="1676400" y="685800"/>
            <a:ext cx="4905375" cy="3679825"/>
          </a:xfrm>
        </p:spPr>
      </p:sp>
    </p:spTree>
    <p:extLst>
      <p:ext uri="{BB962C8B-B14F-4D97-AF65-F5344CB8AC3E}">
        <p14:creationId xmlns:p14="http://schemas.microsoft.com/office/powerpoint/2010/main" val="148341192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7" name="Rectangle 3"/>
          <p:cNvSpPr>
            <a:spLocks noGrp="1" noChangeArrowheads="1"/>
          </p:cNvSpPr>
          <p:nvPr>
            <p:ph type="body" idx="1"/>
          </p:nvPr>
        </p:nvSpPr>
        <p:spPr/>
        <p:txBody>
          <a:bodyPr/>
          <a:lstStyle/>
          <a:p>
            <a:r>
              <a:rPr lang="en-US" dirty="0"/>
              <a:t>Please refer to demo, DemoSpring_6. In this case user.java is a POJO with two properties – username and password. We shall set the properties of this bean during its instantiation using external properties file. </a:t>
            </a:r>
            <a:r>
              <a:rPr lang="en-US" dirty="0" err="1"/>
              <a:t>user.properties</a:t>
            </a:r>
            <a:r>
              <a:rPr lang="en-US" dirty="0"/>
              <a:t> is a properties file. user.xml has two place holder variables ${username} and ${password} </a:t>
            </a:r>
          </a:p>
          <a:p>
            <a:endParaRPr lang="en-US" dirty="0"/>
          </a:p>
          <a:p>
            <a:r>
              <a:rPr lang="en-US" dirty="0"/>
              <a:t> Whenever setter is called, the listener (</a:t>
            </a:r>
            <a:r>
              <a:rPr lang="en-US" dirty="0" err="1"/>
              <a:t>PropertyPlaceholderConfigurer</a:t>
            </a:r>
            <a:r>
              <a:rPr lang="en-US" dirty="0"/>
              <a:t>) is invoked and it will look into the properties file, retrieve values, place them in the place holders and initialize.</a:t>
            </a:r>
          </a:p>
          <a:p>
            <a:r>
              <a:rPr lang="en-US" dirty="0"/>
              <a:t>If instead of application context, bean factory is used, then the listener would have to be explicitly registered as shown below (also in the commented out code in userClient.java file).</a:t>
            </a:r>
          </a:p>
          <a:p>
            <a:endParaRPr lang="en-US" dirty="0"/>
          </a:p>
          <a:p>
            <a:r>
              <a:rPr lang="en-US" dirty="0" err="1"/>
              <a:t>XmlBeanFactory</a:t>
            </a:r>
            <a:r>
              <a:rPr lang="en-US" dirty="0"/>
              <a:t> factory = new </a:t>
            </a:r>
            <a:r>
              <a:rPr lang="en-US" dirty="0" err="1"/>
              <a:t>XmlBeanFactory</a:t>
            </a:r>
            <a:r>
              <a:rPr lang="en-US" dirty="0"/>
              <a:t>(new </a:t>
            </a:r>
            <a:r>
              <a:rPr lang="en-US" dirty="0" err="1"/>
              <a:t>FileSystemResource</a:t>
            </a:r>
            <a:r>
              <a:rPr lang="en-US" dirty="0"/>
              <a:t>("user.xml"));</a:t>
            </a:r>
          </a:p>
          <a:p>
            <a:r>
              <a:rPr lang="en-US" dirty="0" err="1"/>
              <a:t>PropertyPlaceholderConfigurer</a:t>
            </a:r>
            <a:r>
              <a:rPr lang="en-US" dirty="0"/>
              <a:t> </a:t>
            </a:r>
            <a:r>
              <a:rPr lang="en-US" dirty="0" err="1"/>
              <a:t>cfg</a:t>
            </a:r>
            <a:r>
              <a:rPr lang="en-US" dirty="0"/>
              <a:t> = new </a:t>
            </a:r>
            <a:r>
              <a:rPr lang="en-US" dirty="0" err="1"/>
              <a:t>PropertyPlaceholderConfigurer</a:t>
            </a:r>
            <a:r>
              <a:rPr lang="en-US" dirty="0"/>
              <a:t>();</a:t>
            </a:r>
          </a:p>
          <a:p>
            <a:r>
              <a:rPr lang="en-US" dirty="0" err="1"/>
              <a:t>cfg.setLocation</a:t>
            </a:r>
            <a:r>
              <a:rPr lang="en-US" dirty="0"/>
              <a:t>(new </a:t>
            </a:r>
            <a:r>
              <a:rPr lang="en-US" dirty="0" err="1"/>
              <a:t>FileSystemResource</a:t>
            </a:r>
            <a:r>
              <a:rPr lang="en-US" dirty="0"/>
              <a:t>("</a:t>
            </a:r>
            <a:r>
              <a:rPr lang="en-US" dirty="0" err="1"/>
              <a:t>user.properties</a:t>
            </a:r>
            <a:r>
              <a:rPr lang="en-US" dirty="0"/>
              <a:t>"));</a:t>
            </a:r>
          </a:p>
          <a:p>
            <a:r>
              <a:rPr lang="en-US" dirty="0" err="1"/>
              <a:t>cfg.postProcessBeanFactory</a:t>
            </a:r>
            <a:r>
              <a:rPr lang="en-US" dirty="0"/>
              <a:t>(factory);</a:t>
            </a:r>
          </a:p>
        </p:txBody>
      </p:sp>
      <p:sp>
        <p:nvSpPr>
          <p:cNvPr id="110598" name="AutoShape 5"/>
          <p:cNvSpPr>
            <a:spLocks noChangeArrowheads="1"/>
          </p:cNvSpPr>
          <p:nvPr/>
        </p:nvSpPr>
        <p:spPr bwMode="auto">
          <a:xfrm>
            <a:off x="2003394" y="5436822"/>
            <a:ext cx="4419600" cy="762000"/>
          </a:xfrm>
          <a:prstGeom prst="roundRect">
            <a:avLst>
              <a:gd name="adj" fmla="val 16667"/>
            </a:avLst>
          </a:prstGeom>
          <a:noFill/>
          <a:ln w="19050">
            <a:solidFill>
              <a:schemeClr val="tx1"/>
            </a:solidFill>
            <a:round/>
            <a:headEnd/>
            <a:tailEnd/>
          </a:ln>
        </p:spPr>
        <p:txBody>
          <a:bodyPr wrap="none" lIns="91431" tIns="45716" rIns="91431" bIns="45716" anchor="ctr"/>
          <a:lstStyle/>
          <a:p>
            <a:r>
              <a:rPr lang="en-US" sz="900" dirty="0">
                <a:latin typeface="Arial" panose="020B0604020202020204" pitchFamily="34" charset="0"/>
                <a:cs typeface="Arial" panose="020B0604020202020204" pitchFamily="34" charset="0"/>
              </a:rPr>
              <a:t>&lt;bean id="user" class="</a:t>
            </a:r>
            <a:r>
              <a:rPr lang="en-US" sz="900" dirty="0" err="1">
                <a:latin typeface="Arial" panose="020B0604020202020204" pitchFamily="34" charset="0"/>
                <a:cs typeface="Arial" panose="020B0604020202020204" pitchFamily="34" charset="0"/>
              </a:rPr>
              <a:t>training.spring.User</a:t>
            </a:r>
            <a:r>
              <a:rPr lang="en-US" sz="900" dirty="0">
                <a:latin typeface="Arial" panose="020B0604020202020204" pitchFamily="34" charset="0"/>
                <a:cs typeface="Arial" panose="020B0604020202020204" pitchFamily="34" charset="0"/>
              </a:rPr>
              <a:t>"&gt;</a:t>
            </a:r>
          </a:p>
          <a:p>
            <a:r>
              <a:rPr lang="en-US" sz="900" dirty="0">
                <a:latin typeface="Arial" panose="020B0604020202020204" pitchFamily="34" charset="0"/>
                <a:cs typeface="Arial" panose="020B0604020202020204" pitchFamily="34" charset="0"/>
              </a:rPr>
              <a:t>  &lt;property name="username"&gt;&lt;value&gt;${username}&lt;/value&gt;&lt;/property&gt;</a:t>
            </a:r>
          </a:p>
          <a:p>
            <a:r>
              <a:rPr lang="en-US" sz="900" dirty="0">
                <a:latin typeface="Arial" panose="020B0604020202020204" pitchFamily="34" charset="0"/>
                <a:cs typeface="Arial" panose="020B0604020202020204" pitchFamily="34" charset="0"/>
              </a:rPr>
              <a:t>  &lt;property name="password"&gt;&lt;value&gt;${password}&lt;/value&gt;&lt;/property&gt;</a:t>
            </a:r>
          </a:p>
          <a:p>
            <a:r>
              <a:rPr lang="en-US" sz="900" dirty="0">
                <a:latin typeface="Arial" panose="020B0604020202020204" pitchFamily="34" charset="0"/>
                <a:cs typeface="Arial" panose="020B0604020202020204" pitchFamily="34" charset="0"/>
              </a:rPr>
              <a:t>&lt;/bean&gt;</a:t>
            </a:r>
          </a:p>
        </p:txBody>
      </p:sp>
      <p:sp>
        <p:nvSpPr>
          <p:cNvPr id="3" name="Slide Image Placeholder 2"/>
          <p:cNvSpPr>
            <a:spLocks noGrp="1" noRot="1" noChangeAspect="1"/>
          </p:cNvSpPr>
          <p:nvPr>
            <p:ph type="sldImg"/>
          </p:nvPr>
        </p:nvSpPr>
        <p:spPr>
          <a:xfrm>
            <a:off x="1692275" y="685800"/>
            <a:ext cx="4905375" cy="3679825"/>
          </a:xfrm>
        </p:spPr>
      </p:sp>
    </p:spTree>
    <p:extLst>
      <p:ext uri="{BB962C8B-B14F-4D97-AF65-F5344CB8AC3E}">
        <p14:creationId xmlns:p14="http://schemas.microsoft.com/office/powerpoint/2010/main" val="209288569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9" name="Rectangle 3"/>
          <p:cNvSpPr>
            <a:spLocks noGrp="1" noChangeArrowheads="1"/>
          </p:cNvSpPr>
          <p:nvPr>
            <p:ph type="body" idx="1"/>
          </p:nvPr>
        </p:nvSpPr>
        <p:spPr/>
        <p:txBody>
          <a:bodyPr>
            <a:normAutofit/>
          </a:bodyPr>
          <a:lstStyle/>
          <a:p>
            <a:r>
              <a:rPr lang="en-US" dirty="0"/>
              <a:t>Please refer to DemoSpring_7. The Employee.java is a POJO that holds the date property. Using basic wiring techniques learnt so far, you could set a value into Employee beans’ date property. But we have created SQLDateEditor.java extending </a:t>
            </a:r>
            <a:r>
              <a:rPr lang="en-US" dirty="0" err="1"/>
              <a:t>PropertyEditorSupport</a:t>
            </a:r>
            <a:r>
              <a:rPr lang="en-US" dirty="0"/>
              <a:t> class. </a:t>
            </a:r>
          </a:p>
          <a:p>
            <a:r>
              <a:rPr lang="en-US" dirty="0"/>
              <a:t>Spring must recognize this custom property editor when wiring bean properties using Spring’s </a:t>
            </a:r>
            <a:r>
              <a:rPr lang="en-US" dirty="0" err="1"/>
              <a:t>CustomEditorConfigurer</a:t>
            </a:r>
            <a:r>
              <a:rPr lang="en-US" dirty="0"/>
              <a:t>. This  </a:t>
            </a:r>
            <a:r>
              <a:rPr lang="en-US" dirty="0" err="1"/>
              <a:t>BeanFactory</a:t>
            </a:r>
            <a:r>
              <a:rPr lang="en-US" dirty="0"/>
              <a:t> </a:t>
            </a:r>
            <a:r>
              <a:rPr lang="en-US" dirty="0" err="1"/>
              <a:t>PostProcesser</a:t>
            </a:r>
            <a:r>
              <a:rPr lang="en-US" dirty="0"/>
              <a:t> internally loads custom editors into the </a:t>
            </a:r>
            <a:r>
              <a:rPr lang="en-US" dirty="0" err="1"/>
              <a:t>BeanFactory</a:t>
            </a:r>
            <a:r>
              <a:rPr lang="en-US" dirty="0"/>
              <a:t> by calling the </a:t>
            </a:r>
            <a:r>
              <a:rPr lang="en-US" dirty="0" err="1"/>
              <a:t>registerCustomEditor</a:t>
            </a:r>
            <a:r>
              <a:rPr lang="en-US" dirty="0"/>
              <a:t>() method. By adding the following bit of XML into the bean configuration file, you will tell Spring to register the </a:t>
            </a:r>
            <a:r>
              <a:rPr lang="en-US" dirty="0" err="1"/>
              <a:t>SQLDateEditor</a:t>
            </a:r>
            <a:r>
              <a:rPr lang="en-US" dirty="0"/>
              <a:t> as a custom editor.</a:t>
            </a:r>
          </a:p>
          <a:p>
            <a:endParaRPr lang="en-US" dirty="0"/>
          </a:p>
          <a:p>
            <a:endParaRPr lang="en-US" dirty="0"/>
          </a:p>
          <a:p>
            <a:r>
              <a:rPr lang="en-US" dirty="0"/>
              <a:t>You will now be able to configure the Employee objects date property using a simple string value:</a:t>
            </a:r>
          </a:p>
          <a:p>
            <a:r>
              <a:rPr lang="en-US" dirty="0"/>
              <a:t>&lt;bean id="employee“   class="</a:t>
            </a:r>
            <a:r>
              <a:rPr lang="en-US" dirty="0" err="1"/>
              <a:t>training.spring.Employee</a:t>
            </a:r>
            <a:r>
              <a:rPr lang="en-US" dirty="0"/>
              <a:t>"&gt;</a:t>
            </a:r>
          </a:p>
          <a:p>
            <a:r>
              <a:rPr lang="en-US" dirty="0"/>
              <a:t>         &lt;property name="date"&gt;&lt;value&gt;2006-01-01&lt;/value&gt;&lt;/property&gt;</a:t>
            </a:r>
          </a:p>
          <a:p>
            <a:r>
              <a:rPr lang="en-US" dirty="0"/>
              <a:t>&lt;/bean&gt;</a:t>
            </a:r>
          </a:p>
        </p:txBody>
      </p:sp>
      <p:sp>
        <p:nvSpPr>
          <p:cNvPr id="113670" name="AutoShape 8"/>
          <p:cNvSpPr>
            <a:spLocks noChangeArrowheads="1"/>
          </p:cNvSpPr>
          <p:nvPr/>
        </p:nvSpPr>
        <p:spPr bwMode="auto">
          <a:xfrm>
            <a:off x="2012425" y="6102723"/>
            <a:ext cx="4343400" cy="1371600"/>
          </a:xfrm>
          <a:prstGeom prst="roundRect">
            <a:avLst>
              <a:gd name="adj" fmla="val 16667"/>
            </a:avLst>
          </a:prstGeom>
          <a:noFill/>
          <a:ln w="19050">
            <a:solidFill>
              <a:schemeClr val="tx1"/>
            </a:solidFill>
            <a:round/>
            <a:headEnd/>
            <a:tailEnd/>
          </a:ln>
        </p:spPr>
        <p:txBody>
          <a:bodyPr wrap="none" lIns="91431" tIns="45716" rIns="91431" bIns="45716" anchor="ctr"/>
          <a:lstStyle/>
          <a:p>
            <a:r>
              <a:rPr lang="en-US" sz="900" dirty="0">
                <a:latin typeface="Arial" panose="020B0604020202020204" pitchFamily="34" charset="0"/>
                <a:cs typeface="Arial" panose="020B0604020202020204" pitchFamily="34" charset="0"/>
              </a:rPr>
              <a:t>&lt;bean id="</a:t>
            </a:r>
            <a:r>
              <a:rPr lang="en-US" sz="900" dirty="0" err="1">
                <a:latin typeface="Arial" panose="020B0604020202020204" pitchFamily="34" charset="0"/>
                <a:cs typeface="Arial" panose="020B0604020202020204" pitchFamily="34" charset="0"/>
              </a:rPr>
              <a:t>customEditorConfigurer</a:t>
            </a:r>
            <a:r>
              <a:rPr lang="en-US" sz="900" dirty="0">
                <a:latin typeface="Arial" panose="020B0604020202020204" pitchFamily="34" charset="0"/>
                <a:cs typeface="Arial" panose="020B0604020202020204" pitchFamily="34" charset="0"/>
              </a:rPr>
              <a:t>“ class="org. </a:t>
            </a:r>
            <a:r>
              <a:rPr lang="en-US" sz="900" dirty="0" err="1">
                <a:latin typeface="Arial" panose="020B0604020202020204" pitchFamily="34" charset="0"/>
                <a:cs typeface="Arial" panose="020B0604020202020204" pitchFamily="34" charset="0"/>
              </a:rPr>
              <a:t>springframework</a:t>
            </a:r>
            <a:r>
              <a:rPr lang="en-US" sz="900" dirty="0">
                <a:latin typeface="Arial" panose="020B0604020202020204" pitchFamily="34" charset="0"/>
                <a:cs typeface="Arial" panose="020B0604020202020204" pitchFamily="34" charset="0"/>
              </a:rPr>
              <a:t>. beans.</a:t>
            </a:r>
          </a:p>
          <a:p>
            <a:r>
              <a:rPr lang="en-US" sz="900" dirty="0">
                <a:latin typeface="Arial" panose="020B0604020202020204" pitchFamily="34" charset="0"/>
                <a:cs typeface="Arial" panose="020B0604020202020204" pitchFamily="34" charset="0"/>
              </a:rPr>
              <a:t> </a:t>
            </a:r>
            <a:r>
              <a:rPr lang="en-US" sz="900" dirty="0" err="1">
                <a:latin typeface="Arial" panose="020B0604020202020204" pitchFamily="34" charset="0"/>
                <a:cs typeface="Arial" panose="020B0604020202020204" pitchFamily="34" charset="0"/>
              </a:rPr>
              <a:t>factory.config.CustomEditorConfigurer</a:t>
            </a:r>
            <a:r>
              <a:rPr lang="en-US" sz="900" dirty="0">
                <a:latin typeface="Arial" panose="020B0604020202020204" pitchFamily="34" charset="0"/>
                <a:cs typeface="Arial" panose="020B0604020202020204" pitchFamily="34" charset="0"/>
              </a:rPr>
              <a:t>"&gt;</a:t>
            </a:r>
          </a:p>
          <a:p>
            <a:r>
              <a:rPr lang="en-US" sz="900" dirty="0">
                <a:latin typeface="Arial" panose="020B0604020202020204" pitchFamily="34" charset="0"/>
                <a:cs typeface="Arial" panose="020B0604020202020204" pitchFamily="34" charset="0"/>
              </a:rPr>
              <a:t>       &lt;property name="</a:t>
            </a:r>
            <a:r>
              <a:rPr lang="en-US" sz="900" dirty="0" err="1">
                <a:latin typeface="Arial" panose="020B0604020202020204" pitchFamily="34" charset="0"/>
                <a:cs typeface="Arial" panose="020B0604020202020204" pitchFamily="34" charset="0"/>
              </a:rPr>
              <a:t>customEditors</a:t>
            </a:r>
            <a:r>
              <a:rPr lang="en-US" sz="900" dirty="0">
                <a:latin typeface="Arial" panose="020B0604020202020204" pitchFamily="34" charset="0"/>
                <a:cs typeface="Arial" panose="020B0604020202020204" pitchFamily="34" charset="0"/>
              </a:rPr>
              <a:t>"&gt;</a:t>
            </a:r>
          </a:p>
          <a:p>
            <a:r>
              <a:rPr lang="en-US" sz="900" dirty="0">
                <a:latin typeface="Arial" panose="020B0604020202020204" pitchFamily="34" charset="0"/>
                <a:cs typeface="Arial" panose="020B0604020202020204" pitchFamily="34" charset="0"/>
              </a:rPr>
              <a:t>            &lt;map&gt; &lt;entry key="</a:t>
            </a:r>
            <a:r>
              <a:rPr lang="en-US" sz="900" dirty="0" err="1">
                <a:latin typeface="Arial" panose="020B0604020202020204" pitchFamily="34" charset="0"/>
                <a:cs typeface="Arial" panose="020B0604020202020204" pitchFamily="34" charset="0"/>
              </a:rPr>
              <a:t>java.sql.Date</a:t>
            </a:r>
            <a:r>
              <a:rPr lang="en-US" sz="900" dirty="0">
                <a:latin typeface="Arial" panose="020B0604020202020204" pitchFamily="34" charset="0"/>
                <a:cs typeface="Arial" panose="020B0604020202020204" pitchFamily="34" charset="0"/>
              </a:rPr>
              <a:t>"&gt;</a:t>
            </a:r>
          </a:p>
          <a:p>
            <a:r>
              <a:rPr lang="en-US" sz="900" dirty="0">
                <a:latin typeface="Arial" panose="020B0604020202020204" pitchFamily="34" charset="0"/>
                <a:cs typeface="Arial" panose="020B0604020202020204" pitchFamily="34" charset="0"/>
              </a:rPr>
              <a:t>                           &lt;bean class="</a:t>
            </a:r>
            <a:r>
              <a:rPr lang="en-US" sz="900" dirty="0" err="1">
                <a:latin typeface="Arial" panose="020B0604020202020204" pitchFamily="34" charset="0"/>
                <a:cs typeface="Arial" panose="020B0604020202020204" pitchFamily="34" charset="0"/>
              </a:rPr>
              <a:t>training.spring.SQLDateEditor</a:t>
            </a:r>
            <a:r>
              <a:rPr lang="en-US" sz="900" dirty="0">
                <a:latin typeface="Arial" panose="020B0604020202020204" pitchFamily="34" charset="0"/>
                <a:cs typeface="Arial" panose="020B0604020202020204" pitchFamily="34" charset="0"/>
              </a:rPr>
              <a:t>" /&gt;&lt;/entry&gt;</a:t>
            </a:r>
          </a:p>
          <a:p>
            <a:r>
              <a:rPr lang="en-US" sz="900" dirty="0">
                <a:latin typeface="Arial" panose="020B0604020202020204" pitchFamily="34" charset="0"/>
                <a:cs typeface="Arial" panose="020B0604020202020204" pitchFamily="34" charset="0"/>
              </a:rPr>
              <a:t>             &lt;/map&gt;</a:t>
            </a:r>
          </a:p>
          <a:p>
            <a:r>
              <a:rPr lang="en-US" sz="900" dirty="0">
                <a:latin typeface="Arial" panose="020B0604020202020204" pitchFamily="34" charset="0"/>
                <a:cs typeface="Arial" panose="020B0604020202020204" pitchFamily="34" charset="0"/>
              </a:rPr>
              <a:t>        &lt;/property&gt;</a:t>
            </a:r>
          </a:p>
          <a:p>
            <a:r>
              <a:rPr lang="en-US" sz="900" dirty="0">
                <a:latin typeface="Arial" panose="020B0604020202020204" pitchFamily="34" charset="0"/>
                <a:cs typeface="Arial" panose="020B0604020202020204" pitchFamily="34" charset="0"/>
              </a:rPr>
              <a:t>&lt;/bean&gt;</a:t>
            </a:r>
          </a:p>
        </p:txBody>
      </p:sp>
      <p:sp>
        <p:nvSpPr>
          <p:cNvPr id="3" name="Slide Image Placeholder 2"/>
          <p:cNvSpPr>
            <a:spLocks noGrp="1" noRot="1" noChangeAspect="1"/>
          </p:cNvSpPr>
          <p:nvPr>
            <p:ph type="sldImg"/>
          </p:nvPr>
        </p:nvSpPr>
        <p:spPr>
          <a:xfrm>
            <a:off x="1684338" y="685800"/>
            <a:ext cx="4905375" cy="3679825"/>
          </a:xfrm>
        </p:spPr>
      </p:sp>
    </p:spTree>
    <p:extLst>
      <p:ext uri="{BB962C8B-B14F-4D97-AF65-F5344CB8AC3E}">
        <p14:creationId xmlns:p14="http://schemas.microsoft.com/office/powerpoint/2010/main" val="69008134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7" name="Rectangle 3"/>
          <p:cNvSpPr>
            <a:spLocks noGrp="1" noChangeArrowheads="1"/>
          </p:cNvSpPr>
          <p:nvPr>
            <p:ph type="body" idx="1"/>
          </p:nvPr>
        </p:nvSpPr>
        <p:spPr/>
        <p:txBody>
          <a:bodyPr/>
          <a:lstStyle/>
          <a:p>
            <a:r>
              <a:rPr lang="en-US" dirty="0"/>
              <a:t>To use </a:t>
            </a:r>
            <a:r>
              <a:rPr lang="en-US" dirty="0" err="1"/>
              <a:t>ResourceBundleMessageSource</a:t>
            </a:r>
            <a:r>
              <a:rPr lang="en-US" dirty="0"/>
              <a:t>, add the above xml entry (the first code snippet) to the bean wiring file. </a:t>
            </a:r>
          </a:p>
          <a:p>
            <a:r>
              <a:rPr lang="en-US" dirty="0"/>
              <a:t> It is very important that this bean be named </a:t>
            </a:r>
            <a:r>
              <a:rPr lang="en-US" dirty="0" err="1"/>
              <a:t>messageSource</a:t>
            </a:r>
            <a:r>
              <a:rPr lang="en-US" dirty="0"/>
              <a:t> because the </a:t>
            </a:r>
            <a:r>
              <a:rPr lang="en-US" dirty="0" err="1"/>
              <a:t>ApplicationContext</a:t>
            </a:r>
            <a:r>
              <a:rPr lang="en-US" dirty="0"/>
              <a:t> will look for a bean specifically by that name when setting up its internal message source. </a:t>
            </a:r>
          </a:p>
          <a:p>
            <a:r>
              <a:rPr lang="en-US" dirty="0"/>
              <a:t>The </a:t>
            </a:r>
            <a:r>
              <a:rPr lang="en-US" dirty="0" err="1"/>
              <a:t>basename</a:t>
            </a:r>
            <a:r>
              <a:rPr lang="en-US" dirty="0"/>
              <a:t> property specifies the base name of the bundle. The bundle will normally look for messages in properties files with names that are variations of base name depending on locale. </a:t>
            </a:r>
          </a:p>
          <a:p>
            <a:r>
              <a:rPr lang="en-US" dirty="0"/>
              <a:t> You will never need to inject the </a:t>
            </a:r>
            <a:r>
              <a:rPr lang="en-US" dirty="0" err="1"/>
              <a:t>messageSource</a:t>
            </a:r>
            <a:r>
              <a:rPr lang="en-US" dirty="0"/>
              <a:t> bean into your application beans but will instead access messages via </a:t>
            </a:r>
            <a:r>
              <a:rPr lang="en-US" dirty="0" err="1"/>
              <a:t>ApplicationContext’s</a:t>
            </a:r>
            <a:r>
              <a:rPr lang="en-US" dirty="0"/>
              <a:t> own </a:t>
            </a:r>
            <a:r>
              <a:rPr lang="en-US" dirty="0" err="1"/>
              <a:t>getMessage</a:t>
            </a:r>
            <a:r>
              <a:rPr lang="en-US" dirty="0"/>
              <a:t>() methods. For e.g. to retrieve the message whose name is ”</a:t>
            </a:r>
            <a:r>
              <a:rPr lang="en-US" dirty="0" err="1"/>
              <a:t>welcome.message</a:t>
            </a:r>
            <a:r>
              <a:rPr lang="en-US" dirty="0"/>
              <a:t>”, please refer to the second code snippet above.</a:t>
            </a:r>
          </a:p>
          <a:p>
            <a:endParaRPr lang="en-US" dirty="0"/>
          </a:p>
          <a:p>
            <a:r>
              <a:rPr lang="en-US" dirty="0"/>
              <a:t>You will likely be using parameterized messages in the context of a web application, displaying the text on a web page. In that case, you can use Spring’s &lt;</a:t>
            </a:r>
            <a:r>
              <a:rPr lang="en-US" dirty="0" err="1"/>
              <a:t>spring:message</a:t>
            </a:r>
            <a:r>
              <a:rPr lang="en-US" dirty="0"/>
              <a:t>&gt; </a:t>
            </a:r>
            <a:r>
              <a:rPr lang="en-US" dirty="0" err="1"/>
              <a:t>jsp</a:t>
            </a:r>
            <a:r>
              <a:rPr lang="en-US" dirty="0"/>
              <a:t> tag to retrieve messages and need not need directly access the </a:t>
            </a:r>
            <a:r>
              <a:rPr lang="en-US" dirty="0" err="1"/>
              <a:t>ApplicationContext</a:t>
            </a:r>
            <a:r>
              <a:rPr lang="en-US" dirty="0"/>
              <a:t>. </a:t>
            </a:r>
          </a:p>
          <a:p>
            <a:r>
              <a:rPr lang="en-US" dirty="0"/>
              <a:t>        &lt; </a:t>
            </a:r>
            <a:r>
              <a:rPr lang="en-US" dirty="0" err="1"/>
              <a:t>spring:message</a:t>
            </a:r>
            <a:r>
              <a:rPr lang="en-US" dirty="0"/>
              <a:t> code=“</a:t>
            </a:r>
            <a:r>
              <a:rPr lang="en-US" dirty="0" err="1"/>
              <a:t>welcome.message</a:t>
            </a:r>
            <a:r>
              <a:rPr lang="en-US" dirty="0"/>
              <a:t>” /&gt;</a:t>
            </a:r>
          </a:p>
          <a:p>
            <a:r>
              <a:rPr lang="en-US" dirty="0"/>
              <a:t>Alternatively, you can use the second argument of the </a:t>
            </a:r>
            <a:r>
              <a:rPr lang="en-US" dirty="0" err="1"/>
              <a:t>getMessage</a:t>
            </a:r>
            <a:r>
              <a:rPr lang="en-US" dirty="0"/>
              <a:t>() to pass in an array of arguments that will be filled in for </a:t>
            </a:r>
            <a:r>
              <a:rPr lang="en-US" dirty="0" err="1"/>
              <a:t>params</a:t>
            </a:r>
            <a:r>
              <a:rPr lang="en-US" dirty="0"/>
              <a:t> within the message </a:t>
            </a:r>
          </a:p>
        </p:txBody>
      </p:sp>
      <p:sp>
        <p:nvSpPr>
          <p:cNvPr id="3" name="Slide Image Placeholder 2"/>
          <p:cNvSpPr>
            <a:spLocks noGrp="1" noRot="1" noChangeAspect="1"/>
          </p:cNvSpPr>
          <p:nvPr>
            <p:ph type="sldImg"/>
          </p:nvPr>
        </p:nvSpPr>
        <p:spPr>
          <a:xfrm>
            <a:off x="1660525" y="685800"/>
            <a:ext cx="4905375" cy="3679825"/>
          </a:xfrm>
        </p:spPr>
      </p:sp>
    </p:spTree>
    <p:extLst>
      <p:ext uri="{BB962C8B-B14F-4D97-AF65-F5344CB8AC3E}">
        <p14:creationId xmlns:p14="http://schemas.microsoft.com/office/powerpoint/2010/main" val="408257228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41" name="Rectangle 3"/>
          <p:cNvSpPr>
            <a:spLocks noGrp="1" noChangeArrowheads="1"/>
          </p:cNvSpPr>
          <p:nvPr>
            <p:ph type="body" idx="1"/>
          </p:nvPr>
        </p:nvSpPr>
        <p:spPr/>
        <p:txBody>
          <a:bodyPr/>
          <a:lstStyle/>
          <a:p>
            <a:r>
              <a:rPr lang="en-US" dirty="0"/>
              <a:t>Please refer to DemoSpringI18N. There are two resource bundles defined : </a:t>
            </a:r>
          </a:p>
          <a:p>
            <a:r>
              <a:rPr lang="en-US" dirty="0" err="1"/>
              <a:t>applicationResources_en_GB.properties</a:t>
            </a:r>
            <a:endParaRPr lang="en-US" dirty="0"/>
          </a:p>
          <a:p>
            <a:r>
              <a:rPr lang="en-US" dirty="0" err="1"/>
              <a:t>applicationResources_en_US.properties</a:t>
            </a:r>
            <a:endParaRPr lang="en-US" dirty="0"/>
          </a:p>
          <a:p>
            <a:r>
              <a:rPr lang="en-US" dirty="0"/>
              <a:t>Message source has been defined in message.xml</a:t>
            </a:r>
          </a:p>
          <a:p>
            <a:r>
              <a:rPr lang="en-US" dirty="0"/>
              <a:t>MessageClient.java creates a  new locale object and uses the </a:t>
            </a:r>
            <a:r>
              <a:rPr lang="en-US" dirty="0" err="1"/>
              <a:t>getMessage</a:t>
            </a:r>
            <a:r>
              <a:rPr lang="en-US" dirty="0"/>
              <a:t>() to access messages from the appropriate resource bundle based on locale. Notice that the message is parameterized :</a:t>
            </a:r>
          </a:p>
          <a:p>
            <a:r>
              <a:rPr lang="en-US" dirty="0" err="1"/>
              <a:t>welcome.message</a:t>
            </a:r>
            <a:r>
              <a:rPr lang="en-US" dirty="0"/>
              <a:t> = Welcome {0}, in UK</a:t>
            </a:r>
          </a:p>
          <a:p>
            <a:endParaRPr lang="en-US" dirty="0"/>
          </a:p>
          <a:p>
            <a:r>
              <a:rPr lang="en-US" dirty="0"/>
              <a:t>Hence we need to send value for {0} parameter in this manner:</a:t>
            </a:r>
          </a:p>
          <a:p>
            <a:r>
              <a:rPr lang="en-US" dirty="0"/>
              <a:t>String </a:t>
            </a:r>
            <a:r>
              <a:rPr lang="en-US" dirty="0" err="1"/>
              <a:t>msg</a:t>
            </a:r>
            <a:r>
              <a:rPr lang="en-US" dirty="0"/>
              <a:t> = </a:t>
            </a:r>
            <a:r>
              <a:rPr lang="en-US" dirty="0" err="1"/>
              <a:t>messageSource.getMessage</a:t>
            </a:r>
            <a:r>
              <a:rPr lang="en-US" dirty="0"/>
              <a:t>("</a:t>
            </a:r>
            <a:r>
              <a:rPr lang="en-US" dirty="0" err="1"/>
              <a:t>welcome.message</a:t>
            </a:r>
            <a:r>
              <a:rPr lang="en-US" dirty="0"/>
              <a:t>", new Object[]{"</a:t>
            </a:r>
            <a:r>
              <a:rPr lang="en-US" dirty="0" err="1"/>
              <a:t>Majrul</a:t>
            </a:r>
            <a:r>
              <a:rPr lang="en-US" dirty="0"/>
              <a:t>"},locale);</a:t>
            </a:r>
          </a:p>
          <a:p>
            <a:r>
              <a:rPr lang="en-US" dirty="0"/>
              <a:t>This will set the value of the {0} parameter to “</a:t>
            </a:r>
            <a:r>
              <a:rPr lang="en-US" dirty="0" err="1"/>
              <a:t>Majrul</a:t>
            </a:r>
            <a:r>
              <a:rPr lang="en-US" dirty="0"/>
              <a:t>”. We can pass in many parameters for a single message, by using this object array in the </a:t>
            </a:r>
            <a:r>
              <a:rPr lang="en-US" dirty="0" err="1"/>
              <a:t>getMessage</a:t>
            </a:r>
            <a:r>
              <a:rPr lang="en-US" dirty="0"/>
              <a:t>() method.</a:t>
            </a:r>
          </a:p>
          <a:p>
            <a:endParaRPr lang="en-US" dirty="0"/>
          </a:p>
        </p:txBody>
      </p:sp>
      <p:sp>
        <p:nvSpPr>
          <p:cNvPr id="4" name="Text Box 4"/>
          <p:cNvSpPr txBox="1">
            <a:spLocks noChangeArrowheads="1"/>
          </p:cNvSpPr>
          <p:nvPr/>
        </p:nvSpPr>
        <p:spPr bwMode="auto">
          <a:xfrm>
            <a:off x="152400" y="1295400"/>
            <a:ext cx="1234966" cy="396875"/>
          </a:xfrm>
          <a:prstGeom prst="rect">
            <a:avLst/>
          </a:prstGeom>
          <a:noFill/>
          <a:ln w="9525">
            <a:noFill/>
            <a:miter lim="800000"/>
            <a:headEnd/>
            <a:tailEnd/>
          </a:ln>
        </p:spPr>
        <p:txBody>
          <a:bodyPr wrap="square">
            <a:spAutoFit/>
          </a:bodyPr>
          <a:lstStyle/>
          <a:p>
            <a:r>
              <a:rPr lang="en-US" sz="1000" dirty="0">
                <a:latin typeface="Arial" panose="020B0604020202020204" pitchFamily="34" charset="0"/>
                <a:cs typeface="Arial" panose="020B0604020202020204" pitchFamily="34" charset="0"/>
              </a:rPr>
              <a:t>Additional notes for instructor</a:t>
            </a:r>
          </a:p>
        </p:txBody>
      </p:sp>
      <p:sp>
        <p:nvSpPr>
          <p:cNvPr id="3" name="Slide Image Placeholder 2"/>
          <p:cNvSpPr>
            <a:spLocks noGrp="1" noRot="1" noChangeAspect="1"/>
          </p:cNvSpPr>
          <p:nvPr>
            <p:ph type="sldImg"/>
          </p:nvPr>
        </p:nvSpPr>
        <p:spPr>
          <a:xfrm>
            <a:off x="1692275" y="685800"/>
            <a:ext cx="4905375" cy="3679825"/>
          </a:xfrm>
        </p:spPr>
      </p:sp>
    </p:spTree>
    <p:extLst>
      <p:ext uri="{BB962C8B-B14F-4D97-AF65-F5344CB8AC3E}">
        <p14:creationId xmlns:p14="http://schemas.microsoft.com/office/powerpoint/2010/main" val="143095312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5" name="Rectangle 3"/>
          <p:cNvSpPr>
            <a:spLocks noGrp="1" noChangeArrowheads="1"/>
          </p:cNvSpPr>
          <p:nvPr>
            <p:ph type="body" idx="1"/>
          </p:nvPr>
        </p:nvSpPr>
        <p:spPr/>
        <p:txBody>
          <a:bodyPr/>
          <a:lstStyle/>
          <a:p>
            <a:r>
              <a:rPr lang="en-US" dirty="0"/>
              <a:t>So far, we have configured our beans in the XML configuration files. Starting with Spring 2.0, we can use annotations to configure our beans. By annotating your classes, you state their typical usage or stereotype. Spring has a number of custom (Java5+) annotations.</a:t>
            </a:r>
          </a:p>
          <a:p>
            <a:r>
              <a:rPr lang="en-US" dirty="0"/>
              <a:t>@Required : The @Required annotation is used to specify that the value of a bean property is required to be dependency injected. That means, an error is caused if a value is not specified for that property </a:t>
            </a:r>
          </a:p>
          <a:p>
            <a:r>
              <a:rPr lang="en-US" dirty="0"/>
              <a:t>@</a:t>
            </a:r>
            <a:r>
              <a:rPr lang="en-US" dirty="0" err="1"/>
              <a:t>Autowired</a:t>
            </a:r>
            <a:r>
              <a:rPr lang="en-US" dirty="0"/>
              <a:t>: Prior to Spring 2.5, </a:t>
            </a:r>
            <a:r>
              <a:rPr lang="en-US" dirty="0" err="1"/>
              <a:t>autowiring</a:t>
            </a:r>
            <a:r>
              <a:rPr lang="en-US" dirty="0"/>
              <a:t> could be configured for a number of different approaches: constructor, setters by type, setters by name, or </a:t>
            </a:r>
            <a:r>
              <a:rPr lang="en-US" dirty="0" err="1"/>
              <a:t>autodetect</a:t>
            </a:r>
            <a:r>
              <a:rPr lang="en-US" dirty="0"/>
              <a:t> – which offer a large degree of flexibility, but not very fine-grained control. For </a:t>
            </a:r>
            <a:r>
              <a:rPr lang="en-US" dirty="0" err="1"/>
              <a:t>eg</a:t>
            </a:r>
            <a:r>
              <a:rPr lang="en-US" dirty="0"/>
              <a:t>, it has not been possible to </a:t>
            </a:r>
            <a:r>
              <a:rPr lang="en-US" dirty="0" err="1"/>
              <a:t>autowire</a:t>
            </a:r>
            <a:r>
              <a:rPr lang="en-US" dirty="0"/>
              <a:t> a specific subset of an object's setter methods or to </a:t>
            </a:r>
            <a:r>
              <a:rPr lang="en-US" dirty="0" err="1"/>
              <a:t>autowire</a:t>
            </a:r>
            <a:r>
              <a:rPr lang="en-US" dirty="0"/>
              <a:t> some of its properties by type and others by name. </a:t>
            </a:r>
            <a:br>
              <a:rPr lang="en-US" dirty="0"/>
            </a:br>
            <a:r>
              <a:rPr lang="en-US" dirty="0"/>
              <a:t>By using @</a:t>
            </a:r>
            <a:r>
              <a:rPr lang="en-US" dirty="0" err="1"/>
              <a:t>Autowired</a:t>
            </a:r>
            <a:r>
              <a:rPr lang="en-US" dirty="0"/>
              <a:t>, you can eliminate the additional XML in your configuration file that specifies the relationship between two objects. Also, you no longer need methods to set the property in the owning class. Just include a private or protected variable and Spring will do the rest. </a:t>
            </a:r>
          </a:p>
          <a:p>
            <a:r>
              <a:rPr lang="en-US" dirty="0"/>
              <a:t>@Resource : Declares a reference to a resource such as a data source, Java Messaging Service (JMS) destination, or environment entry. This annotation is equivalent to declaring a resource-ref, message-destination-ref, </a:t>
            </a:r>
            <a:r>
              <a:rPr lang="en-US" dirty="0" err="1"/>
              <a:t>env</a:t>
            </a:r>
            <a:r>
              <a:rPr lang="en-US" dirty="0"/>
              <a:t>-ref, or resource-</a:t>
            </a:r>
            <a:r>
              <a:rPr lang="en-US" dirty="0" err="1"/>
              <a:t>env</a:t>
            </a:r>
            <a:r>
              <a:rPr lang="en-US" dirty="0"/>
              <a:t>-ref element in the deployment descriptor.</a:t>
            </a:r>
          </a:p>
        </p:txBody>
      </p:sp>
      <p:sp>
        <p:nvSpPr>
          <p:cNvPr id="4" name="Rectangle 4"/>
          <p:cNvSpPr>
            <a:spLocks noChangeArrowheads="1"/>
          </p:cNvSpPr>
          <p:nvPr/>
        </p:nvSpPr>
        <p:spPr bwMode="auto">
          <a:xfrm>
            <a:off x="152400" y="1219200"/>
            <a:ext cx="1171903" cy="1785104"/>
          </a:xfrm>
          <a:prstGeom prst="rect">
            <a:avLst/>
          </a:prstGeom>
          <a:noFill/>
          <a:ln w="9525">
            <a:noFill/>
            <a:miter lim="800000"/>
            <a:headEnd/>
            <a:tailEnd/>
          </a:ln>
        </p:spPr>
        <p:txBody>
          <a:bodyPr wrap="square">
            <a:spAutoFit/>
          </a:bodyPr>
          <a:lstStyle/>
          <a:p>
            <a:r>
              <a:rPr lang="en-US" sz="1000" dirty="0">
                <a:latin typeface="Arial" panose="020B0604020202020204" pitchFamily="34" charset="0"/>
                <a:cs typeface="Arial" panose="020B0604020202020204" pitchFamily="34" charset="0"/>
              </a:rPr>
              <a:t>Annotation injection is performed </a:t>
            </a:r>
            <a:r>
              <a:rPr lang="en-US" sz="1000" i="1" dirty="0">
                <a:latin typeface="Arial" panose="020B0604020202020204" pitchFamily="34" charset="0"/>
                <a:cs typeface="Arial" panose="020B0604020202020204" pitchFamily="34" charset="0"/>
              </a:rPr>
              <a:t>before </a:t>
            </a:r>
            <a:r>
              <a:rPr lang="en-US" sz="1000" dirty="0">
                <a:latin typeface="Arial" panose="020B0604020202020204" pitchFamily="34" charset="0"/>
                <a:cs typeface="Arial" panose="020B0604020202020204" pitchFamily="34" charset="0"/>
              </a:rPr>
              <a:t>XML injection, thus the latter configuration will</a:t>
            </a:r>
          </a:p>
          <a:p>
            <a:r>
              <a:rPr lang="en-US" sz="1000" dirty="0">
                <a:latin typeface="Arial" panose="020B0604020202020204" pitchFamily="34" charset="0"/>
                <a:cs typeface="Arial" panose="020B0604020202020204" pitchFamily="34" charset="0"/>
              </a:rPr>
              <a:t>override the former for properties wired through both approaches.</a:t>
            </a:r>
          </a:p>
        </p:txBody>
      </p:sp>
      <p:sp>
        <p:nvSpPr>
          <p:cNvPr id="3" name="Slide Image Placeholder 2"/>
          <p:cNvSpPr>
            <a:spLocks noGrp="1" noRot="1" noChangeAspect="1"/>
          </p:cNvSpPr>
          <p:nvPr>
            <p:ph type="sldImg"/>
          </p:nvPr>
        </p:nvSpPr>
        <p:spPr>
          <a:xfrm>
            <a:off x="1700213" y="685800"/>
            <a:ext cx="4905375" cy="3679825"/>
          </a:xfrm>
        </p:spPr>
      </p:sp>
    </p:spTree>
    <p:extLst>
      <p:ext uri="{BB962C8B-B14F-4D97-AF65-F5344CB8AC3E}">
        <p14:creationId xmlns:p14="http://schemas.microsoft.com/office/powerpoint/2010/main" val="263813588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7" name="Rectangle 3"/>
          <p:cNvSpPr>
            <a:spLocks noGrp="1" noChangeArrowheads="1"/>
          </p:cNvSpPr>
          <p:nvPr>
            <p:ph type="body" idx="1"/>
          </p:nvPr>
        </p:nvSpPr>
        <p:spPr/>
        <p:txBody>
          <a:bodyPr/>
          <a:lstStyle/>
          <a:p>
            <a:r>
              <a:rPr lang="en-US" dirty="0"/>
              <a:t>We can use annotations to automatically wire bean properties. It is similar to </a:t>
            </a:r>
            <a:r>
              <a:rPr lang="en-US" dirty="0" err="1"/>
              <a:t>autowire</a:t>
            </a:r>
            <a:r>
              <a:rPr lang="en-US" dirty="0"/>
              <a:t> attribute in configuration file, but allows more fine-grained </a:t>
            </a:r>
            <a:r>
              <a:rPr lang="en-US" dirty="0" err="1"/>
              <a:t>autowiring</a:t>
            </a:r>
            <a:r>
              <a:rPr lang="en-US" dirty="0"/>
              <a:t>, where you can selectively annotate certain properties for </a:t>
            </a:r>
            <a:r>
              <a:rPr lang="en-US" dirty="0" err="1"/>
              <a:t>autowiring</a:t>
            </a:r>
            <a:r>
              <a:rPr lang="en-US" dirty="0"/>
              <a:t>. </a:t>
            </a:r>
          </a:p>
          <a:p>
            <a:r>
              <a:rPr lang="en-US" dirty="0"/>
              <a:t>However, simply annotating your classes is not enough to get an annotation’s behavior. You need to enable a component that is aware of the annotation and that can process it appropriately. This component (a special </a:t>
            </a:r>
            <a:r>
              <a:rPr lang="en-US" dirty="0" err="1"/>
              <a:t>BeanPostProcessor</a:t>
            </a:r>
            <a:r>
              <a:rPr lang="en-US" dirty="0"/>
              <a:t> implementation) will be different for all annotations. For </a:t>
            </a:r>
            <a:r>
              <a:rPr lang="en-US" dirty="0" err="1"/>
              <a:t>eg</a:t>
            </a:r>
            <a:r>
              <a:rPr lang="en-US" dirty="0"/>
              <a:t>, the </a:t>
            </a:r>
            <a:r>
              <a:rPr lang="en-US" dirty="0" err="1"/>
              <a:t>RequiredAnnotationBeanPostProcessor</a:t>
            </a:r>
            <a:r>
              <a:rPr lang="en-US" dirty="0"/>
              <a:t> class is necessary for @Required annotation.</a:t>
            </a:r>
          </a:p>
          <a:p>
            <a:r>
              <a:rPr lang="en-US" dirty="0"/>
              <a:t>Annotation wiring isn’t turned on in the Spring container by default. So, before we can use annotation-based </a:t>
            </a:r>
            <a:r>
              <a:rPr lang="en-US" dirty="0" err="1"/>
              <a:t>autowiring</a:t>
            </a:r>
            <a:r>
              <a:rPr lang="en-US" dirty="0"/>
              <a:t>, we’ll need to enable it in our Spring configuration. The simplest way to do that is with the &lt;</a:t>
            </a:r>
            <a:r>
              <a:rPr lang="en-US" dirty="0" err="1"/>
              <a:t>context:annotation-config</a:t>
            </a:r>
            <a:r>
              <a:rPr lang="en-US" dirty="0"/>
              <a:t>&gt; element from Spring’s context configuration namespace.</a:t>
            </a:r>
          </a:p>
          <a:p>
            <a:r>
              <a:rPr lang="en-US" dirty="0"/>
              <a:t>&lt;</a:t>
            </a:r>
            <a:r>
              <a:rPr lang="en-US" dirty="0" err="1"/>
              <a:t>context:annotation-config</a:t>
            </a:r>
            <a:r>
              <a:rPr lang="en-US" dirty="0"/>
              <a:t>&gt; tells Spring that you intend to use annotation-based wiring in Spring. Once it’s in place you can start annotating your code to indicate that Spring should automatically wire values into properties, methods, and constructors. The implicitly registered post-processors include </a:t>
            </a:r>
            <a:r>
              <a:rPr lang="en-US" dirty="0" err="1"/>
              <a:t>AutowiredAnnotationBeanPostProcessor</a:t>
            </a:r>
            <a:r>
              <a:rPr lang="en-US" dirty="0"/>
              <a:t>, </a:t>
            </a:r>
            <a:r>
              <a:rPr lang="en-US" dirty="0" err="1"/>
              <a:t>CommonAnnotationBeanPostProcessor</a:t>
            </a:r>
            <a:r>
              <a:rPr lang="en-US" dirty="0"/>
              <a:t>, </a:t>
            </a:r>
            <a:r>
              <a:rPr lang="en-US" dirty="0" err="1"/>
              <a:t>PersistenceAnnotationBeanPostProcessor</a:t>
            </a:r>
            <a:r>
              <a:rPr lang="en-US" dirty="0"/>
              <a:t>, as well as the </a:t>
            </a:r>
            <a:r>
              <a:rPr lang="en-US" dirty="0" err="1"/>
              <a:t>RequiredAnnotationBeanPostProcessor</a:t>
            </a:r>
            <a:r>
              <a:rPr lang="en-US" dirty="0"/>
              <a:t>.</a:t>
            </a:r>
          </a:p>
        </p:txBody>
      </p:sp>
      <p:sp>
        <p:nvSpPr>
          <p:cNvPr id="3" name="Slide Image Placeholder 2"/>
          <p:cNvSpPr>
            <a:spLocks noGrp="1" noRot="1" noChangeAspect="1"/>
          </p:cNvSpPr>
          <p:nvPr>
            <p:ph type="sldImg"/>
          </p:nvPr>
        </p:nvSpPr>
        <p:spPr>
          <a:xfrm>
            <a:off x="1660525" y="685800"/>
            <a:ext cx="4905375" cy="3679825"/>
          </a:xfrm>
        </p:spPr>
      </p:sp>
    </p:spTree>
    <p:extLst>
      <p:ext uri="{BB962C8B-B14F-4D97-AF65-F5344CB8AC3E}">
        <p14:creationId xmlns:p14="http://schemas.microsoft.com/office/powerpoint/2010/main" val="324615683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03413" y="623888"/>
            <a:ext cx="4654550" cy="3490912"/>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474380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5" name="Rectangle 3"/>
          <p:cNvSpPr>
            <a:spLocks noGrp="1" noChangeArrowheads="1"/>
          </p:cNvSpPr>
          <p:nvPr>
            <p:ph type="body" idx="1"/>
          </p:nvPr>
        </p:nvSpPr>
        <p:spPr/>
        <p:txBody>
          <a:bodyPr/>
          <a:lstStyle/>
          <a:p>
            <a:r>
              <a:rPr lang="en-US" dirty="0"/>
              <a:t>Please refer to demo, </a:t>
            </a:r>
            <a:r>
              <a:rPr lang="en-US" dirty="0" err="1"/>
              <a:t>DemoSpring_Anno</a:t>
            </a:r>
            <a:r>
              <a:rPr lang="en-US" dirty="0"/>
              <a:t>, This example uses the anno.xml for configuring the beans.</a:t>
            </a:r>
          </a:p>
          <a:p>
            <a:endParaRPr lang="en-US" dirty="0"/>
          </a:p>
          <a:p>
            <a:r>
              <a:rPr lang="en-US" dirty="0"/>
              <a:t>Notice how the CurrencyConverterImpl.java depends on the com.capgemini.anno.ExchangeServiceImpl.java class for services. Notice how the </a:t>
            </a:r>
            <a:r>
              <a:rPr lang="en-US" dirty="0" err="1"/>
              <a:t>exchangeService</a:t>
            </a:r>
            <a:r>
              <a:rPr lang="en-US" dirty="0"/>
              <a:t> property has been annotated with @</a:t>
            </a:r>
            <a:r>
              <a:rPr lang="en-US" dirty="0" err="1"/>
              <a:t>Autowired</a:t>
            </a:r>
            <a:r>
              <a:rPr lang="en-US" dirty="0"/>
              <a:t>. The configuration file now just contains beans declaration and no instructions on wiring!</a:t>
            </a:r>
          </a:p>
          <a:p>
            <a:endParaRPr lang="en-US" dirty="0"/>
          </a:p>
          <a:p>
            <a:endParaRPr lang="en-US" dirty="0"/>
          </a:p>
        </p:txBody>
      </p:sp>
      <p:sp>
        <p:nvSpPr>
          <p:cNvPr id="3" name="Slide Image Placeholder 2"/>
          <p:cNvSpPr>
            <a:spLocks noGrp="1" noRot="1" noChangeAspect="1"/>
          </p:cNvSpPr>
          <p:nvPr>
            <p:ph type="sldImg"/>
          </p:nvPr>
        </p:nvSpPr>
        <p:spPr>
          <a:xfrm>
            <a:off x="1692275" y="685800"/>
            <a:ext cx="4905375" cy="3679825"/>
          </a:xfrm>
        </p:spPr>
      </p:sp>
    </p:spTree>
    <p:extLst>
      <p:ext uri="{BB962C8B-B14F-4D97-AF65-F5344CB8AC3E}">
        <p14:creationId xmlns:p14="http://schemas.microsoft.com/office/powerpoint/2010/main" val="422958689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9" name="Rectangle 3"/>
          <p:cNvSpPr>
            <a:spLocks noGrp="1" noChangeArrowheads="1"/>
          </p:cNvSpPr>
          <p:nvPr>
            <p:ph type="body" idx="1"/>
          </p:nvPr>
        </p:nvSpPr>
        <p:spPr/>
        <p:txBody>
          <a:bodyPr/>
          <a:lstStyle/>
          <a:p>
            <a:r>
              <a:rPr lang="en-US" dirty="0"/>
              <a:t>Refer to demo, </a:t>
            </a:r>
            <a:r>
              <a:rPr lang="en-US" dirty="0" err="1"/>
              <a:t>DemoSpring_Anno</a:t>
            </a:r>
            <a:r>
              <a:rPr lang="en-US" dirty="0"/>
              <a:t> , Notice the anno.xml configuration file. It contains no beans! Notice the bean classes themselves are annotated with @Component, @</a:t>
            </a:r>
            <a:r>
              <a:rPr lang="en-US" dirty="0" err="1"/>
              <a:t>PostConstruct</a:t>
            </a:r>
            <a:r>
              <a:rPr lang="en-US" dirty="0"/>
              <a:t>, @</a:t>
            </a:r>
            <a:r>
              <a:rPr lang="en-US" dirty="0" err="1"/>
              <a:t>Autowired</a:t>
            </a:r>
            <a:r>
              <a:rPr lang="en-US" dirty="0"/>
              <a:t> etc. </a:t>
            </a:r>
          </a:p>
        </p:txBody>
      </p:sp>
      <p:sp>
        <p:nvSpPr>
          <p:cNvPr id="3" name="Slide Image Placeholder 2"/>
          <p:cNvSpPr>
            <a:spLocks noGrp="1" noRot="1" noChangeAspect="1"/>
          </p:cNvSpPr>
          <p:nvPr>
            <p:ph type="sldImg"/>
          </p:nvPr>
        </p:nvSpPr>
        <p:spPr>
          <a:xfrm>
            <a:off x="1708150" y="685800"/>
            <a:ext cx="4905375" cy="3679825"/>
          </a:xfrm>
        </p:spPr>
      </p:sp>
    </p:spTree>
    <p:extLst>
      <p:ext uri="{BB962C8B-B14F-4D97-AF65-F5344CB8AC3E}">
        <p14:creationId xmlns:p14="http://schemas.microsoft.com/office/powerpoint/2010/main" val="243804234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22425" y="685800"/>
            <a:ext cx="4903788" cy="3679825"/>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1531219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7" name="Rectangle 3"/>
          <p:cNvSpPr>
            <a:spLocks noGrp="1" noChangeArrowheads="1"/>
          </p:cNvSpPr>
          <p:nvPr>
            <p:ph type="body" idx="1"/>
          </p:nvPr>
        </p:nvSpPr>
        <p:spPr/>
        <p:txBody>
          <a:bodyPr>
            <a:normAutofit/>
          </a:bodyPr>
          <a:lstStyle/>
          <a:p>
            <a:r>
              <a:rPr lang="en-US" dirty="0"/>
              <a:t>Despite the fact that many successful applications have been built based on EJB, it never really achieved its intended purpose: to simplify enterprise application development. It is true that EJB’s declarative programming model simplifies many infrastructural aspects of development, such as transactions and security. But EJBs are complicated in a different way by mandating deployment descriptors and plumbing code (home and remote/local interfaces). As a result, its popularity has started to wane in recent years, leaving many developers looking for an easier way.</a:t>
            </a:r>
          </a:p>
          <a:p>
            <a:r>
              <a:rPr lang="en-US" dirty="0"/>
              <a:t>Now Java development is coming full circle. New programming techniques, including aspect-oriented programming (AOP) and inversion of control (IoC), are giving JavaBeans much of the power of EJB. These techniques furnish JavaBeans with a declarative programming model reminiscent of EJB, but without all of EJB’s complexity. No longer must you resort to writing an unwieldy EJB component when a simple JavaBean will suffice. </a:t>
            </a:r>
          </a:p>
          <a:p>
            <a:r>
              <a:rPr lang="en-US" dirty="0"/>
              <a:t>And that’s where Spring steps into the picture.</a:t>
            </a:r>
          </a:p>
          <a:p>
            <a:endParaRPr lang="en-US" dirty="0"/>
          </a:p>
          <a:p>
            <a:r>
              <a:rPr lang="en-US" dirty="0"/>
              <a:t>Quick history :</a:t>
            </a:r>
          </a:p>
          <a:p>
            <a:pPr lvl="1"/>
            <a:r>
              <a:rPr lang="en-US" dirty="0"/>
              <a:t>Spring Framework project founded in Feb 2003</a:t>
            </a:r>
          </a:p>
          <a:p>
            <a:pPr lvl="1"/>
            <a:r>
              <a:rPr lang="en-US" dirty="0"/>
              <a:t>Release 1.0 in Mar 2004</a:t>
            </a:r>
          </a:p>
          <a:p>
            <a:pPr lvl="1"/>
            <a:r>
              <a:rPr lang="en-US" dirty="0"/>
              <a:t>Release 1.2 in May 2005</a:t>
            </a:r>
          </a:p>
          <a:p>
            <a:pPr lvl="1"/>
            <a:r>
              <a:rPr lang="en-US" dirty="0"/>
              <a:t>Release 2.0 in Oct 2006</a:t>
            </a:r>
          </a:p>
          <a:p>
            <a:pPr lvl="1"/>
            <a:r>
              <a:rPr lang="en-US" dirty="0"/>
              <a:t>Release 2.5 in Nov 2007</a:t>
            </a:r>
          </a:p>
          <a:p>
            <a:pPr lvl="1"/>
            <a:r>
              <a:rPr lang="en-US" dirty="0"/>
              <a:t>Release 3.0 in Dec 2009</a:t>
            </a:r>
          </a:p>
          <a:p>
            <a:pPr lvl="1"/>
            <a:r>
              <a:rPr lang="en-US" dirty="0"/>
              <a:t>Release 4.0 in Dec 2013</a:t>
            </a:r>
          </a:p>
        </p:txBody>
      </p:sp>
      <p:sp>
        <p:nvSpPr>
          <p:cNvPr id="69638" name="Text Box 4"/>
          <p:cNvSpPr txBox="1">
            <a:spLocks noChangeArrowheads="1"/>
          </p:cNvSpPr>
          <p:nvPr/>
        </p:nvSpPr>
        <p:spPr bwMode="auto">
          <a:xfrm>
            <a:off x="2003394" y="6794480"/>
            <a:ext cx="4495800" cy="400101"/>
          </a:xfrm>
          <a:prstGeom prst="rect">
            <a:avLst/>
          </a:prstGeom>
          <a:solidFill>
            <a:srgbClr val="DDDDDD"/>
          </a:solidFill>
          <a:ln w="9525" algn="ctr">
            <a:solidFill>
              <a:schemeClr val="tx1"/>
            </a:solidFill>
            <a:miter lim="800000"/>
            <a:headEnd/>
            <a:tailEnd/>
          </a:ln>
        </p:spPr>
        <p:txBody>
          <a:bodyPr lIns="91431" tIns="45716" rIns="91431" bIns="45716">
            <a:spAutoFit/>
          </a:bodyPr>
          <a:lstStyle/>
          <a:p>
            <a:pPr>
              <a:spcBef>
                <a:spcPct val="30000"/>
              </a:spcBef>
            </a:pPr>
            <a:r>
              <a:rPr lang="en-US" sz="1000" dirty="0">
                <a:latin typeface="Arial" pitchFamily="34" charset="0"/>
                <a:ea typeface="Arial Unicode MS" pitchFamily="34" charset="-128"/>
                <a:cs typeface="Arial" pitchFamily="34" charset="0"/>
              </a:rPr>
              <a:t>In all fairness, the latest EJB specification (EJB 3) has evolved to promote POJO-based programming model and is simpler than its predecessors.</a:t>
            </a:r>
          </a:p>
        </p:txBody>
      </p:sp>
      <p:sp>
        <p:nvSpPr>
          <p:cNvPr id="3" name="Slide Image Placeholder 2"/>
          <p:cNvSpPr>
            <a:spLocks noGrp="1" noRot="1" noChangeAspect="1"/>
          </p:cNvSpPr>
          <p:nvPr>
            <p:ph type="sldImg"/>
          </p:nvPr>
        </p:nvSpPr>
        <p:spPr>
          <a:xfrm>
            <a:off x="1660525" y="685800"/>
            <a:ext cx="4905375" cy="3679825"/>
          </a:xfrm>
        </p:spPr>
      </p:sp>
    </p:spTree>
    <p:extLst>
      <p:ext uri="{BB962C8B-B14F-4D97-AF65-F5344CB8AC3E}">
        <p14:creationId xmlns:p14="http://schemas.microsoft.com/office/powerpoint/2010/main" val="208813758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7" name="Rectangle 3"/>
          <p:cNvSpPr>
            <a:spLocks noGrp="1" noChangeArrowheads="1"/>
          </p:cNvSpPr>
          <p:nvPr>
            <p:ph type="body" idx="1"/>
          </p:nvPr>
        </p:nvSpPr>
        <p:spPr/>
        <p:txBody>
          <a:bodyPr/>
          <a:lstStyle/>
          <a:p>
            <a:r>
              <a:rPr lang="en-US" dirty="0"/>
              <a:t>Thus we have seen that Spring is the most popular and comprehensive of the lightweight J2EE frameworks that have gained popularity since 2003.</a:t>
            </a:r>
          </a:p>
          <a:p>
            <a:r>
              <a:rPr lang="en-US" dirty="0"/>
              <a:t>We saw how Spring is designed to promote architectural good practice. A typical spring architecture will be based on programming to interfaces rather than classes.</a:t>
            </a:r>
          </a:p>
          <a:p>
            <a:r>
              <a:rPr lang="en-US" dirty="0"/>
              <a:t>We have seen what is Inversion of control and dependency injection.</a:t>
            </a:r>
          </a:p>
          <a:p>
            <a:r>
              <a:rPr lang="en-US" dirty="0"/>
              <a:t>We also saw Bean containers and lifecycle of beans in containers. We saw how to hook into the lifecycle of a bean and make it aware of the Spring environment. </a:t>
            </a:r>
          </a:p>
          <a:p>
            <a:endParaRPr lang="en-US" dirty="0"/>
          </a:p>
          <a:p>
            <a:endParaRPr lang="en-US" dirty="0"/>
          </a:p>
          <a:p>
            <a:endParaRPr lang="en-US" dirty="0"/>
          </a:p>
        </p:txBody>
      </p:sp>
      <p:sp>
        <p:nvSpPr>
          <p:cNvPr id="3" name="Slide Image Placeholder 2"/>
          <p:cNvSpPr>
            <a:spLocks noGrp="1" noRot="1" noChangeAspect="1"/>
          </p:cNvSpPr>
          <p:nvPr>
            <p:ph type="sldImg"/>
          </p:nvPr>
        </p:nvSpPr>
        <p:spPr>
          <a:xfrm>
            <a:off x="1668463" y="685800"/>
            <a:ext cx="4905375" cy="3679825"/>
          </a:xfrm>
        </p:spPr>
      </p:sp>
    </p:spTree>
    <p:extLst>
      <p:ext uri="{BB962C8B-B14F-4D97-AF65-F5344CB8AC3E}">
        <p14:creationId xmlns:p14="http://schemas.microsoft.com/office/powerpoint/2010/main" val="416100178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152400" y="1295400"/>
            <a:ext cx="1156138" cy="396875"/>
          </a:xfrm>
          <a:prstGeom prst="rect">
            <a:avLst/>
          </a:prstGeom>
          <a:noFill/>
          <a:ln w="9525">
            <a:noFill/>
            <a:miter lim="800000"/>
            <a:headEnd/>
            <a:tailEnd/>
          </a:ln>
        </p:spPr>
        <p:txBody>
          <a:bodyPr wrap="square">
            <a:spAutoFit/>
          </a:bodyPr>
          <a:lstStyle/>
          <a:p>
            <a:r>
              <a:rPr lang="en-US" sz="1000" dirty="0">
                <a:latin typeface="Arial" panose="020B0604020202020204" pitchFamily="34" charset="0"/>
                <a:cs typeface="Arial" panose="020B0604020202020204" pitchFamily="34" charset="0"/>
              </a:rPr>
              <a:t>Ans-1 : a</a:t>
            </a:r>
          </a:p>
          <a:p>
            <a:r>
              <a:rPr lang="en-US" sz="1000" dirty="0">
                <a:latin typeface="Arial" panose="020B0604020202020204" pitchFamily="34" charset="0"/>
                <a:cs typeface="Arial" panose="020B0604020202020204" pitchFamily="34" charset="0"/>
              </a:rPr>
              <a:t>Ans-2 : b</a:t>
            </a:r>
          </a:p>
        </p:txBody>
      </p:sp>
      <p:sp>
        <p:nvSpPr>
          <p:cNvPr id="2" name="Slide Image Placeholder 1"/>
          <p:cNvSpPr>
            <a:spLocks noGrp="1" noRot="1" noChangeAspect="1"/>
          </p:cNvSpPr>
          <p:nvPr>
            <p:ph type="sldImg"/>
          </p:nvPr>
        </p:nvSpPr>
        <p:spPr>
          <a:xfrm>
            <a:off x="1668463" y="685800"/>
            <a:ext cx="4905375" cy="3679825"/>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1376827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152400" y="1295400"/>
            <a:ext cx="1234966" cy="1015663"/>
          </a:xfrm>
          <a:prstGeom prst="rect">
            <a:avLst/>
          </a:prstGeom>
          <a:noFill/>
          <a:ln w="9525">
            <a:noFill/>
            <a:miter lim="800000"/>
            <a:headEnd/>
            <a:tailEnd/>
          </a:ln>
        </p:spPr>
        <p:txBody>
          <a:bodyPr wrap="square">
            <a:spAutoFit/>
          </a:bodyPr>
          <a:lstStyle/>
          <a:p>
            <a:r>
              <a:rPr lang="en-US" sz="1000" dirty="0">
                <a:latin typeface="Arial" panose="020B0604020202020204" pitchFamily="34" charset="0"/>
                <a:cs typeface="Arial" panose="020B0604020202020204" pitchFamily="34" charset="0"/>
              </a:rPr>
              <a:t>Ans-3 : </a:t>
            </a:r>
            <a:r>
              <a:rPr lang="en-US" sz="1000" dirty="0" err="1">
                <a:latin typeface="Arial" panose="020B0604020202020204" pitchFamily="34" charset="0"/>
                <a:cs typeface="Arial" panose="020B0604020202020204" pitchFamily="34" charset="0"/>
              </a:rPr>
              <a:t>idref</a:t>
            </a:r>
            <a:endParaRPr lang="en-US" sz="1000" dirty="0">
              <a:latin typeface="Arial" panose="020B0604020202020204" pitchFamily="34" charset="0"/>
              <a:cs typeface="Arial" panose="020B0604020202020204" pitchFamily="34" charset="0"/>
            </a:endParaRPr>
          </a:p>
          <a:p>
            <a:r>
              <a:rPr lang="en-US" sz="1000" dirty="0">
                <a:latin typeface="Arial" panose="020B0604020202020204" pitchFamily="34" charset="0"/>
                <a:cs typeface="Arial" panose="020B0604020202020204" pitchFamily="34" charset="0"/>
              </a:rPr>
              <a:t>Ans-4 : False, it is the </a:t>
            </a:r>
            <a:r>
              <a:rPr lang="en-US" sz="1000" dirty="0" err="1">
                <a:latin typeface="Arial" panose="020B0604020202020204" pitchFamily="34" charset="0"/>
                <a:cs typeface="Arial" panose="020B0604020202020204" pitchFamily="34" charset="0"/>
              </a:rPr>
              <a:t>BeanFactoryPostProcessor</a:t>
            </a:r>
            <a:r>
              <a:rPr lang="en-US" sz="1000" dirty="0">
                <a:latin typeface="Arial" panose="020B0604020202020204" pitchFamily="34" charset="0"/>
                <a:cs typeface="Arial" panose="020B0604020202020204" pitchFamily="34" charset="0"/>
              </a:rPr>
              <a:t> that does this.</a:t>
            </a:r>
          </a:p>
        </p:txBody>
      </p:sp>
      <p:sp>
        <p:nvSpPr>
          <p:cNvPr id="5" name="Slide Image Placeholder 4"/>
          <p:cNvSpPr>
            <a:spLocks noGrp="1" noRot="1" noChangeAspect="1"/>
          </p:cNvSpPr>
          <p:nvPr>
            <p:ph type="sldImg"/>
          </p:nvPr>
        </p:nvSpPr>
        <p:spPr>
          <a:xfrm>
            <a:off x="1652588" y="685800"/>
            <a:ext cx="4905375" cy="3679825"/>
          </a:xfrm>
        </p:spPr>
      </p:sp>
      <p:sp>
        <p:nvSpPr>
          <p:cNvPr id="6" name="Notes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386499804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152400" y="1295400"/>
            <a:ext cx="1234966" cy="707886"/>
          </a:xfrm>
          <a:prstGeom prst="rect">
            <a:avLst/>
          </a:prstGeom>
          <a:noFill/>
          <a:ln w="9525">
            <a:noFill/>
            <a:miter lim="800000"/>
            <a:headEnd/>
            <a:tailEnd/>
          </a:ln>
        </p:spPr>
        <p:txBody>
          <a:bodyPr wrap="square">
            <a:spAutoFit/>
          </a:bodyPr>
          <a:lstStyle/>
          <a:p>
            <a:r>
              <a:rPr lang="en-US" sz="1000" dirty="0">
                <a:latin typeface="Arial" panose="020B0604020202020204" pitchFamily="34" charset="0"/>
                <a:cs typeface="Arial" panose="020B0604020202020204" pitchFamily="34" charset="0"/>
              </a:rPr>
              <a:t>Ans-5-Option 3</a:t>
            </a:r>
          </a:p>
          <a:p>
            <a:r>
              <a:rPr lang="en-US" sz="1000" dirty="0">
                <a:latin typeface="Arial" panose="020B0604020202020204" pitchFamily="34" charset="0"/>
                <a:cs typeface="Arial" panose="020B0604020202020204" pitchFamily="34" charset="0"/>
              </a:rPr>
              <a:t>Ans-6-Option 1</a:t>
            </a:r>
          </a:p>
          <a:p>
            <a:endParaRPr lang="en-US" sz="1000" dirty="0">
              <a:latin typeface="Arial" panose="020B0604020202020204" pitchFamily="34" charset="0"/>
              <a:cs typeface="Arial" panose="020B0604020202020204" pitchFamily="34" charset="0"/>
            </a:endParaRPr>
          </a:p>
          <a:p>
            <a:endParaRPr lang="en-US" sz="1000" dirty="0">
              <a:latin typeface="Arial" panose="020B0604020202020204" pitchFamily="34" charset="0"/>
              <a:cs typeface="Arial" panose="020B0604020202020204" pitchFamily="34" charset="0"/>
            </a:endParaRPr>
          </a:p>
        </p:txBody>
      </p:sp>
      <p:sp>
        <p:nvSpPr>
          <p:cNvPr id="5" name="Slide Image Placeholder 4"/>
          <p:cNvSpPr>
            <a:spLocks noGrp="1" noRot="1" noChangeAspect="1"/>
          </p:cNvSpPr>
          <p:nvPr>
            <p:ph type="sldImg"/>
          </p:nvPr>
        </p:nvSpPr>
        <p:spPr>
          <a:xfrm>
            <a:off x="1652588" y="685800"/>
            <a:ext cx="4905375" cy="3679825"/>
          </a:xfrm>
        </p:spPr>
      </p:sp>
      <p:sp>
        <p:nvSpPr>
          <p:cNvPr id="6" name="Notes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75500809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530" name="Rectangle 2"/>
          <p:cNvSpPr>
            <a:spLocks noGrp="1" noRot="1" noChangeAspect="1" noChangeArrowheads="1" noTextEdit="1"/>
          </p:cNvSpPr>
          <p:nvPr>
            <p:ph type="sldImg"/>
          </p:nvPr>
        </p:nvSpPr>
        <p:spPr>
          <a:xfrm>
            <a:off x="1912938" y="603250"/>
            <a:ext cx="4670425" cy="3503613"/>
          </a:xfrm>
          <a:ln/>
        </p:spPr>
      </p:sp>
      <p:sp>
        <p:nvSpPr>
          <p:cNvPr id="534531" name="Rectangle 3"/>
          <p:cNvSpPr>
            <a:spLocks noGrp="1" noChangeArrowheads="1"/>
          </p:cNvSpPr>
          <p:nvPr>
            <p:ph type="body" idx="1"/>
          </p:nvPr>
        </p:nvSpPr>
        <p:spPr>
          <a:xfrm>
            <a:off x="1974850" y="4365625"/>
            <a:ext cx="4552383" cy="3963988"/>
          </a:xfrm>
        </p:spPr>
        <p:txBody>
          <a:bodyPr/>
          <a:lstStyle/>
          <a:p>
            <a:endParaRPr lang="en-US" dirty="0"/>
          </a:p>
        </p:txBody>
      </p:sp>
      <p:sp>
        <p:nvSpPr>
          <p:cNvPr id="4" name="Text Box 4"/>
          <p:cNvSpPr txBox="1">
            <a:spLocks noChangeArrowheads="1"/>
          </p:cNvSpPr>
          <p:nvPr/>
        </p:nvSpPr>
        <p:spPr bwMode="auto">
          <a:xfrm>
            <a:off x="152400" y="1295400"/>
            <a:ext cx="1320800" cy="396875"/>
          </a:xfrm>
          <a:prstGeom prst="rect">
            <a:avLst/>
          </a:prstGeom>
          <a:noFill/>
          <a:ln w="9525">
            <a:noFill/>
            <a:miter lim="800000"/>
            <a:headEnd/>
            <a:tailEnd/>
          </a:ln>
          <a:effectLst/>
        </p:spPr>
        <p:txBody>
          <a:bodyPr wrap="square">
            <a:spAutoFit/>
          </a:bodyPr>
          <a:lstStyle/>
          <a:p>
            <a:r>
              <a:rPr lang="en-US" sz="1000" dirty="0">
                <a:latin typeface="Arial" pitchFamily="34" charset="0"/>
                <a:cs typeface="Arial" pitchFamily="34" charset="0"/>
              </a:rPr>
              <a:t>Ans-1 : Option 1</a:t>
            </a:r>
          </a:p>
          <a:p>
            <a:r>
              <a:rPr lang="en-US" sz="1000" dirty="0">
                <a:latin typeface="Arial" pitchFamily="34" charset="0"/>
                <a:cs typeface="Arial" pitchFamily="34" charset="0"/>
              </a:rPr>
              <a:t>Ans-2 : Option 3</a:t>
            </a:r>
          </a:p>
        </p:txBody>
      </p:sp>
    </p:spTree>
    <p:extLst>
      <p:ext uri="{BB962C8B-B14F-4D97-AF65-F5344CB8AC3E}">
        <p14:creationId xmlns:p14="http://schemas.microsoft.com/office/powerpoint/2010/main" val="35470036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3" name="Rectangle 3"/>
          <p:cNvSpPr>
            <a:spLocks noGrp="1" noChangeArrowheads="1"/>
          </p:cNvSpPr>
          <p:nvPr>
            <p:ph type="body" idx="1"/>
          </p:nvPr>
        </p:nvSpPr>
        <p:spPr/>
        <p:txBody>
          <a:bodyPr/>
          <a:lstStyle/>
          <a:p>
            <a:r>
              <a:rPr lang="en-US" dirty="0"/>
              <a:t>       The Spring Framework is composed of about 20 modules. These modules are grouped into Core Container, Data Access/Integration, Web, AOP (Aspect Oriented Programming),</a:t>
            </a:r>
          </a:p>
          <a:p>
            <a:r>
              <a:rPr lang="en-US" dirty="0"/>
              <a:t>Instrumentation, Messaging, and Test. When you download and unzip the Spring framework distribution, you’ll find  many different JAR files in the </a:t>
            </a:r>
            <a:r>
              <a:rPr lang="en-US" dirty="0" err="1"/>
              <a:t>dist</a:t>
            </a:r>
            <a:r>
              <a:rPr lang="en-US" dirty="0"/>
              <a:t> directory for every modules. When taken as a whole, these modules give you everything you need to develop enterprise-ready applications. But this modularity also gives you the freedom to choose the modules that suit your application.</a:t>
            </a:r>
          </a:p>
          <a:p>
            <a:endParaRPr lang="en-US" dirty="0"/>
          </a:p>
          <a:p>
            <a:r>
              <a:rPr lang="en-US" dirty="0"/>
              <a:t>Core Container : The Core Container consists of the spring-core, spring-beans, spring-context, spring-context-support, and spring-expression (Spring Expression Language) modules.</a:t>
            </a:r>
          </a:p>
          <a:p>
            <a:r>
              <a:rPr lang="en-US" dirty="0"/>
              <a:t>The spring-core and spring-beans modules are the most fundamental part of the framework. It defines how beans are created, configured and managed. The </a:t>
            </a:r>
            <a:r>
              <a:rPr lang="en-US" dirty="0" err="1"/>
              <a:t>BeanFactory</a:t>
            </a:r>
            <a:r>
              <a:rPr lang="en-US" dirty="0"/>
              <a:t> (a sophisticated implementation of the factory pattern and a primary component of this module) applies the Inversion of Control (IOC) pattern to separate an application's configuration and dependency specification from the actual application code </a:t>
            </a:r>
          </a:p>
          <a:p>
            <a:r>
              <a:rPr lang="en-US" dirty="0"/>
              <a:t>The spring-context module builds on the solid base provided by the Core and Beans modules. The core modules bean factory makes Spring a container, but the context modules makes it a framework. The Context module inherits its features from spring-beans module and  adds support for internationalization, event-propagation, resource-loading etc. </a:t>
            </a:r>
          </a:p>
          <a:p>
            <a:r>
              <a:rPr lang="en-US" dirty="0"/>
              <a:t>The spring-expression module provides a powerful expression language for querying and manipulating an object graph at runtime. </a:t>
            </a:r>
          </a:p>
        </p:txBody>
      </p:sp>
      <p:sp>
        <p:nvSpPr>
          <p:cNvPr id="4" name="Rectangle 4"/>
          <p:cNvSpPr>
            <a:spLocks noChangeArrowheads="1"/>
          </p:cNvSpPr>
          <p:nvPr/>
        </p:nvSpPr>
        <p:spPr bwMode="auto">
          <a:xfrm>
            <a:off x="152400" y="1219200"/>
            <a:ext cx="1203064" cy="5539978"/>
          </a:xfrm>
          <a:prstGeom prst="rect">
            <a:avLst/>
          </a:prstGeom>
          <a:noFill/>
          <a:ln w="9525">
            <a:noFill/>
            <a:miter lim="800000"/>
            <a:headEnd/>
            <a:tailEnd/>
          </a:ln>
        </p:spPr>
        <p:txBody>
          <a:bodyPr wrap="square">
            <a:spAutoFit/>
          </a:bodyPr>
          <a:lstStyle/>
          <a:p>
            <a:pPr>
              <a:spcBef>
                <a:spcPct val="20000"/>
              </a:spcBef>
            </a:pPr>
            <a:r>
              <a:rPr lang="en-US" sz="1000" dirty="0">
                <a:latin typeface="Arial" panose="020B0604020202020204" pitchFamily="34" charset="0"/>
                <a:cs typeface="Arial" panose="020B0604020202020204" pitchFamily="34" charset="0"/>
              </a:rPr>
              <a:t>Spring could potentially be a one-stop-shop for all your enterprise applications. However, Spring is modular, allowing you to use parts of it, without having to bring in the rest. You can use the bean container, with Struts on top, or you could choose to just use the Hibernate integration or the JDBC abstraction layer. </a:t>
            </a:r>
          </a:p>
          <a:p>
            <a:pPr>
              <a:spcBef>
                <a:spcPct val="20000"/>
              </a:spcBef>
            </a:pPr>
            <a:endParaRPr lang="en-US" sz="1000" dirty="0">
              <a:latin typeface="Arial" panose="020B0604020202020204" pitchFamily="34" charset="0"/>
              <a:cs typeface="Arial" panose="020B0604020202020204" pitchFamily="34" charset="0"/>
            </a:endParaRPr>
          </a:p>
          <a:p>
            <a:pPr>
              <a:spcBef>
                <a:spcPct val="20000"/>
              </a:spcBef>
            </a:pPr>
            <a:r>
              <a:rPr lang="en-US" sz="1000" dirty="0">
                <a:latin typeface="Arial" panose="020B0604020202020204" pitchFamily="34" charset="0"/>
                <a:cs typeface="Arial" panose="020B0604020202020204" pitchFamily="34" charset="0"/>
              </a:rPr>
              <a:t>The spring.jar artifact that contained almost the entire framework in pre Spring 3.0 is no longer provided. The framework modules have been revised and are now managed separately with one source-tree per module jar  </a:t>
            </a:r>
          </a:p>
        </p:txBody>
      </p:sp>
      <p:sp>
        <p:nvSpPr>
          <p:cNvPr id="3" name="Slide Image Placeholder 2"/>
          <p:cNvSpPr>
            <a:spLocks noGrp="1" noRot="1" noChangeAspect="1"/>
          </p:cNvSpPr>
          <p:nvPr>
            <p:ph type="sldImg"/>
          </p:nvPr>
        </p:nvSpPr>
        <p:spPr>
          <a:xfrm>
            <a:off x="1676400" y="685800"/>
            <a:ext cx="4905375" cy="3679825"/>
          </a:xfrm>
        </p:spPr>
      </p:sp>
    </p:spTree>
    <p:extLst>
      <p:ext uri="{BB962C8B-B14F-4D97-AF65-F5344CB8AC3E}">
        <p14:creationId xmlns:p14="http://schemas.microsoft.com/office/powerpoint/2010/main" val="15627043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fontScale="92500" lnSpcReduction="10000"/>
          </a:bodyPr>
          <a:lstStyle/>
          <a:p>
            <a:r>
              <a:rPr lang="en-US" dirty="0"/>
              <a:t>Understanding inversion of control: Inversion of control is at the heart of the Spring framework. As seen earlier, any non-trivial application is made up of two or more classes that collaborate with each other to perform some business logic. Traditionally, each object is responsible for obtaining its own references to the objects it collaborates with (its dependencies). This can lead to a highly coupled and hard-to-test code.</a:t>
            </a:r>
          </a:p>
          <a:p>
            <a:r>
              <a:rPr lang="en-US" dirty="0"/>
              <a:t>Applying </a:t>
            </a:r>
            <a:r>
              <a:rPr lang="en-US" dirty="0" err="1"/>
              <a:t>IoC</a:t>
            </a:r>
            <a:r>
              <a:rPr lang="en-US" dirty="0"/>
              <a:t>, objects are given their dependencies at creation time by some external entity that coordinates each object in the system </a:t>
            </a:r>
            <a:r>
              <a:rPr lang="en-US" dirty="0" err="1"/>
              <a:t>ie</a:t>
            </a:r>
            <a:r>
              <a:rPr lang="en-US" dirty="0"/>
              <a:t> dependencies are injected into objects. So, </a:t>
            </a:r>
            <a:r>
              <a:rPr lang="en-US" dirty="0" err="1"/>
              <a:t>IoC</a:t>
            </a:r>
            <a:r>
              <a:rPr lang="en-US" dirty="0"/>
              <a:t> means an inversion of responsibility with regard to how an object obtains references to collaborating objects.</a:t>
            </a:r>
          </a:p>
          <a:p>
            <a:r>
              <a:rPr lang="en-US" dirty="0"/>
              <a:t>  Dependency injection is kind of an Inversion of Control pattern. The term dependency injection describes the process of providing (or injecting) a component with the dependencies it needs, in an </a:t>
            </a:r>
            <a:r>
              <a:rPr lang="en-US" dirty="0" err="1"/>
              <a:t>IoC</a:t>
            </a:r>
            <a:r>
              <a:rPr lang="en-US" dirty="0"/>
              <a:t> fashion. Dependency Injection proposes separating the implementation of an object and the construction of objects that depend on them. </a:t>
            </a:r>
          </a:p>
          <a:p>
            <a:r>
              <a:rPr lang="en-US" dirty="0"/>
              <a:t>Dependency injection is a form of PUSH configuration; the container pushes dependencies into application objects at runtime. This is opposite to the traditional PULL configuration in which the app object pulls dependencies from its environment.</a:t>
            </a:r>
          </a:p>
          <a:p>
            <a:r>
              <a:rPr lang="en-US" dirty="0"/>
              <a:t>In the figure, we have application objects offering external services. The application components depend on these external services. The job of coordinating the implementation and construction is left to the assembler code, which In this case would be the spring </a:t>
            </a:r>
            <a:r>
              <a:rPr lang="en-US" dirty="0" err="1"/>
              <a:t>IoC</a:t>
            </a:r>
            <a:r>
              <a:rPr lang="en-US" dirty="0"/>
              <a:t> framework. </a:t>
            </a:r>
          </a:p>
          <a:p>
            <a:r>
              <a:rPr lang="en-US" dirty="0"/>
              <a:t>The Spring IOC container can manage</a:t>
            </a:r>
            <a:r>
              <a:rPr lang="en-IN" dirty="0"/>
              <a:t> any class you want it to manage; it is not limited to managing true JavaBeans</a:t>
            </a:r>
            <a:endParaRPr lang="en-US" dirty="0"/>
          </a:p>
          <a:p>
            <a:r>
              <a:rPr lang="en-US" dirty="0"/>
              <a:t>Spring container can also handle </a:t>
            </a:r>
            <a:r>
              <a:rPr lang="en-IN" dirty="0"/>
              <a:t>non-bean-style classes</a:t>
            </a:r>
            <a:endParaRPr lang="en-US" dirty="0"/>
          </a:p>
          <a:p>
            <a:r>
              <a:rPr lang="en-IN" dirty="0"/>
              <a:t>Spring </a:t>
            </a:r>
            <a:r>
              <a:rPr lang="en-IN" dirty="0" err="1"/>
              <a:t>IoC</a:t>
            </a:r>
            <a:r>
              <a:rPr lang="en-IN" dirty="0"/>
              <a:t> container manages one or more beans</a:t>
            </a:r>
          </a:p>
          <a:p>
            <a:r>
              <a:rPr lang="en-IN" dirty="0"/>
              <a:t>In the Spring IOC container, bean definitions are represented as </a:t>
            </a:r>
            <a:r>
              <a:rPr lang="en-IN" dirty="0" err="1"/>
              <a:t>BeanDefinition</a:t>
            </a:r>
            <a:r>
              <a:rPr lang="en-IN" dirty="0"/>
              <a:t> objects, with metadata: </a:t>
            </a:r>
          </a:p>
          <a:p>
            <a:pPr lvl="1"/>
            <a:r>
              <a:rPr lang="en-IN" dirty="0"/>
              <a:t>A package-qualified class name</a:t>
            </a:r>
          </a:p>
          <a:p>
            <a:pPr lvl="1"/>
            <a:r>
              <a:rPr lang="en-IN" dirty="0"/>
              <a:t>Bean behavioural configuration elements</a:t>
            </a:r>
          </a:p>
          <a:p>
            <a:pPr lvl="1"/>
            <a:r>
              <a:rPr lang="en-IN" dirty="0"/>
              <a:t>References to other beans, collaborators or dependencies</a:t>
            </a:r>
          </a:p>
          <a:p>
            <a:pPr lvl="1"/>
            <a:r>
              <a:rPr lang="en-IN" dirty="0"/>
              <a:t>Configuration settings to set in the newly created object, for example, the number of connections to use in a bean that manages a connection pool, or the size limit of the pool</a:t>
            </a:r>
          </a:p>
          <a:p>
            <a:endParaRPr lang="en-US" dirty="0"/>
          </a:p>
          <a:p>
            <a:endParaRPr lang="en-US" dirty="0"/>
          </a:p>
          <a:p>
            <a:endParaRPr lang="en-US" dirty="0"/>
          </a:p>
          <a:p>
            <a:endParaRPr lang="en-US" dirty="0"/>
          </a:p>
        </p:txBody>
      </p:sp>
      <p:sp>
        <p:nvSpPr>
          <p:cNvPr id="5" name="Slide Image Placeholder 4"/>
          <p:cNvSpPr>
            <a:spLocks noGrp="1" noRot="1" noChangeAspect="1"/>
          </p:cNvSpPr>
          <p:nvPr>
            <p:ph type="sldImg"/>
          </p:nvPr>
        </p:nvSpPr>
        <p:spPr>
          <a:xfrm>
            <a:off x="1652588" y="685800"/>
            <a:ext cx="4905375" cy="3679825"/>
          </a:xfrm>
        </p:spPr>
      </p:sp>
    </p:spTree>
    <p:extLst>
      <p:ext uri="{BB962C8B-B14F-4D97-AF65-F5344CB8AC3E}">
        <p14:creationId xmlns:p14="http://schemas.microsoft.com/office/powerpoint/2010/main" val="28158407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0" name="Text Box 4"/>
          <p:cNvSpPr txBox="1">
            <a:spLocks noChangeArrowheads="1"/>
          </p:cNvSpPr>
          <p:nvPr/>
        </p:nvSpPr>
        <p:spPr bwMode="auto">
          <a:xfrm>
            <a:off x="152400" y="1295400"/>
            <a:ext cx="1234966" cy="396875"/>
          </a:xfrm>
          <a:prstGeom prst="rect">
            <a:avLst/>
          </a:prstGeom>
          <a:noFill/>
          <a:ln w="9525">
            <a:noFill/>
            <a:miter lim="800000"/>
            <a:headEnd/>
            <a:tailEnd/>
          </a:ln>
        </p:spPr>
        <p:txBody>
          <a:bodyPr wrap="square">
            <a:spAutoFit/>
          </a:bodyPr>
          <a:lstStyle/>
          <a:p>
            <a:r>
              <a:rPr lang="en-US" sz="1000" dirty="0">
                <a:latin typeface="Arial" panose="020B0604020202020204" pitchFamily="34" charset="0"/>
                <a:cs typeface="Arial" panose="020B0604020202020204" pitchFamily="34" charset="0"/>
              </a:rPr>
              <a:t>Additional notes for instructor</a:t>
            </a:r>
          </a:p>
        </p:txBody>
      </p:sp>
      <p:sp>
        <p:nvSpPr>
          <p:cNvPr id="3" name="Notes Placeholder 2"/>
          <p:cNvSpPr>
            <a:spLocks noGrp="1"/>
          </p:cNvSpPr>
          <p:nvPr>
            <p:ph type="body" idx="1"/>
          </p:nvPr>
        </p:nvSpPr>
        <p:spPr/>
        <p:txBody>
          <a:bodyPr>
            <a:normAutofit fontScale="77500" lnSpcReduction="20000"/>
          </a:bodyPr>
          <a:lstStyle/>
          <a:p>
            <a:endParaRPr lang="en-IN" dirty="0"/>
          </a:p>
          <a:p>
            <a:r>
              <a:rPr lang="en-IN" dirty="0"/>
              <a:t>Dependency Injection</a:t>
            </a:r>
          </a:p>
          <a:p>
            <a:r>
              <a:rPr lang="en-IN" dirty="0"/>
              <a:t>Any enterprise application has objects  that depend on each other</a:t>
            </a:r>
          </a:p>
          <a:p>
            <a:r>
              <a:rPr lang="en-IN" dirty="0"/>
              <a:t>Resolving the dependency is termed as ‘Injecting Dependency’ which facilitates loose coupling.</a:t>
            </a:r>
          </a:p>
          <a:p>
            <a:r>
              <a:rPr lang="en-IN" dirty="0"/>
              <a:t>Choosing the low level implementation to be injected into the reference of the interface in higher level layer, is termed as ‘Inversion Of Control’</a:t>
            </a:r>
          </a:p>
          <a:p>
            <a:r>
              <a:rPr lang="en-IN" dirty="0"/>
              <a:t>Thus the choice of low level dependency has control on the quality of the service that will be provided, this is configurable/changeable making the framework highly flexible and modular</a:t>
            </a:r>
          </a:p>
          <a:p>
            <a:r>
              <a:rPr lang="en-IN" dirty="0"/>
              <a:t>For an example, if a person need to have a cup of coffee then either he can prepare by himself using ingredients such as </a:t>
            </a:r>
            <a:r>
              <a:rPr lang="en-IN" dirty="0" err="1"/>
              <a:t>coffeebean</a:t>
            </a:r>
            <a:r>
              <a:rPr lang="en-IN" dirty="0"/>
              <a:t>, milk, sugar,.. Or he can raise request in vending machine, so that coffee will be prepared and automatically delivered to him.</a:t>
            </a:r>
          </a:p>
          <a:p>
            <a:r>
              <a:rPr lang="en-IN" dirty="0"/>
              <a:t>Similarly, instead of creating object manually with the use of new operator, object creation will be taken care by container using DI.</a:t>
            </a:r>
          </a:p>
          <a:p>
            <a:endParaRPr lang="en-US" dirty="0"/>
          </a:p>
          <a:p>
            <a:endParaRPr lang="en-US" dirty="0"/>
          </a:p>
          <a:p>
            <a:r>
              <a:rPr lang="en-US" dirty="0"/>
              <a:t>In DI or IOC process objects define their dependencies, only through constructor arguments, arguments</a:t>
            </a:r>
          </a:p>
          <a:p>
            <a:r>
              <a:rPr lang="en-US" dirty="0"/>
              <a:t>to a factory method, or properties that are set on the object instance after it is constructed or returned</a:t>
            </a:r>
          </a:p>
          <a:p>
            <a:r>
              <a:rPr lang="en-US" dirty="0"/>
              <a:t>from a factory method. The container (the environment provided to the Spring Beans, for wiring) then injects those dependencies when it creates the spring bean, this process is an inverse of traditional approach, hence the name Inversion of Control (IoC), of the bean itself</a:t>
            </a:r>
          </a:p>
          <a:p>
            <a:r>
              <a:rPr lang="en-US" dirty="0"/>
              <a:t>controlling the instantiation or location of its dependencies by using direct construction of classes.</a:t>
            </a:r>
          </a:p>
          <a:p>
            <a:r>
              <a:rPr lang="en-US" dirty="0"/>
              <a:t>The </a:t>
            </a:r>
            <a:r>
              <a:rPr lang="en-US" dirty="0" err="1"/>
              <a:t>IoC</a:t>
            </a:r>
            <a:r>
              <a:rPr lang="en-US" dirty="0"/>
              <a:t> pattern uses three different approaches to achieve decoupling of control of services from your components:</a:t>
            </a:r>
          </a:p>
          <a:p>
            <a:r>
              <a:rPr lang="en-US" dirty="0"/>
              <a:t>Type 1 : Interface injection:  This is how most J2EE worked. Components are explicitly conformed to a set of interfaces with associated configuration metadata, in order to allow framework to manage them correctly.</a:t>
            </a:r>
          </a:p>
          <a:p>
            <a:r>
              <a:rPr lang="en-US" dirty="0"/>
              <a:t>Type 2 : Setter Injection:   External metadata is used to configure how components can interact. Our first example used this approach, by using a Springconfig.xml file.</a:t>
            </a:r>
          </a:p>
          <a:p>
            <a:r>
              <a:rPr lang="en-US" dirty="0"/>
              <a:t>Type 3 : Constructor injection:  Components are registered with the framework, including the parameters to be used when the components are constructed, and the framework provides instances of the component with all the specified facilities applied. Our last example used this approach.</a:t>
            </a:r>
          </a:p>
          <a:p>
            <a:r>
              <a:rPr lang="en-US" dirty="0"/>
              <a:t>There is a fourth approach called “Lookup-method injection”. This has been covered in detail in Appendix-B.</a:t>
            </a:r>
          </a:p>
          <a:p>
            <a:endParaRPr lang="en-US" dirty="0"/>
          </a:p>
          <a:p>
            <a:endParaRPr lang="en-US" dirty="0"/>
          </a:p>
        </p:txBody>
      </p:sp>
      <p:sp>
        <p:nvSpPr>
          <p:cNvPr id="5" name="Slide Image Placeholder 4"/>
          <p:cNvSpPr>
            <a:spLocks noGrp="1" noRot="1" noChangeAspect="1"/>
          </p:cNvSpPr>
          <p:nvPr>
            <p:ph type="sldImg"/>
          </p:nvPr>
        </p:nvSpPr>
        <p:spPr>
          <a:xfrm>
            <a:off x="1700213" y="685800"/>
            <a:ext cx="4905375" cy="3679825"/>
          </a:xfrm>
        </p:spPr>
      </p:sp>
    </p:spTree>
    <p:extLst>
      <p:ext uri="{BB962C8B-B14F-4D97-AF65-F5344CB8AC3E}">
        <p14:creationId xmlns:p14="http://schemas.microsoft.com/office/powerpoint/2010/main" val="20170073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0" name="Rectangle 2"/>
          <p:cNvSpPr>
            <a:spLocks noGrp="1" noChangeArrowheads="1"/>
          </p:cNvSpPr>
          <p:nvPr>
            <p:ph type="body" idx="1"/>
          </p:nvPr>
        </p:nvSpPr>
        <p:spPr/>
        <p:txBody>
          <a:bodyPr/>
          <a:lstStyle/>
          <a:p>
            <a:r>
              <a:rPr lang="en-US" dirty="0"/>
              <a:t>Loose coupling is one of the critical elements in object-oriented software development. It allows you to change the implementations of two related objects without affecting the other object. Strong coupling directly affects scalability of an application. Tightly coupled code is difficult to test, reuse and understand. On the other hand, completely uncoupled code doesn’t do anything. In order to do anything useful, classes need to know about each other somehow. Coupling is necessary but it must be managed very carefully. A common technique used to reduce coupling is to hide implementation details behind interfaces so that actual implementation class can be swapped out without impacting the client class.</a:t>
            </a:r>
          </a:p>
          <a:p>
            <a:r>
              <a:rPr lang="en-US" dirty="0"/>
              <a:t>That is what IoC is all about: the responsibility of coordinating collaboration between dependent objects is transferred away from the objects themselves. This is where lightweight framework containers like Spring come into play.</a:t>
            </a:r>
          </a:p>
          <a:p>
            <a:r>
              <a:rPr lang="en-US" dirty="0"/>
              <a:t>IoC introduces the concept of a framework of components that in turn has many </a:t>
            </a:r>
            <a:r>
              <a:rPr lang="en-US" dirty="0" err="1"/>
              <a:t>similarites</a:t>
            </a:r>
            <a:r>
              <a:rPr lang="en-US" dirty="0"/>
              <a:t> to a J2EE container. The IoC framework </a:t>
            </a:r>
            <a:r>
              <a:rPr lang="en-US" dirty="0" err="1"/>
              <a:t>seperates</a:t>
            </a:r>
            <a:r>
              <a:rPr lang="en-US" dirty="0"/>
              <a:t> facilities that your components are dependent upon and provides the “glue” for connecting the components.</a:t>
            </a:r>
          </a:p>
          <a:p>
            <a:r>
              <a:rPr lang="en-US" dirty="0"/>
              <a:t>With Inversion of Control (IoC), you can achieve loose coupling between several interacting components in an application.                                                                 </a:t>
            </a:r>
          </a:p>
          <a:p>
            <a:endParaRPr lang="en-US" dirty="0"/>
          </a:p>
        </p:txBody>
      </p:sp>
      <p:sp>
        <p:nvSpPr>
          <p:cNvPr id="86021" name="Text Box 3"/>
          <p:cNvSpPr txBox="1">
            <a:spLocks noChangeArrowheads="1"/>
          </p:cNvSpPr>
          <p:nvPr/>
        </p:nvSpPr>
        <p:spPr bwMode="auto">
          <a:xfrm>
            <a:off x="2286001" y="4572000"/>
            <a:ext cx="184712" cy="246213"/>
          </a:xfrm>
          <a:prstGeom prst="rect">
            <a:avLst/>
          </a:prstGeom>
          <a:noFill/>
          <a:ln w="9525" algn="ctr">
            <a:noFill/>
            <a:miter lim="800000"/>
            <a:headEnd/>
            <a:tailEnd/>
          </a:ln>
        </p:spPr>
        <p:txBody>
          <a:bodyPr wrap="none" lIns="91431" tIns="45716" rIns="91431" bIns="45716">
            <a:spAutoFit/>
          </a:bodyPr>
          <a:lstStyle/>
          <a:p>
            <a:pPr>
              <a:spcBef>
                <a:spcPct val="30000"/>
              </a:spcBef>
            </a:pPr>
            <a:endParaRPr lang="en-US" sz="1000" dirty="0">
              <a:latin typeface="Trebuchet MS" pitchFamily="34" charset="0"/>
              <a:ea typeface="Arial Unicode MS" pitchFamily="34" charset="-128"/>
              <a:cs typeface="Arial Unicode MS" pitchFamily="34" charset="-128"/>
            </a:endParaRPr>
          </a:p>
        </p:txBody>
      </p:sp>
      <p:sp>
        <p:nvSpPr>
          <p:cNvPr id="86022" name="Text Box 4"/>
          <p:cNvSpPr txBox="1">
            <a:spLocks noChangeArrowheads="1"/>
          </p:cNvSpPr>
          <p:nvPr/>
        </p:nvSpPr>
        <p:spPr bwMode="auto">
          <a:xfrm>
            <a:off x="2000104" y="7498046"/>
            <a:ext cx="3976312" cy="1031043"/>
          </a:xfrm>
          <a:prstGeom prst="rect">
            <a:avLst/>
          </a:prstGeom>
          <a:solidFill>
            <a:srgbClr val="DDDDDD"/>
          </a:solidFill>
          <a:ln w="9525" algn="ctr">
            <a:solidFill>
              <a:schemeClr val="tx1"/>
            </a:solidFill>
            <a:miter lim="800000"/>
            <a:headEnd/>
            <a:tailEnd/>
          </a:ln>
        </p:spPr>
        <p:txBody>
          <a:bodyPr wrap="square" lIns="91431" tIns="45716" rIns="91431" bIns="45716">
            <a:spAutoFit/>
          </a:bodyPr>
          <a:lstStyle/>
          <a:p>
            <a:pPr>
              <a:spcBef>
                <a:spcPct val="30000"/>
              </a:spcBef>
            </a:pPr>
            <a:r>
              <a:rPr lang="en-US" sz="1000" dirty="0">
                <a:latin typeface="Arial" pitchFamily="34" charset="0"/>
                <a:ea typeface="Arial Unicode MS" pitchFamily="34" charset="-128"/>
                <a:cs typeface="Arial" pitchFamily="34" charset="0"/>
              </a:rPr>
              <a:t>The core of Spring’s DI container is the </a:t>
            </a:r>
            <a:r>
              <a:rPr lang="en-US" sz="1000" dirty="0" err="1">
                <a:latin typeface="Arial" pitchFamily="34" charset="0"/>
                <a:ea typeface="Arial Unicode MS" pitchFamily="34" charset="-128"/>
                <a:cs typeface="Arial" pitchFamily="34" charset="0"/>
              </a:rPr>
              <a:t>BeanFactory</a:t>
            </a:r>
            <a:r>
              <a:rPr lang="en-US" sz="1000" dirty="0">
                <a:latin typeface="Arial" pitchFamily="34" charset="0"/>
                <a:ea typeface="Arial Unicode MS" pitchFamily="34" charset="-128"/>
                <a:cs typeface="Arial" pitchFamily="34" charset="0"/>
              </a:rPr>
              <a:t>. A bean factory is responsible for managing components and their dependencies. We shall see bean factories in detail later in this session. In Spring, the term “bean” is used to refer to any component managed by the container. Typically, beans adhere to </a:t>
            </a:r>
            <a:r>
              <a:rPr lang="en-US" sz="1000" dirty="0" err="1">
                <a:latin typeface="Arial" pitchFamily="34" charset="0"/>
                <a:ea typeface="Arial Unicode MS" pitchFamily="34" charset="-128"/>
                <a:cs typeface="Arial" pitchFamily="34" charset="0"/>
              </a:rPr>
              <a:t>Javabeans</a:t>
            </a:r>
            <a:r>
              <a:rPr lang="en-US" sz="1000" dirty="0">
                <a:latin typeface="Arial" pitchFamily="34" charset="0"/>
                <a:ea typeface="Arial Unicode MS" pitchFamily="34" charset="-128"/>
                <a:cs typeface="Arial" pitchFamily="34" charset="0"/>
              </a:rPr>
              <a:t> specification</a:t>
            </a:r>
          </a:p>
        </p:txBody>
      </p:sp>
      <p:pic>
        <p:nvPicPr>
          <p:cNvPr id="86023" name="Picture 5" descr="light bulb2"/>
          <p:cNvPicPr>
            <a:picLocks noChangeAspect="1" noChangeArrowheads="1"/>
          </p:cNvPicPr>
          <p:nvPr/>
        </p:nvPicPr>
        <p:blipFill>
          <a:blip r:embed="rId3"/>
          <a:srcRect/>
          <a:stretch>
            <a:fillRect/>
          </a:stretch>
        </p:blipFill>
        <p:spPr bwMode="auto">
          <a:xfrm>
            <a:off x="6044473" y="7507093"/>
            <a:ext cx="457200" cy="533400"/>
          </a:xfrm>
          <a:prstGeom prst="rect">
            <a:avLst/>
          </a:prstGeom>
          <a:noFill/>
          <a:ln w="9525">
            <a:noFill/>
            <a:miter lim="800000"/>
            <a:headEnd/>
            <a:tailEnd/>
          </a:ln>
        </p:spPr>
      </p:pic>
      <p:sp>
        <p:nvSpPr>
          <p:cNvPr id="3" name="Slide Image Placeholder 2"/>
          <p:cNvSpPr>
            <a:spLocks noGrp="1" noRot="1" noChangeAspect="1"/>
          </p:cNvSpPr>
          <p:nvPr>
            <p:ph type="sldImg"/>
          </p:nvPr>
        </p:nvSpPr>
        <p:spPr>
          <a:xfrm>
            <a:off x="1644650" y="685800"/>
            <a:ext cx="4905375" cy="3679825"/>
          </a:xfrm>
        </p:spPr>
      </p:sp>
    </p:spTree>
    <p:extLst>
      <p:ext uri="{BB962C8B-B14F-4D97-AF65-F5344CB8AC3E}">
        <p14:creationId xmlns:p14="http://schemas.microsoft.com/office/powerpoint/2010/main" val="15713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0" name="Text Box 4"/>
          <p:cNvSpPr txBox="1">
            <a:spLocks noChangeArrowheads="1"/>
          </p:cNvSpPr>
          <p:nvPr/>
        </p:nvSpPr>
        <p:spPr bwMode="auto">
          <a:xfrm>
            <a:off x="152400" y="1295400"/>
            <a:ext cx="1187669" cy="396875"/>
          </a:xfrm>
          <a:prstGeom prst="rect">
            <a:avLst/>
          </a:prstGeom>
          <a:noFill/>
          <a:ln w="9525">
            <a:noFill/>
            <a:miter lim="800000"/>
            <a:headEnd/>
            <a:tailEnd/>
          </a:ln>
        </p:spPr>
        <p:txBody>
          <a:bodyPr wrap="square">
            <a:spAutoFit/>
          </a:bodyPr>
          <a:lstStyle/>
          <a:p>
            <a:r>
              <a:rPr lang="en-US" sz="1000" dirty="0">
                <a:latin typeface="Arial" panose="020B0604020202020204" pitchFamily="34" charset="0"/>
                <a:cs typeface="Arial" panose="020B0604020202020204" pitchFamily="34" charset="0"/>
              </a:rPr>
              <a:t>Additional notes for instructor</a:t>
            </a:r>
          </a:p>
        </p:txBody>
      </p:sp>
      <p:sp>
        <p:nvSpPr>
          <p:cNvPr id="4" name="Slide Image Placeholder 3"/>
          <p:cNvSpPr>
            <a:spLocks noGrp="1" noRot="1" noChangeAspect="1"/>
          </p:cNvSpPr>
          <p:nvPr>
            <p:ph type="sldImg"/>
          </p:nvPr>
        </p:nvSpPr>
        <p:spPr>
          <a:xfrm>
            <a:off x="1638300" y="685800"/>
            <a:ext cx="4903788" cy="3679825"/>
          </a:xfrm>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196017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tags" Target="../tags/tag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5.xml"/><Relationship Id="rId7" Type="http://schemas.openxmlformats.org/officeDocument/2006/relationships/image" Target="../media/image6.emf"/><Relationship Id="rId2" Type="http://schemas.openxmlformats.org/officeDocument/2006/relationships/tags" Target="../tags/tag4.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Master" Target="../slideMasters/slideMaster1.xml"/><Relationship Id="rId1" Type="http://schemas.openxmlformats.org/officeDocument/2006/relationships/tags" Target="../tags/tag10.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ection Opener1">
    <p:bg>
      <p:bgPr>
        <a:solidFill>
          <a:schemeClr val="bg1"/>
        </a:solidFill>
        <a:effectLst/>
      </p:bgPr>
    </p:bg>
    <p:spTree>
      <p:nvGrpSpPr>
        <p:cNvPr id="1" name=""/>
        <p:cNvGrpSpPr/>
        <p:nvPr/>
      </p:nvGrpSpPr>
      <p:grpSpPr>
        <a:xfrm>
          <a:off x="0" y="0"/>
          <a:ext cx="0" cy="0"/>
          <a:chOff x="0" y="0"/>
          <a:chExt cx="0" cy="0"/>
        </a:xfrm>
      </p:grpSpPr>
      <p:sp>
        <p:nvSpPr>
          <p:cNvPr id="4" name="Rectangle 3"/>
          <p:cNvSpPr/>
          <p:nvPr userDrawn="1"/>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3" name="Graphic 2">
            <a:extLst>
              <a:ext uri="{FF2B5EF4-FFF2-40B4-BE49-F238E27FC236}">
                <a16:creationId xmlns:a16="http://schemas.microsoft.com/office/drawing/2014/main" id="{02DEF159-660E-4893-A63C-7C2BB5EEB9A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43" b="19135"/>
          <a:stretch/>
        </p:blipFill>
        <p:spPr>
          <a:xfrm flipH="1">
            <a:off x="683568" y="-3448"/>
            <a:ext cx="8474589" cy="6858000"/>
          </a:xfrm>
          <a:prstGeom prst="rect">
            <a:avLst/>
          </a:prstGeom>
        </p:spPr>
      </p:pic>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4892120" y="1844825"/>
            <a:ext cx="3945890" cy="1182207"/>
          </a:xfrm>
          <a:prstGeom prst="rect">
            <a:avLst/>
          </a:prstGeom>
        </p:spPr>
        <p:txBody>
          <a:bodyPr anchor="b">
            <a:normAutofit/>
          </a:bodyPr>
          <a:lstStyle>
            <a:lvl1pPr marL="0" indent="0" algn="r">
              <a:lnSpc>
                <a:spcPts val="2250"/>
              </a:lnSpc>
              <a:buNone/>
              <a:defRPr sz="1950">
                <a:solidFill>
                  <a:schemeClr val="accent2"/>
                </a:solidFill>
              </a:defRPr>
            </a:lvl1pPr>
            <a:lvl2pPr marL="342900" indent="0">
              <a:buNone/>
              <a:defRPr sz="4500">
                <a:solidFill>
                  <a:schemeClr val="bg1"/>
                </a:solidFill>
              </a:defRPr>
            </a:lvl2pPr>
          </a:lstStyle>
          <a:p>
            <a:pPr lvl="0"/>
            <a:r>
              <a:rPr lang="en-US" dirty="0"/>
              <a:t>Click to insert section title</a:t>
            </a:r>
            <a:endParaRPr lang="pt-PT" dirty="0"/>
          </a:p>
        </p:txBody>
      </p:sp>
      <p:pic>
        <p:nvPicPr>
          <p:cNvPr id="5" name="Graphic 9">
            <a:extLst>
              <a:ext uri="{FF2B5EF4-FFF2-40B4-BE49-F238E27FC236}">
                <a16:creationId xmlns:a16="http://schemas.microsoft.com/office/drawing/2014/main" id="{C3D2EC56-D17C-4A75-8178-C69397BC7353}"/>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13241672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cSld name="Title Slide 1">
    <p:spTree>
      <p:nvGrpSpPr>
        <p:cNvPr id="1" name=""/>
        <p:cNvGrpSpPr/>
        <p:nvPr/>
      </p:nvGrpSpPr>
      <p:grpSpPr>
        <a:xfrm>
          <a:off x="0" y="0"/>
          <a:ext cx="0" cy="0"/>
          <a:chOff x="0" y="0"/>
          <a:chExt cx="0" cy="0"/>
        </a:xfrm>
      </p:grpSpPr>
      <p:sp>
        <p:nvSpPr>
          <p:cNvPr id="2" name="Title 1"/>
          <p:cNvSpPr>
            <a:spLocks noGrp="1"/>
          </p:cNvSpPr>
          <p:nvPr>
            <p:ph type="ctrTitle" hasCustomPrompt="1"/>
            <p:custDataLst>
              <p:tags r:id="rId1"/>
            </p:custDataLst>
          </p:nvPr>
        </p:nvSpPr>
        <p:spPr>
          <a:xfrm>
            <a:off x="0" y="2959926"/>
            <a:ext cx="5938463" cy="1098157"/>
          </a:xfrm>
        </p:spPr>
        <p:txBody>
          <a:bodyPr lIns="720000" tIns="33059" rIns="33059" bIns="33059" anchor="t"/>
          <a:lstStyle>
            <a:lvl1pPr marL="0" indent="0" algn="l">
              <a:defRPr sz="3700" b="1">
                <a:solidFill>
                  <a:schemeClr val="tx1"/>
                </a:solidFill>
              </a:defRPr>
            </a:lvl1pPr>
          </a:lstStyle>
          <a:p>
            <a:r>
              <a:rPr lang="fr-FR" dirty="0"/>
              <a:t>Click to </a:t>
            </a:r>
            <a:r>
              <a:rPr lang="fr-FR" dirty="0" err="1"/>
              <a:t>edit</a:t>
            </a:r>
            <a:r>
              <a:rPr lang="fr-FR" dirty="0"/>
              <a:t> Master </a:t>
            </a:r>
            <a:r>
              <a:rPr lang="fr-FR" dirty="0" err="1"/>
              <a:t>title</a:t>
            </a:r>
            <a:r>
              <a:rPr lang="fr-FR" dirty="0"/>
              <a:t> style</a:t>
            </a:r>
            <a:endParaRPr lang="en-US" dirty="0"/>
          </a:p>
        </p:txBody>
      </p:sp>
      <p:sp>
        <p:nvSpPr>
          <p:cNvPr id="3" name="Subtitle 2"/>
          <p:cNvSpPr>
            <a:spLocks noGrp="1"/>
          </p:cNvSpPr>
          <p:nvPr>
            <p:ph type="subTitle" idx="1" hasCustomPrompt="1"/>
            <p:custDataLst>
              <p:tags r:id="rId2"/>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1515357419"/>
      </p:ext>
    </p:extLst>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Content Placeholder 2"/>
          <p:cNvSpPr>
            <a:spLocks noGrp="1"/>
          </p:cNvSpPr>
          <p:nvPr>
            <p:ph idx="1"/>
            <p:custDataLst>
              <p:tags r:id="rId1"/>
            </p:custDataLst>
          </p:nvPr>
        </p:nvSpPr>
        <p:spPr>
          <a:xfrm>
            <a:off x="298516" y="1494766"/>
            <a:ext cx="6793764" cy="4643751"/>
          </a:xfrm>
        </p:spPr>
        <p:txBody>
          <a:bodyPr/>
          <a:lstStyle>
            <a:lvl1pPr>
              <a:defRPr b="0"/>
            </a:lvl1pPr>
            <a:lvl5pPr marL="1657350" indent="-285750">
              <a:buClr>
                <a:schemeClr val="tx2"/>
              </a:buClr>
              <a:buFont typeface="Wingdings" panose="05000000000000000000" pitchFamily="2" charset="2"/>
              <a:buChar char="§"/>
              <a:defRPr sz="1600"/>
            </a:lvl5pPr>
          </a:lstStyle>
          <a:p>
            <a:pPr lvl="0"/>
            <a:endParaRPr lang="en-US" noProof="0" dirty="0"/>
          </a:p>
          <a:p>
            <a:pPr lvl="0"/>
            <a:r>
              <a:rPr lang="en-US" noProof="0" dirty="0"/>
              <a:t>Click to edit Master text style</a:t>
            </a:r>
          </a:p>
          <a:p>
            <a:pPr lvl="3"/>
            <a:r>
              <a:rPr lang="en-US" noProof="0" dirty="0"/>
              <a:t>Text style level 2</a:t>
            </a:r>
          </a:p>
          <a:p>
            <a:pPr lvl="4"/>
            <a:r>
              <a:rPr lang="en-US" noProof="0" dirty="0"/>
              <a:t>Text style level 3</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11001645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10493"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p:custDataLst>
              <p:tags r:id="rId4"/>
            </p:custDataLst>
          </p:nvPr>
        </p:nvSpPr>
        <p:spPr>
          <a:xfrm>
            <a:off x="298516" y="1494766"/>
            <a:ext cx="8845484" cy="4643751"/>
          </a:xfrm>
        </p:spPr>
        <p:txBody>
          <a:bodyPr/>
          <a:lstStyle>
            <a:lvl1pPr>
              <a:defRPr b="0"/>
            </a:lvl1pPr>
            <a:lvl5pPr marL="1657350" indent="-285750">
              <a:buClr>
                <a:schemeClr val="tx2"/>
              </a:buClr>
              <a:buFont typeface="Wingdings" panose="05000000000000000000" pitchFamily="2" charset="2"/>
              <a:buChar char="§"/>
              <a:defRPr/>
            </a:lvl5pPr>
          </a:lstStyle>
          <a:p>
            <a:pPr lvl="0"/>
            <a:endParaRPr lang="en-US" noProof="0" dirty="0"/>
          </a:p>
          <a:p>
            <a:pPr lvl="0"/>
            <a:r>
              <a:rPr lang="en-US" noProof="0" dirty="0"/>
              <a:t>Click to edit Master text style</a:t>
            </a:r>
          </a:p>
          <a:p>
            <a:pPr lvl="3"/>
            <a:r>
              <a:rPr lang="en-US" noProof="0" dirty="0"/>
              <a:t>Text style level 2</a:t>
            </a:r>
          </a:p>
          <a:p>
            <a:pPr lvl="4"/>
            <a:r>
              <a:rPr lang="en-US" noProof="0" dirty="0"/>
              <a:t>Text style level 3</a:t>
            </a:r>
          </a:p>
          <a:p>
            <a:pPr lvl="5"/>
            <a:endParaRPr lang="en-US" noProof="0" dirty="0"/>
          </a:p>
        </p:txBody>
      </p:sp>
    </p:spTree>
    <p:extLst>
      <p:ext uri="{BB962C8B-B14F-4D97-AF65-F5344CB8AC3E}">
        <p14:creationId xmlns:p14="http://schemas.microsoft.com/office/powerpoint/2010/main" val="3871727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Content Placeholder 2"/>
          <p:cNvSpPr>
            <a:spLocks noGrp="1"/>
          </p:cNvSpPr>
          <p:nvPr>
            <p:ph idx="1"/>
            <p:custDataLst>
              <p:tags r:id="rId1"/>
            </p:custDataLst>
          </p:nvPr>
        </p:nvSpPr>
        <p:spPr>
          <a:xfrm>
            <a:off x="298517" y="1494766"/>
            <a:ext cx="6649748" cy="4643751"/>
          </a:xfrm>
        </p:spPr>
        <p:txBody>
          <a:bodyPr/>
          <a:lstStyle>
            <a:lvl1pPr>
              <a:defRPr b="0"/>
            </a:lvl1pPr>
            <a:lvl4pPr>
              <a:defRPr/>
            </a:lvl4pPr>
            <a:lvl5pPr marL="1657350" indent="-285750">
              <a:buClr>
                <a:schemeClr val="tx2"/>
              </a:buClr>
              <a:buFont typeface="Wingdings" panose="05000000000000000000" pitchFamily="2" charset="2"/>
              <a:buChar char="§"/>
              <a:defRPr/>
            </a:lvl5pPr>
          </a:lstStyle>
          <a:p>
            <a:pPr lvl="0"/>
            <a:endParaRPr lang="en-US" noProof="0" dirty="0"/>
          </a:p>
          <a:p>
            <a:pPr lvl="0"/>
            <a:r>
              <a:rPr lang="en-US" noProof="0" dirty="0"/>
              <a:t>Click to edit Master text style</a:t>
            </a:r>
          </a:p>
          <a:p>
            <a:pPr lvl="3"/>
            <a:r>
              <a:rPr lang="en-US" noProof="0" dirty="0"/>
              <a:t>Text style level 2</a:t>
            </a:r>
          </a:p>
          <a:p>
            <a:pPr lvl="4"/>
            <a:r>
              <a:rPr lang="en-US" noProof="0" dirty="0"/>
              <a:t>Text style level 3</a:t>
            </a:r>
          </a:p>
          <a:p>
            <a:pPr lvl="5"/>
            <a:endParaRPr lang="en-US" noProof="0" dirty="0"/>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735731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p:custDataLst>
              <p:tags r:id="rId1"/>
            </p:custDataLst>
          </p:nvPr>
        </p:nvSpPr>
        <p:spPr>
          <a:xfrm>
            <a:off x="298517" y="1171254"/>
            <a:ext cx="6559484" cy="4967263"/>
          </a:xfrm>
        </p:spPr>
        <p:txBody>
          <a:bodyPr/>
          <a:lstStyle>
            <a:lvl1pPr>
              <a:defRPr b="0"/>
            </a:lvl1pPr>
            <a:lvl4pPr>
              <a:defRPr/>
            </a:lvl4pPr>
            <a:lvl5pPr marL="1657350" indent="-285750">
              <a:buClr>
                <a:schemeClr val="tx2"/>
              </a:buClr>
              <a:buFont typeface="Wingdings" panose="05000000000000000000" pitchFamily="2" charset="2"/>
              <a:buChar char="§"/>
              <a:defRPr sz="1600"/>
            </a:lvl5pPr>
          </a:lstStyle>
          <a:p>
            <a:pPr lvl="0"/>
            <a:endParaRPr lang="en-US" noProof="0" dirty="0"/>
          </a:p>
          <a:p>
            <a:pPr lvl="0"/>
            <a:r>
              <a:rPr lang="en-US" noProof="0" dirty="0"/>
              <a:t>Click to edit Master text style</a:t>
            </a:r>
          </a:p>
          <a:p>
            <a:pPr lvl="3"/>
            <a:r>
              <a:rPr lang="en-US" noProof="0" dirty="0"/>
              <a:t>Text style level 2T</a:t>
            </a:r>
          </a:p>
          <a:p>
            <a:pPr lvl="4"/>
            <a:r>
              <a:rPr lang="en-US" noProof="0" dirty="0"/>
              <a:t>Text style level 3</a:t>
            </a:r>
          </a:p>
          <a:p>
            <a:pPr lvl="5"/>
            <a:endParaRPr lang="en-US" noProof="0" dirty="0"/>
          </a:p>
        </p:txBody>
      </p:sp>
      <p:pic>
        <p:nvPicPr>
          <p:cNvPr id="18434"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765998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Content Placeholder 2"/>
          <p:cNvSpPr>
            <a:spLocks noGrp="1"/>
          </p:cNvSpPr>
          <p:nvPr>
            <p:ph idx="1"/>
            <p:custDataLst>
              <p:tags r:id="rId1"/>
            </p:custDataLst>
          </p:nvPr>
        </p:nvSpPr>
        <p:spPr>
          <a:xfrm>
            <a:off x="298516" y="1160980"/>
            <a:ext cx="6887389" cy="4977537"/>
          </a:xfrm>
        </p:spPr>
        <p:txBody>
          <a:bodyPr/>
          <a:lstStyle>
            <a:lvl1pPr>
              <a:defRPr b="0"/>
            </a:lvl1pPr>
            <a:lvl5pPr marL="1657350" indent="-285750">
              <a:buClr>
                <a:schemeClr val="tx2"/>
              </a:buClr>
              <a:buFont typeface="Wingdings" panose="05000000000000000000" pitchFamily="2" charset="2"/>
              <a:buChar char="§"/>
              <a:defRPr/>
            </a:lvl5pPr>
            <a:lvl6pPr marL="1885950" indent="-171450">
              <a:buClr>
                <a:schemeClr val="tx2"/>
              </a:buClr>
              <a:buFont typeface="Wingdings" panose="05000000000000000000" pitchFamily="2" charset="2"/>
              <a:buChar char="§"/>
              <a:defRPr/>
            </a:lvl6pPr>
          </a:lstStyle>
          <a:p>
            <a:pPr lvl="0"/>
            <a:endParaRPr lang="en-US" noProof="0" dirty="0"/>
          </a:p>
          <a:p>
            <a:pPr lvl="0"/>
            <a:r>
              <a:rPr lang="en-US" noProof="0" dirty="0"/>
              <a:t>Click to edit Master text style</a:t>
            </a:r>
          </a:p>
          <a:p>
            <a:pPr lvl="3"/>
            <a:r>
              <a:rPr lang="en-US" noProof="0" dirty="0"/>
              <a:t>Text style level 2</a:t>
            </a:r>
          </a:p>
          <a:p>
            <a:pPr lvl="4"/>
            <a:r>
              <a:rPr lang="en-US" noProof="0" dirty="0"/>
              <a:t>Text style level 3</a:t>
            </a:r>
          </a:p>
          <a:p>
            <a:pPr lvl="5"/>
            <a:r>
              <a:rPr lang="en-US" noProof="0" dirty="0"/>
              <a:t>Text style level 4</a:t>
            </a:r>
          </a:p>
        </p:txBody>
      </p:sp>
      <p:pic>
        <p:nvPicPr>
          <p:cNvPr id="19458"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57792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Assessment">
    <p:spTree>
      <p:nvGrpSpPr>
        <p:cNvPr id="1" name=""/>
        <p:cNvGrpSpPr/>
        <p:nvPr/>
      </p:nvGrpSpPr>
      <p:grpSpPr>
        <a:xfrm>
          <a:off x="0" y="0"/>
          <a:ext cx="0" cy="0"/>
          <a:chOff x="0" y="0"/>
          <a:chExt cx="0" cy="0"/>
        </a:xfrm>
      </p:grpSpPr>
      <p:sp>
        <p:nvSpPr>
          <p:cNvPr id="2" name="Title 1"/>
          <p:cNvSpPr>
            <a:spLocks noGrp="1"/>
          </p:cNvSpPr>
          <p:nvPr>
            <p:ph type="title"/>
          </p:nvPr>
        </p:nvSpPr>
        <p:spPr>
          <a:xfrm>
            <a:off x="309802" y="418452"/>
            <a:ext cx="7056770" cy="424029"/>
          </a:xfrm>
        </p:spPr>
        <p:txBody>
          <a:bodyPr/>
          <a:lstStyle/>
          <a:p>
            <a:r>
              <a:rPr lang="en-US" dirty="0"/>
              <a:t>Click to edit Master title style</a:t>
            </a:r>
          </a:p>
        </p:txBody>
      </p:sp>
      <p:sp>
        <p:nvSpPr>
          <p:cNvPr id="4" name="Content Placeholder 2"/>
          <p:cNvSpPr>
            <a:spLocks noGrp="1"/>
          </p:cNvSpPr>
          <p:nvPr>
            <p:ph idx="1"/>
            <p:custDataLst>
              <p:tags r:id="rId1"/>
            </p:custDataLst>
          </p:nvPr>
        </p:nvSpPr>
        <p:spPr>
          <a:xfrm>
            <a:off x="298516" y="1202076"/>
            <a:ext cx="6887389" cy="4936441"/>
          </a:xfrm>
        </p:spPr>
        <p:txBody>
          <a:bodyPr/>
          <a:lstStyle>
            <a:lvl1pPr>
              <a:defRPr b="0"/>
            </a:lvl1pPr>
            <a:lvl5pPr marL="1657350" indent="-285750">
              <a:buClr>
                <a:schemeClr val="tx2"/>
              </a:buClr>
              <a:buFont typeface="Wingdings" panose="05000000000000000000" pitchFamily="2" charset="2"/>
              <a:buChar char="§"/>
              <a:defRPr/>
            </a:lvl5pPr>
            <a:lvl6pPr>
              <a:buClr>
                <a:schemeClr val="tx2"/>
              </a:buClr>
              <a:defRPr/>
            </a:lvl6pPr>
          </a:lstStyle>
          <a:p>
            <a:pPr lvl="0"/>
            <a:endParaRPr lang="en-US" noProof="0" dirty="0"/>
          </a:p>
          <a:p>
            <a:pPr lvl="0"/>
            <a:r>
              <a:rPr lang="en-US" noProof="0" dirty="0"/>
              <a:t>Click to edit Master text style</a:t>
            </a:r>
          </a:p>
          <a:p>
            <a:pPr lvl="3"/>
            <a:r>
              <a:rPr lang="en-US" noProof="0" dirty="0"/>
              <a:t>Text style level 2</a:t>
            </a:r>
          </a:p>
          <a:p>
            <a:pPr lvl="4"/>
            <a:r>
              <a:rPr lang="en-US" noProof="0" dirty="0"/>
              <a:t>Text style level 3</a:t>
            </a:r>
          </a:p>
          <a:p>
            <a:pPr lvl="5"/>
            <a:endParaRPr lang="en-US" noProof="0" dirty="0"/>
          </a:p>
        </p:txBody>
      </p:sp>
      <p:pic>
        <p:nvPicPr>
          <p:cNvPr id="20482"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568080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sv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Title Placeholder 1">
            <a:extLst>
              <a:ext uri="{FF2B5EF4-FFF2-40B4-BE49-F238E27FC236}">
                <a16:creationId xmlns:a16="http://schemas.microsoft.com/office/drawing/2014/main" id="{366C6B93-5A4F-43B7-84C4-C42EC870AB53}"/>
              </a:ext>
            </a:extLst>
          </p:cNvPr>
          <p:cNvSpPr>
            <a:spLocks noGrp="1"/>
          </p:cNvSpPr>
          <p:nvPr>
            <p:ph type="title"/>
          </p:nvPr>
        </p:nvSpPr>
        <p:spPr>
          <a:xfrm>
            <a:off x="309801" y="418452"/>
            <a:ext cx="8312649" cy="424029"/>
          </a:xfrm>
          <a:prstGeom prst="rect">
            <a:avLst/>
          </a:prstGeom>
        </p:spPr>
        <p:txBody>
          <a:bodyPr vert="horz" lIns="0" tIns="0" rIns="0" bIns="0" rtlCol="0" anchor="t">
            <a:normAutofit/>
          </a:bodyPr>
          <a:lstStyle/>
          <a:p>
            <a:pPr lvl="0">
              <a:lnSpc>
                <a:spcPts val="2250"/>
              </a:lnSpc>
            </a:pPr>
            <a:r>
              <a:rPr lang="en-US" dirty="0"/>
              <a:t>Click to edit Master title style</a:t>
            </a:r>
            <a:endParaRPr lang="pt-PT" dirty="0"/>
          </a:p>
        </p:txBody>
      </p:sp>
      <p:sp>
        <p:nvSpPr>
          <p:cNvPr id="9" name="Text Placeholder 2">
            <a:extLst>
              <a:ext uri="{FF2B5EF4-FFF2-40B4-BE49-F238E27FC236}">
                <a16:creationId xmlns:a16="http://schemas.microsoft.com/office/drawing/2014/main" id="{AF310831-D03E-404B-934F-73B268225B7E}"/>
              </a:ext>
            </a:extLst>
          </p:cNvPr>
          <p:cNvSpPr>
            <a:spLocks noGrp="1"/>
          </p:cNvSpPr>
          <p:nvPr>
            <p:ph type="body" idx="1"/>
          </p:nvPr>
        </p:nvSpPr>
        <p:spPr>
          <a:xfrm>
            <a:off x="309801" y="1412876"/>
            <a:ext cx="8528209" cy="4351337"/>
          </a:xfrm>
          <a:prstGeom prst="rect">
            <a:avLst/>
          </a:prstGeom>
        </p:spPr>
        <p:txBody>
          <a:bodyPr vert="horz" lIns="0" tIns="0" rIns="0" bIns="0" rtlCol="0">
            <a:normAutofit/>
          </a:bodyPr>
          <a:lstStyle/>
          <a:p>
            <a:pPr lvl="0"/>
            <a:endParaRPr lang="en-US" dirty="0"/>
          </a:p>
          <a:p>
            <a:pPr lvl="0"/>
            <a:r>
              <a:rPr lang="en-US" dirty="0"/>
              <a:t>Edit Master text styles</a:t>
            </a:r>
          </a:p>
          <a:p>
            <a:pPr lvl="3"/>
            <a:r>
              <a:rPr lang="en-US" dirty="0"/>
              <a:t>Second level</a:t>
            </a:r>
          </a:p>
          <a:p>
            <a:pPr lvl="4"/>
            <a:r>
              <a:rPr lang="en-US" dirty="0"/>
              <a:t>Third level</a:t>
            </a:r>
          </a:p>
          <a:p>
            <a:pPr lvl="5"/>
            <a:r>
              <a:rPr lang="en-US" dirty="0"/>
              <a:t>Fourth level</a:t>
            </a:r>
          </a:p>
        </p:txBody>
      </p:sp>
      <p:pic>
        <p:nvPicPr>
          <p:cNvPr id="5" name="Graphic 4">
            <a:extLst>
              <a:ext uri="{FF2B5EF4-FFF2-40B4-BE49-F238E27FC236}">
                <a16:creationId xmlns:a16="http://schemas.microsoft.com/office/drawing/2014/main" id="{25EEA1D4-3AF7-42D7-AE97-AE404AECFAEB}"/>
              </a:ext>
            </a:extLst>
          </p:cNvPr>
          <p:cNvPicPr>
            <a:picLocks noChangeAspect="1"/>
          </p:cNvPicPr>
          <p:nvPr/>
        </p:nvPicPr>
        <p:blipFill rotWithShape="1">
          <a:blip r:embed="rId10">
            <a:extLst>
              <a:ext uri="{96DAC541-7B7A-43D3-8B79-37D633B846F1}">
                <asvg:svgBlip xmlns:asvg="http://schemas.microsoft.com/office/drawing/2016/SVG/main" r:embed="rId11"/>
              </a:ext>
            </a:extLst>
          </a:blip>
          <a:srcRect l="81836" t="-4713" b="16530"/>
          <a:stretch/>
        </p:blipFill>
        <p:spPr>
          <a:xfrm>
            <a:off x="8660845" y="188640"/>
            <a:ext cx="318267" cy="459624"/>
          </a:xfrm>
          <a:prstGeom prst="rect">
            <a:avLst/>
          </a:prstGeom>
        </p:spPr>
      </p:pic>
      <p:pic>
        <p:nvPicPr>
          <p:cNvPr id="6" name="Graphic 9">
            <a:extLst>
              <a:ext uri="{FF2B5EF4-FFF2-40B4-BE49-F238E27FC236}">
                <a16:creationId xmlns:a16="http://schemas.microsoft.com/office/drawing/2014/main" id="{C3D2EC56-D17C-4A75-8178-C69397BC7353}"/>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a:off x="213524" y="6528825"/>
            <a:ext cx="1820760" cy="276878"/>
          </a:xfrm>
          <a:prstGeom prst="rect">
            <a:avLst/>
          </a:prstGeom>
        </p:spPr>
      </p:pic>
    </p:spTree>
    <p:extLst>
      <p:ext uri="{BB962C8B-B14F-4D97-AF65-F5344CB8AC3E}">
        <p14:creationId xmlns:p14="http://schemas.microsoft.com/office/powerpoint/2010/main" val="858038741"/>
      </p:ext>
    </p:extLst>
  </p:cSld>
  <p:clrMap bg1="lt1" tx1="dk1" bg2="lt2" tx2="dk2" accent1="accent1" accent2="accent2" accent3="accent3" accent4="accent4" accent5="accent5" accent6="accent6" hlink="hlink" folHlink="folHlink"/>
  <p:sldLayoutIdLst>
    <p:sldLayoutId id="2147483728" r:id="rId1"/>
    <p:sldLayoutId id="2147483772" r:id="rId2"/>
    <p:sldLayoutId id="2147483773" r:id="rId3"/>
    <p:sldLayoutId id="2147483774" r:id="rId4"/>
    <p:sldLayoutId id="2147483775" r:id="rId5"/>
    <p:sldLayoutId id="2147483776" r:id="rId6"/>
    <p:sldLayoutId id="2147483777" r:id="rId7"/>
    <p:sldLayoutId id="2147483778" r:id="rId8"/>
  </p:sldLayoutIdLst>
  <p:txStyles>
    <p:titleStyle>
      <a:lvl1pPr algn="l" defTabSz="685800" rtl="0" eaLnBrk="1" latinLnBrk="0" hangingPunct="1">
        <a:lnSpc>
          <a:spcPct val="90000"/>
        </a:lnSpc>
        <a:spcBef>
          <a:spcPct val="0"/>
        </a:spcBef>
        <a:buNone/>
        <a:defRPr lang="pt-PT" sz="24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342900" indent="-342900" algn="l" defTabSz="685800" rtl="0" eaLnBrk="1" latinLnBrk="0" hangingPunct="1">
        <a:lnSpc>
          <a:spcPts val="1650"/>
        </a:lnSpc>
        <a:spcBef>
          <a:spcPts val="0"/>
        </a:spcBef>
        <a:spcAft>
          <a:spcPts val="450"/>
        </a:spcAft>
        <a:buClr>
          <a:schemeClr val="tx2"/>
        </a:buClr>
        <a:buFont typeface="Wingdings" panose="05000000000000000000" pitchFamily="2" charset="2"/>
        <a:buChar char="§"/>
        <a:defRPr sz="20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8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600" kern="1200">
          <a:solidFill>
            <a:schemeClr val="tx1"/>
          </a:solidFill>
          <a:latin typeface="+mn-lt"/>
          <a:ea typeface="+mn-ea"/>
          <a:cs typeface="+mn-cs"/>
        </a:defRPr>
      </a:lvl3pPr>
      <a:lvl4pPr marL="685800" indent="-342900" algn="l" defTabSz="685800" rtl="0" eaLnBrk="1" latinLnBrk="0" hangingPunct="1">
        <a:lnSpc>
          <a:spcPts val="1050"/>
        </a:lnSpc>
        <a:spcBef>
          <a:spcPts val="0"/>
        </a:spcBef>
        <a:spcAft>
          <a:spcPts val="450"/>
        </a:spcAft>
        <a:buClr>
          <a:schemeClr val="accent1"/>
        </a:buClr>
        <a:buFont typeface="Wingdings" panose="05000000000000000000" pitchFamily="2" charset="2"/>
        <a:buChar char="§"/>
        <a:defRPr sz="18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11"/>
          <p:cNvSpPr>
            <a:spLocks noGrp="1"/>
          </p:cNvSpPr>
          <p:nvPr>
            <p:ph type="body" sz="quarter" idx="11"/>
          </p:nvPr>
        </p:nvSpPr>
        <p:spPr>
          <a:xfrm>
            <a:off x="1377108" y="694063"/>
            <a:ext cx="7645706" cy="473725"/>
          </a:xfrm>
        </p:spPr>
        <p:txBody>
          <a:bodyPr>
            <a:normAutofit/>
          </a:bodyPr>
          <a:lstStyle/>
          <a:p>
            <a:pPr algn="l"/>
            <a:r>
              <a:rPr lang="en-US" sz="2400" dirty="0"/>
              <a:t> Lesson 2:Introduction to Spring Framework, IoC</a:t>
            </a:r>
          </a:p>
        </p:txBody>
      </p:sp>
      <p:sp>
        <p:nvSpPr>
          <p:cNvPr id="11" name="Title 10"/>
          <p:cNvSpPr>
            <a:spLocks noGrp="1"/>
          </p:cNvSpPr>
          <p:nvPr>
            <p:ph type="ctrTitle" idx="4294967295"/>
          </p:nvPr>
        </p:nvSpPr>
        <p:spPr>
          <a:xfrm>
            <a:off x="330506" y="3027032"/>
            <a:ext cx="2655065" cy="475657"/>
          </a:xfrm>
        </p:spPr>
        <p:txBody>
          <a:bodyPr>
            <a:normAutofit/>
          </a:bodyPr>
          <a:lstStyle/>
          <a:p>
            <a:r>
              <a:rPr lang="en-US" b="0" dirty="0">
                <a:ea typeface="+mn-ea"/>
                <a:cs typeface="+mn-cs"/>
              </a:rPr>
              <a:t>Basic Spring 5.0</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208636" y="1435691"/>
            <a:ext cx="7823022" cy="4443904"/>
            <a:chOff x="518680" y="1485567"/>
            <a:chExt cx="9298903" cy="4987420"/>
          </a:xfrm>
        </p:grpSpPr>
        <p:sp>
          <p:nvSpPr>
            <p:cNvPr id="12291" name="AutoShape 5"/>
            <p:cNvSpPr>
              <a:spLocks noChangeArrowheads="1"/>
            </p:cNvSpPr>
            <p:nvPr/>
          </p:nvSpPr>
          <p:spPr bwMode="auto">
            <a:xfrm>
              <a:off x="518680" y="3455717"/>
              <a:ext cx="8306006" cy="2493818"/>
            </a:xfrm>
            <a:prstGeom prst="roundRect">
              <a:avLst>
                <a:gd name="adj" fmla="val 0"/>
              </a:avLst>
            </a:prstGeom>
            <a:noFill/>
            <a:ln w="19050">
              <a:solidFill>
                <a:schemeClr val="tx1"/>
              </a:solidFill>
              <a:round/>
              <a:headEnd/>
              <a:tailEnd/>
            </a:ln>
          </p:spPr>
          <p:txBody>
            <a:bodyPr anchor="ctr"/>
            <a:lstStyle/>
            <a:p>
              <a:pPr lvl="1"/>
              <a:r>
                <a:rPr lang="en-US" sz="1400" dirty="0"/>
                <a:t>public class </a:t>
              </a:r>
              <a:r>
                <a:rPr lang="en-US" sz="1400" dirty="0" err="1"/>
                <a:t>HelloWorldClient</a:t>
              </a:r>
              <a:r>
                <a:rPr lang="en-US" sz="1400" dirty="0"/>
                <a:t> {</a:t>
              </a:r>
            </a:p>
            <a:p>
              <a:pPr lvl="1"/>
              <a:r>
                <a:rPr lang="en-US" sz="1400" dirty="0"/>
                <a:t>   public static void main(String[] </a:t>
              </a:r>
              <a:r>
                <a:rPr lang="en-US" sz="1400" dirty="0" err="1"/>
                <a:t>args</a:t>
              </a:r>
              <a:r>
                <a:rPr lang="en-US" sz="1400" dirty="0"/>
                <a:t>) {</a:t>
              </a:r>
            </a:p>
            <a:p>
              <a:pPr lvl="1"/>
              <a:r>
                <a:rPr lang="en-US" sz="1400" dirty="0"/>
                <a:t>         </a:t>
              </a:r>
              <a:r>
                <a:rPr lang="en-US" sz="1400" dirty="0" err="1"/>
                <a:t>XmlBeanFactory</a:t>
              </a:r>
              <a:r>
                <a:rPr lang="en-US" sz="1400" dirty="0"/>
                <a:t> </a:t>
              </a:r>
              <a:r>
                <a:rPr lang="en-US" sz="1400" dirty="0" err="1"/>
                <a:t>beanFactory</a:t>
              </a:r>
              <a:r>
                <a:rPr lang="en-US" sz="1400" dirty="0"/>
                <a:t> = new </a:t>
              </a:r>
              <a:r>
                <a:rPr lang="en-US" sz="1400" dirty="0" err="1"/>
                <a:t>XmlBeanFactory</a:t>
              </a:r>
              <a:r>
                <a:rPr lang="en-US" sz="1400" dirty="0"/>
                <a:t> </a:t>
              </a:r>
            </a:p>
            <a:p>
              <a:pPr lvl="1"/>
              <a:r>
                <a:rPr lang="en-US" sz="1400" dirty="0"/>
                <a:t>                                       (new  </a:t>
              </a:r>
              <a:r>
                <a:rPr lang="en-US" sz="1400" dirty="0" err="1"/>
                <a:t>ClassPathResource</a:t>
              </a:r>
              <a:r>
                <a:rPr lang="en-US" sz="1400" dirty="0"/>
                <a:t>("HelloWorld.xml"));</a:t>
              </a:r>
            </a:p>
            <a:p>
              <a:pPr lvl="1"/>
              <a:r>
                <a:rPr lang="en-US" sz="1400" dirty="0"/>
                <a:t>         </a:t>
              </a:r>
              <a:r>
                <a:rPr lang="en-US" sz="1400" dirty="0" err="1"/>
                <a:t>HelloWorld</a:t>
              </a:r>
              <a:r>
                <a:rPr lang="en-US" sz="1400" dirty="0"/>
                <a:t> bean = (</a:t>
              </a:r>
              <a:r>
                <a:rPr lang="en-US" sz="1400" dirty="0" err="1"/>
                <a:t>HelloWorld</a:t>
              </a:r>
              <a:r>
                <a:rPr lang="en-US" sz="1400" dirty="0"/>
                <a:t>) </a:t>
              </a:r>
              <a:r>
                <a:rPr lang="en-US" sz="1400" dirty="0" err="1"/>
                <a:t>beanFactory.getBean</a:t>
              </a:r>
              <a:r>
                <a:rPr lang="en-US" sz="1400" dirty="0"/>
                <a:t>("</a:t>
              </a:r>
              <a:r>
                <a:rPr lang="en-US" sz="1400" dirty="0" err="1"/>
                <a:t>HWBean</a:t>
              </a:r>
              <a:r>
                <a:rPr lang="en-US" sz="1400" dirty="0"/>
                <a:t>");</a:t>
              </a:r>
            </a:p>
            <a:p>
              <a:pPr lvl="1"/>
              <a:r>
                <a:rPr lang="en-US" sz="1400" dirty="0"/>
                <a:t>         </a:t>
              </a:r>
              <a:r>
                <a:rPr lang="en-US" sz="1400" dirty="0" err="1"/>
                <a:t>bean.sayHello</a:t>
              </a:r>
              <a:r>
                <a:rPr lang="en-US" sz="1400" dirty="0"/>
                <a:t>();</a:t>
              </a:r>
            </a:p>
            <a:p>
              <a:pPr lvl="1"/>
              <a:r>
                <a:rPr lang="en-US" sz="1400" dirty="0"/>
                <a:t>    }</a:t>
              </a:r>
            </a:p>
            <a:p>
              <a:pPr lvl="1"/>
              <a:r>
                <a:rPr lang="en-US" sz="1400" dirty="0"/>
                <a:t>}</a:t>
              </a:r>
            </a:p>
          </p:txBody>
        </p:sp>
        <p:sp>
          <p:nvSpPr>
            <p:cNvPr id="12292" name="AutoShape 6"/>
            <p:cNvSpPr>
              <a:spLocks noChangeArrowheads="1"/>
            </p:cNvSpPr>
            <p:nvPr/>
          </p:nvSpPr>
          <p:spPr bwMode="auto">
            <a:xfrm>
              <a:off x="518680" y="1485567"/>
              <a:ext cx="4294909" cy="1887248"/>
            </a:xfrm>
            <a:prstGeom prst="roundRect">
              <a:avLst>
                <a:gd name="adj" fmla="val 0"/>
              </a:avLst>
            </a:prstGeom>
            <a:noFill/>
            <a:ln w="19050">
              <a:solidFill>
                <a:schemeClr val="tx1"/>
              </a:solidFill>
              <a:round/>
              <a:headEnd/>
              <a:tailEnd/>
            </a:ln>
          </p:spPr>
          <p:txBody>
            <a:bodyPr wrap="none" anchor="ctr"/>
            <a:lstStyle/>
            <a:p>
              <a:r>
                <a:rPr lang="en-US" sz="1400" dirty="0"/>
                <a:t>package </a:t>
              </a:r>
              <a:r>
                <a:rPr lang="en-US" sz="1400" dirty="0" err="1"/>
                <a:t>training.spring</a:t>
              </a:r>
              <a:r>
                <a:rPr lang="en-US" sz="1400" dirty="0"/>
                <a:t>;</a:t>
              </a:r>
            </a:p>
            <a:p>
              <a:r>
                <a:rPr lang="en-US" sz="1400" dirty="0"/>
                <a:t>   public class </a:t>
              </a:r>
              <a:r>
                <a:rPr lang="en-US" sz="1400" dirty="0" err="1"/>
                <a:t>HelloWorld</a:t>
              </a:r>
              <a:r>
                <a:rPr lang="en-US" sz="1400" dirty="0"/>
                <a:t> {</a:t>
              </a:r>
            </a:p>
            <a:p>
              <a:r>
                <a:rPr lang="en-US" sz="1400" dirty="0"/>
                <a:t>     public void </a:t>
              </a:r>
              <a:r>
                <a:rPr lang="en-US" sz="1400" dirty="0" err="1"/>
                <a:t>sayHello</a:t>
              </a:r>
              <a:r>
                <a:rPr lang="en-US" sz="1400" dirty="0"/>
                <a:t>(){</a:t>
              </a:r>
            </a:p>
            <a:p>
              <a:r>
                <a:rPr lang="en-US" sz="1400" dirty="0"/>
                <a:t>        </a:t>
              </a:r>
              <a:r>
                <a:rPr lang="en-US" sz="1400" dirty="0" err="1"/>
                <a:t>System.out.println</a:t>
              </a:r>
              <a:endParaRPr lang="en-US" sz="1400" dirty="0"/>
            </a:p>
            <a:p>
              <a:r>
                <a:rPr lang="en-US" sz="1400" dirty="0"/>
                <a:t>	("Hello Spring 3.0");</a:t>
              </a:r>
            </a:p>
            <a:p>
              <a:r>
                <a:rPr lang="en-US" sz="1400" dirty="0"/>
                <a:t>    }</a:t>
              </a:r>
            </a:p>
            <a:p>
              <a:r>
                <a:rPr lang="en-US" sz="1400" dirty="0"/>
                <a:t>}</a:t>
              </a:r>
            </a:p>
          </p:txBody>
        </p:sp>
        <p:sp>
          <p:nvSpPr>
            <p:cNvPr id="12293" name="AutoShape 7"/>
            <p:cNvSpPr>
              <a:spLocks noChangeArrowheads="1"/>
            </p:cNvSpPr>
            <p:nvPr/>
          </p:nvSpPr>
          <p:spPr bwMode="auto">
            <a:xfrm>
              <a:off x="4995349" y="1499215"/>
              <a:ext cx="3809999" cy="1873599"/>
            </a:xfrm>
            <a:prstGeom prst="roundRect">
              <a:avLst>
                <a:gd name="adj" fmla="val 0"/>
              </a:avLst>
            </a:prstGeom>
            <a:noFill/>
            <a:ln w="19050">
              <a:solidFill>
                <a:schemeClr val="tx1"/>
              </a:solidFill>
              <a:round/>
              <a:headEnd/>
              <a:tailEnd/>
            </a:ln>
          </p:spPr>
          <p:txBody>
            <a:bodyPr wrap="none" anchor="ctr"/>
            <a:lstStyle/>
            <a:p>
              <a:r>
                <a:rPr lang="en-US" sz="1400" dirty="0"/>
                <a:t>&lt;?xml …..&gt;</a:t>
              </a:r>
            </a:p>
            <a:p>
              <a:r>
                <a:rPr lang="en-US" sz="1400" dirty="0"/>
                <a:t>&lt;beans ….&gt;</a:t>
              </a:r>
            </a:p>
            <a:p>
              <a:r>
                <a:rPr lang="en-US" sz="1400" dirty="0"/>
                <a:t>&lt;bean id="</a:t>
              </a:r>
              <a:r>
                <a:rPr lang="en-US" sz="1400" dirty="0" err="1"/>
                <a:t>HWBean</a:t>
              </a:r>
              <a:r>
                <a:rPr lang="en-US" sz="1400" dirty="0"/>
                <a:t>"  class =</a:t>
              </a:r>
            </a:p>
            <a:p>
              <a:r>
                <a:rPr lang="en-US" sz="1400" dirty="0"/>
                <a:t>      "</a:t>
              </a:r>
              <a:r>
                <a:rPr lang="en-US" sz="1400" dirty="0" err="1"/>
                <a:t>training.spring.HelloWorld</a:t>
              </a:r>
              <a:r>
                <a:rPr lang="en-US" sz="1400" dirty="0"/>
                <a:t>" /&gt;</a:t>
              </a:r>
            </a:p>
            <a:p>
              <a:r>
                <a:rPr lang="en-US" sz="1400" dirty="0"/>
                <a:t>&lt;/beans&gt;</a:t>
              </a:r>
            </a:p>
          </p:txBody>
        </p:sp>
        <p:sp>
          <p:nvSpPr>
            <p:cNvPr id="12294" name="AutoShape 8"/>
            <p:cNvSpPr>
              <a:spLocks noChangeArrowheads="1"/>
            </p:cNvSpPr>
            <p:nvPr/>
          </p:nvSpPr>
          <p:spPr bwMode="auto">
            <a:xfrm>
              <a:off x="4995349" y="5651514"/>
              <a:ext cx="3047478" cy="821473"/>
            </a:xfrm>
            <a:prstGeom prst="wedgeRoundRectCallout">
              <a:avLst>
                <a:gd name="adj1" fmla="val -102441"/>
                <a:gd name="adj2" fmla="val -77395"/>
                <a:gd name="adj3" fmla="val 16667"/>
              </a:avLst>
            </a:prstGeom>
            <a:solidFill>
              <a:srgbClr val="DDDDDD"/>
            </a:solidFill>
            <a:ln w="12700">
              <a:solidFill>
                <a:schemeClr val="tx1"/>
              </a:solidFill>
              <a:miter lim="800000"/>
              <a:headEnd/>
              <a:tailEnd/>
            </a:ln>
          </p:spPr>
          <p:txBody>
            <a:bodyPr/>
            <a:lstStyle/>
            <a:p>
              <a:r>
                <a:rPr lang="en-US" sz="1600" dirty="0"/>
                <a:t>Output:</a:t>
              </a:r>
            </a:p>
            <a:p>
              <a:r>
                <a:rPr lang="en-US" sz="1600" dirty="0"/>
                <a:t>Hello Spring 3.0</a:t>
              </a:r>
            </a:p>
          </p:txBody>
        </p:sp>
        <p:sp>
          <p:nvSpPr>
            <p:cNvPr id="12295" name="AutoShape 9"/>
            <p:cNvSpPr>
              <a:spLocks noChangeArrowheads="1"/>
            </p:cNvSpPr>
            <p:nvPr/>
          </p:nvSpPr>
          <p:spPr bwMode="auto">
            <a:xfrm>
              <a:off x="8042828" y="2699358"/>
              <a:ext cx="1774755" cy="623456"/>
            </a:xfrm>
            <a:prstGeom prst="wedgeRoundRectCallout">
              <a:avLst>
                <a:gd name="adj1" fmla="val -80958"/>
                <a:gd name="adj2" fmla="val -27991"/>
                <a:gd name="adj3" fmla="val 16667"/>
              </a:avLst>
            </a:prstGeom>
            <a:solidFill>
              <a:srgbClr val="DDDDDD"/>
            </a:solidFill>
            <a:ln w="12700">
              <a:solidFill>
                <a:schemeClr val="tx1"/>
              </a:solidFill>
              <a:miter lim="800000"/>
              <a:headEnd/>
              <a:tailEnd/>
            </a:ln>
          </p:spPr>
          <p:txBody>
            <a:bodyPr/>
            <a:lstStyle/>
            <a:p>
              <a:r>
                <a:rPr lang="en-US" sz="1100" dirty="0"/>
                <a:t>The Spring configuration file</a:t>
              </a:r>
            </a:p>
          </p:txBody>
        </p:sp>
      </p:grpSp>
      <p:sp>
        <p:nvSpPr>
          <p:cNvPr id="4" name="Title 3"/>
          <p:cNvSpPr>
            <a:spLocks noGrp="1"/>
          </p:cNvSpPr>
          <p:nvPr>
            <p:ph type="title"/>
          </p:nvPr>
        </p:nvSpPr>
        <p:spPr>
          <a:xfrm>
            <a:off x="309802" y="418452"/>
            <a:ext cx="7368956" cy="352729"/>
          </a:xfrm>
        </p:spPr>
        <p:txBody>
          <a:bodyPr>
            <a:normAutofit/>
          </a:bodyPr>
          <a:lstStyle/>
          <a:p>
            <a:r>
              <a:rPr lang="en-US" dirty="0"/>
              <a:t>Configurations – XML </a:t>
            </a:r>
            <a:r>
              <a:rPr lang="en-US" dirty="0" err="1"/>
              <a:t>Confifuration</a:t>
            </a:r>
            <a:endParaRPr lang="en-US" dirty="0"/>
          </a:p>
        </p:txBody>
      </p:sp>
    </p:spTree>
    <p:extLst>
      <p:ext uri="{BB962C8B-B14F-4D97-AF65-F5344CB8AC3E}">
        <p14:creationId xmlns:p14="http://schemas.microsoft.com/office/powerpoint/2010/main" val="3453520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147056" y="1139370"/>
            <a:ext cx="6880637" cy="3626577"/>
            <a:chOff x="921658" y="1014364"/>
            <a:chExt cx="6880637" cy="3626577"/>
          </a:xfrm>
        </p:grpSpPr>
        <p:sp>
          <p:nvSpPr>
            <p:cNvPr id="14339" name="AutoShape 4"/>
            <p:cNvSpPr>
              <a:spLocks noChangeArrowheads="1"/>
            </p:cNvSpPr>
            <p:nvPr/>
          </p:nvSpPr>
          <p:spPr bwMode="auto">
            <a:xfrm>
              <a:off x="921658" y="1921508"/>
              <a:ext cx="6880637" cy="2719433"/>
            </a:xfrm>
            <a:prstGeom prst="roundRect">
              <a:avLst>
                <a:gd name="adj" fmla="val 16667"/>
              </a:avLst>
            </a:prstGeom>
            <a:noFill/>
            <a:ln w="19050">
              <a:solidFill>
                <a:schemeClr val="tx1"/>
              </a:solidFill>
              <a:round/>
              <a:headEnd/>
              <a:tailEnd/>
            </a:ln>
          </p:spPr>
          <p:txBody>
            <a:bodyPr anchor="ctr"/>
            <a:lstStyle/>
            <a:p>
              <a:r>
                <a:rPr lang="en-US" sz="1200" dirty="0"/>
                <a:t>&lt;?xml version="1.0" encoding="UTF-8"?&gt;</a:t>
              </a:r>
            </a:p>
            <a:p>
              <a:r>
                <a:rPr lang="en-US" sz="1200" dirty="0"/>
                <a:t>&lt;beans </a:t>
              </a:r>
              <a:r>
                <a:rPr lang="en-US" sz="1200" dirty="0" err="1"/>
                <a:t>xmlns</a:t>
              </a:r>
              <a:r>
                <a:rPr lang="en-US" sz="1200" dirty="0"/>
                <a:t>="http://www.springframework.org/schema/beans"</a:t>
              </a:r>
            </a:p>
            <a:p>
              <a:r>
                <a:rPr lang="en-US" sz="1200" dirty="0" err="1"/>
                <a:t>xmlns:xsi</a:t>
              </a:r>
              <a:r>
                <a:rPr lang="en-US" sz="1200" dirty="0"/>
                <a:t>="http://www.w3.org/2001/XMLSchema-instance" </a:t>
              </a:r>
              <a:r>
                <a:rPr lang="en-US" sz="1200" dirty="0" err="1"/>
                <a:t>xmlns:aop</a:t>
              </a:r>
              <a:r>
                <a:rPr lang="en-US" sz="1200" dirty="0"/>
                <a:t>="http://www.springframework.org/schema/aop"</a:t>
              </a:r>
            </a:p>
            <a:p>
              <a:r>
                <a:rPr lang="en-US" sz="1200" dirty="0" err="1"/>
                <a:t>xsi:schemaLocation</a:t>
              </a:r>
              <a:r>
                <a:rPr lang="en-US" sz="1200" dirty="0"/>
                <a:t>="http://www.springframework.org/schema/beans http://www.springframework.org/schema/beans/spring-beans-4.0.xsd"&gt;</a:t>
              </a:r>
            </a:p>
            <a:p>
              <a:endParaRPr lang="en-US" sz="1200" dirty="0"/>
            </a:p>
            <a:p>
              <a:r>
                <a:rPr lang="en-US" sz="1200" dirty="0"/>
                <a:t>     &lt;bean id="</a:t>
              </a:r>
              <a:r>
                <a:rPr lang="en-US" sz="1200" dirty="0" err="1"/>
                <a:t>currencyConverter</a:t>
              </a:r>
              <a:r>
                <a:rPr lang="en-US" sz="1200" dirty="0"/>
                <a:t>" </a:t>
              </a:r>
            </a:p>
            <a:p>
              <a:r>
                <a:rPr lang="en-US" sz="1200" dirty="0"/>
                <a:t>		class="</a:t>
              </a:r>
              <a:r>
                <a:rPr lang="en-US" sz="1200" dirty="0" err="1"/>
                <a:t>training.Spring.CurrencyConverterImpl</a:t>
              </a:r>
              <a:r>
                <a:rPr lang="en-US" sz="1200" dirty="0"/>
                <a:t>"&gt;</a:t>
              </a:r>
            </a:p>
            <a:p>
              <a:r>
                <a:rPr lang="en-US" sz="1200" dirty="0"/>
                <a:t>	&lt;property name="</a:t>
              </a:r>
              <a:r>
                <a:rPr lang="en-US" sz="1200" dirty="0" err="1"/>
                <a:t>exchangeRate</a:t>
              </a:r>
              <a:r>
                <a:rPr lang="en-US" sz="1200" dirty="0"/>
                <a:t>" value="44.50" /&gt;</a:t>
              </a:r>
            </a:p>
            <a:p>
              <a:r>
                <a:rPr lang="en-US" sz="1200" dirty="0"/>
                <a:t>     &lt;/bean&gt;</a:t>
              </a:r>
            </a:p>
            <a:p>
              <a:r>
                <a:rPr lang="en-US" sz="1200" dirty="0"/>
                <a:t> &lt;/beans&gt;</a:t>
              </a:r>
            </a:p>
          </p:txBody>
        </p:sp>
        <p:sp>
          <p:nvSpPr>
            <p:cNvPr id="14340" name="AutoShape 6"/>
            <p:cNvSpPr>
              <a:spLocks noChangeArrowheads="1"/>
            </p:cNvSpPr>
            <p:nvPr/>
          </p:nvSpPr>
          <p:spPr bwMode="auto">
            <a:xfrm>
              <a:off x="4622800" y="1014364"/>
              <a:ext cx="2321859" cy="478973"/>
            </a:xfrm>
            <a:prstGeom prst="wedgeRoundRectCallout">
              <a:avLst>
                <a:gd name="adj1" fmla="val -102137"/>
                <a:gd name="adj2" fmla="val 203248"/>
                <a:gd name="adj3" fmla="val 16667"/>
              </a:avLst>
            </a:prstGeom>
            <a:solidFill>
              <a:srgbClr val="DDDDDD"/>
            </a:solidFill>
            <a:ln w="12700">
              <a:solidFill>
                <a:schemeClr val="tx1"/>
              </a:solidFill>
              <a:miter lim="800000"/>
              <a:headEnd/>
              <a:tailEnd/>
            </a:ln>
          </p:spPr>
          <p:txBody>
            <a:bodyPr/>
            <a:lstStyle/>
            <a:p>
              <a:pPr algn="ctr"/>
              <a:r>
                <a:rPr lang="en-US" sz="1200" dirty="0"/>
                <a:t>The configuration file (CurrencyConverter.xml)</a:t>
              </a:r>
            </a:p>
          </p:txBody>
        </p:sp>
      </p:grpSp>
      <p:sp>
        <p:nvSpPr>
          <p:cNvPr id="4" name="Title 3"/>
          <p:cNvSpPr>
            <a:spLocks noGrp="1"/>
          </p:cNvSpPr>
          <p:nvPr>
            <p:ph type="title"/>
          </p:nvPr>
        </p:nvSpPr>
        <p:spPr>
          <a:xfrm>
            <a:off x="309801" y="418451"/>
            <a:ext cx="8312649" cy="782387"/>
          </a:xfrm>
        </p:spPr>
        <p:txBody>
          <a:bodyPr>
            <a:normAutofit/>
          </a:bodyPr>
          <a:lstStyle/>
          <a:p>
            <a:r>
              <a:rPr lang="en-US" dirty="0"/>
              <a:t>Configurations – XML Configuration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9801" y="418452"/>
            <a:ext cx="8312649" cy="870521"/>
          </a:xfrm>
        </p:spPr>
        <p:txBody>
          <a:bodyPr>
            <a:normAutofit/>
          </a:bodyPr>
          <a:lstStyle/>
          <a:p>
            <a:r>
              <a:rPr lang="en-US" sz="2000" dirty="0"/>
              <a:t> Inversion of Control (IoC) </a:t>
            </a:r>
            <a:r>
              <a:rPr lang="en-US" sz="1800" dirty="0"/>
              <a:t>- Wiring Beans  - Inner Beans</a:t>
            </a:r>
          </a:p>
        </p:txBody>
      </p:sp>
      <p:sp>
        <p:nvSpPr>
          <p:cNvPr id="28676" name="Rectangle 6"/>
          <p:cNvSpPr>
            <a:spLocks noGrp="1"/>
          </p:cNvSpPr>
          <p:nvPr>
            <p:ph idx="1"/>
          </p:nvPr>
        </p:nvSpPr>
        <p:spPr>
          <a:xfrm>
            <a:off x="298516" y="1494766"/>
            <a:ext cx="8404809" cy="4643751"/>
          </a:xfrm>
          <a:noFill/>
        </p:spPr>
        <p:txBody>
          <a:bodyPr>
            <a:normAutofit/>
          </a:bodyPr>
          <a:lstStyle/>
          <a:p>
            <a:pPr>
              <a:lnSpc>
                <a:spcPct val="150000"/>
              </a:lnSpc>
            </a:pPr>
            <a:r>
              <a:rPr lang="en-US" sz="1600" dirty="0"/>
              <a:t>Inner bean construction:</a:t>
            </a:r>
          </a:p>
          <a:p>
            <a:pPr>
              <a:lnSpc>
                <a:spcPct val="150000"/>
              </a:lnSpc>
            </a:pPr>
            <a:endParaRPr lang="en-US" sz="1600" dirty="0"/>
          </a:p>
          <a:p>
            <a:pPr>
              <a:lnSpc>
                <a:spcPct val="150000"/>
              </a:lnSpc>
            </a:pPr>
            <a:endParaRPr lang="en-US" sz="1600" dirty="0"/>
          </a:p>
          <a:p>
            <a:pPr>
              <a:lnSpc>
                <a:spcPct val="150000"/>
              </a:lnSpc>
            </a:pPr>
            <a:endParaRPr lang="en-US" sz="1600" dirty="0"/>
          </a:p>
          <a:p>
            <a:pPr>
              <a:lnSpc>
                <a:spcPct val="150000"/>
              </a:lnSpc>
            </a:pPr>
            <a:endParaRPr lang="en-US" sz="1600" dirty="0"/>
          </a:p>
          <a:p>
            <a:pPr lvl="2">
              <a:lnSpc>
                <a:spcPct val="150000"/>
              </a:lnSpc>
            </a:pPr>
            <a:r>
              <a:rPr lang="en-US" sz="1000" b="1" i="1" dirty="0"/>
              <a:t>Note</a:t>
            </a:r>
            <a:r>
              <a:rPr lang="en-US" sz="1000" i="1" dirty="0"/>
              <a:t> : Drawback here is that the instance of inner class cannot be used  anywhere else; it is an instance created specifically for use by the  outer bean.</a:t>
            </a:r>
          </a:p>
          <a:p>
            <a:pPr>
              <a:lnSpc>
                <a:spcPct val="150000"/>
              </a:lnSpc>
            </a:pPr>
            <a:endParaRPr lang="en-US" sz="1600" dirty="0"/>
          </a:p>
        </p:txBody>
      </p:sp>
      <p:sp>
        <p:nvSpPr>
          <p:cNvPr id="28675" name="AutoShape 4"/>
          <p:cNvSpPr>
            <a:spLocks noChangeArrowheads="1"/>
          </p:cNvSpPr>
          <p:nvPr/>
        </p:nvSpPr>
        <p:spPr bwMode="auto">
          <a:xfrm>
            <a:off x="958658" y="2082381"/>
            <a:ext cx="5732429" cy="940219"/>
          </a:xfrm>
          <a:prstGeom prst="roundRect">
            <a:avLst>
              <a:gd name="adj" fmla="val 16667"/>
            </a:avLst>
          </a:prstGeom>
          <a:noFill/>
          <a:ln w="19050">
            <a:solidFill>
              <a:schemeClr val="tx1"/>
            </a:solidFill>
            <a:round/>
            <a:headEnd/>
            <a:tailEnd/>
          </a:ln>
        </p:spPr>
        <p:txBody>
          <a:bodyPr wrap="none" anchor="ctr"/>
          <a:lstStyle/>
          <a:p>
            <a:r>
              <a:rPr lang="en-US" sz="1100" dirty="0"/>
              <a:t>&lt;bean id="</a:t>
            </a:r>
            <a:r>
              <a:rPr lang="en-US" sz="1100" dirty="0" err="1"/>
              <a:t>currencyConverter</a:t>
            </a:r>
            <a:r>
              <a:rPr lang="en-US" sz="1100" dirty="0"/>
              <a:t>" class=“</a:t>
            </a:r>
            <a:r>
              <a:rPr lang="en-US" sz="1100" dirty="0" err="1"/>
              <a:t>CurrencyConverterImpl</a:t>
            </a:r>
            <a:r>
              <a:rPr lang="en-US" sz="1100" dirty="0"/>
              <a:t>"&gt;</a:t>
            </a:r>
          </a:p>
          <a:p>
            <a:r>
              <a:rPr lang="en-US" sz="1100" dirty="0"/>
              <a:t>     &lt;property name="</a:t>
            </a:r>
            <a:r>
              <a:rPr lang="en-US" sz="1100" dirty="0" err="1"/>
              <a:t>exchangeService</a:t>
            </a:r>
            <a:r>
              <a:rPr lang="en-US" sz="1100" dirty="0"/>
              <a:t>"&gt;</a:t>
            </a:r>
          </a:p>
          <a:p>
            <a:pPr lvl="2"/>
            <a:r>
              <a:rPr lang="en-US" sz="1100" dirty="0"/>
              <a:t>                 &lt;bean class= "</a:t>
            </a:r>
            <a:r>
              <a:rPr lang="en-US" sz="1100" dirty="0" err="1"/>
              <a:t>ExchangeServiceImpl</a:t>
            </a:r>
            <a:r>
              <a:rPr lang="en-US" sz="1100" dirty="0"/>
              <a:t>" /&gt;</a:t>
            </a:r>
          </a:p>
          <a:p>
            <a:pPr lvl="1"/>
            <a:r>
              <a:rPr lang="en-US" sz="1100" dirty="0"/>
              <a:t>     &lt;/property&gt;</a:t>
            </a:r>
          </a:p>
          <a:p>
            <a:r>
              <a:rPr lang="en-US" sz="1100" dirty="0"/>
              <a:t>&lt;/bean&gt;</a:t>
            </a:r>
          </a:p>
        </p:txBody>
      </p:sp>
    </p:spTree>
    <p:extLst>
      <p:ext uri="{BB962C8B-B14F-4D97-AF65-F5344CB8AC3E}">
        <p14:creationId xmlns:p14="http://schemas.microsoft.com/office/powerpoint/2010/main" val="18269461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9801" y="308472"/>
            <a:ext cx="8312649" cy="914400"/>
          </a:xfrm>
        </p:spPr>
        <p:txBody>
          <a:bodyPr>
            <a:normAutofit/>
          </a:bodyPr>
          <a:lstStyle/>
          <a:p>
            <a:r>
              <a:rPr lang="en-US" dirty="0"/>
              <a:t> IOC – using Collections</a:t>
            </a:r>
          </a:p>
        </p:txBody>
      </p:sp>
      <p:sp>
        <p:nvSpPr>
          <p:cNvPr id="31747" name="Rectangle 5"/>
          <p:cNvSpPr>
            <a:spLocks noGrp="1"/>
          </p:cNvSpPr>
          <p:nvPr>
            <p:ph idx="1"/>
          </p:nvPr>
        </p:nvSpPr>
        <p:spPr>
          <a:xfrm>
            <a:off x="1517716" y="1222872"/>
            <a:ext cx="5264084" cy="3330003"/>
          </a:xfrm>
        </p:spPr>
        <p:txBody>
          <a:bodyPr/>
          <a:lstStyle/>
          <a:p>
            <a:pPr>
              <a:lnSpc>
                <a:spcPct val="150000"/>
              </a:lnSpc>
            </a:pPr>
            <a:r>
              <a:rPr lang="en-US" dirty="0"/>
              <a:t>List 		-	&lt;list&gt;</a:t>
            </a:r>
          </a:p>
          <a:p>
            <a:pPr>
              <a:lnSpc>
                <a:spcPct val="150000"/>
              </a:lnSpc>
            </a:pPr>
            <a:r>
              <a:rPr lang="en-US" dirty="0"/>
              <a:t>Set		-	&lt;set&gt;</a:t>
            </a:r>
          </a:p>
          <a:p>
            <a:pPr>
              <a:lnSpc>
                <a:spcPct val="150000"/>
              </a:lnSpc>
            </a:pPr>
            <a:r>
              <a:rPr lang="en-US" dirty="0"/>
              <a:t>Map		-	&lt;map&gt;</a:t>
            </a:r>
          </a:p>
          <a:p>
            <a:pPr>
              <a:lnSpc>
                <a:spcPct val="150000"/>
              </a:lnSpc>
            </a:pPr>
            <a:r>
              <a:rPr lang="en-US" dirty="0"/>
              <a:t>Properties	-	&lt;props&gt;</a:t>
            </a:r>
          </a:p>
        </p:txBody>
      </p:sp>
    </p:spTree>
    <p:extLst>
      <p:ext uri="{BB962C8B-B14F-4D97-AF65-F5344CB8AC3E}">
        <p14:creationId xmlns:p14="http://schemas.microsoft.com/office/powerpoint/2010/main" val="41815184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309801" y="418452"/>
            <a:ext cx="8312649" cy="749336"/>
          </a:xfrm>
        </p:spPr>
        <p:txBody>
          <a:bodyPr>
            <a:normAutofit/>
          </a:bodyPr>
          <a:lstStyle/>
          <a:p>
            <a:r>
              <a:rPr lang="en-US" sz="2000" dirty="0"/>
              <a:t> Inversion of Control (IoC) </a:t>
            </a:r>
            <a:r>
              <a:rPr lang="en-US" sz="1800" dirty="0"/>
              <a:t>- DemoSpring_1</a:t>
            </a:r>
          </a:p>
        </p:txBody>
      </p:sp>
      <p:sp>
        <p:nvSpPr>
          <p:cNvPr id="16386" name="Rectangle 3"/>
          <p:cNvSpPr>
            <a:spLocks noGrp="1"/>
          </p:cNvSpPr>
          <p:nvPr>
            <p:ph idx="1"/>
          </p:nvPr>
        </p:nvSpPr>
        <p:spPr>
          <a:xfrm>
            <a:off x="435428" y="1676400"/>
            <a:ext cx="6458408" cy="2480917"/>
          </a:xfrm>
          <a:noFill/>
        </p:spPr>
        <p:txBody>
          <a:bodyPr>
            <a:normAutofit/>
          </a:bodyPr>
          <a:lstStyle/>
          <a:p>
            <a:pPr>
              <a:lnSpc>
                <a:spcPct val="150000"/>
              </a:lnSpc>
            </a:pPr>
            <a:r>
              <a:rPr lang="en-US" sz="1600" dirty="0"/>
              <a:t>This demo illustrates how the container will </a:t>
            </a:r>
          </a:p>
          <a:p>
            <a:pPr marL="0" indent="0">
              <a:lnSpc>
                <a:spcPct val="150000"/>
              </a:lnSpc>
              <a:buNone/>
            </a:pPr>
            <a:r>
              <a:rPr lang="en-US" sz="1600" dirty="0"/>
              <a:t>    instantiate the CurrencyConverter service using</a:t>
            </a:r>
          </a:p>
          <a:p>
            <a:pPr marL="0" indent="0">
              <a:lnSpc>
                <a:spcPct val="150000"/>
              </a:lnSpc>
              <a:buNone/>
            </a:pPr>
            <a:r>
              <a:rPr lang="en-US" sz="1600" dirty="0"/>
              <a:t>    setter injection and Constructor Injection.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09801" y="418452"/>
            <a:ext cx="8312649" cy="716375"/>
          </a:xfrm>
        </p:spPr>
        <p:txBody>
          <a:bodyPr>
            <a:normAutofit/>
          </a:bodyPr>
          <a:lstStyle/>
          <a:p>
            <a:r>
              <a:rPr lang="en-US" dirty="0"/>
              <a:t> Bean </a:t>
            </a:r>
            <a:r>
              <a:rPr lang="en-US" dirty="0" err="1"/>
              <a:t>Autowiring</a:t>
            </a:r>
            <a:endParaRPr lang="en-US" dirty="0"/>
          </a:p>
        </p:txBody>
      </p:sp>
      <p:sp>
        <p:nvSpPr>
          <p:cNvPr id="17" name="Rectangle 5">
            <a:extLst>
              <a:ext uri="{FF2B5EF4-FFF2-40B4-BE49-F238E27FC236}">
                <a16:creationId xmlns:a16="http://schemas.microsoft.com/office/drawing/2014/main" id="{F77AD5D7-6822-478C-87D6-A9906804CCD0}"/>
              </a:ext>
            </a:extLst>
          </p:cNvPr>
          <p:cNvSpPr>
            <a:spLocks noGrp="1"/>
          </p:cNvSpPr>
          <p:nvPr>
            <p:ph idx="1"/>
          </p:nvPr>
        </p:nvSpPr>
        <p:spPr>
          <a:xfrm>
            <a:off x="1517716" y="1222872"/>
            <a:ext cx="5264084" cy="2870157"/>
          </a:xfrm>
        </p:spPr>
        <p:txBody>
          <a:bodyPr/>
          <a:lstStyle/>
          <a:p>
            <a:pPr>
              <a:lnSpc>
                <a:spcPct val="150000"/>
              </a:lnSpc>
            </a:pPr>
            <a:r>
              <a:rPr lang="en-US" dirty="0"/>
              <a:t>No</a:t>
            </a:r>
          </a:p>
          <a:p>
            <a:pPr>
              <a:lnSpc>
                <a:spcPct val="150000"/>
              </a:lnSpc>
            </a:pPr>
            <a:r>
              <a:rPr lang="en-US" dirty="0" err="1"/>
              <a:t>byName</a:t>
            </a:r>
            <a:endParaRPr lang="en-US" dirty="0"/>
          </a:p>
          <a:p>
            <a:pPr>
              <a:lnSpc>
                <a:spcPct val="150000"/>
              </a:lnSpc>
            </a:pPr>
            <a:r>
              <a:rPr lang="en-US" dirty="0" err="1"/>
              <a:t>byType</a:t>
            </a:r>
            <a:endParaRPr lang="en-US" dirty="0"/>
          </a:p>
          <a:p>
            <a:pPr>
              <a:lnSpc>
                <a:spcPct val="150000"/>
              </a:lnSpc>
            </a:pPr>
            <a:r>
              <a:rPr lang="en-US" dirty="0"/>
              <a:t>constructor</a:t>
            </a:r>
          </a:p>
          <a:p>
            <a:pPr>
              <a:lnSpc>
                <a:spcPct val="150000"/>
              </a:lnSpc>
            </a:pPr>
            <a:r>
              <a:rPr lang="en-US" dirty="0"/>
              <a:t>auto-detect</a:t>
            </a:r>
          </a:p>
          <a:p>
            <a:pPr marL="0" indent="0">
              <a:lnSpc>
                <a:spcPct val="150000"/>
              </a:lnSpc>
              <a:buNone/>
            </a:pPr>
            <a:endParaRPr lang="en-US" dirty="0"/>
          </a:p>
        </p:txBody>
      </p:sp>
      <p:sp>
        <p:nvSpPr>
          <p:cNvPr id="4" name="TextBox 3">
            <a:extLst>
              <a:ext uri="{FF2B5EF4-FFF2-40B4-BE49-F238E27FC236}">
                <a16:creationId xmlns:a16="http://schemas.microsoft.com/office/drawing/2014/main" id="{F8044B58-4DD7-4D01-A922-4EEBD4C61908}"/>
              </a:ext>
            </a:extLst>
          </p:cNvPr>
          <p:cNvSpPr txBox="1"/>
          <p:nvPr/>
        </p:nvSpPr>
        <p:spPr>
          <a:xfrm>
            <a:off x="1517716" y="4717143"/>
            <a:ext cx="3571812" cy="276999"/>
          </a:xfrm>
          <a:prstGeom prst="rect">
            <a:avLst/>
          </a:prstGeom>
          <a:noFill/>
        </p:spPr>
        <p:txBody>
          <a:bodyPr wrap="none" rtlCol="0">
            <a:spAutoFit/>
          </a:bodyPr>
          <a:lstStyle/>
          <a:p>
            <a:r>
              <a:rPr lang="en-US" sz="1200" b="1" i="1" dirty="0"/>
              <a:t>Note</a:t>
            </a:r>
            <a:r>
              <a:rPr lang="en-US" sz="1200" i="1" dirty="0"/>
              <a:t>: </a:t>
            </a:r>
            <a:r>
              <a:rPr lang="en-US" sz="1200" i="1" dirty="0" err="1"/>
              <a:t>Autowiring</a:t>
            </a:r>
            <a:r>
              <a:rPr lang="en-US" sz="1200" i="1" dirty="0"/>
              <a:t> has some drawbacks too.</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309801" y="418452"/>
            <a:ext cx="8312649" cy="782387"/>
          </a:xfrm>
        </p:spPr>
        <p:txBody>
          <a:bodyPr>
            <a:normAutofit/>
          </a:bodyPr>
          <a:lstStyle/>
          <a:p>
            <a:r>
              <a:rPr lang="en-US" sz="2700" dirty="0"/>
              <a:t>Inversion of Control (IoC)</a:t>
            </a:r>
            <a:br>
              <a:rPr lang="en-US" dirty="0"/>
            </a:br>
            <a:r>
              <a:rPr lang="en-US" dirty="0"/>
              <a:t>                  -DemoSpring_3</a:t>
            </a:r>
          </a:p>
        </p:txBody>
      </p:sp>
      <p:sp>
        <p:nvSpPr>
          <p:cNvPr id="25602" name="Rectangle 3"/>
          <p:cNvSpPr>
            <a:spLocks noGrp="1"/>
          </p:cNvSpPr>
          <p:nvPr>
            <p:ph idx="1"/>
          </p:nvPr>
        </p:nvSpPr>
        <p:spPr>
          <a:noFill/>
        </p:spPr>
        <p:txBody>
          <a:bodyPr/>
          <a:lstStyle/>
          <a:p>
            <a:pPr>
              <a:lnSpc>
                <a:spcPct val="150000"/>
              </a:lnSpc>
            </a:pPr>
            <a:endParaRPr lang="en-US" dirty="0">
              <a:cs typeface="Arial" pitchFamily="34" charset="0"/>
            </a:endParaRPr>
          </a:p>
          <a:p>
            <a:pPr>
              <a:lnSpc>
                <a:spcPct val="150000"/>
              </a:lnSpc>
            </a:pPr>
            <a:r>
              <a:rPr lang="en-US" dirty="0">
                <a:cs typeface="Arial" pitchFamily="34" charset="0"/>
              </a:rPr>
              <a:t>This demo illustrates how the  </a:t>
            </a:r>
            <a:r>
              <a:rPr lang="en-US" dirty="0" err="1">
                <a:cs typeface="Arial" pitchFamily="34" charset="0"/>
              </a:rPr>
              <a:t>BeanFactory</a:t>
            </a:r>
            <a:r>
              <a:rPr lang="en-US" dirty="0">
                <a:cs typeface="Arial" pitchFamily="34" charset="0"/>
              </a:rPr>
              <a:t> loads the bean definition and wires the beans  together</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309801" y="198304"/>
            <a:ext cx="8312649" cy="644177"/>
          </a:xfrm>
        </p:spPr>
        <p:txBody>
          <a:bodyPr>
            <a:noAutofit/>
          </a:bodyPr>
          <a:lstStyle/>
          <a:p>
            <a:r>
              <a:rPr lang="en-US" dirty="0"/>
              <a:t>Inversion of Control (IoC)</a:t>
            </a:r>
            <a:br>
              <a:rPr lang="en-US" dirty="0"/>
            </a:br>
            <a:r>
              <a:rPr lang="en-US" dirty="0"/>
              <a:t>             -DemoSpring_4 </a:t>
            </a:r>
          </a:p>
        </p:txBody>
      </p:sp>
      <p:sp>
        <p:nvSpPr>
          <p:cNvPr id="30722" name="Rectangle 3"/>
          <p:cNvSpPr>
            <a:spLocks noGrp="1"/>
          </p:cNvSpPr>
          <p:nvPr>
            <p:ph idx="1"/>
          </p:nvPr>
        </p:nvSpPr>
        <p:spPr>
          <a:noFill/>
        </p:spPr>
        <p:txBody>
          <a:bodyPr/>
          <a:lstStyle/>
          <a:p>
            <a:endParaRPr lang="en-US" dirty="0"/>
          </a:p>
          <a:p>
            <a:endParaRPr lang="en-US" dirty="0"/>
          </a:p>
          <a:p>
            <a:r>
              <a:rPr lang="en-US" dirty="0"/>
              <a:t>This demo illustrates automatically wiring your </a:t>
            </a:r>
          </a:p>
          <a:p>
            <a:pPr marL="0" indent="0">
              <a:buNone/>
            </a:pPr>
            <a:r>
              <a:rPr lang="en-US" dirty="0"/>
              <a:t>   beans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fr-FR" dirty="0"/>
              <a:t>    Bean containers: concept</a:t>
            </a:r>
            <a:endParaRPr lang="en-US" dirty="0"/>
          </a:p>
        </p:txBody>
      </p:sp>
      <p:sp>
        <p:nvSpPr>
          <p:cNvPr id="32771" name="Rectangle 5"/>
          <p:cNvSpPr>
            <a:spLocks noGrp="1"/>
          </p:cNvSpPr>
          <p:nvPr>
            <p:ph idx="1"/>
          </p:nvPr>
        </p:nvSpPr>
        <p:spPr>
          <a:xfrm>
            <a:off x="298516" y="1134738"/>
            <a:ext cx="6238762" cy="5003780"/>
          </a:xfrm>
          <a:noFill/>
        </p:spPr>
        <p:txBody>
          <a:bodyPr>
            <a:normAutofit/>
          </a:bodyPr>
          <a:lstStyle/>
          <a:p>
            <a:pPr>
              <a:lnSpc>
                <a:spcPct val="150000"/>
              </a:lnSpc>
            </a:pPr>
            <a:r>
              <a:rPr lang="en-US" sz="1800" dirty="0"/>
              <a:t>Bean Containers known as Bean Factory</a:t>
            </a:r>
          </a:p>
          <a:p>
            <a:pPr>
              <a:lnSpc>
                <a:spcPct val="150000"/>
              </a:lnSpc>
            </a:pPr>
            <a:r>
              <a:rPr lang="en-US" sz="1800" dirty="0"/>
              <a:t>Responsible to create and dispense beans. </a:t>
            </a:r>
          </a:p>
          <a:p>
            <a:pPr>
              <a:lnSpc>
                <a:spcPct val="150000"/>
              </a:lnSpc>
            </a:pPr>
            <a:r>
              <a:rPr lang="en-US" sz="1800" dirty="0"/>
              <a:t>Bean Life Cycle</a:t>
            </a:r>
          </a:p>
          <a:p>
            <a:pPr>
              <a:lnSpc>
                <a:spcPct val="150000"/>
              </a:lnSpc>
            </a:pPr>
            <a:r>
              <a:rPr lang="en-US" sz="1800" dirty="0"/>
              <a:t>Two types of containers:</a:t>
            </a:r>
            <a:endParaRPr lang="en-US" sz="1400" b="0" dirty="0">
              <a:cs typeface="Arial" pitchFamily="34" charset="0"/>
            </a:endParaRPr>
          </a:p>
          <a:p>
            <a:pPr lvl="4">
              <a:lnSpc>
                <a:spcPct val="150000"/>
              </a:lnSpc>
            </a:pPr>
            <a:r>
              <a:rPr lang="en-US" dirty="0">
                <a:cs typeface="Arial" pitchFamily="34" charset="0"/>
              </a:rPr>
              <a:t>Bean factory</a:t>
            </a:r>
          </a:p>
          <a:p>
            <a:pPr lvl="4">
              <a:lnSpc>
                <a:spcPct val="150000"/>
              </a:lnSpc>
            </a:pPr>
            <a:r>
              <a:rPr lang="en-US" dirty="0">
                <a:cs typeface="Arial" pitchFamily="34" charset="0"/>
              </a:rPr>
              <a:t>Application context</a:t>
            </a:r>
            <a:endParaRPr lang="en-US" dirty="0"/>
          </a:p>
        </p:txBody>
      </p:sp>
      <p:sp>
        <p:nvSpPr>
          <p:cNvPr id="32772" name="Rectangle 7"/>
          <p:cNvSpPr>
            <a:spLocks/>
          </p:cNvSpPr>
          <p:nvPr/>
        </p:nvSpPr>
        <p:spPr bwMode="auto">
          <a:xfrm>
            <a:off x="685800" y="3581400"/>
            <a:ext cx="5029200" cy="2057400"/>
          </a:xfrm>
          <a:prstGeom prst="rect">
            <a:avLst/>
          </a:prstGeom>
          <a:noFill/>
          <a:ln w="9525">
            <a:noFill/>
            <a:miter lim="800000"/>
            <a:headEnd/>
            <a:tailEnd/>
          </a:ln>
        </p:spPr>
        <p:txBody>
          <a:bodyPr/>
          <a:lstStyle/>
          <a:p>
            <a:pPr marL="742950" lvl="1" indent="-285750" eaLnBrk="0" hangingPunct="0">
              <a:spcBef>
                <a:spcPct val="20000"/>
              </a:spcBef>
              <a:buClr>
                <a:srgbClr val="00A1E4"/>
              </a:buClr>
              <a:buFont typeface="Arial" pitchFamily="34" charset="0"/>
              <a:buChar char="–"/>
            </a:pPr>
            <a:endParaRPr lang="en-US">
              <a:solidFill>
                <a:srgbClr val="000000"/>
              </a:solidFill>
              <a:latin typeface="Candara"/>
            </a:endParaRPr>
          </a:p>
        </p:txBody>
      </p:sp>
      <p:grpSp>
        <p:nvGrpSpPr>
          <p:cNvPr id="4" name="Group 3"/>
          <p:cNvGrpSpPr/>
          <p:nvPr/>
        </p:nvGrpSpPr>
        <p:grpSpPr>
          <a:xfrm>
            <a:off x="6651533" y="1472046"/>
            <a:ext cx="2216727" cy="2008909"/>
            <a:chOff x="6486104" y="1371600"/>
            <a:chExt cx="2438400" cy="2209800"/>
          </a:xfrm>
        </p:grpSpPr>
        <p:sp>
          <p:nvSpPr>
            <p:cNvPr id="32773" name="AutoShape 9"/>
            <p:cNvSpPr>
              <a:spLocks noChangeArrowheads="1"/>
            </p:cNvSpPr>
            <p:nvPr/>
          </p:nvSpPr>
          <p:spPr bwMode="auto">
            <a:xfrm>
              <a:off x="6486104" y="1371600"/>
              <a:ext cx="2438400" cy="2209800"/>
            </a:xfrm>
            <a:prstGeom prst="roundRect">
              <a:avLst>
                <a:gd name="adj" fmla="val 16667"/>
              </a:avLst>
            </a:prstGeom>
            <a:solidFill>
              <a:srgbClr val="DDDDDD"/>
            </a:solidFill>
            <a:ln w="9525">
              <a:solidFill>
                <a:schemeClr val="tx1"/>
              </a:solidFill>
              <a:round/>
              <a:headEnd/>
              <a:tailEnd/>
            </a:ln>
          </p:spPr>
          <p:txBody>
            <a:bodyPr wrap="none"/>
            <a:lstStyle/>
            <a:p>
              <a:pPr algn="ctr"/>
              <a:r>
                <a:rPr lang="en-US" sz="1400" b="1"/>
                <a:t>Spring Container</a:t>
              </a:r>
            </a:p>
          </p:txBody>
        </p:sp>
        <p:sp>
          <p:nvSpPr>
            <p:cNvPr id="32774" name="AutoShape 10"/>
            <p:cNvSpPr>
              <a:spLocks noChangeArrowheads="1"/>
            </p:cNvSpPr>
            <p:nvPr/>
          </p:nvSpPr>
          <p:spPr bwMode="auto">
            <a:xfrm>
              <a:off x="6728352" y="2971800"/>
              <a:ext cx="228600" cy="228600"/>
            </a:xfrm>
            <a:prstGeom prst="roundRect">
              <a:avLst>
                <a:gd name="adj" fmla="val 16667"/>
              </a:avLst>
            </a:prstGeom>
            <a:solidFill>
              <a:schemeClr val="accent1"/>
            </a:solidFill>
            <a:ln w="9525">
              <a:solidFill>
                <a:schemeClr val="tx1"/>
              </a:solidFill>
              <a:round/>
              <a:headEnd/>
              <a:tailEnd/>
            </a:ln>
          </p:spPr>
          <p:txBody>
            <a:bodyPr wrap="none" anchor="ctr"/>
            <a:lstStyle/>
            <a:p>
              <a:endParaRPr lang="en-US">
                <a:latin typeface="Candara"/>
              </a:endParaRPr>
            </a:p>
          </p:txBody>
        </p:sp>
        <p:sp>
          <p:nvSpPr>
            <p:cNvPr id="32775" name="AutoShape 11"/>
            <p:cNvSpPr>
              <a:spLocks noChangeArrowheads="1"/>
            </p:cNvSpPr>
            <p:nvPr/>
          </p:nvSpPr>
          <p:spPr bwMode="auto">
            <a:xfrm>
              <a:off x="6956952" y="1828800"/>
              <a:ext cx="228600" cy="228600"/>
            </a:xfrm>
            <a:prstGeom prst="roundRect">
              <a:avLst>
                <a:gd name="adj" fmla="val 16667"/>
              </a:avLst>
            </a:prstGeom>
            <a:solidFill>
              <a:schemeClr val="accent1"/>
            </a:solidFill>
            <a:ln w="9525">
              <a:solidFill>
                <a:schemeClr val="tx1"/>
              </a:solidFill>
              <a:round/>
              <a:headEnd/>
              <a:tailEnd/>
            </a:ln>
          </p:spPr>
          <p:txBody>
            <a:bodyPr wrap="none" anchor="ctr"/>
            <a:lstStyle/>
            <a:p>
              <a:endParaRPr lang="en-US">
                <a:latin typeface="Candara"/>
              </a:endParaRPr>
            </a:p>
          </p:txBody>
        </p:sp>
        <p:sp>
          <p:nvSpPr>
            <p:cNvPr id="32776" name="AutoShape 12"/>
            <p:cNvSpPr>
              <a:spLocks noChangeArrowheads="1"/>
            </p:cNvSpPr>
            <p:nvPr/>
          </p:nvSpPr>
          <p:spPr bwMode="auto">
            <a:xfrm>
              <a:off x="6575952" y="2209800"/>
              <a:ext cx="228600" cy="228600"/>
            </a:xfrm>
            <a:prstGeom prst="roundRect">
              <a:avLst>
                <a:gd name="adj" fmla="val 16667"/>
              </a:avLst>
            </a:prstGeom>
            <a:solidFill>
              <a:schemeClr val="accent1"/>
            </a:solidFill>
            <a:ln w="9525">
              <a:solidFill>
                <a:schemeClr val="tx1"/>
              </a:solidFill>
              <a:round/>
              <a:headEnd/>
              <a:tailEnd/>
            </a:ln>
          </p:spPr>
          <p:txBody>
            <a:bodyPr wrap="none" anchor="ctr"/>
            <a:lstStyle/>
            <a:p>
              <a:endParaRPr lang="en-US">
                <a:latin typeface="Candara"/>
              </a:endParaRPr>
            </a:p>
          </p:txBody>
        </p:sp>
        <p:sp>
          <p:nvSpPr>
            <p:cNvPr id="32777" name="AutoShape 13"/>
            <p:cNvSpPr>
              <a:spLocks noChangeArrowheads="1"/>
            </p:cNvSpPr>
            <p:nvPr/>
          </p:nvSpPr>
          <p:spPr bwMode="auto">
            <a:xfrm>
              <a:off x="6575952" y="2590800"/>
              <a:ext cx="228600" cy="228600"/>
            </a:xfrm>
            <a:prstGeom prst="roundRect">
              <a:avLst>
                <a:gd name="adj" fmla="val 16667"/>
              </a:avLst>
            </a:prstGeom>
            <a:solidFill>
              <a:schemeClr val="accent1"/>
            </a:solidFill>
            <a:ln w="9525">
              <a:solidFill>
                <a:schemeClr val="tx1"/>
              </a:solidFill>
              <a:round/>
              <a:headEnd/>
              <a:tailEnd/>
            </a:ln>
          </p:spPr>
          <p:txBody>
            <a:bodyPr wrap="none" anchor="ctr"/>
            <a:lstStyle/>
            <a:p>
              <a:endParaRPr lang="en-US">
                <a:latin typeface="Candara"/>
              </a:endParaRPr>
            </a:p>
          </p:txBody>
        </p:sp>
        <p:sp>
          <p:nvSpPr>
            <p:cNvPr id="32778" name="AutoShape 14"/>
            <p:cNvSpPr>
              <a:spLocks noChangeArrowheads="1"/>
            </p:cNvSpPr>
            <p:nvPr/>
          </p:nvSpPr>
          <p:spPr bwMode="auto">
            <a:xfrm>
              <a:off x="7033152" y="2514600"/>
              <a:ext cx="228600" cy="228600"/>
            </a:xfrm>
            <a:prstGeom prst="roundRect">
              <a:avLst>
                <a:gd name="adj" fmla="val 16667"/>
              </a:avLst>
            </a:prstGeom>
            <a:solidFill>
              <a:schemeClr val="accent1"/>
            </a:solidFill>
            <a:ln w="9525">
              <a:solidFill>
                <a:schemeClr val="tx1"/>
              </a:solidFill>
              <a:round/>
              <a:headEnd/>
              <a:tailEnd/>
            </a:ln>
          </p:spPr>
          <p:txBody>
            <a:bodyPr wrap="none" anchor="ctr"/>
            <a:lstStyle/>
            <a:p>
              <a:endParaRPr lang="en-US">
                <a:latin typeface="Candara"/>
              </a:endParaRPr>
            </a:p>
          </p:txBody>
        </p:sp>
        <p:sp>
          <p:nvSpPr>
            <p:cNvPr id="32779" name="AutoShape 15"/>
            <p:cNvSpPr>
              <a:spLocks noChangeArrowheads="1"/>
            </p:cNvSpPr>
            <p:nvPr/>
          </p:nvSpPr>
          <p:spPr bwMode="auto">
            <a:xfrm>
              <a:off x="7109352" y="3124200"/>
              <a:ext cx="228600" cy="228600"/>
            </a:xfrm>
            <a:prstGeom prst="roundRect">
              <a:avLst>
                <a:gd name="adj" fmla="val 16667"/>
              </a:avLst>
            </a:prstGeom>
            <a:solidFill>
              <a:schemeClr val="accent1"/>
            </a:solidFill>
            <a:ln w="9525">
              <a:solidFill>
                <a:schemeClr val="tx1"/>
              </a:solidFill>
              <a:round/>
              <a:headEnd/>
              <a:tailEnd/>
            </a:ln>
          </p:spPr>
          <p:txBody>
            <a:bodyPr wrap="none" anchor="ctr"/>
            <a:lstStyle/>
            <a:p>
              <a:endParaRPr lang="en-US">
                <a:latin typeface="Candara"/>
              </a:endParaRPr>
            </a:p>
          </p:txBody>
        </p:sp>
        <p:sp>
          <p:nvSpPr>
            <p:cNvPr id="32780" name="AutoShape 16"/>
            <p:cNvSpPr>
              <a:spLocks noChangeArrowheads="1"/>
            </p:cNvSpPr>
            <p:nvPr/>
          </p:nvSpPr>
          <p:spPr bwMode="auto">
            <a:xfrm>
              <a:off x="7871352" y="1828800"/>
              <a:ext cx="228600" cy="228600"/>
            </a:xfrm>
            <a:prstGeom prst="roundRect">
              <a:avLst>
                <a:gd name="adj" fmla="val 16667"/>
              </a:avLst>
            </a:prstGeom>
            <a:solidFill>
              <a:schemeClr val="accent1"/>
            </a:solidFill>
            <a:ln w="9525">
              <a:solidFill>
                <a:schemeClr val="tx1"/>
              </a:solidFill>
              <a:round/>
              <a:headEnd/>
              <a:tailEnd/>
            </a:ln>
          </p:spPr>
          <p:txBody>
            <a:bodyPr wrap="none" anchor="ctr"/>
            <a:lstStyle/>
            <a:p>
              <a:endParaRPr lang="en-US">
                <a:latin typeface="Candara"/>
              </a:endParaRPr>
            </a:p>
          </p:txBody>
        </p:sp>
        <p:sp>
          <p:nvSpPr>
            <p:cNvPr id="32781" name="AutoShape 17"/>
            <p:cNvSpPr>
              <a:spLocks noChangeArrowheads="1"/>
            </p:cNvSpPr>
            <p:nvPr/>
          </p:nvSpPr>
          <p:spPr bwMode="auto">
            <a:xfrm>
              <a:off x="7566552" y="2209800"/>
              <a:ext cx="228600" cy="228600"/>
            </a:xfrm>
            <a:prstGeom prst="roundRect">
              <a:avLst>
                <a:gd name="adj" fmla="val 16667"/>
              </a:avLst>
            </a:prstGeom>
            <a:solidFill>
              <a:schemeClr val="accent1"/>
            </a:solidFill>
            <a:ln w="9525">
              <a:solidFill>
                <a:schemeClr val="tx1"/>
              </a:solidFill>
              <a:round/>
              <a:headEnd/>
              <a:tailEnd/>
            </a:ln>
          </p:spPr>
          <p:txBody>
            <a:bodyPr wrap="none" anchor="ctr"/>
            <a:lstStyle/>
            <a:p>
              <a:endParaRPr lang="en-US">
                <a:latin typeface="Candara"/>
              </a:endParaRPr>
            </a:p>
          </p:txBody>
        </p:sp>
        <p:sp>
          <p:nvSpPr>
            <p:cNvPr id="32782" name="AutoShape 18"/>
            <p:cNvSpPr>
              <a:spLocks noChangeArrowheads="1"/>
            </p:cNvSpPr>
            <p:nvPr/>
          </p:nvSpPr>
          <p:spPr bwMode="auto">
            <a:xfrm>
              <a:off x="8023752" y="2209800"/>
              <a:ext cx="228600" cy="228600"/>
            </a:xfrm>
            <a:prstGeom prst="roundRect">
              <a:avLst>
                <a:gd name="adj" fmla="val 16667"/>
              </a:avLst>
            </a:prstGeom>
            <a:solidFill>
              <a:schemeClr val="accent1"/>
            </a:solidFill>
            <a:ln w="9525">
              <a:solidFill>
                <a:schemeClr val="tx1"/>
              </a:solidFill>
              <a:round/>
              <a:headEnd/>
              <a:tailEnd/>
            </a:ln>
          </p:spPr>
          <p:txBody>
            <a:bodyPr wrap="none" anchor="ctr"/>
            <a:lstStyle/>
            <a:p>
              <a:endParaRPr lang="en-US">
                <a:latin typeface="Candara"/>
              </a:endParaRPr>
            </a:p>
          </p:txBody>
        </p:sp>
        <p:sp>
          <p:nvSpPr>
            <p:cNvPr id="32783" name="AutoShape 19"/>
            <p:cNvSpPr>
              <a:spLocks noChangeArrowheads="1"/>
            </p:cNvSpPr>
            <p:nvPr/>
          </p:nvSpPr>
          <p:spPr bwMode="auto">
            <a:xfrm>
              <a:off x="7490352" y="2895600"/>
              <a:ext cx="228600" cy="228600"/>
            </a:xfrm>
            <a:prstGeom prst="roundRect">
              <a:avLst>
                <a:gd name="adj" fmla="val 16667"/>
              </a:avLst>
            </a:prstGeom>
            <a:solidFill>
              <a:schemeClr val="accent1"/>
            </a:solidFill>
            <a:ln w="9525">
              <a:solidFill>
                <a:schemeClr val="tx1"/>
              </a:solidFill>
              <a:round/>
              <a:headEnd/>
              <a:tailEnd/>
            </a:ln>
          </p:spPr>
          <p:txBody>
            <a:bodyPr wrap="none" anchor="ctr"/>
            <a:lstStyle/>
            <a:p>
              <a:endParaRPr lang="en-US">
                <a:latin typeface="Candara"/>
              </a:endParaRPr>
            </a:p>
          </p:txBody>
        </p:sp>
        <p:sp>
          <p:nvSpPr>
            <p:cNvPr id="32784" name="AutoShape 20"/>
            <p:cNvSpPr>
              <a:spLocks noChangeArrowheads="1"/>
            </p:cNvSpPr>
            <p:nvPr/>
          </p:nvSpPr>
          <p:spPr bwMode="auto">
            <a:xfrm>
              <a:off x="7871352" y="2971800"/>
              <a:ext cx="228600" cy="228600"/>
            </a:xfrm>
            <a:prstGeom prst="roundRect">
              <a:avLst>
                <a:gd name="adj" fmla="val 16667"/>
              </a:avLst>
            </a:prstGeom>
            <a:solidFill>
              <a:schemeClr val="accent1"/>
            </a:solidFill>
            <a:ln w="9525">
              <a:solidFill>
                <a:schemeClr val="tx1"/>
              </a:solidFill>
              <a:round/>
              <a:headEnd/>
              <a:tailEnd/>
            </a:ln>
          </p:spPr>
          <p:txBody>
            <a:bodyPr wrap="none" anchor="ctr"/>
            <a:lstStyle/>
            <a:p>
              <a:endParaRPr lang="en-US">
                <a:latin typeface="Candara"/>
              </a:endParaRPr>
            </a:p>
          </p:txBody>
        </p:sp>
        <p:sp>
          <p:nvSpPr>
            <p:cNvPr id="32785" name="AutoShape 21"/>
            <p:cNvSpPr>
              <a:spLocks noChangeArrowheads="1"/>
            </p:cNvSpPr>
            <p:nvPr/>
          </p:nvSpPr>
          <p:spPr bwMode="auto">
            <a:xfrm>
              <a:off x="8176152" y="2743200"/>
              <a:ext cx="228600" cy="228600"/>
            </a:xfrm>
            <a:prstGeom prst="roundRect">
              <a:avLst>
                <a:gd name="adj" fmla="val 16667"/>
              </a:avLst>
            </a:prstGeom>
            <a:solidFill>
              <a:schemeClr val="accent1"/>
            </a:solidFill>
            <a:ln w="9525">
              <a:solidFill>
                <a:schemeClr val="tx1"/>
              </a:solidFill>
              <a:round/>
              <a:headEnd/>
              <a:tailEnd/>
            </a:ln>
          </p:spPr>
          <p:txBody>
            <a:bodyPr wrap="none" anchor="ctr"/>
            <a:lstStyle/>
            <a:p>
              <a:endParaRPr lang="en-US">
                <a:latin typeface="Candara"/>
              </a:endParaRPr>
            </a:p>
          </p:txBody>
        </p:sp>
        <p:sp>
          <p:nvSpPr>
            <p:cNvPr id="32786" name="AutoShape 22"/>
            <p:cNvSpPr>
              <a:spLocks noChangeArrowheads="1"/>
            </p:cNvSpPr>
            <p:nvPr/>
          </p:nvSpPr>
          <p:spPr bwMode="auto">
            <a:xfrm>
              <a:off x="8480952" y="1905000"/>
              <a:ext cx="228600" cy="228600"/>
            </a:xfrm>
            <a:prstGeom prst="roundRect">
              <a:avLst>
                <a:gd name="adj" fmla="val 16667"/>
              </a:avLst>
            </a:prstGeom>
            <a:solidFill>
              <a:schemeClr val="accent1"/>
            </a:solidFill>
            <a:ln w="9525">
              <a:solidFill>
                <a:schemeClr val="tx1"/>
              </a:solidFill>
              <a:round/>
              <a:headEnd/>
              <a:tailEnd/>
            </a:ln>
          </p:spPr>
          <p:txBody>
            <a:bodyPr wrap="none" anchor="ctr"/>
            <a:lstStyle/>
            <a:p>
              <a:endParaRPr lang="en-US">
                <a:latin typeface="Candara"/>
              </a:endParaRPr>
            </a:p>
          </p:txBody>
        </p:sp>
        <p:sp>
          <p:nvSpPr>
            <p:cNvPr id="32787" name="AutoShape 23"/>
            <p:cNvSpPr>
              <a:spLocks noChangeArrowheads="1"/>
            </p:cNvSpPr>
            <p:nvPr/>
          </p:nvSpPr>
          <p:spPr bwMode="auto">
            <a:xfrm>
              <a:off x="8404752" y="3200400"/>
              <a:ext cx="228600" cy="228600"/>
            </a:xfrm>
            <a:prstGeom prst="roundRect">
              <a:avLst>
                <a:gd name="adj" fmla="val 16667"/>
              </a:avLst>
            </a:prstGeom>
            <a:solidFill>
              <a:schemeClr val="accent1"/>
            </a:solidFill>
            <a:ln w="9525">
              <a:solidFill>
                <a:schemeClr val="tx1"/>
              </a:solidFill>
              <a:round/>
              <a:headEnd/>
              <a:tailEnd/>
            </a:ln>
          </p:spPr>
          <p:txBody>
            <a:bodyPr wrap="none" anchor="ctr"/>
            <a:lstStyle/>
            <a:p>
              <a:endParaRPr lang="en-US">
                <a:latin typeface="Candara"/>
              </a:endParaRPr>
            </a:p>
          </p:txBody>
        </p:sp>
        <p:sp>
          <p:nvSpPr>
            <p:cNvPr id="32788" name="AutoShape 24"/>
            <p:cNvSpPr>
              <a:spLocks noChangeArrowheads="1"/>
            </p:cNvSpPr>
            <p:nvPr/>
          </p:nvSpPr>
          <p:spPr bwMode="auto">
            <a:xfrm>
              <a:off x="8557152" y="2743200"/>
              <a:ext cx="228600" cy="228600"/>
            </a:xfrm>
            <a:prstGeom prst="roundRect">
              <a:avLst>
                <a:gd name="adj" fmla="val 16667"/>
              </a:avLst>
            </a:prstGeom>
            <a:solidFill>
              <a:schemeClr val="accent1"/>
            </a:solidFill>
            <a:ln w="9525">
              <a:solidFill>
                <a:schemeClr val="tx1"/>
              </a:solidFill>
              <a:round/>
              <a:headEnd/>
              <a:tailEnd/>
            </a:ln>
          </p:spPr>
          <p:txBody>
            <a:bodyPr wrap="none" anchor="ctr"/>
            <a:lstStyle/>
            <a:p>
              <a:endParaRPr lang="en-US">
                <a:latin typeface="Candara"/>
              </a:endParaRPr>
            </a:p>
          </p:txBody>
        </p:sp>
        <p:sp>
          <p:nvSpPr>
            <p:cNvPr id="32789" name="AutoShape 25"/>
            <p:cNvSpPr>
              <a:spLocks noChangeArrowheads="1"/>
            </p:cNvSpPr>
            <p:nvPr/>
          </p:nvSpPr>
          <p:spPr bwMode="auto">
            <a:xfrm>
              <a:off x="8557152" y="2362200"/>
              <a:ext cx="228600" cy="228600"/>
            </a:xfrm>
            <a:prstGeom prst="roundRect">
              <a:avLst>
                <a:gd name="adj" fmla="val 16667"/>
              </a:avLst>
            </a:prstGeom>
            <a:solidFill>
              <a:schemeClr val="accent1"/>
            </a:solidFill>
            <a:ln w="9525">
              <a:solidFill>
                <a:schemeClr val="tx1"/>
              </a:solidFill>
              <a:round/>
              <a:headEnd/>
              <a:tailEnd/>
            </a:ln>
          </p:spPr>
          <p:txBody>
            <a:bodyPr wrap="none" anchor="ctr"/>
            <a:lstStyle/>
            <a:p>
              <a:endParaRPr lang="en-US">
                <a:latin typeface="Candara"/>
              </a:endParaRPr>
            </a:p>
          </p:txBody>
        </p:sp>
        <p:sp>
          <p:nvSpPr>
            <p:cNvPr id="32790" name="Line 26"/>
            <p:cNvSpPr>
              <a:spLocks noChangeShapeType="1"/>
            </p:cNvSpPr>
            <p:nvPr/>
          </p:nvSpPr>
          <p:spPr bwMode="auto">
            <a:xfrm flipV="1">
              <a:off x="7261752" y="2362200"/>
              <a:ext cx="304800" cy="228600"/>
            </a:xfrm>
            <a:prstGeom prst="line">
              <a:avLst/>
            </a:prstGeom>
            <a:noFill/>
            <a:ln w="9525">
              <a:solidFill>
                <a:schemeClr val="tx1"/>
              </a:solidFill>
              <a:round/>
              <a:headEnd/>
              <a:tailEnd/>
            </a:ln>
          </p:spPr>
          <p:txBody>
            <a:bodyPr/>
            <a:lstStyle/>
            <a:p>
              <a:endParaRPr lang="en-US">
                <a:latin typeface="Candara"/>
              </a:endParaRPr>
            </a:p>
          </p:txBody>
        </p:sp>
        <p:sp>
          <p:nvSpPr>
            <p:cNvPr id="32791" name="Line 27"/>
            <p:cNvSpPr>
              <a:spLocks noChangeShapeType="1"/>
            </p:cNvSpPr>
            <p:nvPr/>
          </p:nvSpPr>
          <p:spPr bwMode="auto">
            <a:xfrm>
              <a:off x="7261752" y="2590800"/>
              <a:ext cx="304800" cy="304800"/>
            </a:xfrm>
            <a:prstGeom prst="line">
              <a:avLst/>
            </a:prstGeom>
            <a:noFill/>
            <a:ln w="9525">
              <a:solidFill>
                <a:schemeClr val="tx1"/>
              </a:solidFill>
              <a:round/>
              <a:headEnd/>
              <a:tailEnd/>
            </a:ln>
          </p:spPr>
          <p:txBody>
            <a:bodyPr/>
            <a:lstStyle/>
            <a:p>
              <a:endParaRPr lang="en-US">
                <a:latin typeface="Candara"/>
              </a:endParaRPr>
            </a:p>
          </p:txBody>
        </p:sp>
        <p:sp>
          <p:nvSpPr>
            <p:cNvPr id="32792" name="Line 28"/>
            <p:cNvSpPr>
              <a:spLocks noChangeShapeType="1"/>
            </p:cNvSpPr>
            <p:nvPr/>
          </p:nvSpPr>
          <p:spPr bwMode="auto">
            <a:xfrm>
              <a:off x="7185552" y="2743200"/>
              <a:ext cx="0" cy="381000"/>
            </a:xfrm>
            <a:prstGeom prst="line">
              <a:avLst/>
            </a:prstGeom>
            <a:noFill/>
            <a:ln w="9525">
              <a:solidFill>
                <a:schemeClr val="tx1"/>
              </a:solidFill>
              <a:round/>
              <a:headEnd/>
              <a:tailEnd/>
            </a:ln>
          </p:spPr>
          <p:txBody>
            <a:bodyPr/>
            <a:lstStyle/>
            <a:p>
              <a:endParaRPr lang="en-US">
                <a:latin typeface="Candara"/>
              </a:endParaRPr>
            </a:p>
          </p:txBody>
        </p:sp>
        <p:sp>
          <p:nvSpPr>
            <p:cNvPr id="32793" name="Line 29"/>
            <p:cNvSpPr>
              <a:spLocks noChangeShapeType="1"/>
            </p:cNvSpPr>
            <p:nvPr/>
          </p:nvSpPr>
          <p:spPr bwMode="auto">
            <a:xfrm>
              <a:off x="6728352" y="2819400"/>
              <a:ext cx="76200" cy="152400"/>
            </a:xfrm>
            <a:prstGeom prst="line">
              <a:avLst/>
            </a:prstGeom>
            <a:noFill/>
            <a:ln w="9525">
              <a:solidFill>
                <a:schemeClr val="tx1"/>
              </a:solidFill>
              <a:round/>
              <a:headEnd/>
              <a:tailEnd/>
            </a:ln>
          </p:spPr>
          <p:txBody>
            <a:bodyPr/>
            <a:lstStyle/>
            <a:p>
              <a:endParaRPr lang="en-US">
                <a:latin typeface="Candara"/>
              </a:endParaRPr>
            </a:p>
          </p:txBody>
        </p:sp>
        <p:sp>
          <p:nvSpPr>
            <p:cNvPr id="32794" name="Line 30"/>
            <p:cNvSpPr>
              <a:spLocks noChangeShapeType="1"/>
            </p:cNvSpPr>
            <p:nvPr/>
          </p:nvSpPr>
          <p:spPr bwMode="auto">
            <a:xfrm flipV="1">
              <a:off x="6804552" y="2743200"/>
              <a:ext cx="228600" cy="228600"/>
            </a:xfrm>
            <a:prstGeom prst="line">
              <a:avLst/>
            </a:prstGeom>
            <a:noFill/>
            <a:ln w="9525">
              <a:solidFill>
                <a:schemeClr val="tx1"/>
              </a:solidFill>
              <a:round/>
              <a:headEnd/>
              <a:tailEnd/>
            </a:ln>
          </p:spPr>
          <p:txBody>
            <a:bodyPr/>
            <a:lstStyle/>
            <a:p>
              <a:endParaRPr lang="en-US">
                <a:latin typeface="Candara"/>
              </a:endParaRPr>
            </a:p>
          </p:txBody>
        </p:sp>
        <p:sp>
          <p:nvSpPr>
            <p:cNvPr id="32795" name="Line 31"/>
            <p:cNvSpPr>
              <a:spLocks noChangeShapeType="1"/>
            </p:cNvSpPr>
            <p:nvPr/>
          </p:nvSpPr>
          <p:spPr bwMode="auto">
            <a:xfrm>
              <a:off x="6728352" y="2438400"/>
              <a:ext cx="0" cy="152400"/>
            </a:xfrm>
            <a:prstGeom prst="line">
              <a:avLst/>
            </a:prstGeom>
            <a:noFill/>
            <a:ln w="9525">
              <a:solidFill>
                <a:schemeClr val="tx1"/>
              </a:solidFill>
              <a:round/>
              <a:headEnd/>
              <a:tailEnd/>
            </a:ln>
          </p:spPr>
          <p:txBody>
            <a:bodyPr/>
            <a:lstStyle/>
            <a:p>
              <a:endParaRPr lang="en-US">
                <a:latin typeface="Candara"/>
              </a:endParaRPr>
            </a:p>
          </p:txBody>
        </p:sp>
        <p:sp>
          <p:nvSpPr>
            <p:cNvPr id="32796" name="Line 32"/>
            <p:cNvSpPr>
              <a:spLocks noChangeShapeType="1"/>
            </p:cNvSpPr>
            <p:nvPr/>
          </p:nvSpPr>
          <p:spPr bwMode="auto">
            <a:xfrm flipH="1" flipV="1">
              <a:off x="7185552" y="1981200"/>
              <a:ext cx="381000" cy="228600"/>
            </a:xfrm>
            <a:prstGeom prst="line">
              <a:avLst/>
            </a:prstGeom>
            <a:noFill/>
            <a:ln w="9525">
              <a:solidFill>
                <a:schemeClr val="tx1"/>
              </a:solidFill>
              <a:round/>
              <a:headEnd/>
              <a:tailEnd/>
            </a:ln>
          </p:spPr>
          <p:txBody>
            <a:bodyPr/>
            <a:lstStyle/>
            <a:p>
              <a:endParaRPr lang="en-US">
                <a:latin typeface="Candara"/>
              </a:endParaRPr>
            </a:p>
          </p:txBody>
        </p:sp>
        <p:sp>
          <p:nvSpPr>
            <p:cNvPr id="32797" name="Line 33"/>
            <p:cNvSpPr>
              <a:spLocks noChangeShapeType="1"/>
            </p:cNvSpPr>
            <p:nvPr/>
          </p:nvSpPr>
          <p:spPr bwMode="auto">
            <a:xfrm>
              <a:off x="7795152" y="2286000"/>
              <a:ext cx="228600" cy="76200"/>
            </a:xfrm>
            <a:prstGeom prst="line">
              <a:avLst/>
            </a:prstGeom>
            <a:noFill/>
            <a:ln w="9525">
              <a:solidFill>
                <a:schemeClr val="tx1"/>
              </a:solidFill>
              <a:round/>
              <a:headEnd/>
              <a:tailEnd/>
            </a:ln>
          </p:spPr>
          <p:txBody>
            <a:bodyPr/>
            <a:lstStyle/>
            <a:p>
              <a:endParaRPr lang="en-US">
                <a:latin typeface="Candara"/>
              </a:endParaRPr>
            </a:p>
          </p:txBody>
        </p:sp>
        <p:sp>
          <p:nvSpPr>
            <p:cNvPr id="32798" name="Line 34"/>
            <p:cNvSpPr>
              <a:spLocks noChangeShapeType="1"/>
            </p:cNvSpPr>
            <p:nvPr/>
          </p:nvSpPr>
          <p:spPr bwMode="auto">
            <a:xfrm flipV="1">
              <a:off x="7795152" y="2057400"/>
              <a:ext cx="152400" cy="228600"/>
            </a:xfrm>
            <a:prstGeom prst="line">
              <a:avLst/>
            </a:prstGeom>
            <a:noFill/>
            <a:ln w="9525">
              <a:solidFill>
                <a:schemeClr val="tx1"/>
              </a:solidFill>
              <a:round/>
              <a:headEnd/>
              <a:tailEnd/>
            </a:ln>
          </p:spPr>
          <p:txBody>
            <a:bodyPr/>
            <a:lstStyle/>
            <a:p>
              <a:endParaRPr lang="en-US">
                <a:latin typeface="Candara"/>
              </a:endParaRPr>
            </a:p>
          </p:txBody>
        </p:sp>
        <p:sp>
          <p:nvSpPr>
            <p:cNvPr id="32799" name="Line 35"/>
            <p:cNvSpPr>
              <a:spLocks noChangeShapeType="1"/>
            </p:cNvSpPr>
            <p:nvPr/>
          </p:nvSpPr>
          <p:spPr bwMode="auto">
            <a:xfrm>
              <a:off x="8633352" y="2590800"/>
              <a:ext cx="0" cy="152400"/>
            </a:xfrm>
            <a:prstGeom prst="line">
              <a:avLst/>
            </a:prstGeom>
            <a:noFill/>
            <a:ln w="9525">
              <a:solidFill>
                <a:schemeClr val="tx1"/>
              </a:solidFill>
              <a:round/>
              <a:headEnd/>
              <a:tailEnd/>
            </a:ln>
          </p:spPr>
          <p:txBody>
            <a:bodyPr/>
            <a:lstStyle/>
            <a:p>
              <a:endParaRPr lang="en-US">
                <a:latin typeface="Candara"/>
              </a:endParaRPr>
            </a:p>
          </p:txBody>
        </p:sp>
        <p:sp>
          <p:nvSpPr>
            <p:cNvPr id="32800" name="Line 36"/>
            <p:cNvSpPr>
              <a:spLocks noChangeShapeType="1"/>
            </p:cNvSpPr>
            <p:nvPr/>
          </p:nvSpPr>
          <p:spPr bwMode="auto">
            <a:xfrm>
              <a:off x="8404752" y="2819400"/>
              <a:ext cx="152400" cy="0"/>
            </a:xfrm>
            <a:prstGeom prst="line">
              <a:avLst/>
            </a:prstGeom>
            <a:noFill/>
            <a:ln w="9525">
              <a:solidFill>
                <a:schemeClr val="tx1"/>
              </a:solidFill>
              <a:round/>
              <a:headEnd/>
              <a:tailEnd/>
            </a:ln>
          </p:spPr>
          <p:txBody>
            <a:bodyPr/>
            <a:lstStyle/>
            <a:p>
              <a:endParaRPr lang="en-US">
                <a:latin typeface="Candara"/>
              </a:endParaRPr>
            </a:p>
          </p:txBody>
        </p:sp>
        <p:sp>
          <p:nvSpPr>
            <p:cNvPr id="32801" name="Line 37"/>
            <p:cNvSpPr>
              <a:spLocks noChangeShapeType="1"/>
            </p:cNvSpPr>
            <p:nvPr/>
          </p:nvSpPr>
          <p:spPr bwMode="auto">
            <a:xfrm flipH="1">
              <a:off x="8480952" y="2819400"/>
              <a:ext cx="76200" cy="381000"/>
            </a:xfrm>
            <a:prstGeom prst="line">
              <a:avLst/>
            </a:prstGeom>
            <a:noFill/>
            <a:ln w="9525">
              <a:solidFill>
                <a:schemeClr val="tx1"/>
              </a:solidFill>
              <a:round/>
              <a:headEnd/>
              <a:tailEnd/>
            </a:ln>
          </p:spPr>
          <p:txBody>
            <a:bodyPr/>
            <a:lstStyle/>
            <a:p>
              <a:endParaRPr lang="en-US">
                <a:latin typeface="Candara"/>
              </a:endParaRPr>
            </a:p>
          </p:txBody>
        </p:sp>
        <p:sp>
          <p:nvSpPr>
            <p:cNvPr id="32802" name="Line 38"/>
            <p:cNvSpPr>
              <a:spLocks noChangeShapeType="1"/>
            </p:cNvSpPr>
            <p:nvPr/>
          </p:nvSpPr>
          <p:spPr bwMode="auto">
            <a:xfrm flipV="1">
              <a:off x="8633352" y="2133600"/>
              <a:ext cx="0" cy="228600"/>
            </a:xfrm>
            <a:prstGeom prst="line">
              <a:avLst/>
            </a:prstGeom>
            <a:noFill/>
            <a:ln w="9525">
              <a:solidFill>
                <a:schemeClr val="tx1"/>
              </a:solidFill>
              <a:round/>
              <a:headEnd/>
              <a:tailEnd/>
            </a:ln>
          </p:spPr>
          <p:txBody>
            <a:bodyPr/>
            <a:lstStyle/>
            <a:p>
              <a:endParaRPr lang="en-US">
                <a:latin typeface="Candara"/>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1800" dirty="0"/>
              <a:t>   Bean containers: The </a:t>
            </a:r>
            <a:r>
              <a:rPr lang="en-US" sz="1800" dirty="0" err="1"/>
              <a:t>BeanFactory</a:t>
            </a:r>
            <a:endParaRPr lang="en-US" sz="1800" dirty="0"/>
          </a:p>
        </p:txBody>
      </p:sp>
      <p:sp>
        <p:nvSpPr>
          <p:cNvPr id="4" name="Content Placeholder 3"/>
          <p:cNvSpPr>
            <a:spLocks noGrp="1"/>
          </p:cNvSpPr>
          <p:nvPr>
            <p:ph idx="1"/>
          </p:nvPr>
        </p:nvSpPr>
        <p:spPr>
          <a:xfrm>
            <a:off x="298516" y="1057620"/>
            <a:ext cx="8709006" cy="5080898"/>
          </a:xfrm>
        </p:spPr>
        <p:txBody>
          <a:bodyPr>
            <a:normAutofit/>
          </a:bodyPr>
          <a:lstStyle/>
          <a:p>
            <a:pPr>
              <a:lnSpc>
                <a:spcPct val="150000"/>
              </a:lnSpc>
            </a:pPr>
            <a:r>
              <a:rPr lang="en-US" sz="1600" dirty="0" err="1"/>
              <a:t>BeanFactory</a:t>
            </a:r>
            <a:r>
              <a:rPr lang="en-US" sz="1600" dirty="0"/>
              <a:t> interface is responsible for managing beans and</a:t>
            </a:r>
          </a:p>
          <a:p>
            <a:pPr marL="0" indent="0">
              <a:lnSpc>
                <a:spcPct val="150000"/>
              </a:lnSpc>
              <a:buNone/>
            </a:pPr>
            <a:r>
              <a:rPr lang="en-US" sz="1600" dirty="0"/>
              <a:t>    their dependencies</a:t>
            </a:r>
          </a:p>
          <a:p>
            <a:pPr>
              <a:lnSpc>
                <a:spcPct val="150000"/>
              </a:lnSpc>
            </a:pPr>
            <a:r>
              <a:rPr lang="en-US" sz="1600" dirty="0"/>
              <a:t>Its </a:t>
            </a:r>
            <a:r>
              <a:rPr lang="en-US" sz="1600" dirty="0" err="1"/>
              <a:t>getBean</a:t>
            </a:r>
            <a:r>
              <a:rPr lang="en-US" sz="1600" dirty="0"/>
              <a:t>() method allows you to get a bean from the </a:t>
            </a:r>
          </a:p>
          <a:p>
            <a:pPr marL="0" indent="0">
              <a:lnSpc>
                <a:spcPct val="150000"/>
              </a:lnSpc>
              <a:buNone/>
            </a:pPr>
            <a:r>
              <a:rPr lang="en-US" sz="1600" dirty="0"/>
              <a:t>    container by name</a:t>
            </a:r>
          </a:p>
          <a:p>
            <a:pPr>
              <a:lnSpc>
                <a:spcPct val="150000"/>
              </a:lnSpc>
            </a:pPr>
            <a:r>
              <a:rPr lang="en-US" sz="1600" dirty="0"/>
              <a:t>It has a number of implementing classes:</a:t>
            </a:r>
          </a:p>
          <a:p>
            <a:pPr lvl="3">
              <a:lnSpc>
                <a:spcPct val="150000"/>
              </a:lnSpc>
            </a:pPr>
            <a:r>
              <a:rPr lang="en-US" sz="1400" dirty="0" err="1"/>
              <a:t>DefaultListableBeanFactory</a:t>
            </a:r>
            <a:r>
              <a:rPr lang="en-US" sz="1400" dirty="0"/>
              <a:t> </a:t>
            </a:r>
          </a:p>
          <a:p>
            <a:pPr lvl="3">
              <a:lnSpc>
                <a:spcPct val="150000"/>
              </a:lnSpc>
            </a:pPr>
            <a:r>
              <a:rPr lang="en-US" sz="1400" dirty="0" err="1"/>
              <a:t>SimpleJndiBeanFactory</a:t>
            </a:r>
            <a:endParaRPr lang="en-US" sz="1400" dirty="0"/>
          </a:p>
          <a:p>
            <a:pPr lvl="3">
              <a:lnSpc>
                <a:spcPct val="150000"/>
              </a:lnSpc>
            </a:pPr>
            <a:r>
              <a:rPr lang="en-US" sz="1400" dirty="0" err="1"/>
              <a:t>StaticListableBeanFactory</a:t>
            </a:r>
            <a:r>
              <a:rPr lang="en-US" sz="1400" dirty="0"/>
              <a:t> </a:t>
            </a:r>
          </a:p>
          <a:p>
            <a:pPr lvl="3">
              <a:lnSpc>
                <a:spcPct val="150000"/>
              </a:lnSpc>
            </a:pPr>
            <a:r>
              <a:rPr lang="en-US" sz="1400" dirty="0" err="1"/>
              <a:t>XmlBeanFactory</a:t>
            </a:r>
            <a:endParaRPr lang="en-US" sz="1400" dirty="0"/>
          </a:p>
          <a:p>
            <a:pPr>
              <a:lnSpc>
                <a:spcPct val="150000"/>
              </a:lnSpc>
            </a:pPr>
            <a:endParaRPr lang="en-US" sz="1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Lesson Objectives</a:t>
            </a:r>
          </a:p>
        </p:txBody>
      </p:sp>
      <p:sp>
        <p:nvSpPr>
          <p:cNvPr id="4098" name="Rectangle 6"/>
          <p:cNvSpPr>
            <a:spLocks noGrp="1"/>
          </p:cNvSpPr>
          <p:nvPr>
            <p:ph idx="1"/>
          </p:nvPr>
        </p:nvSpPr>
        <p:spPr>
          <a:xfrm>
            <a:off x="298516" y="925418"/>
            <a:ext cx="7347190" cy="5497416"/>
          </a:xfrm>
          <a:noFill/>
        </p:spPr>
        <p:txBody>
          <a:bodyPr>
            <a:normAutofit lnSpcReduction="10000"/>
          </a:bodyPr>
          <a:lstStyle/>
          <a:p>
            <a:pPr>
              <a:lnSpc>
                <a:spcPct val="150000"/>
              </a:lnSpc>
            </a:pPr>
            <a:r>
              <a:rPr lang="en-US" dirty="0"/>
              <a:t>Revolution of Spring Framework</a:t>
            </a:r>
          </a:p>
          <a:p>
            <a:pPr lvl="1">
              <a:lnSpc>
                <a:spcPct val="150000"/>
              </a:lnSpc>
            </a:pPr>
            <a:r>
              <a:rPr lang="en-US" sz="2000" dirty="0"/>
              <a:t>Benefits </a:t>
            </a:r>
          </a:p>
          <a:p>
            <a:pPr lvl="1">
              <a:lnSpc>
                <a:spcPct val="150000"/>
              </a:lnSpc>
            </a:pPr>
            <a:r>
              <a:rPr lang="en-US" sz="2000" dirty="0"/>
              <a:t>Architecture</a:t>
            </a:r>
          </a:p>
          <a:p>
            <a:pPr lvl="1">
              <a:lnSpc>
                <a:spcPct val="150000"/>
              </a:lnSpc>
            </a:pPr>
            <a:r>
              <a:rPr lang="en-US" sz="2000" dirty="0" err="1"/>
              <a:t>IoC</a:t>
            </a:r>
            <a:r>
              <a:rPr lang="en-US" sz="2000" dirty="0"/>
              <a:t> (Inversion of control) </a:t>
            </a:r>
          </a:p>
          <a:p>
            <a:pPr lvl="1">
              <a:lnSpc>
                <a:spcPct val="150000"/>
              </a:lnSpc>
            </a:pPr>
            <a:r>
              <a:rPr lang="en-US" sz="2000" dirty="0"/>
              <a:t>Dependency Injection</a:t>
            </a:r>
          </a:p>
          <a:p>
            <a:pPr lvl="1">
              <a:lnSpc>
                <a:spcPct val="150000"/>
              </a:lnSpc>
            </a:pPr>
            <a:r>
              <a:rPr lang="en-US" sz="2000" dirty="0"/>
              <a:t>Bean Factory</a:t>
            </a:r>
          </a:p>
          <a:p>
            <a:pPr lvl="1">
              <a:lnSpc>
                <a:spcPct val="150000"/>
              </a:lnSpc>
            </a:pPr>
            <a:r>
              <a:rPr lang="en-US" sz="2000" dirty="0"/>
              <a:t>Configurations – XML and Annotations</a:t>
            </a:r>
          </a:p>
          <a:p>
            <a:pPr lvl="1">
              <a:lnSpc>
                <a:spcPct val="150000"/>
              </a:lnSpc>
            </a:pPr>
            <a:r>
              <a:rPr lang="en-US" sz="2000" dirty="0"/>
              <a:t>Bean </a:t>
            </a:r>
            <a:r>
              <a:rPr lang="en-US" sz="2000" dirty="0" err="1"/>
              <a:t>Autowiring</a:t>
            </a:r>
            <a:endParaRPr lang="en-US" sz="2000" dirty="0"/>
          </a:p>
          <a:p>
            <a:pPr lvl="1">
              <a:lnSpc>
                <a:spcPct val="150000"/>
              </a:lnSpc>
            </a:pPr>
            <a:r>
              <a:rPr lang="en-US" sz="2000" dirty="0"/>
              <a:t>Bean containers </a:t>
            </a:r>
          </a:p>
          <a:p>
            <a:pPr lvl="1">
              <a:lnSpc>
                <a:spcPct val="150000"/>
              </a:lnSpc>
            </a:pPr>
            <a:r>
              <a:rPr lang="en-US" sz="2000" dirty="0"/>
              <a:t>Bean life-cycle</a:t>
            </a:r>
          </a:p>
          <a:p>
            <a:pPr lvl="1">
              <a:lnSpc>
                <a:spcPct val="150000"/>
              </a:lnSpc>
            </a:pPr>
            <a:r>
              <a:rPr lang="en-US" sz="2000" dirty="0" err="1"/>
              <a:t>BeanPostProcessors</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9801" y="418453"/>
            <a:ext cx="8312649" cy="459662"/>
          </a:xfrm>
        </p:spPr>
        <p:txBody>
          <a:bodyPr>
            <a:normAutofit/>
          </a:bodyPr>
          <a:lstStyle/>
          <a:p>
            <a:r>
              <a:rPr lang="en-US" sz="1800" dirty="0"/>
              <a:t>Bean containers  -The </a:t>
            </a:r>
            <a:r>
              <a:rPr lang="en-US" sz="1800" dirty="0" err="1"/>
              <a:t>XmlBeanFactory</a:t>
            </a:r>
            <a:endParaRPr lang="en-US" sz="1800" dirty="0"/>
          </a:p>
        </p:txBody>
      </p:sp>
      <p:sp>
        <p:nvSpPr>
          <p:cNvPr id="34820" name="AutoShape 4"/>
          <p:cNvSpPr>
            <a:spLocks noChangeArrowheads="1"/>
          </p:cNvSpPr>
          <p:nvPr/>
        </p:nvSpPr>
        <p:spPr bwMode="auto">
          <a:xfrm>
            <a:off x="1168400" y="1886856"/>
            <a:ext cx="5994400" cy="1995715"/>
          </a:xfrm>
          <a:prstGeom prst="roundRect">
            <a:avLst>
              <a:gd name="adj" fmla="val 16667"/>
            </a:avLst>
          </a:prstGeom>
          <a:noFill/>
          <a:ln w="19050">
            <a:solidFill>
              <a:schemeClr val="tx1"/>
            </a:solidFill>
            <a:round/>
            <a:headEnd/>
            <a:tailEnd/>
          </a:ln>
        </p:spPr>
        <p:txBody>
          <a:bodyPr wrap="none" anchor="ctr"/>
          <a:lstStyle/>
          <a:p>
            <a:pPr lvl="1"/>
            <a:r>
              <a:rPr lang="en-US" sz="1400" dirty="0"/>
              <a:t>Resource res = new </a:t>
            </a:r>
            <a:r>
              <a:rPr lang="en-US" sz="1400" dirty="0" err="1"/>
              <a:t>FileSystemResource</a:t>
            </a:r>
            <a:r>
              <a:rPr lang="en-US" sz="1400" dirty="0"/>
              <a:t>("beans.xml");</a:t>
            </a:r>
          </a:p>
          <a:p>
            <a:pPr lvl="1"/>
            <a:r>
              <a:rPr lang="en-US" sz="1400" dirty="0" err="1"/>
              <a:t>XmlBeanFactory</a:t>
            </a:r>
            <a:r>
              <a:rPr lang="en-US" sz="1400" dirty="0"/>
              <a:t> factory = new </a:t>
            </a:r>
            <a:r>
              <a:rPr lang="en-US" sz="1400" dirty="0" err="1"/>
              <a:t>XmlBeanFactory</a:t>
            </a:r>
            <a:r>
              <a:rPr lang="en-US" sz="1400" dirty="0"/>
              <a:t>(res);</a:t>
            </a:r>
          </a:p>
          <a:p>
            <a:endParaRPr lang="en-US" sz="1400" dirty="0"/>
          </a:p>
          <a:p>
            <a:r>
              <a:rPr lang="en-US" sz="1400" dirty="0"/>
              <a:t>			</a:t>
            </a:r>
            <a:r>
              <a:rPr lang="en-US" sz="1400" b="1" dirty="0"/>
              <a:t>or</a:t>
            </a:r>
          </a:p>
          <a:p>
            <a:pPr lvl="1"/>
            <a:endParaRPr lang="en-US" sz="1400" dirty="0"/>
          </a:p>
          <a:p>
            <a:pPr lvl="1"/>
            <a:r>
              <a:rPr lang="en-US" sz="1400" dirty="0"/>
              <a:t>Resource res = new </a:t>
            </a:r>
            <a:r>
              <a:rPr lang="en-US" sz="1400" dirty="0" err="1"/>
              <a:t>ClassPathResource</a:t>
            </a:r>
            <a:r>
              <a:rPr lang="en-US" sz="1400" dirty="0"/>
              <a:t>("beans.xml");</a:t>
            </a:r>
          </a:p>
          <a:p>
            <a:pPr lvl="1"/>
            <a:r>
              <a:rPr lang="en-US" sz="1400" dirty="0" err="1"/>
              <a:t>XmlBeanFactory</a:t>
            </a:r>
            <a:r>
              <a:rPr lang="en-US" sz="1400" dirty="0"/>
              <a:t> factory = new </a:t>
            </a:r>
            <a:r>
              <a:rPr lang="en-US" sz="1400" dirty="0" err="1"/>
              <a:t>XmlBeanFactory</a:t>
            </a:r>
            <a:r>
              <a:rPr lang="en-US" sz="1400" dirty="0"/>
              <a:t>(res);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9801" y="418452"/>
            <a:ext cx="8312649" cy="584083"/>
          </a:xfrm>
        </p:spPr>
        <p:txBody>
          <a:bodyPr>
            <a:noAutofit/>
          </a:bodyPr>
          <a:lstStyle/>
          <a:p>
            <a:r>
              <a:rPr lang="en-US" sz="1800" dirty="0"/>
              <a:t>Bean containers -The Resource interface</a:t>
            </a:r>
          </a:p>
        </p:txBody>
      </p:sp>
      <p:sp>
        <p:nvSpPr>
          <p:cNvPr id="4" name="Content Placeholder 3"/>
          <p:cNvSpPr>
            <a:spLocks noGrp="1"/>
          </p:cNvSpPr>
          <p:nvPr>
            <p:ph idx="1"/>
          </p:nvPr>
        </p:nvSpPr>
        <p:spPr>
          <a:xfrm>
            <a:off x="309801" y="1377109"/>
            <a:ext cx="8206506" cy="4838527"/>
          </a:xfrm>
        </p:spPr>
        <p:txBody>
          <a:bodyPr>
            <a:normAutofit/>
          </a:bodyPr>
          <a:lstStyle/>
          <a:p>
            <a:pPr>
              <a:lnSpc>
                <a:spcPct val="150000"/>
              </a:lnSpc>
            </a:pPr>
            <a:r>
              <a:rPr lang="en-US" sz="1800" dirty="0"/>
              <a:t>The Resource interface is a unified mechanism for accessing </a:t>
            </a:r>
          </a:p>
          <a:p>
            <a:pPr marL="0" indent="0">
              <a:lnSpc>
                <a:spcPct val="150000"/>
              </a:lnSpc>
              <a:buNone/>
            </a:pPr>
            <a:r>
              <a:rPr lang="en-US" sz="1800" dirty="0"/>
              <a:t>     resources in a protocol-independent manner.</a:t>
            </a:r>
          </a:p>
          <a:p>
            <a:pPr>
              <a:lnSpc>
                <a:spcPct val="150000"/>
              </a:lnSpc>
            </a:pPr>
            <a:r>
              <a:rPr lang="en-US" sz="1800" dirty="0"/>
              <a:t>Some methods: </a:t>
            </a:r>
          </a:p>
          <a:p>
            <a:pPr lvl="3">
              <a:lnSpc>
                <a:spcPct val="150000"/>
              </a:lnSpc>
            </a:pPr>
            <a:r>
              <a:rPr lang="en-US" sz="1600" dirty="0" err="1"/>
              <a:t>getInputStream</a:t>
            </a:r>
            <a:r>
              <a:rPr lang="en-US" sz="1600" dirty="0"/>
              <a:t>()</a:t>
            </a:r>
          </a:p>
          <a:p>
            <a:pPr lvl="3">
              <a:lnSpc>
                <a:spcPct val="150000"/>
              </a:lnSpc>
            </a:pPr>
            <a:r>
              <a:rPr lang="en-US" sz="1600" dirty="0"/>
              <a:t>exists()</a:t>
            </a:r>
          </a:p>
          <a:p>
            <a:pPr lvl="3">
              <a:lnSpc>
                <a:spcPct val="150000"/>
              </a:lnSpc>
            </a:pPr>
            <a:r>
              <a:rPr lang="en-US" sz="1600" dirty="0" err="1"/>
              <a:t>isOpen</a:t>
            </a:r>
            <a:r>
              <a:rPr lang="en-US" sz="1600" dirty="0"/>
              <a:t>()</a:t>
            </a:r>
          </a:p>
          <a:p>
            <a:pPr lvl="3">
              <a:lnSpc>
                <a:spcPct val="150000"/>
              </a:lnSpc>
            </a:pPr>
            <a:r>
              <a:rPr lang="en-US" sz="1600" dirty="0" err="1"/>
              <a:t>getDescription</a:t>
            </a:r>
            <a:r>
              <a:rPr lang="en-US" sz="1600" dirty="0"/>
              <a: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9801" y="418452"/>
            <a:ext cx="8312649" cy="771370"/>
          </a:xfrm>
        </p:spPr>
        <p:txBody>
          <a:bodyPr>
            <a:normAutofit/>
          </a:bodyPr>
          <a:lstStyle/>
          <a:p>
            <a:r>
              <a:rPr lang="en-US" sz="2000" dirty="0"/>
              <a:t>Bean containers - </a:t>
            </a:r>
            <a:r>
              <a:rPr lang="en-US" sz="1800" dirty="0"/>
              <a:t>The </a:t>
            </a:r>
            <a:r>
              <a:rPr lang="en-US" sz="1800" dirty="0" err="1"/>
              <a:t>XmlBeanFactory</a:t>
            </a:r>
            <a:r>
              <a:rPr lang="en-US" sz="1800" dirty="0"/>
              <a:t> (</a:t>
            </a:r>
            <a:r>
              <a:rPr lang="en-US" sz="1800" dirty="0" err="1"/>
              <a:t>Cont</a:t>
            </a:r>
            <a:r>
              <a:rPr lang="en-US" sz="1800" dirty="0"/>
              <a:t>…)</a:t>
            </a:r>
          </a:p>
        </p:txBody>
      </p:sp>
      <p:sp>
        <p:nvSpPr>
          <p:cNvPr id="4" name="Content Placeholder 3"/>
          <p:cNvSpPr>
            <a:spLocks noGrp="1"/>
          </p:cNvSpPr>
          <p:nvPr>
            <p:ph idx="1"/>
          </p:nvPr>
        </p:nvSpPr>
        <p:spPr>
          <a:xfrm>
            <a:off x="298516" y="1311008"/>
            <a:ext cx="8845484" cy="4813862"/>
          </a:xfrm>
        </p:spPr>
        <p:txBody>
          <a:bodyPr>
            <a:normAutofit/>
          </a:bodyPr>
          <a:lstStyle/>
          <a:p>
            <a:endParaRPr lang="en-US" sz="1400" dirty="0"/>
          </a:p>
          <a:p>
            <a:r>
              <a:rPr lang="en-US" sz="1400" dirty="0"/>
              <a:t>In an </a:t>
            </a:r>
            <a:r>
              <a:rPr lang="en-US" sz="1400" dirty="0" err="1"/>
              <a:t>XmlBeanFactory</a:t>
            </a:r>
            <a:r>
              <a:rPr lang="en-US" sz="1400" dirty="0"/>
              <a:t>, bean definitions are configured as one or more bean elements inside a top-level beans element</a:t>
            </a:r>
          </a:p>
          <a:p>
            <a:endParaRPr lang="en-US" sz="1400" dirty="0"/>
          </a:p>
        </p:txBody>
      </p:sp>
      <p:sp>
        <p:nvSpPr>
          <p:cNvPr id="36868" name="AutoShape 5"/>
          <p:cNvSpPr>
            <a:spLocks noChangeArrowheads="1"/>
          </p:cNvSpPr>
          <p:nvPr/>
        </p:nvSpPr>
        <p:spPr bwMode="auto">
          <a:xfrm>
            <a:off x="392850" y="2699132"/>
            <a:ext cx="8229600" cy="3546923"/>
          </a:xfrm>
          <a:prstGeom prst="roundRect">
            <a:avLst>
              <a:gd name="adj" fmla="val 16667"/>
            </a:avLst>
          </a:prstGeom>
          <a:noFill/>
          <a:ln w="19050">
            <a:solidFill>
              <a:schemeClr val="tx1"/>
            </a:solidFill>
            <a:round/>
            <a:headEnd/>
            <a:tailEnd/>
          </a:ln>
        </p:spPr>
        <p:txBody>
          <a:bodyPr anchor="ctr"/>
          <a:lstStyle/>
          <a:p>
            <a:pPr lvl="1">
              <a:lnSpc>
                <a:spcPct val="150000"/>
              </a:lnSpc>
            </a:pPr>
            <a:r>
              <a:rPr lang="en-US" sz="1400" dirty="0"/>
              <a:t>&lt;?xml version="1.0" encoding="UTF-8"?&gt;</a:t>
            </a:r>
          </a:p>
          <a:p>
            <a:pPr lvl="1" eaLnBrk="0" hangingPunct="0">
              <a:lnSpc>
                <a:spcPct val="150000"/>
              </a:lnSpc>
              <a:spcBef>
                <a:spcPct val="20000"/>
              </a:spcBef>
            </a:pPr>
            <a:r>
              <a:rPr lang="en-US" sz="1400" dirty="0"/>
              <a:t>&lt;beans </a:t>
            </a:r>
            <a:r>
              <a:rPr lang="en-US" sz="1400" dirty="0" err="1"/>
              <a:t>xmlns</a:t>
            </a:r>
            <a:r>
              <a:rPr lang="en-US" sz="1400" dirty="0"/>
              <a:t>="http://www.springframework.org/schema/beans"</a:t>
            </a:r>
          </a:p>
          <a:p>
            <a:pPr lvl="1" eaLnBrk="0" hangingPunct="0">
              <a:lnSpc>
                <a:spcPct val="150000"/>
              </a:lnSpc>
              <a:spcBef>
                <a:spcPct val="20000"/>
              </a:spcBef>
            </a:pPr>
            <a:r>
              <a:rPr lang="en-US" sz="1400" dirty="0" err="1"/>
              <a:t>xmlns:xsi</a:t>
            </a:r>
            <a:r>
              <a:rPr lang="en-US" sz="1400" dirty="0"/>
              <a:t>="http://www.w3.org/2001/XMLSchema-instance"</a:t>
            </a:r>
          </a:p>
          <a:p>
            <a:pPr lvl="1" eaLnBrk="0" hangingPunct="0">
              <a:lnSpc>
                <a:spcPct val="150000"/>
              </a:lnSpc>
              <a:spcBef>
                <a:spcPct val="20000"/>
              </a:spcBef>
            </a:pPr>
            <a:r>
              <a:rPr lang="en-US" sz="1400" dirty="0" err="1"/>
              <a:t>xsi:schemaLocation</a:t>
            </a:r>
            <a:r>
              <a:rPr lang="en-US" sz="1400" dirty="0"/>
              <a:t>="http://www.springframework.org/schema/beans</a:t>
            </a:r>
          </a:p>
          <a:p>
            <a:pPr lvl="1" eaLnBrk="0" hangingPunct="0">
              <a:lnSpc>
                <a:spcPct val="150000"/>
              </a:lnSpc>
              <a:spcBef>
                <a:spcPct val="20000"/>
              </a:spcBef>
            </a:pPr>
            <a:r>
              <a:rPr lang="en-US" sz="1400" dirty="0"/>
              <a:t>http://www.springframework.org/schema/beans/spring-beans.xsd”&gt;</a:t>
            </a:r>
          </a:p>
          <a:p>
            <a:pPr lvl="1" eaLnBrk="0" hangingPunct="0">
              <a:lnSpc>
                <a:spcPct val="150000"/>
              </a:lnSpc>
              <a:spcBef>
                <a:spcPct val="20000"/>
              </a:spcBef>
            </a:pPr>
            <a:r>
              <a:rPr lang="en-US" sz="1400" dirty="0"/>
              <a:t>      &lt;bean id="..." class="..."&gt;</a:t>
            </a:r>
          </a:p>
          <a:p>
            <a:pPr lvl="1">
              <a:lnSpc>
                <a:spcPct val="150000"/>
              </a:lnSpc>
            </a:pPr>
            <a:r>
              <a:rPr lang="en-US" sz="1400" dirty="0"/>
              <a:t>        ...</a:t>
            </a:r>
          </a:p>
          <a:p>
            <a:pPr lvl="1">
              <a:lnSpc>
                <a:spcPct val="150000"/>
              </a:lnSpc>
            </a:pPr>
            <a:r>
              <a:rPr lang="en-US" sz="1400" dirty="0"/>
              <a:t>       &lt;/bean&gt;</a:t>
            </a:r>
          </a:p>
          <a:p>
            <a:pPr lvl="1">
              <a:lnSpc>
                <a:spcPct val="150000"/>
              </a:lnSpc>
            </a:pPr>
            <a:r>
              <a:rPr lang="en-US" sz="1400" dirty="0"/>
              <a:t>    ...</a:t>
            </a:r>
          </a:p>
          <a:p>
            <a:pPr lvl="1">
              <a:lnSpc>
                <a:spcPct val="150000"/>
              </a:lnSpc>
            </a:pPr>
            <a:r>
              <a:rPr lang="en-US" sz="1400" dirty="0"/>
              <a:t>&lt;/beans&gt;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2" name="Picture 3" descr="bean lifecycle"/>
          <p:cNvPicPr>
            <a:picLocks noChangeAspect="1" noChangeArrowheads="1"/>
          </p:cNvPicPr>
          <p:nvPr/>
        </p:nvPicPr>
        <p:blipFill>
          <a:blip r:embed="rId3" cstate="print"/>
          <a:srcRect/>
          <a:stretch>
            <a:fillRect/>
          </a:stretch>
        </p:blipFill>
        <p:spPr bwMode="auto">
          <a:xfrm>
            <a:off x="680740" y="970878"/>
            <a:ext cx="7782519" cy="4607088"/>
          </a:xfrm>
          <a:prstGeom prst="rect">
            <a:avLst/>
          </a:prstGeom>
          <a:noFill/>
          <a:ln w="9525">
            <a:noFill/>
            <a:miter lim="800000"/>
            <a:headEnd/>
            <a:tailEnd/>
          </a:ln>
        </p:spPr>
      </p:pic>
      <p:sp>
        <p:nvSpPr>
          <p:cNvPr id="3" name="Title 2"/>
          <p:cNvSpPr>
            <a:spLocks noGrp="1"/>
          </p:cNvSpPr>
          <p:nvPr>
            <p:ph type="title"/>
          </p:nvPr>
        </p:nvSpPr>
        <p:spPr>
          <a:xfrm>
            <a:off x="419970" y="396418"/>
            <a:ext cx="8312649" cy="639168"/>
          </a:xfrm>
        </p:spPr>
        <p:txBody>
          <a:bodyPr>
            <a:normAutofit/>
          </a:bodyPr>
          <a:lstStyle/>
          <a:p>
            <a:r>
              <a:rPr lang="en-US" sz="1800" dirty="0"/>
              <a:t>Bean containers  - Life cycle of Beans in Spring factory container</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9801" y="418452"/>
            <a:ext cx="8312649" cy="683235"/>
          </a:xfrm>
        </p:spPr>
        <p:txBody>
          <a:bodyPr>
            <a:normAutofit/>
          </a:bodyPr>
          <a:lstStyle/>
          <a:p>
            <a:r>
              <a:rPr lang="en-US" sz="1800" dirty="0"/>
              <a:t>Bean containers - Initialization and Destruction</a:t>
            </a:r>
          </a:p>
        </p:txBody>
      </p:sp>
      <p:sp>
        <p:nvSpPr>
          <p:cNvPr id="38916" name="AutoShape 6"/>
          <p:cNvSpPr>
            <a:spLocks noChangeArrowheads="1"/>
          </p:cNvSpPr>
          <p:nvPr/>
        </p:nvSpPr>
        <p:spPr bwMode="auto">
          <a:xfrm>
            <a:off x="1575270" y="1722411"/>
            <a:ext cx="6421574" cy="1236920"/>
          </a:xfrm>
          <a:prstGeom prst="roundRect">
            <a:avLst>
              <a:gd name="adj" fmla="val 16667"/>
            </a:avLst>
          </a:prstGeom>
          <a:noFill/>
          <a:ln w="19050">
            <a:solidFill>
              <a:schemeClr val="tx1"/>
            </a:solidFill>
            <a:round/>
            <a:headEnd/>
            <a:tailEnd/>
          </a:ln>
        </p:spPr>
        <p:txBody>
          <a:bodyPr anchor="ctr"/>
          <a:lstStyle/>
          <a:p>
            <a:pPr lvl="1"/>
            <a:r>
              <a:rPr lang="en-US" sz="1400" dirty="0"/>
              <a:t>&lt;bean id=“</a:t>
            </a:r>
            <a:r>
              <a:rPr lang="en-US" sz="1400" dirty="0" err="1"/>
              <a:t>foo</a:t>
            </a:r>
            <a:r>
              <a:rPr lang="en-US" sz="1400" dirty="0"/>
              <a:t>”   class=“</a:t>
            </a:r>
            <a:r>
              <a:rPr lang="en-US" sz="1400" dirty="0" err="1"/>
              <a:t>com.spring.Foo</a:t>
            </a:r>
            <a:r>
              <a:rPr lang="en-US" sz="1400" dirty="0"/>
              <a:t>”</a:t>
            </a:r>
          </a:p>
          <a:p>
            <a:pPr lvl="1"/>
            <a:r>
              <a:rPr lang="en-US" sz="1400" dirty="0"/>
              <a:t>                                  </a:t>
            </a:r>
            <a:r>
              <a:rPr lang="en-US" sz="1400" dirty="0" err="1"/>
              <a:t>init</a:t>
            </a:r>
            <a:r>
              <a:rPr lang="en-US" sz="1400" dirty="0"/>
              <a:t>-method=“setup” </a:t>
            </a:r>
          </a:p>
          <a:p>
            <a:pPr lvl="1"/>
            <a:r>
              <a:rPr lang="en-US" sz="1400" dirty="0"/>
              <a:t>                                  destroy-method=“teardown” /&gt;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7" name="Picture 3" descr="application lifecycle"/>
          <p:cNvPicPr>
            <a:picLocks noChangeAspect="1" noChangeArrowheads="1"/>
          </p:cNvPicPr>
          <p:nvPr/>
        </p:nvPicPr>
        <p:blipFill>
          <a:blip r:embed="rId3" cstate="print"/>
          <a:srcRect/>
          <a:stretch>
            <a:fillRect/>
          </a:stretch>
        </p:blipFill>
        <p:spPr bwMode="auto">
          <a:xfrm>
            <a:off x="672424" y="1460374"/>
            <a:ext cx="7710561" cy="4449975"/>
          </a:xfrm>
          <a:prstGeom prst="rect">
            <a:avLst/>
          </a:prstGeom>
          <a:noFill/>
          <a:ln w="9525">
            <a:noFill/>
            <a:miter lim="800000"/>
            <a:headEnd/>
            <a:tailEnd/>
          </a:ln>
        </p:spPr>
      </p:pic>
      <p:sp>
        <p:nvSpPr>
          <p:cNvPr id="3" name="Title 2"/>
          <p:cNvSpPr>
            <a:spLocks noGrp="1"/>
          </p:cNvSpPr>
          <p:nvPr>
            <p:ph type="title"/>
          </p:nvPr>
        </p:nvSpPr>
        <p:spPr/>
        <p:txBody>
          <a:bodyPr>
            <a:normAutofit/>
          </a:bodyPr>
          <a:lstStyle/>
          <a:p>
            <a:r>
              <a:rPr lang="en-US" dirty="0"/>
              <a:t>Bean containers -</a:t>
            </a:r>
            <a:r>
              <a:rPr lang="en-US" dirty="0" err="1"/>
              <a:t>ApplicationContext</a:t>
            </a:r>
            <a:r>
              <a:rPr lang="en-US" dirty="0"/>
              <a:t> life cycle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2000" dirty="0"/>
              <a:t>Bean containers - </a:t>
            </a:r>
            <a:r>
              <a:rPr lang="en-US" sz="1800" dirty="0"/>
              <a:t>Scopes</a:t>
            </a:r>
          </a:p>
        </p:txBody>
      </p:sp>
      <p:sp>
        <p:nvSpPr>
          <p:cNvPr id="26627" name="Rectangle 5"/>
          <p:cNvSpPr>
            <a:spLocks noGrp="1"/>
          </p:cNvSpPr>
          <p:nvPr>
            <p:ph idx="1"/>
          </p:nvPr>
        </p:nvSpPr>
        <p:spPr>
          <a:xfrm>
            <a:off x="681644" y="842481"/>
            <a:ext cx="9260378" cy="4937678"/>
          </a:xfrm>
        </p:spPr>
        <p:txBody>
          <a:bodyPr/>
          <a:lstStyle/>
          <a:p>
            <a:pPr>
              <a:lnSpc>
                <a:spcPct val="200000"/>
              </a:lnSpc>
            </a:pPr>
            <a:r>
              <a:rPr lang="en-US" sz="1600" dirty="0"/>
              <a:t>Singleton (default)</a:t>
            </a:r>
          </a:p>
          <a:p>
            <a:pPr>
              <a:lnSpc>
                <a:spcPct val="200000"/>
              </a:lnSpc>
            </a:pPr>
            <a:r>
              <a:rPr lang="en-US" sz="1600" dirty="0"/>
              <a:t>Prototype</a:t>
            </a:r>
          </a:p>
          <a:p>
            <a:pPr>
              <a:lnSpc>
                <a:spcPct val="200000"/>
              </a:lnSpc>
            </a:pPr>
            <a:r>
              <a:rPr lang="en-US" sz="1600" dirty="0"/>
              <a:t>Request</a:t>
            </a:r>
          </a:p>
          <a:p>
            <a:pPr>
              <a:lnSpc>
                <a:spcPct val="200000"/>
              </a:lnSpc>
            </a:pPr>
            <a:r>
              <a:rPr lang="en-US" sz="1600" dirty="0"/>
              <a:t>Application</a:t>
            </a:r>
          </a:p>
          <a:p>
            <a:pPr>
              <a:lnSpc>
                <a:spcPct val="200000"/>
              </a:lnSpc>
            </a:pPr>
            <a:r>
              <a:rPr lang="en-US" sz="1600" dirty="0"/>
              <a:t>Session</a:t>
            </a:r>
          </a:p>
          <a:p>
            <a:pPr>
              <a:lnSpc>
                <a:spcPct val="200000"/>
              </a:lnSpc>
            </a:pPr>
            <a:r>
              <a:rPr lang="en-US" sz="1600" dirty="0" err="1"/>
              <a:t>Websocket</a:t>
            </a:r>
            <a:endParaRPr lang="en-US" sz="1600" dirty="0"/>
          </a:p>
          <a:p>
            <a:pPr>
              <a:lnSpc>
                <a:spcPct val="200000"/>
              </a:lnSpc>
            </a:pPr>
            <a:r>
              <a:rPr lang="en-US" sz="1600" dirty="0"/>
              <a:t>Thread </a:t>
            </a:r>
          </a:p>
          <a:p>
            <a:pPr marL="0" indent="0">
              <a:lnSpc>
                <a:spcPct val="200000"/>
              </a:lnSpc>
              <a:buNone/>
            </a:pPr>
            <a:endParaRPr lang="en-US" sz="1600" dirty="0"/>
          </a:p>
        </p:txBody>
      </p:sp>
      <p:sp>
        <p:nvSpPr>
          <p:cNvPr id="26628" name="AutoShape 6"/>
          <p:cNvSpPr>
            <a:spLocks noChangeArrowheads="1"/>
          </p:cNvSpPr>
          <p:nvPr/>
        </p:nvSpPr>
        <p:spPr bwMode="auto">
          <a:xfrm>
            <a:off x="2743200" y="2441385"/>
            <a:ext cx="6047137" cy="605834"/>
          </a:xfrm>
          <a:prstGeom prst="roundRect">
            <a:avLst>
              <a:gd name="adj" fmla="val 16667"/>
            </a:avLst>
          </a:prstGeom>
          <a:noFill/>
          <a:ln w="19050">
            <a:solidFill>
              <a:schemeClr val="tx1"/>
            </a:solidFill>
            <a:round/>
            <a:headEnd/>
            <a:tailEnd/>
          </a:ln>
        </p:spPr>
        <p:txBody>
          <a:bodyPr wrap="none" anchor="ctr"/>
          <a:lstStyle/>
          <a:p>
            <a:pPr algn="ctr" eaLnBrk="0" hangingPunct="0">
              <a:spcBef>
                <a:spcPct val="20000"/>
              </a:spcBef>
              <a:buFont typeface="Arial" pitchFamily="34" charset="0"/>
              <a:buNone/>
            </a:pPr>
            <a:r>
              <a:rPr lang="en-US" sz="1400" dirty="0"/>
              <a:t>&lt;bean id=“foo” class=“</a:t>
            </a:r>
            <a:r>
              <a:rPr lang="en-US" sz="1400" dirty="0" err="1"/>
              <a:t>com.capgemini.Foo</a:t>
            </a:r>
            <a:r>
              <a:rPr lang="en-US" sz="1400" dirty="0"/>
              <a:t>” scope=“prototype” /&gt;</a:t>
            </a:r>
          </a:p>
        </p:txBody>
      </p:sp>
    </p:spTree>
    <p:extLst>
      <p:ext uri="{BB962C8B-B14F-4D97-AF65-F5344CB8AC3E}">
        <p14:creationId xmlns:p14="http://schemas.microsoft.com/office/powerpoint/2010/main" val="39209057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9801" y="418452"/>
            <a:ext cx="8312649" cy="554137"/>
          </a:xfrm>
        </p:spPr>
        <p:txBody>
          <a:bodyPr>
            <a:normAutofit/>
          </a:bodyPr>
          <a:lstStyle/>
          <a:p>
            <a:r>
              <a:rPr lang="en-US" sz="2000" dirty="0"/>
              <a:t>Bean containers </a:t>
            </a:r>
            <a:r>
              <a:rPr lang="en-US" sz="1800" dirty="0"/>
              <a:t>- Customizing beans with </a:t>
            </a:r>
            <a:r>
              <a:rPr lang="en-US" sz="1800" dirty="0" err="1"/>
              <a:t>BeanPostProcessor</a:t>
            </a:r>
            <a:r>
              <a:rPr lang="en-US" sz="1800" dirty="0"/>
              <a:t> </a:t>
            </a:r>
          </a:p>
        </p:txBody>
      </p:sp>
      <p:sp>
        <p:nvSpPr>
          <p:cNvPr id="4" name="Content Placeholder 3"/>
          <p:cNvSpPr>
            <a:spLocks noGrp="1"/>
          </p:cNvSpPr>
          <p:nvPr>
            <p:ph idx="1"/>
          </p:nvPr>
        </p:nvSpPr>
        <p:spPr>
          <a:xfrm>
            <a:off x="298516" y="1494766"/>
            <a:ext cx="8537012" cy="4643751"/>
          </a:xfrm>
        </p:spPr>
        <p:txBody>
          <a:bodyPr>
            <a:normAutofit/>
          </a:bodyPr>
          <a:lstStyle/>
          <a:p>
            <a:pPr>
              <a:lnSpc>
                <a:spcPct val="150000"/>
              </a:lnSpc>
            </a:pPr>
            <a:endParaRPr lang="en-US" sz="1600" dirty="0"/>
          </a:p>
          <a:p>
            <a:pPr>
              <a:lnSpc>
                <a:spcPct val="150000"/>
              </a:lnSpc>
            </a:pPr>
            <a:r>
              <a:rPr lang="en-US" sz="1600" dirty="0"/>
              <a:t>Post processing involves cutting into a bean’s life cycle and reviewing or altering its configuration.</a:t>
            </a:r>
          </a:p>
          <a:p>
            <a:pPr>
              <a:lnSpc>
                <a:spcPct val="150000"/>
              </a:lnSpc>
            </a:pPr>
            <a:r>
              <a:rPr lang="en-US" sz="1600" dirty="0"/>
              <a:t>Occurs after some event has occurred.</a:t>
            </a:r>
          </a:p>
          <a:p>
            <a:pPr>
              <a:lnSpc>
                <a:spcPct val="150000"/>
              </a:lnSpc>
            </a:pPr>
            <a:r>
              <a:rPr lang="en-US" sz="1600" dirty="0"/>
              <a:t>Spring provides two interfaces :</a:t>
            </a:r>
          </a:p>
          <a:p>
            <a:pPr lvl="4">
              <a:lnSpc>
                <a:spcPct val="150000"/>
              </a:lnSpc>
            </a:pPr>
            <a:r>
              <a:rPr lang="en-US" sz="1200" dirty="0" err="1"/>
              <a:t>BeanPostProcessor</a:t>
            </a:r>
            <a:r>
              <a:rPr lang="en-US" sz="1200" dirty="0"/>
              <a:t> interface</a:t>
            </a:r>
          </a:p>
          <a:p>
            <a:pPr lvl="4">
              <a:lnSpc>
                <a:spcPct val="150000"/>
              </a:lnSpc>
            </a:pPr>
            <a:r>
              <a:rPr lang="en-US" sz="1200" dirty="0" err="1"/>
              <a:t>BeanFactoryPostProcessor</a:t>
            </a:r>
            <a:r>
              <a:rPr lang="en-US" sz="1200" dirty="0"/>
              <a:t> interface</a:t>
            </a:r>
          </a:p>
          <a:p>
            <a:pPr lvl="4">
              <a:lnSpc>
                <a:spcPct val="150000"/>
              </a:lnSpc>
            </a:pPr>
            <a:endParaRPr lang="en-US" sz="1100" dirty="0"/>
          </a:p>
          <a:p>
            <a:pPr>
              <a:lnSpc>
                <a:spcPct val="150000"/>
              </a:lnSpc>
            </a:pPr>
            <a:r>
              <a:rPr lang="en-US" sz="1600" dirty="0" err="1"/>
              <a:t>ApplicationContext</a:t>
            </a:r>
            <a:r>
              <a:rPr lang="en-US" sz="1600" dirty="0"/>
              <a:t> automatically detects Bean Post-Processor.</a:t>
            </a:r>
          </a:p>
          <a:p>
            <a:pPr>
              <a:lnSpc>
                <a:spcPct val="150000"/>
              </a:lnSpc>
            </a:pPr>
            <a:endParaRPr lang="en-US" sz="16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9801" y="418452"/>
            <a:ext cx="8312649" cy="595100"/>
          </a:xfrm>
        </p:spPr>
        <p:txBody>
          <a:bodyPr>
            <a:noAutofit/>
          </a:bodyPr>
          <a:lstStyle/>
          <a:p>
            <a:r>
              <a:rPr lang="en-US" sz="1800" b="1" dirty="0"/>
              <a:t>Bean containers - Lifecycle execution with </a:t>
            </a:r>
            <a:r>
              <a:rPr lang="en-US" sz="1800" b="1" dirty="0" err="1"/>
              <a:t>PostProcessors</a:t>
            </a:r>
            <a:r>
              <a:rPr lang="en-US" sz="1800" b="1" dirty="0"/>
              <a:t> </a:t>
            </a:r>
          </a:p>
        </p:txBody>
      </p:sp>
      <p:grpSp>
        <p:nvGrpSpPr>
          <p:cNvPr id="2054" name="Group 2053">
            <a:extLst>
              <a:ext uri="{FF2B5EF4-FFF2-40B4-BE49-F238E27FC236}">
                <a16:creationId xmlns:a16="http://schemas.microsoft.com/office/drawing/2014/main" id="{39647EC0-7272-4097-8D06-ECF1D7B011DD}"/>
              </a:ext>
            </a:extLst>
          </p:cNvPr>
          <p:cNvGrpSpPr/>
          <p:nvPr/>
        </p:nvGrpSpPr>
        <p:grpSpPr>
          <a:xfrm>
            <a:off x="-18648" y="1384673"/>
            <a:ext cx="9181295" cy="4088654"/>
            <a:chOff x="-52938" y="815857"/>
            <a:chExt cx="9181295" cy="4088654"/>
          </a:xfrm>
        </p:grpSpPr>
        <p:sp>
          <p:nvSpPr>
            <p:cNvPr id="2" name="Rectangle 1">
              <a:extLst>
                <a:ext uri="{FF2B5EF4-FFF2-40B4-BE49-F238E27FC236}">
                  <a16:creationId xmlns:a16="http://schemas.microsoft.com/office/drawing/2014/main" id="{14FD9073-5FC3-466A-9E5E-59B1D784AB2D}"/>
                </a:ext>
              </a:extLst>
            </p:cNvPr>
            <p:cNvSpPr/>
            <p:nvPr/>
          </p:nvSpPr>
          <p:spPr>
            <a:xfrm>
              <a:off x="933880" y="1571105"/>
              <a:ext cx="1662546" cy="7647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1400" dirty="0"/>
                <a:t>Load xml </a:t>
              </a:r>
            </a:p>
            <a:p>
              <a:pPr algn="ctr">
                <a:lnSpc>
                  <a:spcPct val="150000"/>
                </a:lnSpc>
              </a:pPr>
              <a:r>
                <a:rPr lang="en-US" sz="1400" dirty="0"/>
                <a:t>definitions</a:t>
              </a:r>
            </a:p>
          </p:txBody>
        </p:sp>
        <p:sp>
          <p:nvSpPr>
            <p:cNvPr id="5" name="Rectangle 4">
              <a:extLst>
                <a:ext uri="{FF2B5EF4-FFF2-40B4-BE49-F238E27FC236}">
                  <a16:creationId xmlns:a16="http://schemas.microsoft.com/office/drawing/2014/main" id="{8B59B7B9-04B0-47B2-BAFF-CD39E7751993}"/>
                </a:ext>
              </a:extLst>
            </p:cNvPr>
            <p:cNvSpPr/>
            <p:nvPr/>
          </p:nvSpPr>
          <p:spPr>
            <a:xfrm>
              <a:off x="933880" y="3228109"/>
              <a:ext cx="1662546" cy="7647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1400" dirty="0"/>
                <a:t>@Component</a:t>
              </a:r>
            </a:p>
            <a:p>
              <a:pPr algn="ctr">
                <a:lnSpc>
                  <a:spcPct val="150000"/>
                </a:lnSpc>
              </a:pPr>
              <a:r>
                <a:rPr lang="en-US" sz="1400" dirty="0"/>
                <a:t>scanning</a:t>
              </a:r>
            </a:p>
          </p:txBody>
        </p:sp>
        <p:cxnSp>
          <p:nvCxnSpPr>
            <p:cNvPr id="6" name="Straight Connector 5">
              <a:extLst>
                <a:ext uri="{FF2B5EF4-FFF2-40B4-BE49-F238E27FC236}">
                  <a16:creationId xmlns:a16="http://schemas.microsoft.com/office/drawing/2014/main" id="{185C2C41-F0DD-45E3-9B7C-F184D618AE6E}"/>
                </a:ext>
              </a:extLst>
            </p:cNvPr>
            <p:cNvCxnSpPr>
              <a:cxnSpLocks/>
            </p:cNvCxnSpPr>
            <p:nvPr/>
          </p:nvCxnSpPr>
          <p:spPr>
            <a:xfrm>
              <a:off x="3300153" y="1395938"/>
              <a:ext cx="0" cy="3508573"/>
            </a:xfrm>
            <a:prstGeom prst="line">
              <a:avLst/>
            </a:prstGeom>
            <a:ln w="76200">
              <a:prstDash val="lgDash"/>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223C3484-7A06-43D8-B423-66528D3C1E3A}"/>
                </a:ext>
              </a:extLst>
            </p:cNvPr>
            <p:cNvSpPr/>
            <p:nvPr/>
          </p:nvSpPr>
          <p:spPr>
            <a:xfrm>
              <a:off x="3915919" y="1572190"/>
              <a:ext cx="1662546" cy="764771"/>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1400" dirty="0"/>
                <a:t>Instantiation/</a:t>
              </a:r>
            </a:p>
            <a:p>
              <a:pPr algn="ctr">
                <a:lnSpc>
                  <a:spcPct val="150000"/>
                </a:lnSpc>
              </a:pPr>
              <a:r>
                <a:rPr lang="en-US" sz="1400" dirty="0"/>
                <a:t>Constr. injection</a:t>
              </a:r>
            </a:p>
          </p:txBody>
        </p:sp>
        <p:sp>
          <p:nvSpPr>
            <p:cNvPr id="10" name="Rectangle 9">
              <a:extLst>
                <a:ext uri="{FF2B5EF4-FFF2-40B4-BE49-F238E27FC236}">
                  <a16:creationId xmlns:a16="http://schemas.microsoft.com/office/drawing/2014/main" id="{F063454A-4CA6-460A-A69F-15910D195B83}"/>
                </a:ext>
              </a:extLst>
            </p:cNvPr>
            <p:cNvSpPr/>
            <p:nvPr/>
          </p:nvSpPr>
          <p:spPr>
            <a:xfrm>
              <a:off x="3915919" y="3228108"/>
              <a:ext cx="1662546" cy="1077885"/>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1400" dirty="0"/>
                <a:t>Instantiation/</a:t>
              </a:r>
            </a:p>
            <a:p>
              <a:pPr algn="ctr">
                <a:lnSpc>
                  <a:spcPct val="150000"/>
                </a:lnSpc>
              </a:pPr>
              <a:r>
                <a:rPr lang="en-US" sz="1400" dirty="0"/>
                <a:t>@</a:t>
              </a:r>
              <a:r>
                <a:rPr lang="en-US" sz="1400" dirty="0" err="1"/>
                <a:t>Autowired</a:t>
              </a:r>
              <a:r>
                <a:rPr lang="en-US" sz="1400" dirty="0"/>
                <a:t> on Constructor</a:t>
              </a:r>
            </a:p>
          </p:txBody>
        </p:sp>
        <p:sp>
          <p:nvSpPr>
            <p:cNvPr id="11" name="Rectangle 10">
              <a:extLst>
                <a:ext uri="{FF2B5EF4-FFF2-40B4-BE49-F238E27FC236}">
                  <a16:creationId xmlns:a16="http://schemas.microsoft.com/office/drawing/2014/main" id="{21B002E5-3519-465B-95C3-0922AC15EA05}"/>
                </a:ext>
              </a:extLst>
            </p:cNvPr>
            <p:cNvSpPr/>
            <p:nvPr/>
          </p:nvSpPr>
          <p:spPr>
            <a:xfrm>
              <a:off x="6643345" y="1571105"/>
              <a:ext cx="1662546" cy="764771"/>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1400" dirty="0"/>
                <a:t>Instantiation/</a:t>
              </a:r>
            </a:p>
            <a:p>
              <a:pPr algn="ctr">
                <a:lnSpc>
                  <a:spcPct val="150000"/>
                </a:lnSpc>
              </a:pPr>
              <a:r>
                <a:rPr lang="en-US" sz="1400" dirty="0"/>
                <a:t>Constr. injection</a:t>
              </a:r>
            </a:p>
          </p:txBody>
        </p:sp>
        <p:sp>
          <p:nvSpPr>
            <p:cNvPr id="12" name="Rectangle 11">
              <a:extLst>
                <a:ext uri="{FF2B5EF4-FFF2-40B4-BE49-F238E27FC236}">
                  <a16:creationId xmlns:a16="http://schemas.microsoft.com/office/drawing/2014/main" id="{485F5DB5-95DB-4214-BBDF-D6DEEF1D8C40}"/>
                </a:ext>
              </a:extLst>
            </p:cNvPr>
            <p:cNvSpPr/>
            <p:nvPr/>
          </p:nvSpPr>
          <p:spPr>
            <a:xfrm>
              <a:off x="6623264" y="3228107"/>
              <a:ext cx="1662546" cy="1077885"/>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1400" dirty="0"/>
                <a:t>Instantiation/</a:t>
              </a:r>
            </a:p>
            <a:p>
              <a:pPr algn="ctr">
                <a:lnSpc>
                  <a:spcPct val="150000"/>
                </a:lnSpc>
              </a:pPr>
              <a:r>
                <a:rPr lang="en-US" sz="1400" dirty="0"/>
                <a:t>@</a:t>
              </a:r>
              <a:r>
                <a:rPr lang="en-US" sz="1400" dirty="0" err="1"/>
                <a:t>Autowired</a:t>
              </a:r>
              <a:r>
                <a:rPr lang="en-US" sz="1400" dirty="0"/>
                <a:t> on Constructor</a:t>
              </a:r>
            </a:p>
          </p:txBody>
        </p:sp>
        <p:cxnSp>
          <p:nvCxnSpPr>
            <p:cNvPr id="13" name="Straight Connector 12">
              <a:extLst>
                <a:ext uri="{FF2B5EF4-FFF2-40B4-BE49-F238E27FC236}">
                  <a16:creationId xmlns:a16="http://schemas.microsoft.com/office/drawing/2014/main" id="{2FDC1BA9-5D75-4EE2-AD82-BF5F9786B8DD}"/>
                </a:ext>
              </a:extLst>
            </p:cNvPr>
            <p:cNvCxnSpPr>
              <a:cxnSpLocks/>
            </p:cNvCxnSpPr>
            <p:nvPr/>
          </p:nvCxnSpPr>
          <p:spPr>
            <a:xfrm>
              <a:off x="8622450" y="1312213"/>
              <a:ext cx="0" cy="3508573"/>
            </a:xfrm>
            <a:prstGeom prst="line">
              <a:avLst/>
            </a:prstGeom>
            <a:ln w="76200">
              <a:solidFill>
                <a:schemeClr val="tx2">
                  <a:lumMod val="75000"/>
                </a:schemeClr>
              </a:solidFill>
              <a:prstDash val="lgDash"/>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EF1214E-F18D-4E12-B12F-08C995E6883B}"/>
                </a:ext>
              </a:extLst>
            </p:cNvPr>
            <p:cNvSpPr txBox="1"/>
            <p:nvPr/>
          </p:nvSpPr>
          <p:spPr>
            <a:xfrm>
              <a:off x="2953657" y="855009"/>
              <a:ext cx="790601" cy="523220"/>
            </a:xfrm>
            <a:prstGeom prst="rect">
              <a:avLst/>
            </a:prstGeom>
            <a:noFill/>
          </p:spPr>
          <p:txBody>
            <a:bodyPr wrap="none" rtlCol="0">
              <a:spAutoFit/>
            </a:bodyPr>
            <a:lstStyle/>
            <a:p>
              <a:pPr algn="ctr"/>
              <a:r>
                <a:rPr lang="en-US" sz="1400" b="1" dirty="0">
                  <a:solidFill>
                    <a:schemeClr val="accent1"/>
                  </a:solidFill>
                </a:rPr>
                <a:t>Bean</a:t>
              </a:r>
            </a:p>
            <a:p>
              <a:pPr algn="ctr"/>
              <a:r>
                <a:rPr lang="en-US" sz="1400" b="1" dirty="0" err="1">
                  <a:solidFill>
                    <a:schemeClr val="accent1"/>
                  </a:solidFill>
                </a:rPr>
                <a:t>FacPP</a:t>
              </a:r>
              <a:endParaRPr lang="en-US" sz="1400" b="1" dirty="0">
                <a:solidFill>
                  <a:schemeClr val="accent1"/>
                </a:solidFill>
              </a:endParaRPr>
            </a:p>
          </p:txBody>
        </p:sp>
        <p:sp>
          <p:nvSpPr>
            <p:cNvPr id="15" name="TextBox 14">
              <a:extLst>
                <a:ext uri="{FF2B5EF4-FFF2-40B4-BE49-F238E27FC236}">
                  <a16:creationId xmlns:a16="http://schemas.microsoft.com/office/drawing/2014/main" id="{42584DB5-2E49-458B-B5A9-9466C39072CE}"/>
                </a:ext>
              </a:extLst>
            </p:cNvPr>
            <p:cNvSpPr txBox="1"/>
            <p:nvPr/>
          </p:nvSpPr>
          <p:spPr>
            <a:xfrm>
              <a:off x="1266304" y="988900"/>
              <a:ext cx="1128835" cy="523220"/>
            </a:xfrm>
            <a:prstGeom prst="rect">
              <a:avLst/>
            </a:prstGeom>
            <a:noFill/>
          </p:spPr>
          <p:txBody>
            <a:bodyPr wrap="none" rtlCol="0">
              <a:spAutoFit/>
            </a:bodyPr>
            <a:lstStyle/>
            <a:p>
              <a:pPr algn="ctr"/>
              <a:r>
                <a:rPr lang="en-US" sz="1400" b="1" dirty="0">
                  <a:solidFill>
                    <a:schemeClr val="accent1"/>
                  </a:solidFill>
                </a:rPr>
                <a:t>Bean</a:t>
              </a:r>
            </a:p>
            <a:p>
              <a:pPr algn="ctr"/>
              <a:r>
                <a:rPr lang="en-US" sz="1400" b="1" dirty="0">
                  <a:solidFill>
                    <a:schemeClr val="accent1"/>
                  </a:solidFill>
                </a:rPr>
                <a:t>detection</a:t>
              </a:r>
            </a:p>
          </p:txBody>
        </p:sp>
        <p:sp>
          <p:nvSpPr>
            <p:cNvPr id="16" name="TextBox 15">
              <a:extLst>
                <a:ext uri="{FF2B5EF4-FFF2-40B4-BE49-F238E27FC236}">
                  <a16:creationId xmlns:a16="http://schemas.microsoft.com/office/drawing/2014/main" id="{96DC5736-F3F6-4530-94C9-957059D2534A}"/>
                </a:ext>
              </a:extLst>
            </p:cNvPr>
            <p:cNvSpPr txBox="1"/>
            <p:nvPr/>
          </p:nvSpPr>
          <p:spPr>
            <a:xfrm>
              <a:off x="8116542" y="815857"/>
              <a:ext cx="1011815" cy="307777"/>
            </a:xfrm>
            <a:prstGeom prst="rect">
              <a:avLst/>
            </a:prstGeom>
            <a:noFill/>
          </p:spPr>
          <p:txBody>
            <a:bodyPr wrap="none" rtlCol="0">
              <a:spAutoFit/>
            </a:bodyPr>
            <a:lstStyle/>
            <a:p>
              <a:pPr algn="ctr"/>
              <a:r>
                <a:rPr lang="en-US" sz="1400" b="1" dirty="0">
                  <a:solidFill>
                    <a:schemeClr val="accent1"/>
                  </a:solidFill>
                </a:rPr>
                <a:t>Bean PP</a:t>
              </a:r>
            </a:p>
          </p:txBody>
        </p:sp>
        <p:sp>
          <p:nvSpPr>
            <p:cNvPr id="17" name="TextBox 16">
              <a:extLst>
                <a:ext uri="{FF2B5EF4-FFF2-40B4-BE49-F238E27FC236}">
                  <a16:creationId xmlns:a16="http://schemas.microsoft.com/office/drawing/2014/main" id="{46B85FF3-D693-4046-8EB8-2841E67C2A45}"/>
                </a:ext>
              </a:extLst>
            </p:cNvPr>
            <p:cNvSpPr txBox="1"/>
            <p:nvPr/>
          </p:nvSpPr>
          <p:spPr>
            <a:xfrm>
              <a:off x="4672744" y="829721"/>
              <a:ext cx="3044692" cy="523220"/>
            </a:xfrm>
            <a:prstGeom prst="rect">
              <a:avLst/>
            </a:prstGeom>
            <a:noFill/>
          </p:spPr>
          <p:txBody>
            <a:bodyPr wrap="square" rtlCol="0">
              <a:spAutoFit/>
            </a:bodyPr>
            <a:lstStyle/>
            <a:p>
              <a:pPr algn="ctr"/>
              <a:r>
                <a:rPr lang="en-US" sz="1400" b="1" dirty="0">
                  <a:solidFill>
                    <a:schemeClr val="accent1"/>
                  </a:solidFill>
                </a:rPr>
                <a:t>Bean instantiation and</a:t>
              </a:r>
            </a:p>
            <a:p>
              <a:pPr algn="ctr"/>
              <a:r>
                <a:rPr lang="en-US" sz="1400" b="1" dirty="0">
                  <a:solidFill>
                    <a:schemeClr val="accent1"/>
                  </a:solidFill>
                </a:rPr>
                <a:t>Dependency injection</a:t>
              </a:r>
            </a:p>
          </p:txBody>
        </p:sp>
        <p:cxnSp>
          <p:nvCxnSpPr>
            <p:cNvPr id="18" name="Straight Arrow Connector 17">
              <a:extLst>
                <a:ext uri="{FF2B5EF4-FFF2-40B4-BE49-F238E27FC236}">
                  <a16:creationId xmlns:a16="http://schemas.microsoft.com/office/drawing/2014/main" id="{279DACBC-8F6D-4656-88D1-85FCBD9ABE20}"/>
                </a:ext>
              </a:extLst>
            </p:cNvPr>
            <p:cNvCxnSpPr>
              <a:stCxn id="2" idx="3"/>
              <a:endCxn id="9" idx="1"/>
            </p:cNvCxnSpPr>
            <p:nvPr/>
          </p:nvCxnSpPr>
          <p:spPr>
            <a:xfrm>
              <a:off x="2596426" y="1953491"/>
              <a:ext cx="1319493" cy="10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19F24EEF-9419-4BF4-89E6-D86D46CCF46E}"/>
                </a:ext>
              </a:extLst>
            </p:cNvPr>
            <p:cNvCxnSpPr>
              <a:stCxn id="9" idx="3"/>
              <a:endCxn id="11" idx="1"/>
            </p:cNvCxnSpPr>
            <p:nvPr/>
          </p:nvCxnSpPr>
          <p:spPr>
            <a:xfrm flipV="1">
              <a:off x="5578465" y="1953491"/>
              <a:ext cx="1064880" cy="10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Oval 21">
              <a:extLst>
                <a:ext uri="{FF2B5EF4-FFF2-40B4-BE49-F238E27FC236}">
                  <a16:creationId xmlns:a16="http://schemas.microsoft.com/office/drawing/2014/main" id="{303EABF9-1AB9-41A7-A920-F17616D456BD}"/>
                </a:ext>
              </a:extLst>
            </p:cNvPr>
            <p:cNvSpPr/>
            <p:nvPr/>
          </p:nvSpPr>
          <p:spPr>
            <a:xfrm>
              <a:off x="8821455" y="1865171"/>
              <a:ext cx="135354" cy="1600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Arrow Connector 23">
              <a:extLst>
                <a:ext uri="{FF2B5EF4-FFF2-40B4-BE49-F238E27FC236}">
                  <a16:creationId xmlns:a16="http://schemas.microsoft.com/office/drawing/2014/main" id="{F94ED571-A0B3-46D8-BE06-8E77D32471F7}"/>
                </a:ext>
              </a:extLst>
            </p:cNvPr>
            <p:cNvCxnSpPr>
              <a:cxnSpLocks/>
            </p:cNvCxnSpPr>
            <p:nvPr/>
          </p:nvCxnSpPr>
          <p:spPr>
            <a:xfrm>
              <a:off x="8285810" y="1944867"/>
              <a:ext cx="52568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CD98024B-5BE6-4615-96FA-A7EB596C4359}"/>
                </a:ext>
              </a:extLst>
            </p:cNvPr>
            <p:cNvCxnSpPr/>
            <p:nvPr/>
          </p:nvCxnSpPr>
          <p:spPr>
            <a:xfrm>
              <a:off x="2596426" y="3608322"/>
              <a:ext cx="1319493" cy="10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4F4B8A92-8615-4FC1-80ED-AE39D37AA8D3}"/>
                </a:ext>
              </a:extLst>
            </p:cNvPr>
            <p:cNvCxnSpPr/>
            <p:nvPr/>
          </p:nvCxnSpPr>
          <p:spPr>
            <a:xfrm flipV="1">
              <a:off x="5578465" y="3608322"/>
              <a:ext cx="1064880" cy="10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Oval 31">
              <a:extLst>
                <a:ext uri="{FF2B5EF4-FFF2-40B4-BE49-F238E27FC236}">
                  <a16:creationId xmlns:a16="http://schemas.microsoft.com/office/drawing/2014/main" id="{B98EF93B-C432-4F40-9B35-C07365B7611E}"/>
                </a:ext>
              </a:extLst>
            </p:cNvPr>
            <p:cNvSpPr/>
            <p:nvPr/>
          </p:nvSpPr>
          <p:spPr>
            <a:xfrm>
              <a:off x="8821455" y="3520002"/>
              <a:ext cx="135354" cy="1600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Arrow Connector 32">
              <a:extLst>
                <a:ext uri="{FF2B5EF4-FFF2-40B4-BE49-F238E27FC236}">
                  <a16:creationId xmlns:a16="http://schemas.microsoft.com/office/drawing/2014/main" id="{21660708-D292-4797-8F99-B0B349D7DB13}"/>
                </a:ext>
              </a:extLst>
            </p:cNvPr>
            <p:cNvCxnSpPr>
              <a:cxnSpLocks/>
            </p:cNvCxnSpPr>
            <p:nvPr/>
          </p:nvCxnSpPr>
          <p:spPr>
            <a:xfrm>
              <a:off x="8285810" y="3599698"/>
              <a:ext cx="52568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48" name="Straight Arrow Connector 2047">
              <a:extLst>
                <a:ext uri="{FF2B5EF4-FFF2-40B4-BE49-F238E27FC236}">
                  <a16:creationId xmlns:a16="http://schemas.microsoft.com/office/drawing/2014/main" id="{AF0DAD6F-CE18-4A1E-8978-E197B3DAF5A0}"/>
                </a:ext>
              </a:extLst>
            </p:cNvPr>
            <p:cNvCxnSpPr>
              <a:endCxn id="2" idx="1"/>
            </p:cNvCxnSpPr>
            <p:nvPr/>
          </p:nvCxnSpPr>
          <p:spPr>
            <a:xfrm>
              <a:off x="0" y="1953491"/>
              <a:ext cx="9338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51" name="Straight Arrow Connector 2050">
              <a:extLst>
                <a:ext uri="{FF2B5EF4-FFF2-40B4-BE49-F238E27FC236}">
                  <a16:creationId xmlns:a16="http://schemas.microsoft.com/office/drawing/2014/main" id="{6AA94AA9-4046-43D4-9187-0572E91C9B02}"/>
                </a:ext>
              </a:extLst>
            </p:cNvPr>
            <p:cNvCxnSpPr>
              <a:cxnSpLocks/>
              <a:endCxn id="5" idx="1"/>
            </p:cNvCxnSpPr>
            <p:nvPr/>
          </p:nvCxnSpPr>
          <p:spPr>
            <a:xfrm>
              <a:off x="66502" y="3610495"/>
              <a:ext cx="86737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53" name="TextBox 2052">
              <a:extLst>
                <a:ext uri="{FF2B5EF4-FFF2-40B4-BE49-F238E27FC236}">
                  <a16:creationId xmlns:a16="http://schemas.microsoft.com/office/drawing/2014/main" id="{D2F23F96-52F1-4D6F-95B2-16262DDB169E}"/>
                </a:ext>
              </a:extLst>
            </p:cNvPr>
            <p:cNvSpPr txBox="1"/>
            <p:nvPr/>
          </p:nvSpPr>
          <p:spPr>
            <a:xfrm>
              <a:off x="85301" y="1476222"/>
              <a:ext cx="827471" cy="523220"/>
            </a:xfrm>
            <a:prstGeom prst="rect">
              <a:avLst/>
            </a:prstGeom>
            <a:noFill/>
          </p:spPr>
          <p:txBody>
            <a:bodyPr wrap="none" rtlCol="0">
              <a:spAutoFit/>
            </a:bodyPr>
            <a:lstStyle/>
            <a:p>
              <a:pPr algn="ctr"/>
              <a:r>
                <a:rPr lang="en-US" sz="1400" b="1" dirty="0"/>
                <a:t>XML</a:t>
              </a:r>
            </a:p>
            <a:p>
              <a:pPr algn="ctr"/>
              <a:r>
                <a:rPr lang="en-US" sz="1400" b="1" dirty="0"/>
                <a:t>Config</a:t>
              </a:r>
            </a:p>
          </p:txBody>
        </p:sp>
        <p:sp>
          <p:nvSpPr>
            <p:cNvPr id="40" name="TextBox 39">
              <a:extLst>
                <a:ext uri="{FF2B5EF4-FFF2-40B4-BE49-F238E27FC236}">
                  <a16:creationId xmlns:a16="http://schemas.microsoft.com/office/drawing/2014/main" id="{6A33C2A3-E2A9-43AA-8993-3CD873B5A855}"/>
                </a:ext>
              </a:extLst>
            </p:cNvPr>
            <p:cNvSpPr txBox="1"/>
            <p:nvPr/>
          </p:nvSpPr>
          <p:spPr>
            <a:xfrm>
              <a:off x="-52938" y="2869418"/>
              <a:ext cx="1300356" cy="695127"/>
            </a:xfrm>
            <a:prstGeom prst="rect">
              <a:avLst/>
            </a:prstGeom>
            <a:noFill/>
          </p:spPr>
          <p:txBody>
            <a:bodyPr wrap="none" rtlCol="0">
              <a:spAutoFit/>
            </a:bodyPr>
            <a:lstStyle/>
            <a:p>
              <a:pPr algn="ctr">
                <a:lnSpc>
                  <a:spcPct val="150000"/>
                </a:lnSpc>
              </a:pPr>
              <a:r>
                <a:rPr lang="en-US" sz="1400" b="1" dirty="0"/>
                <a:t>Annotation</a:t>
              </a:r>
            </a:p>
            <a:p>
              <a:pPr algn="ctr">
                <a:lnSpc>
                  <a:spcPct val="150000"/>
                </a:lnSpc>
              </a:pPr>
              <a:r>
                <a:rPr lang="en-US" sz="1400" b="1" dirty="0"/>
                <a:t>Config</a:t>
              </a:r>
            </a:p>
          </p:txBody>
        </p:sp>
      </p:grpSp>
    </p:spTree>
    <p:extLst>
      <p:ext uri="{BB962C8B-B14F-4D97-AF65-F5344CB8AC3E}">
        <p14:creationId xmlns:p14="http://schemas.microsoft.com/office/powerpoint/2010/main" val="4570629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9801" y="418452"/>
            <a:ext cx="8312649" cy="848488"/>
          </a:xfrm>
        </p:spPr>
        <p:txBody>
          <a:bodyPr>
            <a:normAutofit/>
          </a:bodyPr>
          <a:lstStyle/>
          <a:p>
            <a:r>
              <a:rPr lang="en-US" sz="2000" dirty="0"/>
              <a:t>Customizing beans </a:t>
            </a:r>
            <a:r>
              <a:rPr lang="en-US" sz="1800" dirty="0"/>
              <a:t>- </a:t>
            </a:r>
            <a:r>
              <a:rPr lang="en-US" sz="1800" dirty="0" err="1"/>
              <a:t>PropertyPlaceholderConfigurer</a:t>
            </a:r>
            <a:endParaRPr lang="en-US" sz="1800" dirty="0"/>
          </a:p>
        </p:txBody>
      </p:sp>
      <p:sp>
        <p:nvSpPr>
          <p:cNvPr id="4" name="Content Placeholder 3"/>
          <p:cNvSpPr>
            <a:spLocks noGrp="1"/>
          </p:cNvSpPr>
          <p:nvPr>
            <p:ph idx="1"/>
          </p:nvPr>
        </p:nvSpPr>
        <p:spPr>
          <a:xfrm>
            <a:off x="298516" y="1344058"/>
            <a:ext cx="8625147" cy="5023691"/>
          </a:xfrm>
        </p:spPr>
        <p:txBody>
          <a:bodyPr/>
          <a:lstStyle/>
          <a:p>
            <a:pPr lvl="1"/>
            <a:endParaRPr lang="en-US" dirty="0"/>
          </a:p>
          <a:p>
            <a:endParaRPr lang="en-US" dirty="0"/>
          </a:p>
          <a:p>
            <a:endParaRPr lang="en-US" dirty="0"/>
          </a:p>
          <a:p>
            <a:endParaRPr lang="en-US" dirty="0"/>
          </a:p>
          <a:p>
            <a:endParaRPr lang="en-US" dirty="0"/>
          </a:p>
          <a:p>
            <a:endParaRPr lang="en-US" dirty="0"/>
          </a:p>
          <a:p>
            <a:endParaRPr lang="en-US" dirty="0"/>
          </a:p>
          <a:p>
            <a:endParaRPr lang="en-US" dirty="0"/>
          </a:p>
          <a:p>
            <a:pPr lvl="1"/>
            <a:endParaRPr lang="en-US" dirty="0"/>
          </a:p>
          <a:p>
            <a:pPr lvl="1"/>
            <a:endParaRPr lang="en-US" dirty="0"/>
          </a:p>
          <a:p>
            <a:pPr lvl="1"/>
            <a:endParaRPr lang="en-US" dirty="0"/>
          </a:p>
          <a:p>
            <a:pPr marL="0" indent="0">
              <a:buNone/>
            </a:pPr>
            <a:endParaRPr lang="en-US" dirty="0"/>
          </a:p>
        </p:txBody>
      </p:sp>
      <p:sp>
        <p:nvSpPr>
          <p:cNvPr id="45060" name="AutoShape 6"/>
          <p:cNvSpPr>
            <a:spLocks noChangeArrowheads="1"/>
          </p:cNvSpPr>
          <p:nvPr/>
        </p:nvSpPr>
        <p:spPr bwMode="auto">
          <a:xfrm>
            <a:off x="298515" y="854414"/>
            <a:ext cx="7111687" cy="1941773"/>
          </a:xfrm>
          <a:prstGeom prst="roundRect">
            <a:avLst>
              <a:gd name="adj" fmla="val 0"/>
            </a:avLst>
          </a:prstGeom>
          <a:noFill/>
          <a:ln w="19050">
            <a:solidFill>
              <a:schemeClr val="tx1"/>
            </a:solidFill>
            <a:round/>
            <a:headEnd/>
            <a:tailEnd/>
          </a:ln>
        </p:spPr>
        <p:txBody>
          <a:bodyPr wrap="none" anchor="ctr"/>
          <a:lstStyle/>
          <a:p>
            <a:endParaRPr lang="en-US" sz="1200" kern="0" dirty="0"/>
          </a:p>
          <a:p>
            <a:r>
              <a:rPr lang="en-US" sz="1200" kern="0" dirty="0"/>
              <a:t>&lt;bean id=“</a:t>
            </a:r>
            <a:r>
              <a:rPr lang="en-US" sz="1200" kern="0" dirty="0" err="1"/>
              <a:t>datasource</a:t>
            </a:r>
            <a:r>
              <a:rPr lang="en-US" sz="1200" kern="0" dirty="0"/>
              <a:t>” class=“</a:t>
            </a:r>
            <a:r>
              <a:rPr lang="en-US" sz="1200" kern="0" dirty="0" err="1"/>
              <a:t>com.spring.ConnectionDataSource</a:t>
            </a:r>
            <a:r>
              <a:rPr lang="en-US" sz="1200" kern="0" dirty="0"/>
              <a:t>” &gt;</a:t>
            </a:r>
          </a:p>
          <a:p>
            <a:r>
              <a:rPr lang="en-US" sz="1200" kern="0" dirty="0"/>
              <a:t>   &lt;property name=“</a:t>
            </a:r>
            <a:r>
              <a:rPr lang="en-US" sz="1200" kern="0" dirty="0" err="1"/>
              <a:t>url</a:t>
            </a:r>
            <a:r>
              <a:rPr lang="en-US" sz="1200" kern="0" dirty="0"/>
              <a:t>”&gt; </a:t>
            </a:r>
          </a:p>
          <a:p>
            <a:r>
              <a:rPr lang="en-US" sz="1200" kern="0" dirty="0"/>
              <a:t>         &lt;value&gt; </a:t>
            </a:r>
            <a:r>
              <a:rPr lang="en-US" sz="1200" kern="0" dirty="0" err="1"/>
              <a:t>jdbc:hsqldb:training</a:t>
            </a:r>
            <a:r>
              <a:rPr lang="en-US" sz="1200" kern="0" dirty="0"/>
              <a:t> &lt;/value&gt;</a:t>
            </a:r>
          </a:p>
          <a:p>
            <a:r>
              <a:rPr lang="en-US" sz="1200" kern="0" dirty="0"/>
              <a:t>   &lt;/property&gt;</a:t>
            </a:r>
          </a:p>
          <a:p>
            <a:r>
              <a:rPr lang="en-US" sz="1200" kern="0" dirty="0"/>
              <a:t>   &lt;property name=“</a:t>
            </a:r>
            <a:r>
              <a:rPr lang="en-US" sz="1200" kern="0" dirty="0" err="1"/>
              <a:t>driverclassname</a:t>
            </a:r>
            <a:r>
              <a:rPr lang="en-US" sz="1200" kern="0" dirty="0"/>
              <a:t>”&gt; </a:t>
            </a:r>
          </a:p>
          <a:p>
            <a:r>
              <a:rPr lang="en-US" sz="1200" kern="0" dirty="0"/>
              <a:t>  &lt;value&gt; </a:t>
            </a:r>
            <a:r>
              <a:rPr lang="en-US" sz="1200" kern="0" dirty="0" err="1"/>
              <a:t>org.hsqldb.jdbcDriver</a:t>
            </a:r>
            <a:r>
              <a:rPr lang="en-US" sz="1200" kern="0" dirty="0"/>
              <a:t> &lt;/value&gt;</a:t>
            </a:r>
          </a:p>
          <a:p>
            <a:r>
              <a:rPr lang="en-US" sz="1200" kern="0" dirty="0"/>
              <a:t>   &lt;/property&gt;</a:t>
            </a:r>
          </a:p>
          <a:p>
            <a:r>
              <a:rPr lang="en-US" sz="1200" kern="0" dirty="0"/>
              <a:t>….</a:t>
            </a:r>
          </a:p>
          <a:p>
            <a:r>
              <a:rPr lang="en-US" sz="1200" kern="0" dirty="0"/>
              <a:t>&lt;/bean&gt;</a:t>
            </a:r>
          </a:p>
        </p:txBody>
      </p:sp>
      <p:grpSp>
        <p:nvGrpSpPr>
          <p:cNvPr id="5" name="Group 4">
            <a:extLst>
              <a:ext uri="{FF2B5EF4-FFF2-40B4-BE49-F238E27FC236}">
                <a16:creationId xmlns:a16="http://schemas.microsoft.com/office/drawing/2014/main" id="{02A2DFEA-44EB-433B-AABB-830888B1012B}"/>
              </a:ext>
            </a:extLst>
          </p:cNvPr>
          <p:cNvGrpSpPr/>
          <p:nvPr/>
        </p:nvGrpSpPr>
        <p:grpSpPr>
          <a:xfrm>
            <a:off x="1022465" y="3125585"/>
            <a:ext cx="7422292" cy="3012934"/>
            <a:chOff x="293916" y="1883238"/>
            <a:chExt cx="8096249" cy="3872064"/>
          </a:xfrm>
        </p:grpSpPr>
        <p:sp>
          <p:nvSpPr>
            <p:cNvPr id="6" name="AutoShape 7">
              <a:extLst>
                <a:ext uri="{FF2B5EF4-FFF2-40B4-BE49-F238E27FC236}">
                  <a16:creationId xmlns:a16="http://schemas.microsoft.com/office/drawing/2014/main" id="{8CB353C6-321D-4FD6-8FAF-F49CCBF03569}"/>
                </a:ext>
              </a:extLst>
            </p:cNvPr>
            <p:cNvSpPr>
              <a:spLocks noChangeArrowheads="1"/>
            </p:cNvSpPr>
            <p:nvPr/>
          </p:nvSpPr>
          <p:spPr bwMode="auto">
            <a:xfrm>
              <a:off x="293916" y="1883238"/>
              <a:ext cx="7543800" cy="2819400"/>
            </a:xfrm>
            <a:prstGeom prst="roundRect">
              <a:avLst>
                <a:gd name="adj" fmla="val 0"/>
              </a:avLst>
            </a:prstGeom>
            <a:noFill/>
            <a:ln w="19050">
              <a:solidFill>
                <a:schemeClr val="tx1"/>
              </a:solidFill>
              <a:round/>
              <a:headEnd/>
              <a:tailEnd/>
            </a:ln>
          </p:spPr>
          <p:txBody>
            <a:bodyPr wrap="none" anchor="ctr"/>
            <a:lstStyle/>
            <a:p>
              <a:pPr>
                <a:lnSpc>
                  <a:spcPct val="110000"/>
                </a:lnSpc>
              </a:pPr>
              <a:r>
                <a:rPr lang="en-US" sz="1200" dirty="0"/>
                <a:t>&lt;bean id="</a:t>
              </a:r>
              <a:r>
                <a:rPr lang="en-US" sz="1200" dirty="0" err="1"/>
                <a:t>placeHolderConfig</a:t>
              </a:r>
              <a:r>
                <a:rPr lang="en-US" sz="1200" dirty="0"/>
                <a:t>" class=“</a:t>
              </a:r>
              <a:r>
                <a:rPr lang="en-US" sz="1200" dirty="0" err="1"/>
                <a:t>org.springframework.beans</a:t>
              </a:r>
              <a:r>
                <a:rPr lang="en-US" sz="1200" dirty="0"/>
                <a:t>. </a:t>
              </a:r>
            </a:p>
            <a:p>
              <a:pPr>
                <a:lnSpc>
                  <a:spcPct val="110000"/>
                </a:lnSpc>
              </a:pPr>
              <a:r>
                <a:rPr lang="en-US" sz="1200" dirty="0"/>
                <a:t>                                    factory. </a:t>
              </a:r>
              <a:r>
                <a:rPr lang="en-US" sz="1200" dirty="0" err="1"/>
                <a:t>config.PropertyPlaceholderConfigurer</a:t>
              </a:r>
              <a:r>
                <a:rPr lang="en-US" sz="1200" dirty="0"/>
                <a:t>"&gt;</a:t>
              </a:r>
            </a:p>
            <a:p>
              <a:pPr>
                <a:lnSpc>
                  <a:spcPct val="110000"/>
                </a:lnSpc>
              </a:pPr>
              <a:r>
                <a:rPr lang="en-US" sz="1200" dirty="0"/>
                <a:t>     &lt;property name="location“  value=“</a:t>
              </a:r>
              <a:r>
                <a:rPr lang="en-US" sz="1200" dirty="0" err="1"/>
                <a:t>data.properties</a:t>
              </a:r>
              <a:r>
                <a:rPr lang="en-US" sz="1200" dirty="0"/>
                <a:t>” /&gt;</a:t>
              </a:r>
            </a:p>
            <a:p>
              <a:pPr>
                <a:lnSpc>
                  <a:spcPct val="110000"/>
                </a:lnSpc>
              </a:pPr>
              <a:r>
                <a:rPr lang="en-US" sz="1200" dirty="0"/>
                <a:t>&lt;/bean&gt;</a:t>
              </a:r>
            </a:p>
            <a:p>
              <a:pPr>
                <a:lnSpc>
                  <a:spcPct val="110000"/>
                </a:lnSpc>
              </a:pPr>
              <a:r>
                <a:rPr lang="en-US" sz="1200" dirty="0"/>
                <a:t>&lt;bean id="</a:t>
              </a:r>
              <a:r>
                <a:rPr lang="en-US" sz="1200" dirty="0" err="1"/>
                <a:t>dataSource</a:t>
              </a:r>
              <a:r>
                <a:rPr lang="en-US" sz="1200" dirty="0"/>
                <a:t>"  class="</a:t>
              </a:r>
              <a:r>
                <a:rPr lang="en-US" sz="1200" dirty="0" err="1"/>
                <a:t>org.apache.commons.dbcp.BasicDataSource</a:t>
              </a:r>
              <a:r>
                <a:rPr lang="en-US" sz="1200" dirty="0"/>
                <a:t>"&gt;</a:t>
              </a:r>
            </a:p>
            <a:p>
              <a:pPr>
                <a:lnSpc>
                  <a:spcPct val="110000"/>
                </a:lnSpc>
              </a:pPr>
              <a:r>
                <a:rPr lang="en-US" sz="1200" dirty="0"/>
                <a:t>       &lt;property name="</a:t>
              </a:r>
              <a:r>
                <a:rPr lang="en-US" sz="1200" dirty="0" err="1"/>
                <a:t>driverClassName</a:t>
              </a:r>
              <a:r>
                <a:rPr lang="en-US" sz="1200" dirty="0"/>
                <a:t>" value="${</a:t>
              </a:r>
              <a:r>
                <a:rPr lang="en-US" sz="1200" dirty="0" err="1"/>
                <a:t>jdbc.driverClassName</a:t>
              </a:r>
              <a:r>
                <a:rPr lang="en-US" sz="1200" dirty="0"/>
                <a:t>}"/&gt;</a:t>
              </a:r>
            </a:p>
            <a:p>
              <a:pPr>
                <a:lnSpc>
                  <a:spcPct val="110000"/>
                </a:lnSpc>
              </a:pPr>
              <a:r>
                <a:rPr lang="en-US" sz="1200" dirty="0"/>
                <a:t>       &lt;property name="</a:t>
              </a:r>
              <a:r>
                <a:rPr lang="en-US" sz="1200" dirty="0" err="1"/>
                <a:t>url</a:t>
              </a:r>
              <a:r>
                <a:rPr lang="en-US" sz="1200" dirty="0"/>
                <a:t>" value="${jdbc.url}"/&gt;</a:t>
              </a:r>
            </a:p>
            <a:p>
              <a:pPr>
                <a:lnSpc>
                  <a:spcPct val="110000"/>
                </a:lnSpc>
              </a:pPr>
              <a:r>
                <a:rPr lang="en-US" sz="1200" dirty="0"/>
                <a:t>       &lt;property name="username" value="${</a:t>
              </a:r>
              <a:r>
                <a:rPr lang="en-US" sz="1200" dirty="0" err="1"/>
                <a:t>jdbc.username</a:t>
              </a:r>
              <a:r>
                <a:rPr lang="en-US" sz="1200" dirty="0"/>
                <a:t>}"/&gt;</a:t>
              </a:r>
            </a:p>
            <a:p>
              <a:pPr>
                <a:lnSpc>
                  <a:spcPct val="110000"/>
                </a:lnSpc>
              </a:pPr>
              <a:r>
                <a:rPr lang="en-US" sz="1200" dirty="0"/>
                <a:t>       &lt;property name="password" value="${</a:t>
              </a:r>
              <a:r>
                <a:rPr lang="en-US" sz="1200" dirty="0" err="1"/>
                <a:t>jdbc.password</a:t>
              </a:r>
              <a:r>
                <a:rPr lang="en-US" sz="1200" dirty="0"/>
                <a:t>}"/&gt;</a:t>
              </a:r>
            </a:p>
            <a:p>
              <a:pPr>
                <a:lnSpc>
                  <a:spcPct val="110000"/>
                </a:lnSpc>
              </a:pPr>
              <a:r>
                <a:rPr lang="en-US" sz="1200" dirty="0"/>
                <a:t>&lt;/bean&gt;</a:t>
              </a:r>
            </a:p>
          </p:txBody>
        </p:sp>
        <p:sp>
          <p:nvSpPr>
            <p:cNvPr id="7" name="AutoShape 10">
              <a:extLst>
                <a:ext uri="{FF2B5EF4-FFF2-40B4-BE49-F238E27FC236}">
                  <a16:creationId xmlns:a16="http://schemas.microsoft.com/office/drawing/2014/main" id="{CD47555D-0A44-43E2-8670-13DA58C5F15D}"/>
                </a:ext>
              </a:extLst>
            </p:cNvPr>
            <p:cNvSpPr>
              <a:spLocks noChangeArrowheads="1"/>
            </p:cNvSpPr>
            <p:nvPr/>
          </p:nvSpPr>
          <p:spPr bwMode="auto">
            <a:xfrm>
              <a:off x="446316" y="4855038"/>
              <a:ext cx="6190836" cy="900264"/>
            </a:xfrm>
            <a:prstGeom prst="roundRect">
              <a:avLst>
                <a:gd name="adj" fmla="val 0"/>
              </a:avLst>
            </a:prstGeom>
            <a:noFill/>
            <a:ln w="19050">
              <a:solidFill>
                <a:schemeClr val="tx1"/>
              </a:solidFill>
              <a:round/>
              <a:headEnd/>
              <a:tailEnd/>
            </a:ln>
          </p:spPr>
          <p:txBody>
            <a:bodyPr wrap="none" anchor="ctr"/>
            <a:lstStyle/>
            <a:p>
              <a:pPr>
                <a:lnSpc>
                  <a:spcPct val="115000"/>
                </a:lnSpc>
              </a:pPr>
              <a:r>
                <a:rPr lang="en-US" sz="1200" dirty="0" err="1"/>
                <a:t>jdbc.driverClassName</a:t>
              </a:r>
              <a:r>
                <a:rPr lang="en-US" sz="1200" dirty="0"/>
                <a:t>=</a:t>
              </a:r>
              <a:r>
                <a:rPr lang="en-US" sz="1200" dirty="0" err="1"/>
                <a:t>oracle.jdbc.driver.OracleDriver</a:t>
              </a:r>
              <a:endParaRPr lang="en-US" sz="1200" dirty="0"/>
            </a:p>
            <a:p>
              <a:pPr>
                <a:lnSpc>
                  <a:spcPct val="115000"/>
                </a:lnSpc>
              </a:pPr>
              <a:r>
                <a:rPr lang="en-US" sz="1200" dirty="0"/>
                <a:t>jdbc.url=</a:t>
              </a:r>
              <a:r>
                <a:rPr lang="en-US" sz="1200" dirty="0" err="1"/>
                <a:t>jdbc:oracle:thin</a:t>
              </a:r>
              <a:r>
                <a:rPr lang="en-US" sz="1200" dirty="0"/>
                <a:t>:@192.168.224.26:1521:trgdb</a:t>
              </a:r>
            </a:p>
            <a:p>
              <a:pPr>
                <a:lnSpc>
                  <a:spcPct val="115000"/>
                </a:lnSpc>
              </a:pPr>
              <a:r>
                <a:rPr lang="en-US" sz="1200" dirty="0"/>
                <a:t>…..</a:t>
              </a:r>
            </a:p>
          </p:txBody>
        </p:sp>
        <p:sp>
          <p:nvSpPr>
            <p:cNvPr id="8" name="Freeform 14">
              <a:extLst>
                <a:ext uri="{FF2B5EF4-FFF2-40B4-BE49-F238E27FC236}">
                  <a16:creationId xmlns:a16="http://schemas.microsoft.com/office/drawing/2014/main" id="{430A459A-7C94-44D1-BA6A-AE3E2D5947A6}"/>
                </a:ext>
              </a:extLst>
            </p:cNvPr>
            <p:cNvSpPr>
              <a:spLocks/>
            </p:cNvSpPr>
            <p:nvPr/>
          </p:nvSpPr>
          <p:spPr bwMode="auto">
            <a:xfrm>
              <a:off x="5417075" y="2684468"/>
              <a:ext cx="2973090" cy="2516644"/>
            </a:xfrm>
            <a:custGeom>
              <a:avLst/>
              <a:gdLst>
                <a:gd name="T0" fmla="*/ 0 w 1710"/>
                <a:gd name="T1" fmla="*/ 0 h 1621"/>
                <a:gd name="T2" fmla="*/ 2147483647 w 1710"/>
                <a:gd name="T3" fmla="*/ 2147483647 h 1621"/>
                <a:gd name="T4" fmla="*/ 2147483647 w 1710"/>
                <a:gd name="T5" fmla="*/ 2147483647 h 1621"/>
                <a:gd name="T6" fmla="*/ 2147483647 w 1710"/>
                <a:gd name="T7" fmla="*/ 2147483647 h 1621"/>
                <a:gd name="T8" fmla="*/ 2147483647 w 1710"/>
                <a:gd name="T9" fmla="*/ 2147483647 h 1621"/>
                <a:gd name="T10" fmla="*/ 2147483647 w 1710"/>
                <a:gd name="T11" fmla="*/ 2147483647 h 1621"/>
                <a:gd name="T12" fmla="*/ 2147483647 w 1710"/>
                <a:gd name="T13" fmla="*/ 2147483647 h 1621"/>
                <a:gd name="T14" fmla="*/ 2147483647 w 1710"/>
                <a:gd name="T15" fmla="*/ 2147483647 h 1621"/>
                <a:gd name="T16" fmla="*/ 2147483647 w 1710"/>
                <a:gd name="T17" fmla="*/ 2147483647 h 1621"/>
                <a:gd name="T18" fmla="*/ 2147483647 w 1710"/>
                <a:gd name="T19" fmla="*/ 2147483647 h 16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710"/>
                <a:gd name="T31" fmla="*/ 0 h 1621"/>
                <a:gd name="T32" fmla="*/ 1710 w 1710"/>
                <a:gd name="T33" fmla="*/ 1621 h 162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710" h="1621">
                  <a:moveTo>
                    <a:pt x="0" y="0"/>
                  </a:moveTo>
                  <a:cubicBezTo>
                    <a:pt x="509" y="3"/>
                    <a:pt x="1018" y="3"/>
                    <a:pt x="1527" y="9"/>
                  </a:cubicBezTo>
                  <a:cubicBezTo>
                    <a:pt x="1536" y="9"/>
                    <a:pt x="1549" y="10"/>
                    <a:pt x="1554" y="18"/>
                  </a:cubicBezTo>
                  <a:cubicBezTo>
                    <a:pt x="1576" y="49"/>
                    <a:pt x="1577" y="94"/>
                    <a:pt x="1600" y="128"/>
                  </a:cubicBezTo>
                  <a:cubicBezTo>
                    <a:pt x="1710" y="457"/>
                    <a:pt x="1672" y="876"/>
                    <a:pt x="1581" y="1225"/>
                  </a:cubicBezTo>
                  <a:cubicBezTo>
                    <a:pt x="1561" y="1302"/>
                    <a:pt x="1510" y="1442"/>
                    <a:pt x="1444" y="1490"/>
                  </a:cubicBezTo>
                  <a:cubicBezTo>
                    <a:pt x="1419" y="1508"/>
                    <a:pt x="1398" y="1531"/>
                    <a:pt x="1371" y="1545"/>
                  </a:cubicBezTo>
                  <a:cubicBezTo>
                    <a:pt x="1354" y="1554"/>
                    <a:pt x="1316" y="1563"/>
                    <a:pt x="1316" y="1563"/>
                  </a:cubicBezTo>
                  <a:cubicBezTo>
                    <a:pt x="1240" y="1613"/>
                    <a:pt x="1159" y="1617"/>
                    <a:pt x="1069" y="1618"/>
                  </a:cubicBezTo>
                  <a:cubicBezTo>
                    <a:pt x="767" y="1621"/>
                    <a:pt x="466" y="1618"/>
                    <a:pt x="164" y="1618"/>
                  </a:cubicBezTo>
                </a:path>
              </a:pathLst>
            </a:custGeom>
            <a:noFill/>
            <a:ln w="28575" cmpd="sng">
              <a:solidFill>
                <a:srgbClr val="990000"/>
              </a:solidFill>
              <a:round/>
              <a:headEnd type="none" w="med" len="med"/>
              <a:tailEnd type="triangle" w="lg" len="lg"/>
            </a:ln>
          </p:spPr>
          <p:txBody>
            <a:bodyPr/>
            <a:lstStyle/>
            <a:p>
              <a:endParaRPr lang="en-US">
                <a:latin typeface="Candara"/>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98516" y="385591"/>
            <a:ext cx="7302854" cy="473725"/>
          </a:xfrm>
        </p:spPr>
        <p:txBody>
          <a:bodyPr>
            <a:normAutofit/>
          </a:bodyPr>
          <a:lstStyle/>
          <a:p>
            <a:pPr marL="346472" lvl="3" indent="0">
              <a:buNone/>
            </a:pPr>
            <a:r>
              <a:rPr lang="en-US" sz="2400" dirty="0">
                <a:solidFill>
                  <a:schemeClr val="tx2"/>
                </a:solidFill>
              </a:rPr>
              <a:t>Revolution of Spring Framework</a:t>
            </a:r>
          </a:p>
        </p:txBody>
      </p:sp>
      <p:sp>
        <p:nvSpPr>
          <p:cNvPr id="4" name="Content Placeholder 3"/>
          <p:cNvSpPr>
            <a:spLocks noGrp="1"/>
          </p:cNvSpPr>
          <p:nvPr>
            <p:ph idx="1"/>
          </p:nvPr>
        </p:nvSpPr>
        <p:spPr>
          <a:xfrm>
            <a:off x="1850571" y="1035586"/>
            <a:ext cx="6566316" cy="5102931"/>
          </a:xfrm>
        </p:spPr>
        <p:txBody>
          <a:bodyPr>
            <a:normAutofit/>
          </a:bodyPr>
          <a:lstStyle/>
          <a:p>
            <a:pPr lvl="1">
              <a:lnSpc>
                <a:spcPct val="150000"/>
              </a:lnSpc>
            </a:pPr>
            <a:r>
              <a:rPr lang="en-US" sz="2400" dirty="0"/>
              <a:t>December 1996 – JavaBeans</a:t>
            </a:r>
          </a:p>
          <a:p>
            <a:pPr marL="0" indent="0">
              <a:lnSpc>
                <a:spcPct val="150000"/>
              </a:lnSpc>
              <a:buNone/>
            </a:pPr>
            <a:endParaRPr lang="en-US" sz="2400" dirty="0"/>
          </a:p>
          <a:p>
            <a:pPr lvl="1">
              <a:lnSpc>
                <a:spcPct val="150000"/>
              </a:lnSpc>
            </a:pPr>
            <a:r>
              <a:rPr lang="en-US" sz="2400" dirty="0"/>
              <a:t>March 1998 – EJB was published</a:t>
            </a:r>
          </a:p>
          <a:p>
            <a:pPr marL="0" indent="0">
              <a:lnSpc>
                <a:spcPct val="150000"/>
              </a:lnSpc>
              <a:buNone/>
            </a:pPr>
            <a:endParaRPr lang="en-US" sz="2400" dirty="0"/>
          </a:p>
          <a:p>
            <a:pPr lvl="1">
              <a:lnSpc>
                <a:spcPct val="150000"/>
              </a:lnSpc>
            </a:pPr>
            <a:r>
              <a:rPr lang="en-US" sz="2400" dirty="0"/>
              <a:t>2002 – Rod Johnson – Spring</a:t>
            </a:r>
          </a:p>
          <a:p>
            <a:pPr lvl="1">
              <a:lnSpc>
                <a:spcPct val="150000"/>
              </a:lnSpc>
            </a:pPr>
            <a:endParaRPr lang="en-US" sz="2400" dirty="0"/>
          </a:p>
          <a:p>
            <a:pPr lvl="1">
              <a:lnSpc>
                <a:spcPct val="150000"/>
              </a:lnSpc>
            </a:pPr>
            <a:r>
              <a:rPr lang="en-US" sz="2400" dirty="0"/>
              <a:t>2009 – sold to VMware</a:t>
            </a:r>
            <a:endParaRPr lang="en-US" sz="20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309801" y="418452"/>
            <a:ext cx="8312649" cy="793403"/>
          </a:xfrm>
        </p:spPr>
        <p:txBody>
          <a:bodyPr>
            <a:normAutofit/>
          </a:bodyPr>
          <a:lstStyle/>
          <a:p>
            <a:r>
              <a:rPr lang="en-US" sz="2000" dirty="0"/>
              <a:t>Customizing beans </a:t>
            </a:r>
            <a:r>
              <a:rPr lang="en-US" sz="1800" dirty="0"/>
              <a:t>- Demo: DemoSpring_6</a:t>
            </a:r>
          </a:p>
        </p:txBody>
      </p:sp>
      <p:sp>
        <p:nvSpPr>
          <p:cNvPr id="15" name="Content Placeholder 14"/>
          <p:cNvSpPr>
            <a:spLocks noGrp="1"/>
          </p:cNvSpPr>
          <p:nvPr>
            <p:ph idx="1"/>
          </p:nvPr>
        </p:nvSpPr>
        <p:spPr>
          <a:xfrm>
            <a:off x="236542" y="1107124"/>
            <a:ext cx="8670916" cy="4643751"/>
          </a:xfrm>
        </p:spPr>
        <p:txBody>
          <a:bodyPr>
            <a:normAutofit/>
          </a:bodyPr>
          <a:lstStyle/>
          <a:p>
            <a:pPr>
              <a:lnSpc>
                <a:spcPct val="150000"/>
              </a:lnSpc>
            </a:pPr>
            <a:r>
              <a:rPr lang="en-US" sz="1600" dirty="0"/>
              <a:t>This demo shows how to use the </a:t>
            </a:r>
            <a:r>
              <a:rPr lang="en-US" sz="1600" dirty="0" err="1"/>
              <a:t>PropertyPlaceholderConfigurer</a:t>
            </a:r>
            <a:r>
              <a:rPr lang="en-US" sz="1600" dirty="0"/>
              <a:t>      </a:t>
            </a:r>
            <a:r>
              <a:rPr lang="en-US" sz="1600" dirty="0" err="1"/>
              <a:t>BeanFactoryPostProcessor</a:t>
            </a:r>
            <a:endParaRPr lang="en-US" sz="16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309801" y="418452"/>
            <a:ext cx="8312649" cy="936623"/>
          </a:xfrm>
        </p:spPr>
        <p:txBody>
          <a:bodyPr>
            <a:normAutofit/>
          </a:bodyPr>
          <a:lstStyle/>
          <a:p>
            <a:r>
              <a:rPr lang="en-US" sz="2000" dirty="0"/>
              <a:t>Customizing beans </a:t>
            </a:r>
            <a:r>
              <a:rPr lang="en-US" sz="1800" dirty="0"/>
              <a:t>- Demo: DemoSpring_7</a:t>
            </a:r>
          </a:p>
        </p:txBody>
      </p:sp>
      <p:sp>
        <p:nvSpPr>
          <p:cNvPr id="15" name="Content Placeholder 14"/>
          <p:cNvSpPr>
            <a:spLocks noGrp="1"/>
          </p:cNvSpPr>
          <p:nvPr>
            <p:ph idx="1"/>
          </p:nvPr>
        </p:nvSpPr>
        <p:spPr>
          <a:xfrm>
            <a:off x="521550" y="971064"/>
            <a:ext cx="6649748" cy="4643751"/>
          </a:xfrm>
        </p:spPr>
        <p:txBody>
          <a:bodyPr>
            <a:normAutofit/>
          </a:bodyPr>
          <a:lstStyle/>
          <a:p>
            <a:pPr>
              <a:lnSpc>
                <a:spcPct val="150000"/>
              </a:lnSpc>
            </a:pPr>
            <a:endParaRPr lang="en-US" sz="1400" dirty="0"/>
          </a:p>
          <a:p>
            <a:pPr>
              <a:lnSpc>
                <a:spcPct val="150000"/>
              </a:lnSpc>
            </a:pPr>
            <a:r>
              <a:rPr lang="en-US" sz="1400" dirty="0"/>
              <a:t>This demo shows how to use the  </a:t>
            </a:r>
            <a:r>
              <a:rPr lang="en-US" sz="1400" dirty="0" err="1"/>
              <a:t>CustomEditorConfigurer</a:t>
            </a:r>
            <a:r>
              <a:rPr lang="en-US" sz="1400" dirty="0"/>
              <a:t>       </a:t>
            </a:r>
            <a:r>
              <a:rPr lang="en-US" sz="1400" dirty="0" err="1"/>
              <a:t>BeanFactoryPostProcessor</a:t>
            </a:r>
            <a:endParaRPr lang="en-US" sz="14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AutoShape 4"/>
          <p:cNvSpPr>
            <a:spLocks noChangeArrowheads="1"/>
          </p:cNvSpPr>
          <p:nvPr/>
        </p:nvSpPr>
        <p:spPr bwMode="auto">
          <a:xfrm>
            <a:off x="539953" y="1029104"/>
            <a:ext cx="8305800" cy="1600200"/>
          </a:xfrm>
          <a:prstGeom prst="roundRect">
            <a:avLst>
              <a:gd name="adj" fmla="val 0"/>
            </a:avLst>
          </a:prstGeom>
          <a:noFill/>
          <a:ln w="19050">
            <a:solidFill>
              <a:schemeClr val="tx1"/>
            </a:solidFill>
            <a:round/>
            <a:headEnd/>
            <a:tailEnd/>
          </a:ln>
        </p:spPr>
        <p:txBody>
          <a:bodyPr wrap="none" anchor="ctr"/>
          <a:lstStyle/>
          <a:p>
            <a:r>
              <a:rPr lang="en-US" sz="1400" dirty="0"/>
              <a:t>&lt;bean id="</a:t>
            </a:r>
            <a:r>
              <a:rPr lang="en-US" sz="1400" dirty="0" err="1"/>
              <a:t>messageSource</a:t>
            </a:r>
            <a:r>
              <a:rPr lang="en-US" sz="1400" dirty="0"/>
              <a:t>“ class="</a:t>
            </a:r>
            <a:r>
              <a:rPr lang="en-US" sz="1400" dirty="0" err="1"/>
              <a:t>org.springframework.context</a:t>
            </a:r>
            <a:r>
              <a:rPr lang="en-US" sz="1400" dirty="0"/>
              <a:t>. </a:t>
            </a:r>
          </a:p>
          <a:p>
            <a:r>
              <a:rPr lang="en-US" sz="1400" dirty="0"/>
              <a:t>                                            </a:t>
            </a:r>
            <a:r>
              <a:rPr lang="en-US" sz="1400" dirty="0" err="1"/>
              <a:t>support.ResourceBundleMessageSource</a:t>
            </a:r>
            <a:r>
              <a:rPr lang="en-US" sz="1400" dirty="0"/>
              <a:t>"&gt;</a:t>
            </a:r>
          </a:p>
          <a:p>
            <a:r>
              <a:rPr lang="en-US" sz="1400" dirty="0"/>
              <a:t>      &lt;property name="</a:t>
            </a:r>
            <a:r>
              <a:rPr lang="en-US" sz="1400" dirty="0" err="1"/>
              <a:t>basename</a:t>
            </a:r>
            <a:r>
              <a:rPr lang="en-US" sz="1400" dirty="0"/>
              <a:t>"&gt;</a:t>
            </a:r>
          </a:p>
          <a:p>
            <a:r>
              <a:rPr lang="en-US" sz="1400" dirty="0"/>
              <a:t>               &lt;value&gt;</a:t>
            </a:r>
            <a:r>
              <a:rPr lang="en-US" sz="1400" dirty="0" err="1"/>
              <a:t>applicationResources</a:t>
            </a:r>
            <a:r>
              <a:rPr lang="en-US" sz="1400" dirty="0"/>
              <a:t>&lt;/value&gt;&lt;/property&gt;</a:t>
            </a:r>
          </a:p>
          <a:p>
            <a:r>
              <a:rPr lang="en-US" sz="1400" dirty="0"/>
              <a:t>&lt;/bean&gt;</a:t>
            </a:r>
          </a:p>
        </p:txBody>
      </p:sp>
      <p:sp>
        <p:nvSpPr>
          <p:cNvPr id="52227" name="AutoShape 6"/>
          <p:cNvSpPr>
            <a:spLocks noChangeArrowheads="1"/>
          </p:cNvSpPr>
          <p:nvPr/>
        </p:nvSpPr>
        <p:spPr bwMode="auto">
          <a:xfrm>
            <a:off x="539953" y="3120088"/>
            <a:ext cx="8305800" cy="1274329"/>
          </a:xfrm>
          <a:prstGeom prst="roundRect">
            <a:avLst>
              <a:gd name="adj" fmla="val 0"/>
            </a:avLst>
          </a:prstGeom>
          <a:noFill/>
          <a:ln w="19050">
            <a:solidFill>
              <a:schemeClr val="tx1"/>
            </a:solidFill>
            <a:round/>
            <a:headEnd/>
            <a:tailEnd/>
          </a:ln>
        </p:spPr>
        <p:txBody>
          <a:bodyPr wrap="none" anchor="ctr"/>
          <a:lstStyle/>
          <a:p>
            <a:r>
              <a:rPr lang="en-US" sz="1400" dirty="0" err="1"/>
              <a:t>MessageSource</a:t>
            </a:r>
            <a:r>
              <a:rPr lang="en-US" sz="1400" dirty="0"/>
              <a:t> </a:t>
            </a:r>
            <a:r>
              <a:rPr lang="en-US" sz="1400" dirty="0" err="1"/>
              <a:t>messageSource</a:t>
            </a:r>
            <a:r>
              <a:rPr lang="en-US" sz="1400" dirty="0"/>
              <a:t> = (</a:t>
            </a:r>
            <a:r>
              <a:rPr lang="en-US" sz="1400" dirty="0" err="1"/>
              <a:t>MessageSource</a:t>
            </a:r>
            <a:r>
              <a:rPr lang="en-US" sz="1400" dirty="0"/>
              <a:t>) </a:t>
            </a:r>
            <a:r>
              <a:rPr lang="en-US" sz="1400" dirty="0" err="1"/>
              <a:t>factory.getBean</a:t>
            </a:r>
            <a:r>
              <a:rPr lang="en-US" sz="1400" dirty="0"/>
              <a:t> </a:t>
            </a:r>
          </a:p>
          <a:p>
            <a:r>
              <a:rPr lang="en-US" sz="1400" dirty="0"/>
              <a:t>                                                                          ("</a:t>
            </a:r>
            <a:r>
              <a:rPr lang="en-US" sz="1400" dirty="0" err="1"/>
              <a:t>messageSource</a:t>
            </a:r>
            <a:r>
              <a:rPr lang="en-US" sz="1400" dirty="0"/>
              <a:t>");</a:t>
            </a:r>
          </a:p>
          <a:p>
            <a:r>
              <a:rPr lang="en-US" sz="1400" dirty="0"/>
              <a:t>Locale </a:t>
            </a:r>
            <a:r>
              <a:rPr lang="en-US" sz="1400" dirty="0" err="1"/>
              <a:t>locale</a:t>
            </a:r>
            <a:r>
              <a:rPr lang="en-US" sz="1400" dirty="0"/>
              <a:t> = new Locale("</a:t>
            </a:r>
            <a:r>
              <a:rPr lang="en-US" sz="1400" dirty="0" err="1"/>
              <a:t>en","US</a:t>
            </a:r>
            <a:r>
              <a:rPr lang="en-US" sz="1400" dirty="0"/>
              <a:t>");</a:t>
            </a:r>
          </a:p>
          <a:p>
            <a:r>
              <a:rPr lang="en-US" sz="1400" dirty="0"/>
              <a:t>String </a:t>
            </a:r>
            <a:r>
              <a:rPr lang="en-US" sz="1400" dirty="0" err="1"/>
              <a:t>msg</a:t>
            </a:r>
            <a:r>
              <a:rPr lang="en-US" sz="1400" dirty="0"/>
              <a:t> = </a:t>
            </a:r>
            <a:r>
              <a:rPr lang="en-US" sz="1400" dirty="0" err="1"/>
              <a:t>messageSource.getMessage</a:t>
            </a:r>
            <a:r>
              <a:rPr lang="en-US" sz="1400" dirty="0"/>
              <a:t>("</a:t>
            </a:r>
            <a:r>
              <a:rPr lang="en-US" sz="1400" dirty="0" err="1"/>
              <a:t>welcome.message</a:t>
            </a:r>
            <a:r>
              <a:rPr lang="en-US" sz="1400" dirty="0"/>
              <a:t>", null, locale);</a:t>
            </a:r>
          </a:p>
        </p:txBody>
      </p:sp>
      <p:sp>
        <p:nvSpPr>
          <p:cNvPr id="3" name="Title 2"/>
          <p:cNvSpPr>
            <a:spLocks noGrp="1"/>
          </p:cNvSpPr>
          <p:nvPr>
            <p:ph type="title"/>
          </p:nvPr>
        </p:nvSpPr>
        <p:spPr>
          <a:xfrm>
            <a:off x="309801" y="418452"/>
            <a:ext cx="8312649" cy="454384"/>
          </a:xfrm>
        </p:spPr>
        <p:txBody>
          <a:bodyPr>
            <a:normAutofit/>
          </a:bodyPr>
          <a:lstStyle/>
          <a:p>
            <a:r>
              <a:rPr lang="en-US" sz="1800" dirty="0"/>
              <a:t>Customizing beans - Internationalization: Resolving text messages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309801" y="418452"/>
            <a:ext cx="8312649" cy="1076314"/>
          </a:xfrm>
        </p:spPr>
        <p:txBody>
          <a:bodyPr>
            <a:normAutofit/>
          </a:bodyPr>
          <a:lstStyle/>
          <a:p>
            <a:r>
              <a:rPr lang="en-US" sz="2000" dirty="0"/>
              <a:t>Customizing beans </a:t>
            </a:r>
            <a:r>
              <a:rPr lang="en-US" sz="1800" dirty="0"/>
              <a:t>- DemoSpringI18N</a:t>
            </a:r>
          </a:p>
        </p:txBody>
      </p:sp>
      <p:sp>
        <p:nvSpPr>
          <p:cNvPr id="53250" name="Rectangle 77"/>
          <p:cNvSpPr>
            <a:spLocks noGrp="1"/>
          </p:cNvSpPr>
          <p:nvPr>
            <p:ph idx="1"/>
          </p:nvPr>
        </p:nvSpPr>
        <p:spPr>
          <a:xfrm>
            <a:off x="389957" y="1679171"/>
            <a:ext cx="6649748" cy="1606168"/>
          </a:xfrm>
        </p:spPr>
        <p:txBody>
          <a:bodyPr>
            <a:normAutofit/>
          </a:bodyPr>
          <a:lstStyle/>
          <a:p>
            <a:pPr>
              <a:lnSpc>
                <a:spcPct val="150000"/>
              </a:lnSpc>
            </a:pPr>
            <a:r>
              <a:rPr lang="en-US" sz="1600" dirty="0"/>
              <a:t>This demo shows how to provide messaging </a:t>
            </a:r>
          </a:p>
          <a:p>
            <a:pPr marL="0" indent="0">
              <a:lnSpc>
                <a:spcPct val="150000"/>
              </a:lnSpc>
              <a:buNone/>
            </a:pPr>
            <a:r>
              <a:rPr lang="en-US" sz="1600" dirty="0"/>
              <a:t>     functionality in the application context.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9801" y="418452"/>
            <a:ext cx="8312649" cy="969673"/>
          </a:xfrm>
        </p:spPr>
        <p:txBody>
          <a:bodyPr>
            <a:normAutofit/>
          </a:bodyPr>
          <a:lstStyle/>
          <a:p>
            <a:r>
              <a:rPr lang="en-US" sz="2000" dirty="0"/>
              <a:t>Spring Annotations </a:t>
            </a:r>
            <a:r>
              <a:rPr lang="en-US" sz="1800" dirty="0"/>
              <a:t>- Annotation-based configuration</a:t>
            </a:r>
          </a:p>
        </p:txBody>
      </p:sp>
      <p:sp>
        <p:nvSpPr>
          <p:cNvPr id="4" name="Content Placeholder 3"/>
          <p:cNvSpPr>
            <a:spLocks noGrp="1"/>
          </p:cNvSpPr>
          <p:nvPr>
            <p:ph idx="1"/>
          </p:nvPr>
        </p:nvSpPr>
        <p:spPr>
          <a:xfrm>
            <a:off x="309801" y="796497"/>
            <a:ext cx="8845484" cy="5537801"/>
          </a:xfrm>
        </p:spPr>
        <p:txBody>
          <a:bodyPr>
            <a:normAutofit fontScale="77500" lnSpcReduction="20000"/>
          </a:bodyPr>
          <a:lstStyle/>
          <a:p>
            <a:pPr>
              <a:lnSpc>
                <a:spcPct val="150000"/>
              </a:lnSpc>
            </a:pPr>
            <a:r>
              <a:rPr lang="en-US" sz="1800" dirty="0"/>
              <a:t>Spring has a number of custom annotations:</a:t>
            </a:r>
          </a:p>
          <a:p>
            <a:pPr lvl="5">
              <a:lnSpc>
                <a:spcPct val="150000"/>
              </a:lnSpc>
            </a:pPr>
            <a:r>
              <a:rPr lang="en-US" sz="1200" dirty="0"/>
              <a:t>@</a:t>
            </a:r>
            <a:r>
              <a:rPr lang="en-US" sz="1600" dirty="0"/>
              <a:t>Required</a:t>
            </a:r>
          </a:p>
          <a:p>
            <a:pPr lvl="5">
              <a:lnSpc>
                <a:spcPct val="150000"/>
              </a:lnSpc>
            </a:pPr>
            <a:r>
              <a:rPr lang="en-US" sz="1600" dirty="0"/>
              <a:t>@</a:t>
            </a:r>
            <a:r>
              <a:rPr lang="en-US" sz="1600" dirty="0" err="1"/>
              <a:t>Autowired</a:t>
            </a:r>
            <a:r>
              <a:rPr lang="en-US" sz="1600" dirty="0"/>
              <a:t> </a:t>
            </a:r>
          </a:p>
          <a:p>
            <a:pPr lvl="5">
              <a:lnSpc>
                <a:spcPct val="150000"/>
              </a:lnSpc>
            </a:pPr>
            <a:r>
              <a:rPr lang="en-US" sz="1600" dirty="0"/>
              <a:t>@Resource</a:t>
            </a:r>
          </a:p>
          <a:p>
            <a:pPr lvl="5">
              <a:lnSpc>
                <a:spcPct val="150000"/>
              </a:lnSpc>
            </a:pPr>
            <a:r>
              <a:rPr lang="en-US" sz="1600" dirty="0"/>
              <a:t>@</a:t>
            </a:r>
            <a:r>
              <a:rPr lang="en-US" sz="1600" dirty="0" err="1"/>
              <a:t>PostConstruct</a:t>
            </a:r>
            <a:endParaRPr lang="en-US" sz="1600" dirty="0"/>
          </a:p>
          <a:p>
            <a:pPr lvl="5">
              <a:lnSpc>
                <a:spcPct val="150000"/>
              </a:lnSpc>
            </a:pPr>
            <a:r>
              <a:rPr lang="en-US" sz="1600" dirty="0"/>
              <a:t>@</a:t>
            </a:r>
            <a:r>
              <a:rPr lang="en-US" sz="1600" dirty="0" err="1"/>
              <a:t>PreDestroy</a:t>
            </a:r>
            <a:endParaRPr lang="en-US" sz="1600" dirty="0"/>
          </a:p>
          <a:p>
            <a:pPr>
              <a:lnSpc>
                <a:spcPct val="150000"/>
              </a:lnSpc>
            </a:pPr>
            <a:r>
              <a:rPr lang="en-US" sz="1800" dirty="0"/>
              <a:t>Annotations to configure beans:</a:t>
            </a:r>
          </a:p>
          <a:p>
            <a:pPr lvl="5">
              <a:lnSpc>
                <a:spcPct val="150000"/>
              </a:lnSpc>
            </a:pPr>
            <a:r>
              <a:rPr lang="en-US" sz="1200" dirty="0"/>
              <a:t>@</a:t>
            </a:r>
            <a:r>
              <a:rPr lang="en-US" sz="1600" dirty="0"/>
              <a:t>Component</a:t>
            </a:r>
          </a:p>
          <a:p>
            <a:pPr lvl="5">
              <a:lnSpc>
                <a:spcPct val="150000"/>
              </a:lnSpc>
            </a:pPr>
            <a:r>
              <a:rPr lang="en-US" sz="1600" dirty="0"/>
              <a:t>@Controller</a:t>
            </a:r>
          </a:p>
          <a:p>
            <a:pPr lvl="5">
              <a:lnSpc>
                <a:spcPct val="150000"/>
              </a:lnSpc>
            </a:pPr>
            <a:r>
              <a:rPr lang="en-US" sz="1600" dirty="0"/>
              <a:t>@Repository</a:t>
            </a:r>
          </a:p>
          <a:p>
            <a:pPr lvl="5">
              <a:lnSpc>
                <a:spcPct val="150000"/>
              </a:lnSpc>
            </a:pPr>
            <a:r>
              <a:rPr lang="en-US" sz="1600" dirty="0"/>
              <a:t>@Service</a:t>
            </a:r>
          </a:p>
          <a:p>
            <a:pPr>
              <a:lnSpc>
                <a:spcPct val="170000"/>
              </a:lnSpc>
            </a:pPr>
            <a:r>
              <a:rPr lang="en-US" sz="1800" dirty="0"/>
              <a:t>Annotations to configure Application:</a:t>
            </a:r>
          </a:p>
          <a:p>
            <a:pPr lvl="4">
              <a:lnSpc>
                <a:spcPct val="170000"/>
              </a:lnSpc>
            </a:pPr>
            <a:r>
              <a:rPr lang="en-US" sz="1800" dirty="0"/>
              <a:t>@Configuration</a:t>
            </a:r>
          </a:p>
          <a:p>
            <a:pPr lvl="4">
              <a:lnSpc>
                <a:spcPct val="170000"/>
              </a:lnSpc>
            </a:pPr>
            <a:r>
              <a:rPr lang="en-US" sz="1800" dirty="0"/>
              <a:t>@Bean</a:t>
            </a:r>
          </a:p>
          <a:p>
            <a:pPr lvl="4">
              <a:lnSpc>
                <a:spcPct val="170000"/>
              </a:lnSpc>
            </a:pPr>
            <a:r>
              <a:rPr lang="en-US" sz="1800" dirty="0"/>
              <a:t>@</a:t>
            </a:r>
            <a:r>
              <a:rPr lang="en-US" sz="1800" dirty="0" err="1"/>
              <a:t>EnableAutoConfiguration</a:t>
            </a:r>
            <a:endParaRPr lang="en-US" sz="1800" dirty="0"/>
          </a:p>
          <a:p>
            <a:pPr lvl="4">
              <a:lnSpc>
                <a:spcPct val="170000"/>
              </a:lnSpc>
            </a:pPr>
            <a:r>
              <a:rPr lang="en-US" sz="1800" dirty="0"/>
              <a:t>@</a:t>
            </a:r>
            <a:r>
              <a:rPr lang="en-US" sz="1800" dirty="0" err="1"/>
              <a:t>ComponentScan</a:t>
            </a:r>
            <a:endParaRPr lang="en-US" sz="1800" dirty="0"/>
          </a:p>
          <a:p>
            <a:pPr lvl="5">
              <a:lnSpc>
                <a:spcPct val="150000"/>
              </a:lnSpc>
            </a:pPr>
            <a:endParaRPr lang="en-US" sz="16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AutoShape 4"/>
          <p:cNvSpPr>
            <a:spLocks noChangeArrowheads="1"/>
          </p:cNvSpPr>
          <p:nvPr/>
        </p:nvSpPr>
        <p:spPr bwMode="auto">
          <a:xfrm>
            <a:off x="1195793" y="997528"/>
            <a:ext cx="6540664" cy="3566688"/>
          </a:xfrm>
          <a:prstGeom prst="roundRect">
            <a:avLst>
              <a:gd name="adj" fmla="val 0"/>
            </a:avLst>
          </a:prstGeom>
          <a:noFill/>
          <a:ln w="19050">
            <a:solidFill>
              <a:schemeClr val="tx1"/>
            </a:solidFill>
            <a:round/>
            <a:headEnd/>
            <a:tailEnd/>
          </a:ln>
        </p:spPr>
        <p:txBody>
          <a:bodyPr anchor="ctr"/>
          <a:lstStyle/>
          <a:p>
            <a:pPr eaLnBrk="0" hangingPunct="0">
              <a:spcBef>
                <a:spcPct val="20000"/>
              </a:spcBef>
              <a:buFont typeface="Arial" pitchFamily="34" charset="0"/>
              <a:buNone/>
            </a:pPr>
            <a:r>
              <a:rPr lang="en-US" sz="1200" dirty="0"/>
              <a:t>&lt;?xml version="1.0" encoding="UTF-8"?&gt;</a:t>
            </a:r>
          </a:p>
          <a:p>
            <a:pPr eaLnBrk="0" hangingPunct="0">
              <a:spcBef>
                <a:spcPct val="20000"/>
              </a:spcBef>
              <a:buFont typeface="Arial" pitchFamily="34" charset="0"/>
              <a:buNone/>
            </a:pPr>
            <a:r>
              <a:rPr lang="en-US" sz="1200" dirty="0"/>
              <a:t>&lt;beans </a:t>
            </a:r>
            <a:r>
              <a:rPr lang="en-US" sz="1200" dirty="0" err="1"/>
              <a:t>xmlns</a:t>
            </a:r>
            <a:r>
              <a:rPr lang="en-US" sz="1200" dirty="0"/>
              <a:t>="http://www.springframework.org/schema/beans"</a:t>
            </a:r>
          </a:p>
          <a:p>
            <a:pPr eaLnBrk="0" hangingPunct="0">
              <a:spcBef>
                <a:spcPct val="20000"/>
              </a:spcBef>
              <a:buFont typeface="Arial" pitchFamily="34" charset="0"/>
              <a:buNone/>
            </a:pPr>
            <a:r>
              <a:rPr lang="en-US" sz="1200" dirty="0" err="1"/>
              <a:t>xmlns:xsi</a:t>
            </a:r>
            <a:r>
              <a:rPr lang="en-US" sz="1200" dirty="0"/>
              <a:t>="http://www.w3.org/2001/XMLSchema-instance"</a:t>
            </a:r>
          </a:p>
          <a:p>
            <a:pPr eaLnBrk="0" hangingPunct="0">
              <a:spcBef>
                <a:spcPct val="20000"/>
              </a:spcBef>
              <a:buFont typeface="Arial" pitchFamily="34" charset="0"/>
              <a:buNone/>
            </a:pPr>
            <a:r>
              <a:rPr lang="en-US" sz="1200" dirty="0" err="1"/>
              <a:t>xmlns:context</a:t>
            </a:r>
            <a:r>
              <a:rPr lang="en-US" sz="1200" dirty="0"/>
              <a:t>="http://www.springframework.org/schema/context"</a:t>
            </a:r>
          </a:p>
          <a:p>
            <a:pPr eaLnBrk="0" hangingPunct="0">
              <a:spcBef>
                <a:spcPct val="20000"/>
              </a:spcBef>
              <a:buFont typeface="Arial" pitchFamily="34" charset="0"/>
              <a:buNone/>
            </a:pPr>
            <a:r>
              <a:rPr lang="en-US" sz="1200" dirty="0" err="1"/>
              <a:t>xsi:schemaLocation</a:t>
            </a:r>
            <a:r>
              <a:rPr lang="en-US" sz="1200" dirty="0"/>
              <a:t>="http://www.springframework.org/schema/beans</a:t>
            </a:r>
          </a:p>
          <a:p>
            <a:pPr eaLnBrk="0" hangingPunct="0">
              <a:spcBef>
                <a:spcPct val="20000"/>
              </a:spcBef>
              <a:buFont typeface="Arial" pitchFamily="34" charset="0"/>
              <a:buNone/>
            </a:pPr>
            <a:r>
              <a:rPr lang="en-US" sz="1200" dirty="0"/>
              <a:t>http://www.springframework.org/schema/beans/spring-beans.xsd</a:t>
            </a:r>
          </a:p>
          <a:p>
            <a:pPr eaLnBrk="0" hangingPunct="0">
              <a:spcBef>
                <a:spcPct val="20000"/>
              </a:spcBef>
              <a:buFont typeface="Arial" pitchFamily="34" charset="0"/>
              <a:buNone/>
            </a:pPr>
            <a:r>
              <a:rPr lang="en-US" sz="1200" dirty="0"/>
              <a:t>http://www.springframework.org/schema/context</a:t>
            </a:r>
          </a:p>
          <a:p>
            <a:pPr eaLnBrk="0" hangingPunct="0">
              <a:spcBef>
                <a:spcPct val="20000"/>
              </a:spcBef>
              <a:buFont typeface="Arial" pitchFamily="34" charset="0"/>
              <a:buNone/>
            </a:pPr>
            <a:r>
              <a:rPr lang="en-US" sz="1200" dirty="0"/>
              <a:t>http://www.springframework.org/schema/context/spring-context-4.0.xsd"&gt;      </a:t>
            </a:r>
          </a:p>
          <a:p>
            <a:pPr eaLnBrk="0" hangingPunct="0">
              <a:spcBef>
                <a:spcPct val="20000"/>
              </a:spcBef>
              <a:buFont typeface="Arial" pitchFamily="34" charset="0"/>
              <a:buNone/>
            </a:pPr>
            <a:r>
              <a:rPr lang="en-US" sz="1200" dirty="0"/>
              <a:t> &lt;</a:t>
            </a:r>
            <a:r>
              <a:rPr lang="en-US" sz="1200" dirty="0" err="1"/>
              <a:t>context:annotation-config</a:t>
            </a:r>
            <a:r>
              <a:rPr lang="en-US" sz="1200" dirty="0"/>
              <a:t> /&gt;</a:t>
            </a:r>
          </a:p>
          <a:p>
            <a:pPr eaLnBrk="0" hangingPunct="0">
              <a:spcBef>
                <a:spcPct val="20000"/>
              </a:spcBef>
              <a:buFont typeface="Arial" pitchFamily="34" charset="0"/>
              <a:buNone/>
            </a:pPr>
            <a:r>
              <a:rPr lang="en-US" sz="1200" dirty="0"/>
              <a:t>       </a:t>
            </a:r>
          </a:p>
          <a:p>
            <a:pPr eaLnBrk="0" hangingPunct="0">
              <a:spcBef>
                <a:spcPct val="20000"/>
              </a:spcBef>
              <a:buFont typeface="Arial" pitchFamily="34" charset="0"/>
              <a:buNone/>
            </a:pPr>
            <a:r>
              <a:rPr lang="en-US" sz="1200" dirty="0"/>
              <a:t>      &lt;</a:t>
            </a:r>
            <a:r>
              <a:rPr lang="en-US" sz="1200" dirty="0" err="1"/>
              <a:t>context:component</a:t>
            </a:r>
            <a:r>
              <a:rPr lang="en-US" sz="1200" dirty="0"/>
              <a:t>-scan base-package=“</a:t>
            </a:r>
            <a:r>
              <a:rPr lang="en-US" sz="1200" dirty="0" err="1"/>
              <a:t>training.spring</a:t>
            </a:r>
            <a:r>
              <a:rPr lang="en-US" sz="1200" dirty="0"/>
              <a:t>“ /&gt;</a:t>
            </a:r>
          </a:p>
          <a:p>
            <a:pPr eaLnBrk="0" hangingPunct="0">
              <a:spcBef>
                <a:spcPct val="20000"/>
              </a:spcBef>
              <a:buFont typeface="Arial" pitchFamily="34" charset="0"/>
              <a:buNone/>
            </a:pPr>
            <a:endParaRPr lang="en-US" sz="1200" dirty="0"/>
          </a:p>
          <a:p>
            <a:pPr eaLnBrk="0" hangingPunct="0">
              <a:spcBef>
                <a:spcPct val="20000"/>
              </a:spcBef>
              <a:buFont typeface="Arial" pitchFamily="34" charset="0"/>
              <a:buNone/>
            </a:pPr>
            <a:r>
              <a:rPr lang="en-US" sz="1200" dirty="0"/>
              <a:t>        &lt;!-- bean declarations go here --&gt;</a:t>
            </a:r>
          </a:p>
          <a:p>
            <a:pPr eaLnBrk="0" hangingPunct="0">
              <a:spcBef>
                <a:spcPct val="20000"/>
              </a:spcBef>
              <a:buFont typeface="Arial" pitchFamily="34" charset="0"/>
              <a:buNone/>
            </a:pPr>
            <a:r>
              <a:rPr lang="en-US" sz="1200" dirty="0"/>
              <a:t>&lt;/beans&gt;</a:t>
            </a:r>
          </a:p>
        </p:txBody>
      </p:sp>
      <p:sp>
        <p:nvSpPr>
          <p:cNvPr id="3" name="Title 2"/>
          <p:cNvSpPr>
            <a:spLocks noGrp="1"/>
          </p:cNvSpPr>
          <p:nvPr>
            <p:ph type="title"/>
          </p:nvPr>
        </p:nvSpPr>
        <p:spPr>
          <a:xfrm>
            <a:off x="309801" y="418452"/>
            <a:ext cx="8312649" cy="775349"/>
          </a:xfrm>
        </p:spPr>
        <p:txBody>
          <a:bodyPr>
            <a:normAutofit/>
          </a:bodyPr>
          <a:lstStyle/>
          <a:p>
            <a:r>
              <a:rPr lang="en-US" sz="2000" dirty="0"/>
              <a:t>Spring Annotations </a:t>
            </a:r>
            <a:r>
              <a:rPr lang="en-US" sz="1800" dirty="0"/>
              <a:t>- @</a:t>
            </a:r>
            <a:r>
              <a:rPr lang="en-US" sz="1800" dirty="0" err="1"/>
              <a:t>Autowired</a:t>
            </a:r>
            <a:r>
              <a:rPr lang="en-US" sz="1800" dirty="0"/>
              <a:t> annotation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40224"/>
            <a:ext cx="7874000" cy="461476"/>
          </a:xfrm>
        </p:spPr>
        <p:txBody>
          <a:bodyPr>
            <a:noAutofit/>
          </a:bodyPr>
          <a:lstStyle/>
          <a:p>
            <a:pPr marL="346472" lvl="3" indent="0">
              <a:buNone/>
            </a:pPr>
            <a:r>
              <a:rPr lang="en-US" sz="2400" dirty="0">
                <a:solidFill>
                  <a:schemeClr val="tx2"/>
                </a:solidFill>
              </a:rPr>
              <a:t>Java Configuration</a:t>
            </a:r>
            <a:endParaRPr lang="en-US" dirty="0"/>
          </a:p>
        </p:txBody>
      </p:sp>
      <p:sp>
        <p:nvSpPr>
          <p:cNvPr id="3" name="Content Placeholder 2"/>
          <p:cNvSpPr>
            <a:spLocks noGrp="1"/>
          </p:cNvSpPr>
          <p:nvPr>
            <p:ph idx="1"/>
          </p:nvPr>
        </p:nvSpPr>
        <p:spPr>
          <a:xfrm>
            <a:off x="298516" y="901700"/>
            <a:ext cx="8312649" cy="5236818"/>
          </a:xfrm>
        </p:spPr>
        <p:txBody>
          <a:bodyPr/>
          <a:lstStyle/>
          <a:p>
            <a:pPr marL="285750" indent="-285750">
              <a:lnSpc>
                <a:spcPct val="150000"/>
              </a:lnSpc>
              <a:buFont typeface="Wingdings" panose="05000000000000000000" pitchFamily="2" charset="2"/>
              <a:buChar char="§"/>
            </a:pPr>
            <a:r>
              <a:rPr lang="en-US" sz="2000" dirty="0"/>
              <a:t>@Configuration</a:t>
            </a:r>
          </a:p>
          <a:p>
            <a:pPr marL="285750" indent="-285750">
              <a:lnSpc>
                <a:spcPct val="150000"/>
              </a:lnSpc>
              <a:buFont typeface="Wingdings" panose="05000000000000000000" pitchFamily="2" charset="2"/>
              <a:buChar char="§"/>
            </a:pPr>
            <a:r>
              <a:rPr lang="en-US" sz="2000" dirty="0"/>
              <a:t>@ Bean  </a:t>
            </a:r>
            <a:r>
              <a:rPr lang="en-US" sz="1800" dirty="0"/>
              <a:t>   </a:t>
            </a:r>
            <a:r>
              <a:rPr lang="en-US" dirty="0"/>
              <a:t>	  </a:t>
            </a:r>
          </a:p>
          <a:p>
            <a:pPr marL="285750" indent="-285750">
              <a:lnSpc>
                <a:spcPct val="150000"/>
              </a:lnSpc>
              <a:buFont typeface="Wingdings" panose="05000000000000000000" pitchFamily="2" charset="2"/>
              <a:buChar char="§"/>
            </a:pPr>
            <a:r>
              <a:rPr lang="en-US" dirty="0"/>
              <a:t>@</a:t>
            </a:r>
            <a:r>
              <a:rPr lang="en-US" dirty="0" err="1"/>
              <a:t>PostConstruct</a:t>
            </a:r>
            <a:endParaRPr lang="en-US" dirty="0"/>
          </a:p>
          <a:p>
            <a:pPr marL="285750" indent="-285750">
              <a:lnSpc>
                <a:spcPct val="150000"/>
              </a:lnSpc>
              <a:buFont typeface="Wingdings" panose="05000000000000000000" pitchFamily="2" charset="2"/>
              <a:buChar char="§"/>
            </a:pPr>
            <a:r>
              <a:rPr lang="en-US" dirty="0"/>
              <a:t>@</a:t>
            </a:r>
            <a:r>
              <a:rPr lang="en-US" dirty="0" err="1"/>
              <a:t>PreDestroy</a:t>
            </a:r>
            <a:endParaRPr lang="en-US" dirty="0"/>
          </a:p>
          <a:p>
            <a:pPr marL="285750" indent="-285750">
              <a:lnSpc>
                <a:spcPct val="150000"/>
              </a:lnSpc>
              <a:buFont typeface="Wingdings" panose="05000000000000000000" pitchFamily="2" charset="2"/>
              <a:buChar char="§"/>
            </a:pPr>
            <a:r>
              <a:rPr lang="en-US" dirty="0"/>
              <a:t>@Scope</a:t>
            </a:r>
          </a:p>
          <a:p>
            <a:pPr marL="285750" indent="-285750">
              <a:lnSpc>
                <a:spcPct val="150000"/>
              </a:lnSpc>
              <a:buFont typeface="Wingdings" panose="05000000000000000000" pitchFamily="2" charset="2"/>
              <a:buChar char="§"/>
            </a:pPr>
            <a:endParaRPr lang="en-US" dirty="0"/>
          </a:p>
          <a:p>
            <a:pPr marL="285750" indent="-285750">
              <a:lnSpc>
                <a:spcPct val="150000"/>
              </a:lnSpc>
              <a:buFont typeface="Wingdings" panose="05000000000000000000" pitchFamily="2" charset="2"/>
              <a:buChar char="§"/>
            </a:pPr>
            <a:endParaRPr lang="en-US" dirty="0"/>
          </a:p>
          <a:p>
            <a:pPr marL="0" indent="0">
              <a:lnSpc>
                <a:spcPct val="150000"/>
              </a:lnSpc>
              <a:buNone/>
            </a:pPr>
            <a:r>
              <a:rPr lang="en-US" dirty="0"/>
              <a:t>  </a:t>
            </a:r>
          </a:p>
        </p:txBody>
      </p:sp>
    </p:spTree>
    <p:extLst>
      <p:ext uri="{BB962C8B-B14F-4D97-AF65-F5344CB8AC3E}">
        <p14:creationId xmlns:p14="http://schemas.microsoft.com/office/powerpoint/2010/main" val="25770698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309801" y="418452"/>
            <a:ext cx="8312649" cy="804420"/>
          </a:xfrm>
        </p:spPr>
        <p:txBody>
          <a:bodyPr>
            <a:normAutofit/>
          </a:bodyPr>
          <a:lstStyle/>
          <a:p>
            <a:r>
              <a:rPr lang="en-US" sz="1800" dirty="0"/>
              <a:t>Spring Annotations - </a:t>
            </a:r>
            <a:r>
              <a:rPr lang="en-US" sz="1800" dirty="0" err="1"/>
              <a:t>DemoSpring_Anno</a:t>
            </a:r>
            <a:endParaRPr lang="en-US" sz="1800" dirty="0"/>
          </a:p>
        </p:txBody>
      </p:sp>
      <p:sp>
        <p:nvSpPr>
          <p:cNvPr id="59394" name="Rectangle 3"/>
          <p:cNvSpPr>
            <a:spLocks noGrp="1"/>
          </p:cNvSpPr>
          <p:nvPr>
            <p:ph idx="1"/>
          </p:nvPr>
        </p:nvSpPr>
        <p:spPr>
          <a:noFill/>
        </p:spPr>
        <p:txBody>
          <a:bodyPr>
            <a:normAutofit/>
          </a:bodyPr>
          <a:lstStyle/>
          <a:p>
            <a:endParaRPr lang="en-US" sz="1600" dirty="0"/>
          </a:p>
          <a:p>
            <a:endParaRPr lang="en-US" sz="1600" dirty="0"/>
          </a:p>
          <a:p>
            <a:r>
              <a:rPr lang="en-US" sz="1600" dirty="0"/>
              <a:t>This demo illustrates </a:t>
            </a:r>
            <a:r>
              <a:rPr lang="en-US" sz="1600" dirty="0" err="1"/>
              <a:t>autowired</a:t>
            </a:r>
            <a:r>
              <a:rPr lang="en-US" sz="1600" dirty="0"/>
              <a:t> annotation</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309801" y="418452"/>
            <a:ext cx="8312649" cy="848488"/>
          </a:xfrm>
        </p:spPr>
        <p:txBody>
          <a:bodyPr>
            <a:normAutofit/>
          </a:bodyPr>
          <a:lstStyle/>
          <a:p>
            <a:r>
              <a:rPr lang="en-US" sz="2000" dirty="0"/>
              <a:t>Spring Annotations </a:t>
            </a:r>
            <a:r>
              <a:rPr lang="en-US" sz="1800" dirty="0"/>
              <a:t>- Annotating beans for </a:t>
            </a:r>
            <a:r>
              <a:rPr lang="en-US" sz="1800" dirty="0" err="1"/>
              <a:t>autodiscovery</a:t>
            </a:r>
            <a:r>
              <a:rPr lang="en-US" sz="1800" dirty="0"/>
              <a:t> </a:t>
            </a:r>
          </a:p>
        </p:txBody>
      </p:sp>
      <p:sp>
        <p:nvSpPr>
          <p:cNvPr id="60419" name="Rectangle 80"/>
          <p:cNvSpPr>
            <a:spLocks noGrp="1"/>
          </p:cNvSpPr>
          <p:nvPr>
            <p:ph idx="1"/>
          </p:nvPr>
        </p:nvSpPr>
        <p:spPr/>
        <p:txBody>
          <a:bodyPr>
            <a:normAutofit/>
          </a:bodyPr>
          <a:lstStyle/>
          <a:p>
            <a:endParaRPr lang="en-US" sz="1600" dirty="0"/>
          </a:p>
          <a:p>
            <a:endParaRPr lang="en-US" sz="1600" dirty="0"/>
          </a:p>
          <a:p>
            <a:r>
              <a:rPr lang="en-US" sz="1600" dirty="0"/>
              <a:t>Refer to demos folder</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Lab</a:t>
            </a:r>
          </a:p>
        </p:txBody>
      </p:sp>
      <p:sp>
        <p:nvSpPr>
          <p:cNvPr id="61443" name="Rectangle 3"/>
          <p:cNvSpPr>
            <a:spLocks noGrp="1"/>
          </p:cNvSpPr>
          <p:nvPr>
            <p:ph idx="1"/>
          </p:nvPr>
        </p:nvSpPr>
        <p:spPr>
          <a:noFill/>
        </p:spPr>
        <p:txBody>
          <a:bodyPr/>
          <a:lstStyle/>
          <a:p>
            <a:endParaRPr lang="en-US" dirty="0"/>
          </a:p>
          <a:p>
            <a:endParaRPr lang="en-US" dirty="0"/>
          </a:p>
          <a:p>
            <a:r>
              <a:rPr lang="en-US" dirty="0"/>
              <a:t>From the lab guide</a:t>
            </a:r>
          </a:p>
          <a:p>
            <a:pPr lvl="1"/>
            <a:r>
              <a:rPr lang="en-US" sz="2000" dirty="0"/>
              <a:t>  Lab-1 problem-statement-1 2 and 3</a:t>
            </a:r>
          </a:p>
          <a:p>
            <a:pPr lvl="1">
              <a:buFont typeface="Arial" pitchFamily="34" charset="0"/>
              <a:buNone/>
            </a:pPr>
            <a:endParaRPr lang="en-US" sz="2000" dirty="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9801" y="418452"/>
            <a:ext cx="8312649" cy="528605"/>
          </a:xfrm>
        </p:spPr>
        <p:txBody>
          <a:bodyPr>
            <a:noAutofit/>
          </a:bodyPr>
          <a:lstStyle/>
          <a:p>
            <a:r>
              <a:rPr lang="en-US" dirty="0"/>
              <a:t> Benefits </a:t>
            </a:r>
          </a:p>
        </p:txBody>
      </p:sp>
      <p:sp>
        <p:nvSpPr>
          <p:cNvPr id="4" name="Content Placeholder 3"/>
          <p:cNvSpPr>
            <a:spLocks noGrp="1"/>
          </p:cNvSpPr>
          <p:nvPr>
            <p:ph idx="1"/>
          </p:nvPr>
        </p:nvSpPr>
        <p:spPr>
          <a:xfrm>
            <a:off x="1463288" y="1222086"/>
            <a:ext cx="5362055" cy="4656200"/>
          </a:xfrm>
        </p:spPr>
        <p:txBody>
          <a:bodyPr/>
          <a:lstStyle/>
          <a:p>
            <a:pPr>
              <a:lnSpc>
                <a:spcPct val="150000"/>
              </a:lnSpc>
            </a:pPr>
            <a:r>
              <a:rPr lang="en-US" sz="2000" dirty="0"/>
              <a:t>Open Source</a:t>
            </a:r>
          </a:p>
          <a:p>
            <a:pPr>
              <a:lnSpc>
                <a:spcPct val="150000"/>
              </a:lnSpc>
            </a:pPr>
            <a:r>
              <a:rPr lang="en-US" dirty="0"/>
              <a:t>Light Weight</a:t>
            </a:r>
          </a:p>
          <a:p>
            <a:pPr>
              <a:lnSpc>
                <a:spcPct val="150000"/>
              </a:lnSpc>
            </a:pPr>
            <a:r>
              <a:rPr lang="en-US" dirty="0"/>
              <a:t>Inversion of Control</a:t>
            </a:r>
          </a:p>
          <a:p>
            <a:pPr>
              <a:lnSpc>
                <a:spcPct val="150000"/>
              </a:lnSpc>
            </a:pPr>
            <a:r>
              <a:rPr lang="en-US" dirty="0"/>
              <a:t>Data Access</a:t>
            </a:r>
          </a:p>
          <a:p>
            <a:pPr>
              <a:lnSpc>
                <a:spcPct val="150000"/>
              </a:lnSpc>
            </a:pPr>
            <a:r>
              <a:rPr lang="en-US" dirty="0"/>
              <a:t>Testing</a:t>
            </a:r>
          </a:p>
          <a:p>
            <a:pPr>
              <a:lnSpc>
                <a:spcPct val="150000"/>
              </a:lnSpc>
            </a:pPr>
            <a:r>
              <a:rPr lang="en-US" dirty="0"/>
              <a:t>Web MVC</a:t>
            </a:r>
          </a:p>
          <a:p>
            <a:pPr>
              <a:lnSpc>
                <a:spcPct val="150000"/>
              </a:lnSpc>
            </a:pPr>
            <a:r>
              <a:rPr lang="en-US" dirty="0"/>
              <a:t>AOP</a:t>
            </a:r>
          </a:p>
          <a:p>
            <a:pPr>
              <a:lnSpc>
                <a:spcPct val="150000"/>
              </a:lnSpc>
            </a:pPr>
            <a:r>
              <a:rPr lang="en-US" dirty="0"/>
              <a:t>Enterprise Application</a:t>
            </a:r>
          </a:p>
          <a:p>
            <a:pPr>
              <a:lnSpc>
                <a:spcPct val="150000"/>
              </a:lnSpc>
            </a:pPr>
            <a:endParaRPr lang="en-US" dirty="0"/>
          </a:p>
          <a:p>
            <a:pPr>
              <a:lnSpc>
                <a:spcPct val="150000"/>
              </a:lnSpc>
            </a:pPr>
            <a:endParaRPr lang="en-US" sz="2000" dirty="0"/>
          </a:p>
          <a:p>
            <a:pPr>
              <a:lnSpc>
                <a:spcPct val="150000"/>
              </a:lnSpc>
            </a:pPr>
            <a:endParaRPr lang="en-US" sz="2000" dirty="0"/>
          </a:p>
          <a:p>
            <a:pPr marL="0" indent="0">
              <a:lnSpc>
                <a:spcPct val="150000"/>
              </a:lnSpc>
              <a:buNone/>
            </a:pPr>
            <a:endParaRPr lang="en-US" dirty="0"/>
          </a:p>
          <a:p>
            <a:pPr>
              <a:lnSpc>
                <a:spcPct val="150000"/>
              </a:lnSpc>
            </a:pPr>
            <a:endParaRPr lang="en-US" sz="2000" dirty="0"/>
          </a:p>
        </p:txBody>
      </p:sp>
      <p:sp>
        <p:nvSpPr>
          <p:cNvPr id="5" name="Rectangle 3">
            <a:extLst>
              <a:ext uri="{FF2B5EF4-FFF2-40B4-BE49-F238E27FC236}">
                <a16:creationId xmlns:a16="http://schemas.microsoft.com/office/drawing/2014/main" id="{8EE9AB01-FC0E-4ED9-9134-405AAE5997BA}"/>
              </a:ext>
            </a:extLst>
          </p:cNvPr>
          <p:cNvSpPr txBox="1">
            <a:spLocks/>
          </p:cNvSpPr>
          <p:nvPr/>
        </p:nvSpPr>
        <p:spPr>
          <a:xfrm>
            <a:off x="298515" y="842481"/>
            <a:ext cx="8845485" cy="5657471"/>
          </a:xfrm>
          <a:prstGeom prst="rect">
            <a:avLst/>
          </a:prstGeom>
        </p:spPr>
        <p:txBody>
          <a:bodyPr vert="horz" lIns="0" tIns="0" rIns="0" bIns="0" rtlCol="0" anchor="ctr">
            <a:normAutofit/>
          </a:bodyPr>
          <a:lstStyle>
            <a:lvl1pPr marL="342900" indent="-342900" algn="l" defTabSz="685800" rtl="0" eaLnBrk="1" latinLnBrk="0" hangingPunct="1">
              <a:lnSpc>
                <a:spcPts val="1650"/>
              </a:lnSpc>
              <a:spcBef>
                <a:spcPts val="0"/>
              </a:spcBef>
              <a:spcAft>
                <a:spcPts val="450"/>
              </a:spcAft>
              <a:buClr>
                <a:schemeClr val="tx2"/>
              </a:buClr>
              <a:buFont typeface="Wingdings" panose="05000000000000000000" pitchFamily="2" charset="2"/>
              <a:buChar char="§"/>
              <a:defRPr sz="2000" b="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8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600" kern="1200">
                <a:solidFill>
                  <a:schemeClr val="tx1"/>
                </a:solidFill>
                <a:latin typeface="+mn-lt"/>
                <a:ea typeface="+mn-ea"/>
                <a:cs typeface="+mn-cs"/>
              </a:defRPr>
            </a:lvl3pPr>
            <a:lvl4pPr marL="685800" indent="-342900" algn="l" defTabSz="685800" rtl="0" eaLnBrk="1" latinLnBrk="0" hangingPunct="1">
              <a:lnSpc>
                <a:spcPts val="1050"/>
              </a:lnSpc>
              <a:spcBef>
                <a:spcPts val="0"/>
              </a:spcBef>
              <a:spcAft>
                <a:spcPts val="450"/>
              </a:spcAft>
              <a:buClr>
                <a:schemeClr val="accent1"/>
              </a:buClr>
              <a:buFont typeface="Wingdings" panose="05000000000000000000" pitchFamily="2" charset="2"/>
              <a:buChar char="§"/>
              <a:defRPr sz="1800" kern="1200">
                <a:solidFill>
                  <a:schemeClr val="tx1"/>
                </a:solidFill>
                <a:latin typeface="+mn-lt"/>
                <a:ea typeface="+mn-ea"/>
                <a:cs typeface="+mn-cs"/>
              </a:defRPr>
            </a:lvl4pPr>
            <a:lvl5pPr marL="1657350" indent="-285750" algn="l" defTabSz="685800" rtl="0" eaLnBrk="1" latinLnBrk="0" hangingPunct="1">
              <a:lnSpc>
                <a:spcPct val="90000"/>
              </a:lnSpc>
              <a:spcBef>
                <a:spcPts val="375"/>
              </a:spcBef>
              <a:buClr>
                <a:schemeClr val="tx2"/>
              </a:buClr>
              <a:buFont typeface="Wingdings" panose="05000000000000000000" pitchFamily="2" charset="2"/>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endParaRPr lang="en-US" sz="20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Lesson Summary</a:t>
            </a:r>
          </a:p>
        </p:txBody>
      </p:sp>
      <p:sp>
        <p:nvSpPr>
          <p:cNvPr id="5" name="Content Placeholder 4"/>
          <p:cNvSpPr>
            <a:spLocks noGrp="1"/>
          </p:cNvSpPr>
          <p:nvPr>
            <p:ph idx="1"/>
          </p:nvPr>
        </p:nvSpPr>
        <p:spPr/>
        <p:txBody>
          <a:bodyPr>
            <a:normAutofit/>
          </a:bodyPr>
          <a:lstStyle/>
          <a:p>
            <a:endParaRPr lang="en-US" dirty="0"/>
          </a:p>
          <a:p>
            <a:pPr lvl="1"/>
            <a:r>
              <a:rPr lang="en-US" sz="2000" dirty="0"/>
              <a:t>   What is Spring and why spring?</a:t>
            </a:r>
          </a:p>
          <a:p>
            <a:pPr lvl="1"/>
            <a:endParaRPr lang="en-US" sz="2000" dirty="0"/>
          </a:p>
          <a:p>
            <a:pPr lvl="1"/>
            <a:r>
              <a:rPr lang="en-US" sz="2000" dirty="0"/>
              <a:t>   Spring architecture</a:t>
            </a:r>
          </a:p>
          <a:p>
            <a:pPr lvl="1"/>
            <a:endParaRPr lang="en-US" sz="2000" dirty="0"/>
          </a:p>
          <a:p>
            <a:pPr lvl="1"/>
            <a:r>
              <a:rPr lang="en-US" sz="2000" dirty="0"/>
              <a:t>   Inversion of control</a:t>
            </a:r>
          </a:p>
          <a:p>
            <a:pPr lvl="1"/>
            <a:endParaRPr lang="en-US" sz="2000" dirty="0"/>
          </a:p>
          <a:p>
            <a:pPr lvl="1"/>
            <a:r>
              <a:rPr lang="en-US" sz="2000" dirty="0"/>
              <a:t>   Bean containers</a:t>
            </a:r>
          </a:p>
          <a:p>
            <a:pPr lvl="1"/>
            <a:endParaRPr lang="en-US" sz="2000" dirty="0"/>
          </a:p>
          <a:p>
            <a:pPr lvl="1"/>
            <a:r>
              <a:rPr lang="en-US" sz="2000" dirty="0"/>
              <a:t>   Lifecycle of beans in containers.</a:t>
            </a:r>
          </a:p>
          <a:p>
            <a:pPr lvl="1"/>
            <a:endParaRPr lang="en-US" sz="2000" dirty="0"/>
          </a:p>
          <a:p>
            <a:pPr lvl="1"/>
            <a:r>
              <a:rPr lang="en-US" sz="2000" dirty="0"/>
              <a:t>   </a:t>
            </a:r>
            <a:r>
              <a:rPr lang="en-US" sz="2000" dirty="0" err="1"/>
              <a:t>Annotational</a:t>
            </a:r>
            <a:r>
              <a:rPr lang="en-US" sz="2000" dirty="0"/>
              <a:t> Config</a:t>
            </a:r>
          </a:p>
          <a:p>
            <a:pPr marL="3572" lvl="1" indent="0">
              <a:buNone/>
            </a:pPr>
            <a:endParaRPr lang="en-US" sz="2000" dirty="0"/>
          </a:p>
          <a:p>
            <a:pPr lvl="1"/>
            <a:r>
              <a:rPr lang="en-US" sz="2000" dirty="0"/>
              <a:t>   Life Cycle</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dirty="0"/>
              <a:t>Review Questions</a:t>
            </a:r>
          </a:p>
        </p:txBody>
      </p:sp>
      <p:sp>
        <p:nvSpPr>
          <p:cNvPr id="63491" name="Rectangle 6"/>
          <p:cNvSpPr>
            <a:spLocks noGrp="1"/>
          </p:cNvSpPr>
          <p:nvPr>
            <p:ph idx="1"/>
          </p:nvPr>
        </p:nvSpPr>
        <p:spPr>
          <a:xfrm>
            <a:off x="298516" y="1013552"/>
            <a:ext cx="6887389" cy="5365214"/>
          </a:xfrm>
        </p:spPr>
        <p:txBody>
          <a:bodyPr>
            <a:normAutofit/>
          </a:bodyPr>
          <a:lstStyle/>
          <a:p>
            <a:pPr>
              <a:lnSpc>
                <a:spcPct val="150000"/>
              </a:lnSpc>
            </a:pPr>
            <a:r>
              <a:rPr lang="en-US" sz="1800" dirty="0">
                <a:cs typeface="Arial" pitchFamily="34" charset="0"/>
              </a:rPr>
              <a:t>Question 1: The &lt;constructor-</a:t>
            </a:r>
            <a:r>
              <a:rPr lang="en-US" sz="1800" dirty="0" err="1">
                <a:cs typeface="Arial" pitchFamily="34" charset="0"/>
              </a:rPr>
              <a:t>arg</a:t>
            </a:r>
            <a:r>
              <a:rPr lang="en-US" sz="1800" dirty="0">
                <a:cs typeface="Arial" pitchFamily="34" charset="0"/>
              </a:rPr>
              <a:t>&gt; element has</a:t>
            </a:r>
          </a:p>
          <a:p>
            <a:pPr marL="0" indent="0">
              <a:lnSpc>
                <a:spcPct val="150000"/>
              </a:lnSpc>
              <a:buNone/>
            </a:pPr>
            <a:r>
              <a:rPr lang="en-US" sz="1800" dirty="0">
                <a:cs typeface="Arial" pitchFamily="34" charset="0"/>
              </a:rPr>
              <a:t>    an optional ______attribute that specifies the </a:t>
            </a:r>
          </a:p>
          <a:p>
            <a:pPr marL="0" indent="0">
              <a:lnSpc>
                <a:spcPct val="150000"/>
              </a:lnSpc>
              <a:buNone/>
            </a:pPr>
            <a:r>
              <a:rPr lang="en-US" sz="1800" dirty="0">
                <a:cs typeface="Arial" pitchFamily="34" charset="0"/>
              </a:rPr>
              <a:t>    ordering of the constructor arguments.</a:t>
            </a:r>
            <a:r>
              <a:rPr lang="en-US" sz="1800" dirty="0"/>
              <a:t> </a:t>
            </a:r>
          </a:p>
          <a:p>
            <a:pPr lvl="4">
              <a:lnSpc>
                <a:spcPct val="150000"/>
              </a:lnSpc>
            </a:pPr>
            <a:r>
              <a:rPr lang="en-US" sz="1200" dirty="0">
                <a:cs typeface="Arial" pitchFamily="34" charset="0"/>
              </a:rPr>
              <a:t>Option 1: By index</a:t>
            </a:r>
          </a:p>
          <a:p>
            <a:pPr lvl="4">
              <a:lnSpc>
                <a:spcPct val="150000"/>
              </a:lnSpc>
            </a:pPr>
            <a:r>
              <a:rPr lang="en-US" sz="1200" dirty="0">
                <a:cs typeface="Arial" pitchFamily="34" charset="0"/>
              </a:rPr>
              <a:t>Option 2: By type</a:t>
            </a:r>
          </a:p>
          <a:p>
            <a:pPr lvl="4">
              <a:lnSpc>
                <a:spcPct val="150000"/>
              </a:lnSpc>
            </a:pPr>
            <a:r>
              <a:rPr lang="en-US" sz="1200" dirty="0">
                <a:cs typeface="Arial" pitchFamily="34" charset="0"/>
              </a:rPr>
              <a:t>Option 3: By order</a:t>
            </a:r>
          </a:p>
          <a:p>
            <a:pPr>
              <a:lnSpc>
                <a:spcPct val="150000"/>
              </a:lnSpc>
            </a:pPr>
            <a:r>
              <a:rPr lang="en-US" sz="1800" dirty="0">
                <a:cs typeface="Arial" pitchFamily="34" charset="0"/>
              </a:rPr>
              <a:t>Question 2: A ___________ bean lets the </a:t>
            </a:r>
          </a:p>
          <a:p>
            <a:pPr marL="0" indent="0">
              <a:lnSpc>
                <a:spcPct val="150000"/>
              </a:lnSpc>
              <a:buNone/>
            </a:pPr>
            <a:r>
              <a:rPr lang="en-US" sz="1800" dirty="0">
                <a:cs typeface="Arial" pitchFamily="34" charset="0"/>
              </a:rPr>
              <a:t>    container return a new instance each time a bean</a:t>
            </a:r>
          </a:p>
          <a:p>
            <a:pPr marL="0" indent="0">
              <a:lnSpc>
                <a:spcPct val="150000"/>
              </a:lnSpc>
              <a:buNone/>
            </a:pPr>
            <a:r>
              <a:rPr lang="en-US" sz="1800" dirty="0">
                <a:cs typeface="Arial" pitchFamily="34" charset="0"/>
              </a:rPr>
              <a:t>     is asked for in a non-web application</a:t>
            </a:r>
          </a:p>
          <a:p>
            <a:pPr lvl="4">
              <a:lnSpc>
                <a:spcPct val="150000"/>
              </a:lnSpc>
            </a:pPr>
            <a:r>
              <a:rPr lang="en-US" sz="1200" dirty="0">
                <a:cs typeface="Arial" pitchFamily="34" charset="0"/>
              </a:rPr>
              <a:t>Option 1: Singleton</a:t>
            </a:r>
          </a:p>
          <a:p>
            <a:pPr lvl="4">
              <a:lnSpc>
                <a:spcPct val="150000"/>
              </a:lnSpc>
            </a:pPr>
            <a:r>
              <a:rPr lang="en-US" sz="1200" dirty="0">
                <a:cs typeface="Arial" pitchFamily="34" charset="0"/>
              </a:rPr>
              <a:t>Option 2: Prototype</a:t>
            </a:r>
          </a:p>
          <a:p>
            <a:pPr lvl="4">
              <a:lnSpc>
                <a:spcPct val="150000"/>
              </a:lnSpc>
            </a:pPr>
            <a:r>
              <a:rPr lang="en-US" sz="1200" dirty="0">
                <a:cs typeface="Arial" pitchFamily="34" charset="0"/>
              </a:rPr>
              <a:t>Option 3: Request</a:t>
            </a:r>
          </a:p>
          <a:p>
            <a:pPr lvl="4">
              <a:lnSpc>
                <a:spcPct val="150000"/>
              </a:lnSpc>
            </a:pPr>
            <a:r>
              <a:rPr lang="en-US" sz="1200" dirty="0">
                <a:cs typeface="Arial" pitchFamily="34" charset="0"/>
              </a:rPr>
              <a:t>Option 4: session</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dirty="0"/>
              <a:t>Review Questions</a:t>
            </a:r>
          </a:p>
        </p:txBody>
      </p:sp>
      <p:sp>
        <p:nvSpPr>
          <p:cNvPr id="64515" name="Rectangle 6"/>
          <p:cNvSpPr>
            <a:spLocks noGrp="1"/>
          </p:cNvSpPr>
          <p:nvPr>
            <p:ph idx="1"/>
          </p:nvPr>
        </p:nvSpPr>
        <p:spPr>
          <a:xfrm>
            <a:off x="298516" y="1046602"/>
            <a:ext cx="6887389" cy="5091915"/>
          </a:xfrm>
        </p:spPr>
        <p:txBody>
          <a:bodyPr>
            <a:normAutofit/>
          </a:bodyPr>
          <a:lstStyle/>
          <a:p>
            <a:pPr>
              <a:lnSpc>
                <a:spcPct val="150000"/>
              </a:lnSpc>
            </a:pPr>
            <a:r>
              <a:rPr lang="en-US" dirty="0"/>
              <a:t>Question 3: Specifying the _____ tag will allow</a:t>
            </a:r>
          </a:p>
          <a:p>
            <a:pPr marL="0" indent="0">
              <a:lnSpc>
                <a:spcPct val="150000"/>
              </a:lnSpc>
              <a:buNone/>
            </a:pPr>
            <a:r>
              <a:rPr lang="en-US" dirty="0"/>
              <a:t>    Spring to validate at deployment time that the </a:t>
            </a:r>
          </a:p>
          <a:p>
            <a:pPr marL="0" indent="0">
              <a:lnSpc>
                <a:spcPct val="150000"/>
              </a:lnSpc>
              <a:buNone/>
            </a:pPr>
            <a:r>
              <a:rPr lang="en-US" dirty="0"/>
              <a:t>    other bean actually exists.</a:t>
            </a:r>
          </a:p>
          <a:p>
            <a:pPr lvl="4">
              <a:lnSpc>
                <a:spcPct val="150000"/>
              </a:lnSpc>
            </a:pPr>
            <a:r>
              <a:rPr lang="en-US" dirty="0">
                <a:cs typeface="Arial" pitchFamily="34" charset="0"/>
              </a:rPr>
              <a:t>Option 1:</a:t>
            </a:r>
            <a:r>
              <a:rPr lang="en-US" dirty="0"/>
              <a:t> </a:t>
            </a:r>
            <a:r>
              <a:rPr lang="en-US" dirty="0" err="1"/>
              <a:t>idref</a:t>
            </a:r>
            <a:endParaRPr lang="en-US" dirty="0"/>
          </a:p>
          <a:p>
            <a:pPr lvl="4">
              <a:lnSpc>
                <a:spcPct val="150000"/>
              </a:lnSpc>
            </a:pPr>
            <a:r>
              <a:rPr lang="en-US" dirty="0">
                <a:cs typeface="Arial" pitchFamily="34" charset="0"/>
              </a:rPr>
              <a:t>Option 2:</a:t>
            </a:r>
            <a:r>
              <a:rPr lang="en-US" dirty="0"/>
              <a:t> ref</a:t>
            </a:r>
          </a:p>
          <a:p>
            <a:pPr lvl="4">
              <a:lnSpc>
                <a:spcPct val="150000"/>
              </a:lnSpc>
            </a:pPr>
            <a:r>
              <a:rPr lang="en-US" dirty="0">
                <a:cs typeface="Arial" pitchFamily="34" charset="0"/>
              </a:rPr>
              <a:t>Option 3:</a:t>
            </a:r>
            <a:r>
              <a:rPr lang="en-US" dirty="0"/>
              <a:t> local</a:t>
            </a:r>
          </a:p>
          <a:p>
            <a:pPr>
              <a:lnSpc>
                <a:spcPct val="150000"/>
              </a:lnSpc>
            </a:pPr>
            <a:r>
              <a:rPr lang="en-US" dirty="0"/>
              <a:t>Question 4: The </a:t>
            </a:r>
            <a:r>
              <a:rPr lang="en-US" dirty="0" err="1"/>
              <a:t>BeanPostProcessor</a:t>
            </a:r>
            <a:r>
              <a:rPr lang="en-US" dirty="0"/>
              <a:t> performs post</a:t>
            </a:r>
          </a:p>
          <a:p>
            <a:pPr marL="0" indent="0">
              <a:lnSpc>
                <a:spcPct val="150000"/>
              </a:lnSpc>
              <a:buNone/>
            </a:pPr>
            <a:r>
              <a:rPr lang="en-US" dirty="0"/>
              <a:t>    processing on the entire Spring container.</a:t>
            </a:r>
          </a:p>
          <a:p>
            <a:pPr lvl="4">
              <a:lnSpc>
                <a:spcPct val="150000"/>
              </a:lnSpc>
            </a:pPr>
            <a:r>
              <a:rPr lang="en-US" dirty="0">
                <a:cs typeface="Arial" pitchFamily="34" charset="0"/>
              </a:rPr>
              <a:t>Option 1:</a:t>
            </a:r>
            <a:r>
              <a:rPr lang="en-US" dirty="0"/>
              <a:t> True</a:t>
            </a:r>
          </a:p>
          <a:p>
            <a:pPr lvl="4">
              <a:lnSpc>
                <a:spcPct val="150000"/>
              </a:lnSpc>
            </a:pPr>
            <a:r>
              <a:rPr lang="en-US" dirty="0">
                <a:cs typeface="Arial" pitchFamily="34" charset="0"/>
              </a:rPr>
              <a:t>Option 2:</a:t>
            </a:r>
            <a:r>
              <a:rPr lang="en-US" dirty="0"/>
              <a:t> false</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dirty="0"/>
              <a:t>Review Questions</a:t>
            </a:r>
          </a:p>
        </p:txBody>
      </p:sp>
      <p:sp>
        <p:nvSpPr>
          <p:cNvPr id="64515" name="Rectangle 6"/>
          <p:cNvSpPr>
            <a:spLocks noGrp="1"/>
          </p:cNvSpPr>
          <p:nvPr>
            <p:ph idx="1"/>
          </p:nvPr>
        </p:nvSpPr>
        <p:spPr>
          <a:xfrm>
            <a:off x="298516" y="1046602"/>
            <a:ext cx="6887389" cy="5091915"/>
          </a:xfrm>
        </p:spPr>
        <p:txBody>
          <a:bodyPr>
            <a:normAutofit fontScale="92500" lnSpcReduction="10000"/>
          </a:bodyPr>
          <a:lstStyle/>
          <a:p>
            <a:pPr>
              <a:lnSpc>
                <a:spcPct val="150000"/>
              </a:lnSpc>
            </a:pPr>
            <a:r>
              <a:rPr lang="en-US" dirty="0"/>
              <a:t>Question 5: The _________ effectively creates a </a:t>
            </a:r>
          </a:p>
          <a:p>
            <a:pPr marL="0" indent="0">
              <a:lnSpc>
                <a:spcPct val="150000"/>
              </a:lnSpc>
              <a:buNone/>
            </a:pPr>
            <a:r>
              <a:rPr lang="en-US" dirty="0"/>
              <a:t>bean of type </a:t>
            </a:r>
            <a:r>
              <a:rPr lang="en-US" dirty="0" err="1"/>
              <a:t>java.util.Map</a:t>
            </a:r>
            <a:r>
              <a:rPr lang="en-US" dirty="0"/>
              <a:t> that contains all of the </a:t>
            </a:r>
          </a:p>
          <a:p>
            <a:pPr marL="0" indent="0">
              <a:lnSpc>
                <a:spcPct val="150000"/>
              </a:lnSpc>
              <a:buNone/>
            </a:pPr>
            <a:r>
              <a:rPr lang="en-US" dirty="0"/>
              <a:t>values or beans that it contains .</a:t>
            </a:r>
          </a:p>
          <a:p>
            <a:pPr lvl="4">
              <a:lnSpc>
                <a:spcPct val="150000"/>
              </a:lnSpc>
            </a:pPr>
            <a:r>
              <a:rPr lang="en-US" sz="1800" dirty="0"/>
              <a:t>Option 1: &lt;</a:t>
            </a:r>
            <a:r>
              <a:rPr lang="en-US" sz="1800" dirty="0" err="1"/>
              <a:t>util:list</a:t>
            </a:r>
            <a:r>
              <a:rPr lang="en-US" sz="1800" dirty="0"/>
              <a:t>&gt;</a:t>
            </a:r>
          </a:p>
          <a:p>
            <a:pPr lvl="4">
              <a:lnSpc>
                <a:spcPct val="150000"/>
              </a:lnSpc>
            </a:pPr>
            <a:r>
              <a:rPr lang="en-US" sz="1800" dirty="0"/>
              <a:t>Option 2: &lt;</a:t>
            </a:r>
            <a:r>
              <a:rPr lang="en-US" sz="1800" dirty="0" err="1"/>
              <a:t>util:properties</a:t>
            </a:r>
            <a:r>
              <a:rPr lang="en-US" sz="1800" dirty="0"/>
              <a:t>&gt;</a:t>
            </a:r>
          </a:p>
          <a:p>
            <a:pPr lvl="4">
              <a:lnSpc>
                <a:spcPct val="150000"/>
              </a:lnSpc>
            </a:pPr>
            <a:r>
              <a:rPr lang="en-US" sz="1800" dirty="0"/>
              <a:t>Option 3: &lt;</a:t>
            </a:r>
            <a:r>
              <a:rPr lang="en-US" sz="1800" dirty="0" err="1"/>
              <a:t>util:map</a:t>
            </a:r>
            <a:r>
              <a:rPr lang="en-US" sz="1800" dirty="0"/>
              <a:t>&gt;</a:t>
            </a:r>
          </a:p>
          <a:p>
            <a:pPr>
              <a:lnSpc>
                <a:spcPct val="150000"/>
              </a:lnSpc>
            </a:pPr>
            <a:r>
              <a:rPr lang="en-US" dirty="0"/>
              <a:t>Question 6: If @Value annotation is used in a </a:t>
            </a:r>
          </a:p>
          <a:p>
            <a:pPr marL="0" indent="0">
              <a:lnSpc>
                <a:spcPct val="150000"/>
              </a:lnSpc>
              <a:buNone/>
            </a:pPr>
            <a:r>
              <a:rPr lang="en-US" dirty="0"/>
              <a:t>component, it is mandatory that the component be </a:t>
            </a:r>
          </a:p>
          <a:p>
            <a:pPr marL="0" indent="0">
              <a:lnSpc>
                <a:spcPct val="150000"/>
              </a:lnSpc>
              <a:buNone/>
            </a:pPr>
            <a:r>
              <a:rPr lang="en-US" dirty="0"/>
              <a:t>annotated with @Component</a:t>
            </a:r>
          </a:p>
          <a:p>
            <a:pPr lvl="4">
              <a:lnSpc>
                <a:spcPct val="150000"/>
              </a:lnSpc>
            </a:pPr>
            <a:r>
              <a:rPr lang="en-US" sz="1800" dirty="0"/>
              <a:t>Option 1: True</a:t>
            </a:r>
          </a:p>
          <a:p>
            <a:pPr lvl="4">
              <a:lnSpc>
                <a:spcPct val="150000"/>
              </a:lnSpc>
            </a:pPr>
            <a:r>
              <a:rPr lang="en-US" sz="1800" dirty="0"/>
              <a:t>Option 2: False</a:t>
            </a:r>
          </a:p>
        </p:txBody>
      </p:sp>
    </p:spTree>
    <p:extLst>
      <p:ext uri="{BB962C8B-B14F-4D97-AF65-F5344CB8AC3E}">
        <p14:creationId xmlns:p14="http://schemas.microsoft.com/office/powerpoint/2010/main" val="191427042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dirty="0"/>
              <a:t>Review Questions</a:t>
            </a:r>
          </a:p>
        </p:txBody>
      </p:sp>
      <p:sp>
        <p:nvSpPr>
          <p:cNvPr id="5" name="Content Placeholder 4"/>
          <p:cNvSpPr>
            <a:spLocks noGrp="1"/>
          </p:cNvSpPr>
          <p:nvPr>
            <p:ph idx="1"/>
          </p:nvPr>
        </p:nvSpPr>
        <p:spPr>
          <a:xfrm>
            <a:off x="298516" y="842482"/>
            <a:ext cx="6887389" cy="5296036"/>
          </a:xfrm>
        </p:spPr>
        <p:txBody>
          <a:bodyPr>
            <a:normAutofit fontScale="92500" lnSpcReduction="10000"/>
          </a:bodyPr>
          <a:lstStyle/>
          <a:p>
            <a:pPr>
              <a:lnSpc>
                <a:spcPct val="150000"/>
              </a:lnSpc>
            </a:pPr>
            <a:r>
              <a:rPr lang="en-US" sz="1800" dirty="0"/>
              <a:t> Question 1:Which annotation  indicates that the</a:t>
            </a:r>
          </a:p>
          <a:p>
            <a:pPr>
              <a:lnSpc>
                <a:spcPct val="150000"/>
              </a:lnSpc>
            </a:pPr>
            <a:r>
              <a:rPr lang="en-US" sz="1800" dirty="0"/>
              <a:t>  class can be used by the Spring IoC container as a</a:t>
            </a:r>
          </a:p>
          <a:p>
            <a:pPr>
              <a:lnSpc>
                <a:spcPct val="150000"/>
              </a:lnSpc>
            </a:pPr>
            <a:r>
              <a:rPr lang="en-US" sz="1800" dirty="0"/>
              <a:t>  source of bean definitions</a:t>
            </a:r>
          </a:p>
          <a:p>
            <a:pPr marL="1657350" lvl="4" indent="-285750">
              <a:lnSpc>
                <a:spcPct val="150000"/>
              </a:lnSpc>
              <a:buFont typeface="Wingdings" panose="05000000000000000000" pitchFamily="2" charset="2"/>
              <a:buChar char="§"/>
            </a:pPr>
            <a:r>
              <a:rPr lang="en-US" sz="1600" dirty="0"/>
              <a:t>Option1:@Configuration </a:t>
            </a:r>
          </a:p>
          <a:p>
            <a:pPr marL="1657350" lvl="4" indent="-285750">
              <a:lnSpc>
                <a:spcPct val="150000"/>
              </a:lnSpc>
              <a:buFont typeface="Wingdings" panose="05000000000000000000" pitchFamily="2" charset="2"/>
              <a:buChar char="§"/>
            </a:pPr>
            <a:r>
              <a:rPr lang="en-US" sz="1600" dirty="0"/>
              <a:t>Option2:@Bean</a:t>
            </a:r>
          </a:p>
          <a:p>
            <a:pPr marL="1657350" lvl="4" indent="-285750">
              <a:lnSpc>
                <a:spcPct val="150000"/>
              </a:lnSpc>
              <a:buFont typeface="Wingdings" panose="05000000000000000000" pitchFamily="2" charset="2"/>
              <a:buChar char="§"/>
            </a:pPr>
            <a:r>
              <a:rPr lang="en-US" sz="1600" dirty="0"/>
              <a:t>Option3:@Component</a:t>
            </a:r>
          </a:p>
          <a:p>
            <a:pPr marL="174625" lvl="1" indent="0">
              <a:lnSpc>
                <a:spcPct val="150000"/>
              </a:lnSpc>
              <a:buNone/>
            </a:pPr>
            <a:endParaRPr lang="en-US" sz="1600" dirty="0"/>
          </a:p>
          <a:p>
            <a:pPr>
              <a:lnSpc>
                <a:spcPct val="150000"/>
              </a:lnSpc>
            </a:pPr>
            <a:r>
              <a:rPr lang="en-US" sz="1800" dirty="0"/>
              <a:t> Question 2: Once your configuration classes are </a:t>
            </a:r>
          </a:p>
          <a:p>
            <a:pPr>
              <a:lnSpc>
                <a:spcPct val="150000"/>
              </a:lnSpc>
            </a:pPr>
            <a:r>
              <a:rPr lang="en-US" sz="1800" dirty="0"/>
              <a:t> defined, you can load and provide them to Spring </a:t>
            </a:r>
          </a:p>
          <a:p>
            <a:pPr>
              <a:lnSpc>
                <a:spcPct val="150000"/>
              </a:lnSpc>
            </a:pPr>
            <a:r>
              <a:rPr lang="en-US" sz="1800" dirty="0"/>
              <a:t> container using _________.</a:t>
            </a:r>
          </a:p>
          <a:p>
            <a:pPr marL="1657350" lvl="4" indent="-285750">
              <a:lnSpc>
                <a:spcPct val="150000"/>
              </a:lnSpc>
              <a:buFont typeface="Wingdings" panose="05000000000000000000" pitchFamily="2" charset="2"/>
              <a:buChar char="§"/>
            </a:pPr>
            <a:r>
              <a:rPr lang="en-US" sz="1600"/>
              <a:t>Option </a:t>
            </a:r>
            <a:r>
              <a:rPr lang="en-US" sz="1600" dirty="0"/>
              <a:t>1: </a:t>
            </a:r>
            <a:r>
              <a:rPr lang="en-US" sz="1600" dirty="0" err="1"/>
              <a:t>ConfigApplicationContext</a:t>
            </a:r>
            <a:endParaRPr lang="en-US" sz="1600" dirty="0"/>
          </a:p>
          <a:p>
            <a:pPr marL="1657350" lvl="4" indent="-285750">
              <a:lnSpc>
                <a:spcPct val="150000"/>
              </a:lnSpc>
              <a:buFont typeface="Wingdings" panose="05000000000000000000" pitchFamily="2" charset="2"/>
              <a:buChar char="§"/>
            </a:pPr>
            <a:r>
              <a:rPr lang="en-US" sz="1600" dirty="0"/>
              <a:t>Option 2: </a:t>
            </a:r>
            <a:r>
              <a:rPr lang="en-US" sz="1600" dirty="0" err="1"/>
              <a:t>AnnotationApplicationContext</a:t>
            </a:r>
            <a:endParaRPr lang="en-US" sz="1600" dirty="0"/>
          </a:p>
          <a:p>
            <a:pPr marL="1657350" lvl="4" indent="-285750">
              <a:lnSpc>
                <a:spcPct val="150000"/>
              </a:lnSpc>
              <a:buFont typeface="Wingdings" panose="05000000000000000000" pitchFamily="2" charset="2"/>
              <a:buChar char="§"/>
            </a:pPr>
            <a:r>
              <a:rPr lang="en-US" sz="1600" dirty="0"/>
              <a:t>Option3: AnnotationConfigApplicationContext</a:t>
            </a:r>
          </a:p>
          <a:p>
            <a:pPr marL="1657350" lvl="4" indent="-285750">
              <a:lnSpc>
                <a:spcPct val="150000"/>
              </a:lnSpc>
              <a:buFont typeface="Wingdings" panose="05000000000000000000" pitchFamily="2" charset="2"/>
              <a:buChar char="§"/>
            </a:pPr>
            <a:endParaRPr lang="en-US" sz="1600" dirty="0"/>
          </a:p>
          <a:p>
            <a:pPr>
              <a:lnSpc>
                <a:spcPct val="150000"/>
              </a:lnSpc>
            </a:pPr>
            <a:endParaRPr lang="en-US" sz="1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9801" y="418452"/>
            <a:ext cx="6696927" cy="424029"/>
          </a:xfrm>
        </p:spPr>
        <p:txBody>
          <a:bodyPr>
            <a:normAutofit/>
          </a:bodyPr>
          <a:lstStyle/>
          <a:p>
            <a:r>
              <a:rPr lang="en-US" dirty="0"/>
              <a:t> Spring5 Architecture </a:t>
            </a:r>
          </a:p>
        </p:txBody>
      </p:sp>
      <p:grpSp>
        <p:nvGrpSpPr>
          <p:cNvPr id="37" name="Group 36">
            <a:extLst>
              <a:ext uri="{FF2B5EF4-FFF2-40B4-BE49-F238E27FC236}">
                <a16:creationId xmlns:a16="http://schemas.microsoft.com/office/drawing/2014/main" id="{A22A0A57-F820-4A3B-964B-6C761CE72BD5}"/>
              </a:ext>
            </a:extLst>
          </p:cNvPr>
          <p:cNvGrpSpPr/>
          <p:nvPr/>
        </p:nvGrpSpPr>
        <p:grpSpPr>
          <a:xfrm>
            <a:off x="435428" y="939875"/>
            <a:ext cx="8256814" cy="5329320"/>
            <a:chOff x="435428" y="1016077"/>
            <a:chExt cx="8256814" cy="5329320"/>
          </a:xfrm>
        </p:grpSpPr>
        <p:sp>
          <p:nvSpPr>
            <p:cNvPr id="3" name="Rectangle: Rounded Corners 2">
              <a:extLst>
                <a:ext uri="{FF2B5EF4-FFF2-40B4-BE49-F238E27FC236}">
                  <a16:creationId xmlns:a16="http://schemas.microsoft.com/office/drawing/2014/main" id="{1D90B10C-DB37-4E05-BA03-AFE47B6946E9}"/>
                </a:ext>
              </a:extLst>
            </p:cNvPr>
            <p:cNvSpPr/>
            <p:nvPr/>
          </p:nvSpPr>
          <p:spPr>
            <a:xfrm>
              <a:off x="435428" y="5823857"/>
              <a:ext cx="8240485" cy="521540"/>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Test</a:t>
              </a:r>
            </a:p>
          </p:txBody>
        </p:sp>
        <p:grpSp>
          <p:nvGrpSpPr>
            <p:cNvPr id="11" name="Group 10">
              <a:extLst>
                <a:ext uri="{FF2B5EF4-FFF2-40B4-BE49-F238E27FC236}">
                  <a16:creationId xmlns:a16="http://schemas.microsoft.com/office/drawing/2014/main" id="{C0B22DC5-1FEE-4995-9FD9-F6B18D161DD8}"/>
                </a:ext>
              </a:extLst>
            </p:cNvPr>
            <p:cNvGrpSpPr/>
            <p:nvPr/>
          </p:nvGrpSpPr>
          <p:grpSpPr>
            <a:xfrm>
              <a:off x="435428" y="4631555"/>
              <a:ext cx="8240485" cy="1055916"/>
              <a:chOff x="435428" y="4631555"/>
              <a:chExt cx="8240485" cy="1055916"/>
            </a:xfrm>
          </p:grpSpPr>
          <p:sp>
            <p:nvSpPr>
              <p:cNvPr id="5" name="Rectangle: Rounded Corners 4">
                <a:extLst>
                  <a:ext uri="{FF2B5EF4-FFF2-40B4-BE49-F238E27FC236}">
                    <a16:creationId xmlns:a16="http://schemas.microsoft.com/office/drawing/2014/main" id="{73C0F463-7478-44FB-8B12-B028717FE1B0}"/>
                  </a:ext>
                </a:extLst>
              </p:cNvPr>
              <p:cNvSpPr/>
              <p:nvPr/>
            </p:nvSpPr>
            <p:spPr>
              <a:xfrm>
                <a:off x="435428" y="4637314"/>
                <a:ext cx="8240485" cy="105015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Rounded Corners 5">
                <a:extLst>
                  <a:ext uri="{FF2B5EF4-FFF2-40B4-BE49-F238E27FC236}">
                    <a16:creationId xmlns:a16="http://schemas.microsoft.com/office/drawing/2014/main" id="{8BE4D854-84E0-41DE-8A5D-AA6EC291CB2F}"/>
                  </a:ext>
                </a:extLst>
              </p:cNvPr>
              <p:cNvSpPr/>
              <p:nvPr/>
            </p:nvSpPr>
            <p:spPr>
              <a:xfrm>
                <a:off x="637478" y="4969872"/>
                <a:ext cx="1665514" cy="551334"/>
              </a:xfrm>
              <a:prstGeom prst="round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Beans</a:t>
                </a:r>
              </a:p>
            </p:txBody>
          </p:sp>
          <p:sp>
            <p:nvSpPr>
              <p:cNvPr id="7" name="Rectangle: Rounded Corners 6">
                <a:extLst>
                  <a:ext uri="{FF2B5EF4-FFF2-40B4-BE49-F238E27FC236}">
                    <a16:creationId xmlns:a16="http://schemas.microsoft.com/office/drawing/2014/main" id="{E0AFDE31-BECD-4DEE-ABCE-AF072325A539}"/>
                  </a:ext>
                </a:extLst>
              </p:cNvPr>
              <p:cNvSpPr/>
              <p:nvPr/>
            </p:nvSpPr>
            <p:spPr>
              <a:xfrm>
                <a:off x="2479080" y="4974379"/>
                <a:ext cx="1665514" cy="551334"/>
              </a:xfrm>
              <a:prstGeom prst="round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Core</a:t>
                </a:r>
              </a:p>
            </p:txBody>
          </p:sp>
          <p:sp>
            <p:nvSpPr>
              <p:cNvPr id="8" name="Rectangle: Rounded Corners 7">
                <a:extLst>
                  <a:ext uri="{FF2B5EF4-FFF2-40B4-BE49-F238E27FC236}">
                    <a16:creationId xmlns:a16="http://schemas.microsoft.com/office/drawing/2014/main" id="{108C64C2-3D8C-4FBD-8551-E567B2E700DF}"/>
                  </a:ext>
                </a:extLst>
              </p:cNvPr>
              <p:cNvSpPr/>
              <p:nvPr/>
            </p:nvSpPr>
            <p:spPr>
              <a:xfrm>
                <a:off x="4345001" y="5000887"/>
                <a:ext cx="1665514" cy="551334"/>
              </a:xfrm>
              <a:prstGeom prst="round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Context</a:t>
                </a:r>
              </a:p>
            </p:txBody>
          </p:sp>
          <p:sp>
            <p:nvSpPr>
              <p:cNvPr id="9" name="Rectangle: Rounded Corners 8">
                <a:extLst>
                  <a:ext uri="{FF2B5EF4-FFF2-40B4-BE49-F238E27FC236}">
                    <a16:creationId xmlns:a16="http://schemas.microsoft.com/office/drawing/2014/main" id="{0467D9F0-D88F-44C9-B2C7-3B49E1BF34AA}"/>
                  </a:ext>
                </a:extLst>
              </p:cNvPr>
              <p:cNvSpPr/>
              <p:nvPr/>
            </p:nvSpPr>
            <p:spPr>
              <a:xfrm>
                <a:off x="6350060" y="4974379"/>
                <a:ext cx="1665514" cy="551334"/>
              </a:xfrm>
              <a:prstGeom prst="round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SpEL</a:t>
                </a:r>
                <a:endParaRPr lang="en-US" dirty="0"/>
              </a:p>
            </p:txBody>
          </p:sp>
          <p:sp>
            <p:nvSpPr>
              <p:cNvPr id="10" name="TextBox 9">
                <a:extLst>
                  <a:ext uri="{FF2B5EF4-FFF2-40B4-BE49-F238E27FC236}">
                    <a16:creationId xmlns:a16="http://schemas.microsoft.com/office/drawing/2014/main" id="{38652E49-71BC-4B29-99B9-42D71C1B7218}"/>
                  </a:ext>
                </a:extLst>
              </p:cNvPr>
              <p:cNvSpPr txBox="1"/>
              <p:nvPr/>
            </p:nvSpPr>
            <p:spPr>
              <a:xfrm>
                <a:off x="3317912" y="4631555"/>
                <a:ext cx="2121093" cy="369332"/>
              </a:xfrm>
              <a:prstGeom prst="rect">
                <a:avLst/>
              </a:prstGeom>
              <a:noFill/>
            </p:spPr>
            <p:txBody>
              <a:bodyPr wrap="none" rtlCol="0">
                <a:spAutoFit/>
              </a:bodyPr>
              <a:lstStyle/>
              <a:p>
                <a:r>
                  <a:rPr lang="en-US" b="1" dirty="0">
                    <a:solidFill>
                      <a:schemeClr val="bg1"/>
                    </a:solidFill>
                  </a:rPr>
                  <a:t>Core Container</a:t>
                </a:r>
              </a:p>
            </p:txBody>
          </p:sp>
        </p:grpSp>
        <p:grpSp>
          <p:nvGrpSpPr>
            <p:cNvPr id="12" name="Group 11">
              <a:extLst>
                <a:ext uri="{FF2B5EF4-FFF2-40B4-BE49-F238E27FC236}">
                  <a16:creationId xmlns:a16="http://schemas.microsoft.com/office/drawing/2014/main" id="{055E1D0A-9F04-4267-99BB-04A2BB499AC8}"/>
                </a:ext>
              </a:extLst>
            </p:cNvPr>
            <p:cNvGrpSpPr/>
            <p:nvPr/>
          </p:nvGrpSpPr>
          <p:grpSpPr>
            <a:xfrm>
              <a:off x="451757" y="3464825"/>
              <a:ext cx="8240485" cy="1111323"/>
              <a:chOff x="435428" y="4576148"/>
              <a:chExt cx="8240485" cy="1111323"/>
            </a:xfrm>
          </p:grpSpPr>
          <p:sp>
            <p:nvSpPr>
              <p:cNvPr id="13" name="Rectangle: Rounded Corners 12">
                <a:extLst>
                  <a:ext uri="{FF2B5EF4-FFF2-40B4-BE49-F238E27FC236}">
                    <a16:creationId xmlns:a16="http://schemas.microsoft.com/office/drawing/2014/main" id="{D94166FE-1D54-4AE2-8A47-9F8D77C0617A}"/>
                  </a:ext>
                </a:extLst>
              </p:cNvPr>
              <p:cNvSpPr/>
              <p:nvPr/>
            </p:nvSpPr>
            <p:spPr>
              <a:xfrm>
                <a:off x="435428" y="4637314"/>
                <a:ext cx="8240485" cy="105015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Rounded Corners 13">
                <a:extLst>
                  <a:ext uri="{FF2B5EF4-FFF2-40B4-BE49-F238E27FC236}">
                    <a16:creationId xmlns:a16="http://schemas.microsoft.com/office/drawing/2014/main" id="{6458D99A-C688-49C2-A2A6-CB8FD87F060A}"/>
                  </a:ext>
                </a:extLst>
              </p:cNvPr>
              <p:cNvSpPr/>
              <p:nvPr/>
            </p:nvSpPr>
            <p:spPr>
              <a:xfrm>
                <a:off x="637478" y="4969872"/>
                <a:ext cx="1665514" cy="551334"/>
              </a:xfrm>
              <a:prstGeom prst="round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AOP</a:t>
                </a:r>
              </a:p>
            </p:txBody>
          </p:sp>
          <p:sp>
            <p:nvSpPr>
              <p:cNvPr id="15" name="Rectangle: Rounded Corners 14">
                <a:extLst>
                  <a:ext uri="{FF2B5EF4-FFF2-40B4-BE49-F238E27FC236}">
                    <a16:creationId xmlns:a16="http://schemas.microsoft.com/office/drawing/2014/main" id="{7292C514-13BE-445F-900D-99B8111AAB50}"/>
                  </a:ext>
                </a:extLst>
              </p:cNvPr>
              <p:cNvSpPr/>
              <p:nvPr/>
            </p:nvSpPr>
            <p:spPr>
              <a:xfrm>
                <a:off x="2479080" y="4974379"/>
                <a:ext cx="1665514" cy="551334"/>
              </a:xfrm>
              <a:prstGeom prst="round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Aspects</a:t>
                </a:r>
              </a:p>
            </p:txBody>
          </p:sp>
          <p:sp>
            <p:nvSpPr>
              <p:cNvPr id="16" name="Rectangle: Rounded Corners 15">
                <a:extLst>
                  <a:ext uri="{FF2B5EF4-FFF2-40B4-BE49-F238E27FC236}">
                    <a16:creationId xmlns:a16="http://schemas.microsoft.com/office/drawing/2014/main" id="{0043C987-E641-4A45-A9E6-9B0D60E6B6EF}"/>
                  </a:ext>
                </a:extLst>
              </p:cNvPr>
              <p:cNvSpPr/>
              <p:nvPr/>
            </p:nvSpPr>
            <p:spPr>
              <a:xfrm>
                <a:off x="4345001" y="5000887"/>
                <a:ext cx="2115670" cy="551334"/>
              </a:xfrm>
              <a:prstGeom prst="round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Instrumentation</a:t>
                </a:r>
              </a:p>
            </p:txBody>
          </p:sp>
          <p:sp>
            <p:nvSpPr>
              <p:cNvPr id="17" name="Rectangle: Rounded Corners 16">
                <a:extLst>
                  <a:ext uri="{FF2B5EF4-FFF2-40B4-BE49-F238E27FC236}">
                    <a16:creationId xmlns:a16="http://schemas.microsoft.com/office/drawing/2014/main" id="{7E410FE1-97E3-4913-8167-C181805B075E}"/>
                  </a:ext>
                </a:extLst>
              </p:cNvPr>
              <p:cNvSpPr/>
              <p:nvPr/>
            </p:nvSpPr>
            <p:spPr>
              <a:xfrm>
                <a:off x="6622208" y="4956366"/>
                <a:ext cx="1665514" cy="551334"/>
              </a:xfrm>
              <a:prstGeom prst="round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Messaging</a:t>
                </a:r>
              </a:p>
            </p:txBody>
          </p:sp>
          <p:sp>
            <p:nvSpPr>
              <p:cNvPr id="18" name="TextBox 17">
                <a:extLst>
                  <a:ext uri="{FF2B5EF4-FFF2-40B4-BE49-F238E27FC236}">
                    <a16:creationId xmlns:a16="http://schemas.microsoft.com/office/drawing/2014/main" id="{A464DB37-1915-490A-84E7-87B5290B9DC3}"/>
                  </a:ext>
                </a:extLst>
              </p:cNvPr>
              <p:cNvSpPr txBox="1"/>
              <p:nvPr/>
            </p:nvSpPr>
            <p:spPr>
              <a:xfrm>
                <a:off x="4013820" y="4576148"/>
                <a:ext cx="729687" cy="369332"/>
              </a:xfrm>
              <a:prstGeom prst="rect">
                <a:avLst/>
              </a:prstGeom>
              <a:noFill/>
            </p:spPr>
            <p:txBody>
              <a:bodyPr wrap="none" rtlCol="0">
                <a:spAutoFit/>
              </a:bodyPr>
              <a:lstStyle/>
              <a:p>
                <a:r>
                  <a:rPr lang="en-US" b="1" dirty="0">
                    <a:solidFill>
                      <a:schemeClr val="bg1"/>
                    </a:solidFill>
                  </a:rPr>
                  <a:t>AOP</a:t>
                </a:r>
              </a:p>
            </p:txBody>
          </p:sp>
        </p:grpSp>
        <p:grpSp>
          <p:nvGrpSpPr>
            <p:cNvPr id="27" name="Group 26">
              <a:extLst>
                <a:ext uri="{FF2B5EF4-FFF2-40B4-BE49-F238E27FC236}">
                  <a16:creationId xmlns:a16="http://schemas.microsoft.com/office/drawing/2014/main" id="{0C58D7DF-F370-4103-9D02-10178E245AE5}"/>
                </a:ext>
              </a:extLst>
            </p:cNvPr>
            <p:cNvGrpSpPr/>
            <p:nvPr/>
          </p:nvGrpSpPr>
          <p:grpSpPr>
            <a:xfrm>
              <a:off x="468086" y="1016077"/>
              <a:ext cx="3909574" cy="2322153"/>
              <a:chOff x="435428" y="1016077"/>
              <a:chExt cx="3909574" cy="2322153"/>
            </a:xfrm>
          </p:grpSpPr>
          <p:grpSp>
            <p:nvGrpSpPr>
              <p:cNvPr id="19" name="Group 18">
                <a:extLst>
                  <a:ext uri="{FF2B5EF4-FFF2-40B4-BE49-F238E27FC236}">
                    <a16:creationId xmlns:a16="http://schemas.microsoft.com/office/drawing/2014/main" id="{5A135701-AE1E-4A00-8271-B9B8A2F51B7F}"/>
                  </a:ext>
                </a:extLst>
              </p:cNvPr>
              <p:cNvGrpSpPr/>
              <p:nvPr/>
            </p:nvGrpSpPr>
            <p:grpSpPr>
              <a:xfrm>
                <a:off x="435428" y="1016077"/>
                <a:ext cx="3909574" cy="2322153"/>
                <a:chOff x="435428" y="4637314"/>
                <a:chExt cx="8240485" cy="1050157"/>
              </a:xfrm>
            </p:grpSpPr>
            <p:sp>
              <p:nvSpPr>
                <p:cNvPr id="20" name="Rectangle: Rounded Corners 19">
                  <a:extLst>
                    <a:ext uri="{FF2B5EF4-FFF2-40B4-BE49-F238E27FC236}">
                      <a16:creationId xmlns:a16="http://schemas.microsoft.com/office/drawing/2014/main" id="{116C8C78-D128-479D-AA5F-472820E347E7}"/>
                    </a:ext>
                  </a:extLst>
                </p:cNvPr>
                <p:cNvSpPr/>
                <p:nvPr/>
              </p:nvSpPr>
              <p:spPr>
                <a:xfrm>
                  <a:off x="435428" y="4637314"/>
                  <a:ext cx="8240485" cy="105015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Rounded Corners 20">
                  <a:extLst>
                    <a:ext uri="{FF2B5EF4-FFF2-40B4-BE49-F238E27FC236}">
                      <a16:creationId xmlns:a16="http://schemas.microsoft.com/office/drawing/2014/main" id="{029A04F2-3C42-46F4-9107-8B3ECE993FED}"/>
                    </a:ext>
                  </a:extLst>
                </p:cNvPr>
                <p:cNvSpPr/>
                <p:nvPr/>
              </p:nvSpPr>
              <p:spPr>
                <a:xfrm>
                  <a:off x="1316162" y="4848913"/>
                  <a:ext cx="3055660" cy="266360"/>
                </a:xfrm>
                <a:prstGeom prst="round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JDBC</a:t>
                  </a:r>
                </a:p>
              </p:txBody>
            </p:sp>
            <p:sp>
              <p:nvSpPr>
                <p:cNvPr id="22" name="Rectangle: Rounded Corners 21">
                  <a:extLst>
                    <a:ext uri="{FF2B5EF4-FFF2-40B4-BE49-F238E27FC236}">
                      <a16:creationId xmlns:a16="http://schemas.microsoft.com/office/drawing/2014/main" id="{512D4A78-9FD0-455A-BC86-28FDB21CF16E}"/>
                    </a:ext>
                  </a:extLst>
                </p:cNvPr>
                <p:cNvSpPr/>
                <p:nvPr/>
              </p:nvSpPr>
              <p:spPr>
                <a:xfrm>
                  <a:off x="4777395" y="4835752"/>
                  <a:ext cx="3476104" cy="261853"/>
                </a:xfrm>
                <a:prstGeom prst="round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ORM</a:t>
                  </a:r>
                </a:p>
              </p:txBody>
            </p:sp>
            <p:sp>
              <p:nvSpPr>
                <p:cNvPr id="23" name="Rectangle: Rounded Corners 22">
                  <a:extLst>
                    <a:ext uri="{FF2B5EF4-FFF2-40B4-BE49-F238E27FC236}">
                      <a16:creationId xmlns:a16="http://schemas.microsoft.com/office/drawing/2014/main" id="{253543D3-8ED3-45EB-8DA8-4ED0C402D587}"/>
                    </a:ext>
                  </a:extLst>
                </p:cNvPr>
                <p:cNvSpPr/>
                <p:nvPr/>
              </p:nvSpPr>
              <p:spPr>
                <a:xfrm>
                  <a:off x="1350584" y="5134740"/>
                  <a:ext cx="3055658" cy="261853"/>
                </a:xfrm>
                <a:prstGeom prst="round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OXM</a:t>
                  </a:r>
                </a:p>
              </p:txBody>
            </p:sp>
            <p:sp>
              <p:nvSpPr>
                <p:cNvPr id="24" name="Rectangle: Rounded Corners 23">
                  <a:extLst>
                    <a:ext uri="{FF2B5EF4-FFF2-40B4-BE49-F238E27FC236}">
                      <a16:creationId xmlns:a16="http://schemas.microsoft.com/office/drawing/2014/main" id="{5F1EC490-6EE7-4EFD-86FD-F358C3FE1DE2}"/>
                    </a:ext>
                  </a:extLst>
                </p:cNvPr>
                <p:cNvSpPr/>
                <p:nvPr/>
              </p:nvSpPr>
              <p:spPr>
                <a:xfrm>
                  <a:off x="4742978" y="5146199"/>
                  <a:ext cx="3544745" cy="250395"/>
                </a:xfrm>
                <a:prstGeom prst="round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JMS</a:t>
                  </a:r>
                </a:p>
              </p:txBody>
            </p:sp>
            <p:sp>
              <p:nvSpPr>
                <p:cNvPr id="25" name="TextBox 24">
                  <a:extLst>
                    <a:ext uri="{FF2B5EF4-FFF2-40B4-BE49-F238E27FC236}">
                      <a16:creationId xmlns:a16="http://schemas.microsoft.com/office/drawing/2014/main" id="{804596C6-066C-47A0-BD3A-86A2E1EC88F6}"/>
                    </a:ext>
                  </a:extLst>
                </p:cNvPr>
                <p:cNvSpPr txBox="1"/>
                <p:nvPr/>
              </p:nvSpPr>
              <p:spPr>
                <a:xfrm>
                  <a:off x="1172952" y="4650183"/>
                  <a:ext cx="7434122" cy="167025"/>
                </a:xfrm>
                <a:prstGeom prst="rect">
                  <a:avLst/>
                </a:prstGeom>
                <a:noFill/>
              </p:spPr>
              <p:txBody>
                <a:bodyPr wrap="square" rtlCol="0">
                  <a:spAutoFit/>
                </a:bodyPr>
                <a:lstStyle/>
                <a:p>
                  <a:r>
                    <a:rPr lang="en-US" b="1" dirty="0">
                      <a:solidFill>
                        <a:schemeClr val="bg1"/>
                      </a:solidFill>
                    </a:rPr>
                    <a:t>Data Access/Integration</a:t>
                  </a:r>
                </a:p>
              </p:txBody>
            </p:sp>
          </p:grpSp>
          <p:sp>
            <p:nvSpPr>
              <p:cNvPr id="26" name="Rectangle: Rounded Corners 25">
                <a:extLst>
                  <a:ext uri="{FF2B5EF4-FFF2-40B4-BE49-F238E27FC236}">
                    <a16:creationId xmlns:a16="http://schemas.microsoft.com/office/drawing/2014/main" id="{D0F9EA53-544D-42EB-A300-587F2B5279CE}"/>
                  </a:ext>
                </a:extLst>
              </p:cNvPr>
              <p:cNvSpPr/>
              <p:nvPr/>
            </p:nvSpPr>
            <p:spPr>
              <a:xfrm>
                <a:off x="976851" y="2738072"/>
                <a:ext cx="2942006" cy="553684"/>
              </a:xfrm>
              <a:prstGeom prst="round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Transactions</a:t>
                </a:r>
              </a:p>
            </p:txBody>
          </p:sp>
        </p:grpSp>
        <p:grpSp>
          <p:nvGrpSpPr>
            <p:cNvPr id="29" name="Group 28">
              <a:extLst>
                <a:ext uri="{FF2B5EF4-FFF2-40B4-BE49-F238E27FC236}">
                  <a16:creationId xmlns:a16="http://schemas.microsoft.com/office/drawing/2014/main" id="{6F8FD36A-5798-420C-98CB-53B87FB5BE68}"/>
                </a:ext>
              </a:extLst>
            </p:cNvPr>
            <p:cNvGrpSpPr/>
            <p:nvPr/>
          </p:nvGrpSpPr>
          <p:grpSpPr>
            <a:xfrm>
              <a:off x="4616841" y="1016673"/>
              <a:ext cx="3909574" cy="2322153"/>
              <a:chOff x="435428" y="4637314"/>
              <a:chExt cx="8240485" cy="1050157"/>
            </a:xfrm>
          </p:grpSpPr>
          <p:sp>
            <p:nvSpPr>
              <p:cNvPr id="31" name="Rectangle: Rounded Corners 30">
                <a:extLst>
                  <a:ext uri="{FF2B5EF4-FFF2-40B4-BE49-F238E27FC236}">
                    <a16:creationId xmlns:a16="http://schemas.microsoft.com/office/drawing/2014/main" id="{3E82B282-CC85-4746-9E1E-FC79ED92DFC2}"/>
                  </a:ext>
                </a:extLst>
              </p:cNvPr>
              <p:cNvSpPr/>
              <p:nvPr/>
            </p:nvSpPr>
            <p:spPr>
              <a:xfrm>
                <a:off x="435428" y="4637314"/>
                <a:ext cx="8240485" cy="105015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Rounded Corners 31">
                <a:extLst>
                  <a:ext uri="{FF2B5EF4-FFF2-40B4-BE49-F238E27FC236}">
                    <a16:creationId xmlns:a16="http://schemas.microsoft.com/office/drawing/2014/main" id="{F638138D-A992-4A58-959D-635299B3376D}"/>
                  </a:ext>
                </a:extLst>
              </p:cNvPr>
              <p:cNvSpPr/>
              <p:nvPr/>
            </p:nvSpPr>
            <p:spPr>
              <a:xfrm>
                <a:off x="1316162" y="4883374"/>
                <a:ext cx="3055660" cy="266360"/>
              </a:xfrm>
              <a:prstGeom prst="round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WebSocket</a:t>
                </a:r>
              </a:p>
            </p:txBody>
          </p:sp>
          <p:sp>
            <p:nvSpPr>
              <p:cNvPr id="33" name="Rectangle: Rounded Corners 32">
                <a:extLst>
                  <a:ext uri="{FF2B5EF4-FFF2-40B4-BE49-F238E27FC236}">
                    <a16:creationId xmlns:a16="http://schemas.microsoft.com/office/drawing/2014/main" id="{27151F49-33B5-4BF7-A0AD-1D0B8217143D}"/>
                  </a:ext>
                </a:extLst>
              </p:cNvPr>
              <p:cNvSpPr/>
              <p:nvPr/>
            </p:nvSpPr>
            <p:spPr>
              <a:xfrm>
                <a:off x="4777395" y="4870213"/>
                <a:ext cx="3476104" cy="261853"/>
              </a:xfrm>
              <a:prstGeom prst="round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Servlet</a:t>
                </a:r>
              </a:p>
            </p:txBody>
          </p:sp>
          <p:sp>
            <p:nvSpPr>
              <p:cNvPr id="34" name="Rectangle: Rounded Corners 33">
                <a:extLst>
                  <a:ext uri="{FF2B5EF4-FFF2-40B4-BE49-F238E27FC236}">
                    <a16:creationId xmlns:a16="http://schemas.microsoft.com/office/drawing/2014/main" id="{9968542E-041C-4E24-B6EA-0ECC50370195}"/>
                  </a:ext>
                </a:extLst>
              </p:cNvPr>
              <p:cNvSpPr/>
              <p:nvPr/>
            </p:nvSpPr>
            <p:spPr>
              <a:xfrm>
                <a:off x="1350584" y="5252892"/>
                <a:ext cx="3055658" cy="261853"/>
              </a:xfrm>
              <a:prstGeom prst="round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Web MVC</a:t>
                </a:r>
              </a:p>
            </p:txBody>
          </p:sp>
          <p:sp>
            <p:nvSpPr>
              <p:cNvPr id="35" name="Rectangle: Rounded Corners 34">
                <a:extLst>
                  <a:ext uri="{FF2B5EF4-FFF2-40B4-BE49-F238E27FC236}">
                    <a16:creationId xmlns:a16="http://schemas.microsoft.com/office/drawing/2014/main" id="{EE12AE49-A540-49A0-ABDA-3D9A8C9335EE}"/>
                  </a:ext>
                </a:extLst>
              </p:cNvPr>
              <p:cNvSpPr/>
              <p:nvPr/>
            </p:nvSpPr>
            <p:spPr>
              <a:xfrm>
                <a:off x="4742978" y="5264351"/>
                <a:ext cx="3544745" cy="250395"/>
              </a:xfrm>
              <a:prstGeom prst="round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Portlet</a:t>
                </a:r>
              </a:p>
            </p:txBody>
          </p:sp>
          <p:sp>
            <p:nvSpPr>
              <p:cNvPr id="36" name="TextBox 35">
                <a:extLst>
                  <a:ext uri="{FF2B5EF4-FFF2-40B4-BE49-F238E27FC236}">
                    <a16:creationId xmlns:a16="http://schemas.microsoft.com/office/drawing/2014/main" id="{6EA9B864-1B97-4262-9B5B-C94F3EAAB4EB}"/>
                  </a:ext>
                </a:extLst>
              </p:cNvPr>
              <p:cNvSpPr txBox="1"/>
              <p:nvPr/>
            </p:nvSpPr>
            <p:spPr>
              <a:xfrm>
                <a:off x="3904239" y="4675526"/>
                <a:ext cx="2630759" cy="167025"/>
              </a:xfrm>
              <a:prstGeom prst="rect">
                <a:avLst/>
              </a:prstGeom>
              <a:noFill/>
            </p:spPr>
            <p:txBody>
              <a:bodyPr wrap="square" rtlCol="0">
                <a:spAutoFit/>
              </a:bodyPr>
              <a:lstStyle/>
              <a:p>
                <a:r>
                  <a:rPr lang="en-US" b="1" dirty="0">
                    <a:solidFill>
                      <a:schemeClr val="bg1"/>
                    </a:solidFill>
                  </a:rPr>
                  <a:t>web</a:t>
                </a:r>
              </a:p>
            </p:txBody>
          </p:sp>
        </p:gr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451315" y="353138"/>
            <a:ext cx="6366421" cy="424029"/>
          </a:xfrm>
        </p:spPr>
        <p:txBody>
          <a:bodyPr>
            <a:normAutofit/>
          </a:bodyPr>
          <a:lstStyle/>
          <a:p>
            <a:r>
              <a:rPr lang="en-US" dirty="0"/>
              <a:t>  Inversion of Control (IOC)</a:t>
            </a:r>
          </a:p>
        </p:txBody>
      </p:sp>
      <p:sp>
        <p:nvSpPr>
          <p:cNvPr id="2" name="Rectangle 1">
            <a:extLst>
              <a:ext uri="{FF2B5EF4-FFF2-40B4-BE49-F238E27FC236}">
                <a16:creationId xmlns:a16="http://schemas.microsoft.com/office/drawing/2014/main" id="{2281E341-3959-4208-9CB0-B2DA2F590351}"/>
              </a:ext>
            </a:extLst>
          </p:cNvPr>
          <p:cNvSpPr/>
          <p:nvPr/>
        </p:nvSpPr>
        <p:spPr>
          <a:xfrm>
            <a:off x="4365171" y="1306286"/>
            <a:ext cx="2873829" cy="7728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Read POJOs</a:t>
            </a:r>
          </a:p>
        </p:txBody>
      </p:sp>
      <p:sp>
        <p:nvSpPr>
          <p:cNvPr id="12" name="Rectangle 11">
            <a:extLst>
              <a:ext uri="{FF2B5EF4-FFF2-40B4-BE49-F238E27FC236}">
                <a16:creationId xmlns:a16="http://schemas.microsoft.com/office/drawing/2014/main" id="{6812DC8C-7B01-4351-99C9-66B1C802466E}"/>
              </a:ext>
            </a:extLst>
          </p:cNvPr>
          <p:cNvSpPr/>
          <p:nvPr/>
        </p:nvSpPr>
        <p:spPr>
          <a:xfrm>
            <a:off x="4365171" y="2656115"/>
            <a:ext cx="2873829" cy="7728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Spring Framework</a:t>
            </a:r>
          </a:p>
        </p:txBody>
      </p:sp>
      <p:sp>
        <p:nvSpPr>
          <p:cNvPr id="13" name="Rectangle 12">
            <a:extLst>
              <a:ext uri="{FF2B5EF4-FFF2-40B4-BE49-F238E27FC236}">
                <a16:creationId xmlns:a16="http://schemas.microsoft.com/office/drawing/2014/main" id="{35399711-BD7F-4079-BFAB-1A9EAA772365}"/>
              </a:ext>
            </a:extLst>
          </p:cNvPr>
          <p:cNvSpPr/>
          <p:nvPr/>
        </p:nvSpPr>
        <p:spPr>
          <a:xfrm>
            <a:off x="4365170" y="4234543"/>
            <a:ext cx="2873829" cy="7728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 Ready to use</a:t>
            </a:r>
          </a:p>
        </p:txBody>
      </p:sp>
      <p:sp>
        <p:nvSpPr>
          <p:cNvPr id="5" name="Flowchart: Multidocument 4">
            <a:extLst>
              <a:ext uri="{FF2B5EF4-FFF2-40B4-BE49-F238E27FC236}">
                <a16:creationId xmlns:a16="http://schemas.microsoft.com/office/drawing/2014/main" id="{CB2574F2-4D1D-41D7-B7E2-CAE7713D2F32}"/>
              </a:ext>
            </a:extLst>
          </p:cNvPr>
          <p:cNvSpPr/>
          <p:nvPr/>
        </p:nvSpPr>
        <p:spPr>
          <a:xfrm>
            <a:off x="277143" y="2481944"/>
            <a:ext cx="1845571" cy="1360714"/>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XML/</a:t>
            </a:r>
          </a:p>
          <a:p>
            <a:pPr algn="ctr"/>
            <a:r>
              <a:rPr lang="en-US" dirty="0"/>
              <a:t>Annotation</a:t>
            </a:r>
          </a:p>
        </p:txBody>
      </p:sp>
      <p:cxnSp>
        <p:nvCxnSpPr>
          <p:cNvPr id="14" name="Straight Arrow Connector 13">
            <a:extLst>
              <a:ext uri="{FF2B5EF4-FFF2-40B4-BE49-F238E27FC236}">
                <a16:creationId xmlns:a16="http://schemas.microsoft.com/office/drawing/2014/main" id="{5C45DFF6-E08A-43BE-B340-54984D44410D}"/>
              </a:ext>
            </a:extLst>
          </p:cNvPr>
          <p:cNvCxnSpPr>
            <a:stCxn id="12" idx="1"/>
          </p:cNvCxnSpPr>
          <p:nvPr/>
        </p:nvCxnSpPr>
        <p:spPr>
          <a:xfrm flipH="1" flipV="1">
            <a:off x="2122714" y="3042557"/>
            <a:ext cx="2242457"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7F0A4C39-53E2-41E6-8999-7E6308CFCFB2}"/>
              </a:ext>
            </a:extLst>
          </p:cNvPr>
          <p:cNvSpPr txBox="1"/>
          <p:nvPr/>
        </p:nvSpPr>
        <p:spPr>
          <a:xfrm>
            <a:off x="2122714" y="2673225"/>
            <a:ext cx="2145908" cy="369332"/>
          </a:xfrm>
          <a:prstGeom prst="rect">
            <a:avLst/>
          </a:prstGeom>
          <a:noFill/>
        </p:spPr>
        <p:txBody>
          <a:bodyPr wrap="none" rtlCol="0">
            <a:spAutoFit/>
          </a:bodyPr>
          <a:lstStyle/>
          <a:p>
            <a:r>
              <a:rPr lang="en-US" dirty="0"/>
              <a:t>Reads meta data</a:t>
            </a:r>
          </a:p>
        </p:txBody>
      </p:sp>
      <p:cxnSp>
        <p:nvCxnSpPr>
          <p:cNvPr id="17" name="Straight Arrow Connector 16">
            <a:extLst>
              <a:ext uri="{FF2B5EF4-FFF2-40B4-BE49-F238E27FC236}">
                <a16:creationId xmlns:a16="http://schemas.microsoft.com/office/drawing/2014/main" id="{1F999752-9BDC-4C38-A5C9-5C68F55EA558}"/>
              </a:ext>
            </a:extLst>
          </p:cNvPr>
          <p:cNvCxnSpPr/>
          <p:nvPr/>
        </p:nvCxnSpPr>
        <p:spPr>
          <a:xfrm>
            <a:off x="2122714" y="3320143"/>
            <a:ext cx="2242456"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1778FE07-9C8D-433A-84C3-489597706404}"/>
              </a:ext>
            </a:extLst>
          </p:cNvPr>
          <p:cNvCxnSpPr/>
          <p:nvPr/>
        </p:nvCxnSpPr>
        <p:spPr>
          <a:xfrm>
            <a:off x="6226629" y="2079171"/>
            <a:ext cx="0" cy="57694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49CD571C-6466-4CAB-8536-236BAE2E3BAB}"/>
              </a:ext>
            </a:extLst>
          </p:cNvPr>
          <p:cNvCxnSpPr/>
          <p:nvPr/>
        </p:nvCxnSpPr>
        <p:spPr>
          <a:xfrm flipV="1">
            <a:off x="5236029" y="2079171"/>
            <a:ext cx="0" cy="57694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098E5D4D-2FC4-476B-B9A6-645283B371E4}"/>
              </a:ext>
            </a:extLst>
          </p:cNvPr>
          <p:cNvCxnSpPr/>
          <p:nvPr/>
        </p:nvCxnSpPr>
        <p:spPr>
          <a:xfrm>
            <a:off x="6302829" y="3429000"/>
            <a:ext cx="0" cy="80554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E55F134E-B493-40EA-8C2B-8BF44153369D}"/>
              </a:ext>
            </a:extLst>
          </p:cNvPr>
          <p:cNvCxnSpPr/>
          <p:nvPr/>
        </p:nvCxnSpPr>
        <p:spPr>
          <a:xfrm flipV="1">
            <a:off x="5290454" y="3429000"/>
            <a:ext cx="0" cy="80554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47899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en-US" dirty="0"/>
              <a:t>  Dependency Injection</a:t>
            </a:r>
          </a:p>
        </p:txBody>
      </p:sp>
      <p:sp>
        <p:nvSpPr>
          <p:cNvPr id="6" name="Content Placeholder 5">
            <a:extLst>
              <a:ext uri="{FF2B5EF4-FFF2-40B4-BE49-F238E27FC236}">
                <a16:creationId xmlns:a16="http://schemas.microsoft.com/office/drawing/2014/main" id="{037F2666-F4C0-41F8-A912-B32F44987129}"/>
              </a:ext>
            </a:extLst>
          </p:cNvPr>
          <p:cNvSpPr>
            <a:spLocks noGrp="1"/>
          </p:cNvSpPr>
          <p:nvPr>
            <p:ph idx="1"/>
          </p:nvPr>
        </p:nvSpPr>
        <p:spPr>
          <a:xfrm>
            <a:off x="298516" y="1494766"/>
            <a:ext cx="8540684" cy="4720977"/>
          </a:xfrm>
        </p:spPr>
        <p:txBody>
          <a:bodyPr/>
          <a:lstStyle/>
          <a:p>
            <a:pPr>
              <a:lnSpc>
                <a:spcPct val="150000"/>
              </a:lnSpc>
            </a:pPr>
            <a:r>
              <a:rPr lang="en-US" dirty="0"/>
              <a:t>Setter Based Injection</a:t>
            </a:r>
          </a:p>
          <a:p>
            <a:pPr lvl="2">
              <a:lnSpc>
                <a:spcPct val="150000"/>
              </a:lnSpc>
            </a:pPr>
            <a:r>
              <a:rPr lang="en-US" dirty="0"/>
              <a:t>By using Setter method</a:t>
            </a:r>
          </a:p>
          <a:p>
            <a:pPr>
              <a:lnSpc>
                <a:spcPct val="150000"/>
              </a:lnSpc>
            </a:pPr>
            <a:r>
              <a:rPr lang="en-US" dirty="0"/>
              <a:t>Constructor Based Injection</a:t>
            </a:r>
          </a:p>
          <a:p>
            <a:pPr lvl="2">
              <a:lnSpc>
                <a:spcPct val="150000"/>
              </a:lnSpc>
            </a:pPr>
            <a:r>
              <a:rPr lang="en-US" dirty="0"/>
              <a:t>By using Constructor</a:t>
            </a:r>
          </a:p>
          <a:p>
            <a:pPr lvl="1">
              <a:lnSpc>
                <a:spcPct val="150000"/>
              </a:lnSpc>
            </a:pPr>
            <a:r>
              <a:rPr lang="en-US" dirty="0"/>
              <a:t>Method Injection</a:t>
            </a:r>
          </a:p>
        </p:txBody>
      </p:sp>
    </p:spTree>
    <p:extLst>
      <p:ext uri="{BB962C8B-B14F-4D97-AF65-F5344CB8AC3E}">
        <p14:creationId xmlns:p14="http://schemas.microsoft.com/office/powerpoint/2010/main" val="4107968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9801" y="418452"/>
            <a:ext cx="8312649" cy="595100"/>
          </a:xfrm>
        </p:spPr>
        <p:txBody>
          <a:bodyPr>
            <a:normAutofit/>
          </a:bodyPr>
          <a:lstStyle/>
          <a:p>
            <a:r>
              <a:rPr lang="en-US" dirty="0"/>
              <a:t> Bean Factory</a:t>
            </a:r>
          </a:p>
        </p:txBody>
      </p:sp>
      <p:sp>
        <p:nvSpPr>
          <p:cNvPr id="4" name="Content Placeholder 3"/>
          <p:cNvSpPr>
            <a:spLocks noGrp="1"/>
          </p:cNvSpPr>
          <p:nvPr>
            <p:ph idx="1"/>
          </p:nvPr>
        </p:nvSpPr>
        <p:spPr>
          <a:xfrm>
            <a:off x="298516" y="1123721"/>
            <a:ext cx="8845484" cy="5069388"/>
          </a:xfrm>
        </p:spPr>
        <p:txBody>
          <a:bodyPr>
            <a:normAutofit/>
          </a:bodyPr>
          <a:lstStyle/>
          <a:p>
            <a:pPr>
              <a:lnSpc>
                <a:spcPct val="150000"/>
              </a:lnSpc>
            </a:pPr>
            <a:r>
              <a:rPr lang="en-US" dirty="0"/>
              <a:t>Bean Factory</a:t>
            </a:r>
          </a:p>
          <a:p>
            <a:pPr>
              <a:lnSpc>
                <a:spcPct val="150000"/>
              </a:lnSpc>
            </a:pPr>
            <a:r>
              <a:rPr lang="en-US" dirty="0" err="1"/>
              <a:t>ApplicationContext</a:t>
            </a:r>
            <a:r>
              <a:rPr lang="en-US" dirty="0"/>
              <a:t>/</a:t>
            </a:r>
            <a:r>
              <a:rPr lang="en-US" dirty="0" err="1"/>
              <a:t>AbstractApplicationContext</a:t>
            </a:r>
            <a:r>
              <a:rPr lang="en-US" dirty="0"/>
              <a:t> / </a:t>
            </a:r>
            <a:r>
              <a:rPr lang="en-US" dirty="0" err="1"/>
              <a:t>AnnotationConfigApplicationContext</a:t>
            </a:r>
            <a:r>
              <a:rPr lang="en-US" dirty="0"/>
              <a:t>:</a:t>
            </a:r>
          </a:p>
          <a:p>
            <a:pPr lvl="3">
              <a:lnSpc>
                <a:spcPct val="150000"/>
              </a:lnSpc>
            </a:pPr>
            <a:r>
              <a:rPr lang="en-US" dirty="0" err="1"/>
              <a:t>ClassPathXMLApplicationContext</a:t>
            </a:r>
            <a:endParaRPr lang="en-US" dirty="0"/>
          </a:p>
          <a:p>
            <a:pPr lvl="3">
              <a:lnSpc>
                <a:spcPct val="150000"/>
              </a:lnSpc>
            </a:pPr>
            <a:r>
              <a:rPr lang="en-US" dirty="0" err="1"/>
              <a:t>FileSystemXMLApplicaitonContext</a:t>
            </a:r>
            <a:endParaRPr lang="en-US" dirty="0"/>
          </a:p>
          <a:p>
            <a:pPr lvl="3">
              <a:lnSpc>
                <a:spcPct val="150000"/>
              </a:lnSpc>
            </a:pPr>
            <a:r>
              <a:rPr lang="en-US" dirty="0" err="1"/>
              <a:t>WebApplicationContext</a:t>
            </a:r>
            <a:endParaRPr lang="en-US" dirty="0"/>
          </a:p>
          <a:p>
            <a:pPr lvl="2">
              <a:lnSpc>
                <a:spcPct val="150000"/>
              </a:lnSpc>
            </a:pPr>
            <a:endParaRPr lang="en-US" dirty="0"/>
          </a:p>
        </p:txBody>
      </p:sp>
    </p:spTree>
    <p:extLst>
      <p:ext uri="{BB962C8B-B14F-4D97-AF65-F5344CB8AC3E}">
        <p14:creationId xmlns:p14="http://schemas.microsoft.com/office/powerpoint/2010/main" val="37991049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Configurations – XML / Java</a:t>
            </a:r>
          </a:p>
        </p:txBody>
      </p:sp>
      <p:sp>
        <p:nvSpPr>
          <p:cNvPr id="4" name="Content Placeholder 3"/>
          <p:cNvSpPr>
            <a:spLocks noGrp="1"/>
          </p:cNvSpPr>
          <p:nvPr>
            <p:ph idx="1"/>
          </p:nvPr>
        </p:nvSpPr>
        <p:spPr>
          <a:xfrm>
            <a:off x="685800" y="1219199"/>
            <a:ext cx="5469087" cy="2905460"/>
          </a:xfrm>
        </p:spPr>
        <p:txBody>
          <a:bodyPr/>
          <a:lstStyle/>
          <a:p>
            <a:pPr>
              <a:lnSpc>
                <a:spcPct val="150000"/>
              </a:lnSpc>
            </a:pPr>
            <a:r>
              <a:rPr lang="en-US" dirty="0"/>
              <a:t>Two types of Configurations:</a:t>
            </a:r>
          </a:p>
          <a:p>
            <a:pPr lvl="3">
              <a:lnSpc>
                <a:spcPct val="150000"/>
              </a:lnSpc>
            </a:pPr>
            <a:r>
              <a:rPr lang="en-US" dirty="0"/>
              <a:t>XML Based Configuration</a:t>
            </a:r>
          </a:p>
          <a:p>
            <a:pPr lvl="3">
              <a:lnSpc>
                <a:spcPct val="150000"/>
              </a:lnSpc>
            </a:pPr>
            <a:r>
              <a:rPr lang="en-US" dirty="0"/>
              <a:t>Java Based Configuration</a:t>
            </a:r>
          </a:p>
          <a:p>
            <a:pPr lvl="3">
              <a:lnSpc>
                <a:spcPct val="150000"/>
              </a:lnSpc>
            </a:pPr>
            <a:endParaRPr lang="en-US" dirty="0"/>
          </a:p>
          <a:p>
            <a:pPr>
              <a:lnSpc>
                <a:spcPct val="150000"/>
              </a:lnSpc>
            </a:pPr>
            <a:endParaRPr lang="en-US" dirty="0"/>
          </a:p>
        </p:txBody>
      </p:sp>
    </p:spTree>
    <p:extLst>
      <p:ext uri="{BB962C8B-B14F-4D97-AF65-F5344CB8AC3E}">
        <p14:creationId xmlns:p14="http://schemas.microsoft.com/office/powerpoint/2010/main" val="23520413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heme/theme1.xml><?xml version="1.0" encoding="utf-8"?>
<a:theme xmlns:a="http://schemas.openxmlformats.org/drawingml/2006/main" name="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werPoint _NEW template_CG [Read-Only]" id="{CC805206-9B32-4576-8949-3A9309D69F86}" vid="{BACD15C4-3CDE-49E0-B618-F38C8C2588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DCDateModified xmlns="http://schemas.microsoft.com/sharepoint/v3/fields" xsi:nil="true"/>
    <Category xmlns="26bed2a0-a239-4228-bd8e-b46f54fc12da">Module Artifact</Category>
    <Material_x0020_Type xmlns="26bed2a0-a239-4228-bd8e-b46f54fc12da">Class book</Material_x0020_Type>
    <Level xmlns="26bed2a0-a239-4228-bd8e-b46f54fc12da">L1</Level>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64F797F9BD2124B9B89E1787624A7F8" ma:contentTypeVersion="10" ma:contentTypeDescription="Create a new document." ma:contentTypeScope="" ma:versionID="03814cf005c1043a69fcbf3e0b60b2c8">
  <xsd:schema xmlns:xsd="http://www.w3.org/2001/XMLSchema" xmlns:xs="http://www.w3.org/2001/XMLSchema" xmlns:p="http://schemas.microsoft.com/office/2006/metadata/properties" xmlns:ns2="http://schemas.microsoft.com/sharepoint/v3/fields" xmlns:ns3="26bed2a0-a239-4228-bd8e-b46f54fc12da" targetNamespace="http://schemas.microsoft.com/office/2006/metadata/properties" ma:root="true" ma:fieldsID="1aa2d91e2c97cf3ea1917b84d2ae9624" ns2:_="" ns3:_="">
    <xsd:import namespace="http://schemas.microsoft.com/sharepoint/v3/fields"/>
    <xsd:import namespace="26bed2a0-a239-4228-bd8e-b46f54fc12da"/>
    <xsd:element name="properties">
      <xsd:complexType>
        <xsd:sequence>
          <xsd:element name="documentManagement">
            <xsd:complexType>
              <xsd:all>
                <xsd:element ref="ns2:_Version" minOccurs="0"/>
                <xsd:element ref="ns3:Level"/>
                <xsd:element ref="ns3:Category"/>
                <xsd:element ref="ns2:_DCDateModified" minOccurs="0"/>
                <xsd:element ref="ns3:Material_x0020_Type"/>
                <xsd:element ref="ns3:MediaServiceMetadata" minOccurs="0"/>
                <xsd:element ref="ns3:MediaServiceFastMetadata"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Version" ma:index="8" nillable="true" ma:displayName="Version" ma:internalName="_Version">
      <xsd:simpleType>
        <xsd:restriction base="dms:Text"/>
      </xsd:simpleType>
    </xsd:element>
    <xsd:element name="_DCDateModified" ma:index="11" nillable="true" ma:displayName="Date Modified" ma:description="The date on which this resource was last modified" ma:format="DateTime" ma:internalName="_DCDateModified">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6bed2a0-a239-4228-bd8e-b46f54fc12da" elementFormDefault="qualified">
    <xsd:import namespace="http://schemas.microsoft.com/office/2006/documentManagement/types"/>
    <xsd:import namespace="http://schemas.microsoft.com/office/infopath/2007/PartnerControls"/>
    <xsd:element name="Level" ma:index="9"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10"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2"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element name="MediaServiceDateTaken" ma:index="15"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C1830C8-F522-4AF4-83DD-915E4EE23EB4}">
  <ds:schemaRefs>
    <ds:schemaRef ds:uri="http://purl.org/dc/elements/1.1/"/>
    <ds:schemaRef ds:uri="http://schemas.microsoft.com/sharepoint/v3/fields"/>
    <ds:schemaRef ds:uri="http://www.w3.org/XML/1998/namespace"/>
    <ds:schemaRef ds:uri="http://schemas.openxmlformats.org/package/2006/metadata/core-properties"/>
    <ds:schemaRef ds:uri="http://purl.org/dc/terms/"/>
    <ds:schemaRef ds:uri="http://schemas.microsoft.com/office/2006/documentManagement/types"/>
    <ds:schemaRef ds:uri="http://schemas.microsoft.com/office/infopath/2007/PartnerControls"/>
    <ds:schemaRef ds:uri="f9b258c7-9c72-463b-80f6-91d061ebb25d"/>
    <ds:schemaRef ds:uri="http://schemas.microsoft.com/office/2006/metadata/properties"/>
    <ds:schemaRef ds:uri="http://purl.org/dc/dcmitype/"/>
    <ds:schemaRef ds:uri="26bed2a0-a239-4228-bd8e-b46f54fc12da"/>
  </ds:schemaRefs>
</ds:datastoreItem>
</file>

<file path=customXml/itemProps2.xml><?xml version="1.0" encoding="utf-8"?>
<ds:datastoreItem xmlns:ds="http://schemas.openxmlformats.org/officeDocument/2006/customXml" ds:itemID="{1B673CDC-8BE6-4391-ABD9-A817C61AB8C9}">
  <ds:schemaRefs>
    <ds:schemaRef ds:uri="http://schemas.microsoft.com/sharepoint/v3/contenttype/forms"/>
  </ds:schemaRefs>
</ds:datastoreItem>
</file>

<file path=customXml/itemProps3.xml><?xml version="1.0" encoding="utf-8"?>
<ds:datastoreItem xmlns:ds="http://schemas.openxmlformats.org/officeDocument/2006/customXml" ds:itemID="{A6F3AF05-7339-4830-B456-45BF7DBD29F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26bed2a0-a239-4228-bd8e-b46f54fc12d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7775</TotalTime>
  <Words>9291</Words>
  <Application>Microsoft Office PowerPoint</Application>
  <PresentationFormat>On-screen Show (4:3)</PresentationFormat>
  <Paragraphs>779</Paragraphs>
  <Slides>44</Slides>
  <Notes>44</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44</vt:i4>
      </vt:variant>
    </vt:vector>
  </HeadingPairs>
  <TitlesOfParts>
    <vt:vector size="52" baseType="lpstr">
      <vt:lpstr>Wingdings</vt:lpstr>
      <vt:lpstr>Verdana</vt:lpstr>
      <vt:lpstr>Trebuchet MS</vt:lpstr>
      <vt:lpstr>Arial</vt:lpstr>
      <vt:lpstr>Calibri</vt:lpstr>
      <vt:lpstr>Candara</vt:lpstr>
      <vt:lpstr>Section slides</vt:lpstr>
      <vt:lpstr>think-cell Slide</vt:lpstr>
      <vt:lpstr>Basic Spring 5.0</vt:lpstr>
      <vt:lpstr>Lesson Objectives</vt:lpstr>
      <vt:lpstr>Revolution of Spring Framework</vt:lpstr>
      <vt:lpstr> Benefits </vt:lpstr>
      <vt:lpstr> Spring5 Architecture </vt:lpstr>
      <vt:lpstr>  Inversion of Control (IOC)</vt:lpstr>
      <vt:lpstr>  Dependency Injection</vt:lpstr>
      <vt:lpstr> Bean Factory</vt:lpstr>
      <vt:lpstr>Configurations – XML / Java</vt:lpstr>
      <vt:lpstr>Configurations – XML Confifuration</vt:lpstr>
      <vt:lpstr>Configurations – XML Configuration</vt:lpstr>
      <vt:lpstr> Inversion of Control (IoC) - Wiring Beans  - Inner Beans</vt:lpstr>
      <vt:lpstr> IOC – using Collections</vt:lpstr>
      <vt:lpstr> Inversion of Control (IoC) - DemoSpring_1</vt:lpstr>
      <vt:lpstr> Bean Autowiring</vt:lpstr>
      <vt:lpstr>Inversion of Control (IoC)                   -DemoSpring_3</vt:lpstr>
      <vt:lpstr>Inversion of Control (IoC)              -DemoSpring_4 </vt:lpstr>
      <vt:lpstr>    Bean containers: concept</vt:lpstr>
      <vt:lpstr>   Bean containers: The BeanFactory</vt:lpstr>
      <vt:lpstr>Bean containers  -The XmlBeanFactory</vt:lpstr>
      <vt:lpstr>Bean containers -The Resource interface</vt:lpstr>
      <vt:lpstr>Bean containers - The XmlBeanFactory (Cont…)</vt:lpstr>
      <vt:lpstr>Bean containers  - Life cycle of Beans in Spring factory container</vt:lpstr>
      <vt:lpstr>Bean containers - Initialization and Destruction</vt:lpstr>
      <vt:lpstr>Bean containers -ApplicationContext life cycle</vt:lpstr>
      <vt:lpstr>Bean containers - Scopes</vt:lpstr>
      <vt:lpstr>Bean containers - Customizing beans with BeanPostProcessor </vt:lpstr>
      <vt:lpstr>Bean containers - Lifecycle execution with PostProcessors </vt:lpstr>
      <vt:lpstr>Customizing beans - PropertyPlaceholderConfigurer</vt:lpstr>
      <vt:lpstr>Customizing beans - Demo: DemoSpring_6</vt:lpstr>
      <vt:lpstr>Customizing beans - Demo: DemoSpring_7</vt:lpstr>
      <vt:lpstr>Customizing beans - Internationalization: Resolving text messages</vt:lpstr>
      <vt:lpstr>Customizing beans - DemoSpringI18N</vt:lpstr>
      <vt:lpstr>Spring Annotations - Annotation-based configuration</vt:lpstr>
      <vt:lpstr>Spring Annotations - @Autowired annotation </vt:lpstr>
      <vt:lpstr>Java Configuration</vt:lpstr>
      <vt:lpstr>Spring Annotations - DemoSpring_Anno</vt:lpstr>
      <vt:lpstr>Spring Annotations - Annotating beans for autodiscovery </vt:lpstr>
      <vt:lpstr>Lab</vt:lpstr>
      <vt:lpstr>Lesson Summary</vt:lpstr>
      <vt:lpstr>Review Questions</vt:lpstr>
      <vt:lpstr>Review Questions</vt:lpstr>
      <vt:lpstr>Review Questions</vt:lpstr>
      <vt:lpstr>Review Questions</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iGATE Presentation Template</dc:title>
  <dc:creator>iGATE</dc:creator>
  <cp:lastModifiedBy>Samrajyam, Sandipudi Lalitha</cp:lastModifiedBy>
  <cp:revision>503</cp:revision>
  <dcterms:created xsi:type="dcterms:W3CDTF">2012-05-18T02:59:15Z</dcterms:created>
  <dcterms:modified xsi:type="dcterms:W3CDTF">2022-06-18T10:59:33Z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0x010100064F797F9BD2124B9B89E1787624A7F8</vt:lpwstr>
  </property>
</Properties>
</file>