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24"/>
  </p:notesMasterIdLst>
  <p:handoutMasterIdLst>
    <p:handoutMasterId r:id="rId25"/>
  </p:handoutMasterIdLst>
  <p:sldIdLst>
    <p:sldId id="256" r:id="rId5"/>
    <p:sldId id="257" r:id="rId6"/>
    <p:sldId id="258" r:id="rId7"/>
    <p:sldId id="259"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6858000" type="screen4x3"/>
  <p:notesSz cx="7315200" cy="9601200"/>
  <p:embeddedFontLst>
    <p:embeddedFont>
      <p:font typeface="Trebuchet MS" panose="020B0603020202020204" pitchFamily="3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Verdana" panose="020B0604030504040204" pitchFamily="34" charset="0"/>
      <p:regular r:id="rId34"/>
      <p:bold r:id="rId35"/>
      <p:italic r:id="rId36"/>
      <p:boldItalic r:id="rId37"/>
    </p:embeddedFont>
    <p:embeddedFont>
      <p:font typeface="Candara" panose="020E0502030303020204"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922">
          <p15:clr>
            <a:srgbClr val="A4A3A4"/>
          </p15:clr>
        </p15:guide>
        <p15:guide id="2" pos="13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93961" autoAdjust="0"/>
  </p:normalViewPr>
  <p:slideViewPr>
    <p:cSldViewPr snapToGrid="0" showGuides="1">
      <p:cViewPr varScale="1">
        <p:scale>
          <a:sx n="66" d="100"/>
          <a:sy n="66" d="100"/>
        </p:scale>
        <p:origin x="1252" y="4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886" y="-192"/>
      </p:cViewPr>
      <p:guideLst>
        <p:guide orient="horz" pos="2922"/>
        <p:guide pos="133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5/28/2018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66831" y="65693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IN" sz="1100" b="0" dirty="0" smtClean="0">
                <a:latin typeface="Arial" pitchFamily="34" charset="0"/>
                <a:cs typeface="Arial" pitchFamily="34" charset="0"/>
              </a:rPr>
              <a:t>Web Basics</a:t>
            </a:r>
            <a:r>
              <a:rPr lang="en-IN" sz="1100" b="0" baseline="0" dirty="0" smtClean="0">
                <a:latin typeface="Arial" pitchFamily="34" charset="0"/>
                <a:cs typeface="Arial" pitchFamily="34" charset="0"/>
              </a:rPr>
              <a:t> – JavaScript 	</a:t>
            </a:r>
            <a:r>
              <a:rPr lang="en-IN" sz="1100" b="0" dirty="0" smtClean="0">
                <a:latin typeface="Arial" pitchFamily="34" charset="0"/>
                <a:cs typeface="Arial" pitchFamily="34" charset="0"/>
              </a:rPr>
              <a:t>	                                     Working with Predefined Core Objects</a:t>
            </a:r>
            <a:r>
              <a:rPr lang="en-US" sz="1100" b="0" dirty="0" smtClean="0">
                <a:latin typeface="Arial" pitchFamily="34" charset="0"/>
                <a:cs typeface="Arial" pitchFamily="34" charset="0"/>
              </a:rPr>
              <a:t>		</a:t>
            </a:r>
            <a:endParaRPr lang="en-US" sz="1100" b="0" dirty="0">
              <a:latin typeface="Arial" pitchFamily="34" charset="0"/>
              <a:cs typeface="Arial" pitchFamily="34" charset="0"/>
            </a:endParaRPr>
          </a:p>
        </p:txBody>
      </p:sp>
      <p:sp>
        <p:nvSpPr>
          <p:cNvPr id="12" name="Rectangle 14"/>
          <p:cNvSpPr>
            <a:spLocks noChangeArrowheads="1"/>
          </p:cNvSpPr>
          <p:nvPr/>
        </p:nvSpPr>
        <p:spPr bwMode="auto">
          <a:xfrm>
            <a:off x="4138312" y="9088314"/>
            <a:ext cx="2946699" cy="279706"/>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03-</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9475" y="712788"/>
            <a:ext cx="4800600" cy="3600450"/>
          </a:xfrm>
        </p:spPr>
      </p:sp>
      <p:sp>
        <p:nvSpPr>
          <p:cNvPr id="3" name="Notes Placeholder 2"/>
          <p:cNvSpPr>
            <a:spLocks noGrp="1"/>
          </p:cNvSpPr>
          <p:nvPr>
            <p:ph type="body" idx="1"/>
          </p:nvPr>
        </p:nvSpPr>
        <p:spPr>
          <a:xfrm>
            <a:off x="2111588" y="4638914"/>
            <a:ext cx="4892673" cy="4320540"/>
          </a:xfrm>
        </p:spPr>
        <p:txBody>
          <a:bodyPr>
            <a:normAutofit/>
          </a:bodyPr>
          <a:lstStyle/>
          <a:p>
            <a:endParaRPr lang="en-US" dirty="0"/>
          </a:p>
        </p:txBody>
      </p:sp>
    </p:spTree>
    <p:extLst>
      <p:ext uri="{BB962C8B-B14F-4D97-AF65-F5344CB8AC3E}">
        <p14:creationId xmlns:p14="http://schemas.microsoft.com/office/powerpoint/2010/main" val="3944112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Rot="1" noChangeAspect="1" noChangeArrowheads="1" noTextEdit="1"/>
          </p:cNvSpPr>
          <p:nvPr>
            <p:ph type="sldImg"/>
          </p:nvPr>
        </p:nvSpPr>
        <p:spPr>
          <a:xfrm>
            <a:off x="2149475" y="635000"/>
            <a:ext cx="4905375" cy="3678238"/>
          </a:xfrm>
          <a:ln/>
        </p:spPr>
      </p:sp>
      <p:sp>
        <p:nvSpPr>
          <p:cNvPr id="63493" name="Rectangle 3"/>
          <p:cNvSpPr>
            <a:spLocks noGrp="1" noChangeArrowheads="1"/>
          </p:cNvSpPr>
          <p:nvPr>
            <p:ph type="body" idx="1"/>
          </p:nvPr>
        </p:nvSpPr>
        <p:spPr>
          <a:xfrm>
            <a:off x="2111588" y="4638914"/>
            <a:ext cx="4709159" cy="41621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06933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Rot="1" noChangeAspect="1" noChangeArrowheads="1" noTextEdit="1"/>
          </p:cNvSpPr>
          <p:nvPr>
            <p:ph type="sldImg"/>
          </p:nvPr>
        </p:nvSpPr>
        <p:spPr>
          <a:xfrm>
            <a:off x="2149475" y="635000"/>
            <a:ext cx="4905375" cy="3678238"/>
          </a:xfrm>
          <a:ln/>
        </p:spPr>
      </p:sp>
      <p:sp>
        <p:nvSpPr>
          <p:cNvPr id="64517" name="Rectangle 3"/>
          <p:cNvSpPr>
            <a:spLocks noGrp="1" noChangeArrowheads="1"/>
          </p:cNvSpPr>
          <p:nvPr>
            <p:ph type="body" idx="1"/>
          </p:nvPr>
        </p:nvSpPr>
        <p:spPr>
          <a:xfrm>
            <a:off x="2111588" y="4638914"/>
            <a:ext cx="4892673" cy="39195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Math Object – Properties &amp; Methods:</a:t>
            </a:r>
          </a:p>
          <a:p>
            <a:pPr algn="just" eaLnBrk="1" hangingPunct="1"/>
            <a:r>
              <a:rPr lang="en-US" dirty="0" smtClean="0"/>
              <a:t>The Math object allows you to perform mathematical tasks. All properties and methods can be called without creating the Math object.</a:t>
            </a:r>
          </a:p>
          <a:p>
            <a:pPr algn="just" eaLnBrk="1" hangingPunct="1"/>
            <a:r>
              <a:rPr lang="en-US" dirty="0" smtClean="0"/>
              <a:t>You can use them in your regular arithmetic expressions since they return constant values. For example, to obtain the circumference of a circle whose diameter is in variable d, you use the statement shown below.</a:t>
            </a:r>
          </a:p>
          <a:p>
            <a:pPr algn="just" eaLnBrk="1" hangingPunct="1"/>
            <a:r>
              <a:rPr lang="en-US" dirty="0" smtClean="0"/>
              <a:t>circumference = d * </a:t>
            </a:r>
            <a:r>
              <a:rPr lang="en-US" dirty="0" err="1" smtClean="0"/>
              <a:t>Math.PI</a:t>
            </a:r>
            <a:endParaRPr lang="en-US" dirty="0" smtClean="0"/>
          </a:p>
          <a:p>
            <a:pPr algn="just" eaLnBrk="1" hangingPunct="1"/>
            <a:r>
              <a:rPr lang="en-US" dirty="0" smtClean="0"/>
              <a:t>The </a:t>
            </a:r>
            <a:r>
              <a:rPr lang="en-US" dirty="0" err="1" smtClean="0"/>
              <a:t>Math.random</a:t>
            </a:r>
            <a:r>
              <a:rPr lang="en-US" dirty="0" smtClean="0"/>
              <a:t>() method returns a floating-point value between 0 and 1. If you are designing a script to act like a card game, you need random integers between 1 and 52; for dice, the range is 1 to 6 per die. To generate a random integer between zero and any top value, use the first formula shown where n is the top number.</a:t>
            </a:r>
          </a:p>
          <a:p>
            <a:pPr algn="just" eaLnBrk="1" hangingPunct="1"/>
            <a:r>
              <a:rPr lang="en-US" dirty="0" smtClean="0"/>
              <a:t>To generate random numbers between a different range use the second formula where m is the lowest possible integer value of the range and n equals the top number of the range minus m. In other words </a:t>
            </a:r>
            <a:r>
              <a:rPr lang="en-US" dirty="0" err="1" smtClean="0"/>
              <a:t>n+m</a:t>
            </a:r>
            <a:r>
              <a:rPr lang="en-US" dirty="0" smtClean="0"/>
              <a:t> should add up to the highest number of the range you want. For the dice game, use the third formula for each throw of the die.</a:t>
            </a:r>
          </a:p>
          <a:p>
            <a:pPr algn="just" eaLnBrk="1" hangingPunct="1"/>
            <a:r>
              <a:rPr lang="en-US" dirty="0" err="1" smtClean="0"/>
              <a:t>Math.round</a:t>
            </a:r>
            <a:r>
              <a:rPr lang="en-US" dirty="0" smtClean="0"/>
              <a:t>(</a:t>
            </a:r>
            <a:r>
              <a:rPr lang="en-US" dirty="0" err="1" smtClean="0"/>
              <a:t>Math.random</a:t>
            </a:r>
            <a:r>
              <a:rPr lang="en-US" dirty="0" smtClean="0"/>
              <a:t>() * n) </a:t>
            </a:r>
          </a:p>
          <a:p>
            <a:pPr algn="just" eaLnBrk="1" hangingPunct="1"/>
            <a:r>
              <a:rPr lang="en-US" dirty="0" err="1" smtClean="0"/>
              <a:t>Math.round</a:t>
            </a:r>
            <a:r>
              <a:rPr lang="en-US" dirty="0" smtClean="0"/>
              <a:t>(</a:t>
            </a:r>
            <a:r>
              <a:rPr lang="en-US" dirty="0" err="1" smtClean="0"/>
              <a:t>Math.random</a:t>
            </a:r>
            <a:r>
              <a:rPr lang="en-US" dirty="0" smtClean="0"/>
              <a:t>() * n) + m</a:t>
            </a:r>
          </a:p>
          <a:p>
            <a:pPr algn="just" eaLnBrk="1" hangingPunct="1"/>
            <a:r>
              <a:rPr lang="en-US" dirty="0" err="1" smtClean="0"/>
              <a:t>newDieValue</a:t>
            </a:r>
            <a:r>
              <a:rPr lang="en-US" dirty="0" smtClean="0"/>
              <a:t> = </a:t>
            </a:r>
            <a:r>
              <a:rPr lang="en-US" dirty="0" err="1" smtClean="0"/>
              <a:t>Math.round</a:t>
            </a:r>
            <a:r>
              <a:rPr lang="en-US" dirty="0" smtClean="0"/>
              <a:t>(</a:t>
            </a:r>
            <a:r>
              <a:rPr lang="en-US" dirty="0" err="1" smtClean="0"/>
              <a:t>Math.random</a:t>
            </a:r>
            <a:r>
              <a:rPr lang="en-US" dirty="0" smtClean="0"/>
              <a:t>() * 5) + 1</a:t>
            </a:r>
          </a:p>
          <a:p>
            <a:pPr algn="just" eaLnBrk="1" hangingPunct="1"/>
            <a:endParaRPr lang="en-US" dirty="0" smtClean="0"/>
          </a:p>
        </p:txBody>
      </p:sp>
    </p:spTree>
    <p:extLst>
      <p:ext uri="{BB962C8B-B14F-4D97-AF65-F5344CB8AC3E}">
        <p14:creationId xmlns:p14="http://schemas.microsoft.com/office/powerpoint/2010/main" val="502833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Rot="1" noChangeAspect="1" noChangeArrowheads="1" noTextEdit="1"/>
          </p:cNvSpPr>
          <p:nvPr>
            <p:ph type="sldImg"/>
          </p:nvPr>
        </p:nvSpPr>
        <p:spPr>
          <a:xfrm>
            <a:off x="2149475" y="635000"/>
            <a:ext cx="4905375" cy="3678238"/>
          </a:xfrm>
          <a:ln/>
        </p:spPr>
      </p:sp>
      <p:sp>
        <p:nvSpPr>
          <p:cNvPr id="67589" name="Rectangle 3"/>
          <p:cNvSpPr>
            <a:spLocks noGrp="1" noChangeArrowheads="1"/>
          </p:cNvSpPr>
          <p:nvPr>
            <p:ph type="body" idx="1"/>
          </p:nvPr>
        </p:nvSpPr>
        <p:spPr>
          <a:xfrm>
            <a:off x="2111587" y="4638914"/>
            <a:ext cx="4958080" cy="4162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88005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2" name="AutoShape 4"/>
          <p:cNvSpPr>
            <a:spLocks noChangeArrowheads="1"/>
          </p:cNvSpPr>
          <p:nvPr/>
        </p:nvSpPr>
        <p:spPr bwMode="auto">
          <a:xfrm>
            <a:off x="2084144" y="4911395"/>
            <a:ext cx="3169920" cy="1238725"/>
          </a:xfrm>
          <a:prstGeom prst="flowChartAlternateProcess">
            <a:avLst/>
          </a:prstGeom>
          <a:solidFill>
            <a:schemeClr val="accent1">
              <a:alpha val="0"/>
            </a:schemeClr>
          </a:solidFill>
          <a:ln w="9525">
            <a:solidFill>
              <a:schemeClr val="tx1"/>
            </a:solidFill>
            <a:miter lim="800000"/>
            <a:headEnd/>
            <a:tailEnd/>
          </a:ln>
        </p:spPr>
        <p:txBody>
          <a:bodyPr wrap="none" lIns="96661" tIns="48331" rIns="96661" bIns="48331" anchor="ctr"/>
          <a:lstStyle/>
          <a:p>
            <a:pPr eaLnBrk="1" hangingPunct="1">
              <a:spcBef>
                <a:spcPct val="0"/>
              </a:spcBef>
              <a:buFontTx/>
              <a:buNone/>
            </a:pPr>
            <a:endParaRPr lang="en-US" dirty="0"/>
          </a:p>
        </p:txBody>
      </p:sp>
      <p:sp>
        <p:nvSpPr>
          <p:cNvPr id="70660" name="Rectangle 2"/>
          <p:cNvSpPr>
            <a:spLocks noGrp="1" noRot="1" noChangeAspect="1" noChangeArrowheads="1" noTextEdit="1"/>
          </p:cNvSpPr>
          <p:nvPr>
            <p:ph type="sldImg"/>
          </p:nvPr>
        </p:nvSpPr>
        <p:spPr>
          <a:xfrm>
            <a:off x="2149475" y="635000"/>
            <a:ext cx="4905375" cy="3678238"/>
          </a:xfrm>
          <a:ln/>
        </p:spPr>
      </p:sp>
      <p:sp>
        <p:nvSpPr>
          <p:cNvPr id="70661" name="Rectangle 3"/>
          <p:cNvSpPr>
            <a:spLocks noGrp="1" noChangeArrowheads="1"/>
          </p:cNvSpPr>
          <p:nvPr>
            <p:ph type="body" idx="1"/>
          </p:nvPr>
        </p:nvSpPr>
        <p:spPr>
          <a:xfrm>
            <a:off x="2111588" y="4638914"/>
            <a:ext cx="4892673" cy="397955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Date Object: Creating a Date object</a:t>
            </a:r>
          </a:p>
          <a:p>
            <a:pPr algn="just" eaLnBrk="1" hangingPunct="1"/>
            <a:endParaRPr lang="en-US" b="1" dirty="0" smtClean="0"/>
          </a:p>
          <a:p>
            <a:pPr algn="just" eaLnBrk="1" hangingPunct="1"/>
            <a:r>
              <a:rPr lang="en-US" dirty="0" err="1" smtClean="0"/>
              <a:t>var</a:t>
            </a:r>
            <a:r>
              <a:rPr lang="en-US" dirty="0" smtClean="0"/>
              <a:t> </a:t>
            </a:r>
            <a:r>
              <a:rPr lang="en-US" dirty="0" err="1" smtClean="0"/>
              <a:t>dateObject</a:t>
            </a:r>
            <a:r>
              <a:rPr lang="en-US" dirty="0" smtClean="0"/>
              <a:t> = new Date([parameters])</a:t>
            </a:r>
          </a:p>
          <a:p>
            <a:pPr algn="just" eaLnBrk="1" hangingPunct="1"/>
            <a:r>
              <a:rPr lang="en-US" dirty="0" smtClean="0"/>
              <a:t>new Date(“Month </a:t>
            </a:r>
            <a:r>
              <a:rPr lang="en-US" dirty="0" err="1" smtClean="0"/>
              <a:t>dd</a:t>
            </a:r>
            <a:r>
              <a:rPr lang="en-US" dirty="0" smtClean="0"/>
              <a:t>, </a:t>
            </a:r>
            <a:r>
              <a:rPr lang="en-US" dirty="0" err="1" smtClean="0"/>
              <a:t>yyyy</a:t>
            </a:r>
            <a:r>
              <a:rPr lang="en-US" dirty="0" smtClean="0"/>
              <a:t> </a:t>
            </a:r>
            <a:r>
              <a:rPr lang="en-US" dirty="0" err="1" smtClean="0"/>
              <a:t>hh:mm:ss</a:t>
            </a:r>
            <a:r>
              <a:rPr lang="en-US" dirty="0" smtClean="0"/>
              <a:t>”)</a:t>
            </a:r>
          </a:p>
          <a:p>
            <a:pPr algn="just" eaLnBrk="1" hangingPunct="1"/>
            <a:r>
              <a:rPr lang="en-US" dirty="0" smtClean="0"/>
              <a:t>new Date(“Month </a:t>
            </a:r>
            <a:r>
              <a:rPr lang="en-US" dirty="0" err="1" smtClean="0"/>
              <a:t>dd</a:t>
            </a:r>
            <a:r>
              <a:rPr lang="en-US" dirty="0" smtClean="0"/>
              <a:t>, </a:t>
            </a:r>
            <a:r>
              <a:rPr lang="en-US" dirty="0" err="1" smtClean="0"/>
              <a:t>yyyy</a:t>
            </a:r>
            <a:r>
              <a:rPr lang="en-US" dirty="0" smtClean="0"/>
              <a:t>”)</a:t>
            </a:r>
          </a:p>
          <a:p>
            <a:pPr algn="just" eaLnBrk="1" hangingPunct="1"/>
            <a:r>
              <a:rPr lang="en-US" dirty="0" smtClean="0"/>
              <a:t>new Date(</a:t>
            </a:r>
            <a:r>
              <a:rPr lang="en-US" dirty="0" err="1" smtClean="0"/>
              <a:t>yy,mm,dd,hh,mm,ss</a:t>
            </a:r>
            <a:r>
              <a:rPr lang="en-US" dirty="0" smtClean="0"/>
              <a:t>)</a:t>
            </a:r>
          </a:p>
          <a:p>
            <a:pPr algn="just" eaLnBrk="1" hangingPunct="1"/>
            <a:r>
              <a:rPr lang="en-US" dirty="0" smtClean="0"/>
              <a:t>new Date(</a:t>
            </a:r>
            <a:r>
              <a:rPr lang="en-US" dirty="0" err="1" smtClean="0"/>
              <a:t>yy,mm,dd</a:t>
            </a:r>
            <a:r>
              <a:rPr lang="en-US" dirty="0" smtClean="0"/>
              <a:t>)</a:t>
            </a:r>
          </a:p>
          <a:p>
            <a:pPr algn="just" eaLnBrk="1" hangingPunct="1"/>
            <a:r>
              <a:rPr lang="en-US" dirty="0" smtClean="0"/>
              <a:t>new Date(milliseconds)</a:t>
            </a:r>
          </a:p>
          <a:p>
            <a:pPr algn="just" eaLnBrk="1" hangingPunct="1"/>
            <a:endParaRPr lang="en-US" dirty="0" smtClean="0"/>
          </a:p>
          <a:p>
            <a:pPr algn="just" eaLnBrk="1" hangingPunct="1"/>
            <a:endParaRPr lang="en-US" dirty="0" smtClean="0"/>
          </a:p>
          <a:p>
            <a:pPr algn="just" eaLnBrk="1" hangingPunct="1"/>
            <a:endParaRPr lang="en-US" dirty="0"/>
          </a:p>
          <a:p>
            <a:pPr algn="just" eaLnBrk="1" hangingPunct="1"/>
            <a:r>
              <a:rPr lang="en-US" dirty="0" smtClean="0"/>
              <a:t>The Date object evaluates to an object rather than to some string or numeric value. If you leave the parameters empty, JavaScript takes that to mean you want today’s date and the current time to be assigned to that new Date object. To create a Date object for a specific date or time, you have five ways to send values as a parameter to the new Date() constructor function.</a:t>
            </a:r>
          </a:p>
          <a:p>
            <a:pPr algn="just" eaLnBrk="1" hangingPunct="1"/>
            <a:r>
              <a:rPr lang="en-US" dirty="0" smtClean="0"/>
              <a:t>The Date object has only a prototype property, which enables you to apply new properties and methods to every Date object created in the current page.</a:t>
            </a:r>
          </a:p>
        </p:txBody>
      </p:sp>
    </p:spTree>
    <p:extLst>
      <p:ext uri="{BB962C8B-B14F-4D97-AF65-F5344CB8AC3E}">
        <p14:creationId xmlns:p14="http://schemas.microsoft.com/office/powerpoint/2010/main" val="156996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Rot="1" noChangeAspect="1" noChangeArrowheads="1" noTextEdit="1"/>
          </p:cNvSpPr>
          <p:nvPr>
            <p:ph type="sldImg"/>
          </p:nvPr>
        </p:nvSpPr>
        <p:spPr>
          <a:xfrm>
            <a:off x="2149475" y="635000"/>
            <a:ext cx="4905375" cy="3678238"/>
          </a:xfrm>
          <a:ln/>
        </p:spPr>
      </p:sp>
      <p:sp>
        <p:nvSpPr>
          <p:cNvPr id="73733" name="Rectangle 3"/>
          <p:cNvSpPr>
            <a:spLocks noGrp="1" noChangeArrowheads="1"/>
          </p:cNvSpPr>
          <p:nvPr>
            <p:ph type="body" idx="1"/>
          </p:nvPr>
        </p:nvSpPr>
        <p:spPr>
          <a:xfrm>
            <a:off x="2111588" y="4638914"/>
            <a:ext cx="4892673" cy="38955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Date and time arithmetic:</a:t>
            </a:r>
            <a:endParaRPr lang="en-US" b="1" dirty="0" smtClean="0"/>
          </a:p>
          <a:p>
            <a:pPr algn="just" eaLnBrk="1" hangingPunct="1"/>
            <a:r>
              <a:rPr lang="en-US" dirty="0" smtClean="0"/>
              <a:t>You may need to perform some math with dates for any number of reasons. Perhaps you need to calculate a date at some fixed number of days or weeks in the future or figure out the number of days between two dates. When calculations of these types are required, remember the </a:t>
            </a:r>
            <a:r>
              <a:rPr lang="en-US" i="1" dirty="0" smtClean="0"/>
              <a:t>lingua franca </a:t>
            </a:r>
            <a:r>
              <a:rPr lang="en-US" dirty="0" smtClean="0"/>
              <a:t>of JavaScript date values: the milliseconds.</a:t>
            </a:r>
          </a:p>
          <a:p>
            <a:pPr algn="just" eaLnBrk="1" hangingPunct="1"/>
            <a:r>
              <a:rPr lang="en-US" dirty="0" smtClean="0"/>
              <a:t>What you may need to do in your date-intensive scripts is establish some variable values representing the number of milliseconds for minutes, hours, days, or weeks, and then use those variables in your calculations. On the slide you can see an example that establishes some practical variable values, building on each other.</a:t>
            </a:r>
            <a:endParaRPr lang="sv-SE" dirty="0" smtClean="0"/>
          </a:p>
          <a:p>
            <a:pPr algn="just" eaLnBrk="1" hangingPunct="1"/>
            <a:r>
              <a:rPr lang="en-US" dirty="0" smtClean="0"/>
              <a:t>With these values established in a script, you can use one to calculate the date one week from today. Following is the complete example.</a:t>
            </a:r>
          </a:p>
        </p:txBody>
      </p:sp>
    </p:spTree>
    <p:extLst>
      <p:ext uri="{BB962C8B-B14F-4D97-AF65-F5344CB8AC3E}">
        <p14:creationId xmlns:p14="http://schemas.microsoft.com/office/powerpoint/2010/main" val="1595932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9" name="AutoShape 8"/>
          <p:cNvSpPr>
            <a:spLocks noChangeArrowheads="1"/>
          </p:cNvSpPr>
          <p:nvPr/>
        </p:nvSpPr>
        <p:spPr bwMode="auto">
          <a:xfrm>
            <a:off x="2275841" y="1197318"/>
            <a:ext cx="4744995" cy="3690930"/>
          </a:xfrm>
          <a:prstGeom prst="flowChartAlternateProcess">
            <a:avLst/>
          </a:prstGeom>
          <a:solidFill>
            <a:schemeClr val="accent1">
              <a:alpha val="0"/>
            </a:schemeClr>
          </a:solidFill>
          <a:ln w="9525">
            <a:solidFill>
              <a:schemeClr val="tx1"/>
            </a:solidFill>
            <a:miter lim="800000"/>
            <a:headEnd/>
            <a:tailEnd/>
          </a:ln>
        </p:spPr>
        <p:txBody>
          <a:bodyPr wrap="none" lIns="96661" tIns="48331" rIns="96661" bIns="48331" anchor="ctr"/>
          <a:lstStyle/>
          <a:p>
            <a:pPr eaLnBrk="1" hangingPunct="1">
              <a:spcBef>
                <a:spcPct val="0"/>
              </a:spcBef>
              <a:buFontTx/>
              <a:buNone/>
            </a:pPr>
            <a:endParaRPr lang="en-US" dirty="0">
              <a:latin typeface="Candara" pitchFamily="34" charset="0"/>
            </a:endParaRPr>
          </a:p>
        </p:txBody>
      </p:sp>
      <p:sp>
        <p:nvSpPr>
          <p:cNvPr id="74756" name="Rectangle 3"/>
          <p:cNvSpPr>
            <a:spLocks noGrp="1" noChangeArrowheads="1"/>
          </p:cNvSpPr>
          <p:nvPr>
            <p:ph type="body" idx="1"/>
          </p:nvPr>
        </p:nvSpPr>
        <p:spPr>
          <a:xfrm>
            <a:off x="2194560" y="986070"/>
            <a:ext cx="4714240" cy="382953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lnSpc>
                <a:spcPct val="80000"/>
              </a:lnSpc>
            </a:pPr>
            <a:r>
              <a:rPr lang="en-US" b="1" u="sng" dirty="0" smtClean="0"/>
              <a:t>Date and time arithmetic (contd..):</a:t>
            </a:r>
            <a:endParaRPr lang="en-US" b="1" dirty="0" smtClean="0"/>
          </a:p>
          <a:p>
            <a:pPr marL="302066" lvl="1">
              <a:lnSpc>
                <a:spcPct val="80000"/>
              </a:lnSpc>
            </a:pPr>
            <a:endParaRPr lang="en-US" b="1" dirty="0" smtClean="0"/>
          </a:p>
          <a:p>
            <a:pPr marL="302066" lvl="1">
              <a:lnSpc>
                <a:spcPct val="80000"/>
              </a:lnSpc>
            </a:pPr>
            <a:r>
              <a:rPr lang="en-US" dirty="0" smtClean="0"/>
              <a:t>&lt;!DOCTYPE html&gt;</a:t>
            </a:r>
          </a:p>
          <a:p>
            <a:pPr marL="302066" lvl="1">
              <a:lnSpc>
                <a:spcPct val="80000"/>
              </a:lnSpc>
            </a:pPr>
            <a:r>
              <a:rPr lang="en-US" dirty="0" smtClean="0"/>
              <a:t>&lt;HTML&gt;</a:t>
            </a:r>
          </a:p>
          <a:p>
            <a:pPr marL="302066" lvl="1">
              <a:lnSpc>
                <a:spcPct val="80000"/>
              </a:lnSpc>
            </a:pPr>
            <a:r>
              <a:rPr lang="en-US" dirty="0" smtClean="0"/>
              <a:t>&lt;HEAD&gt;</a:t>
            </a:r>
          </a:p>
          <a:p>
            <a:pPr marL="302066" lvl="1">
              <a:lnSpc>
                <a:spcPct val="80000"/>
              </a:lnSpc>
            </a:pPr>
            <a:r>
              <a:rPr lang="en-US" dirty="0" smtClean="0"/>
              <a:t>&lt;TITLE&gt;&lt;/TITLE&gt;</a:t>
            </a:r>
          </a:p>
          <a:p>
            <a:pPr marL="302066" lvl="1">
              <a:lnSpc>
                <a:spcPct val="80000"/>
              </a:lnSpc>
            </a:pPr>
            <a:r>
              <a:rPr lang="en-US" dirty="0" smtClean="0"/>
              <a:t>&lt;/HEAD&gt;</a:t>
            </a:r>
          </a:p>
          <a:p>
            <a:pPr marL="302066" lvl="1">
              <a:lnSpc>
                <a:spcPct val="80000"/>
              </a:lnSpc>
            </a:pPr>
            <a:r>
              <a:rPr lang="en-US" dirty="0" smtClean="0"/>
              <a:t>&lt;BODY&gt;</a:t>
            </a:r>
          </a:p>
          <a:p>
            <a:pPr marL="302066" lvl="1">
              <a:lnSpc>
                <a:spcPct val="80000"/>
              </a:lnSpc>
            </a:pPr>
            <a:r>
              <a:rPr lang="en-US" dirty="0" smtClean="0"/>
              <a:t>&lt;script&gt;</a:t>
            </a:r>
          </a:p>
          <a:p>
            <a:pPr marL="302066" lvl="1">
              <a:lnSpc>
                <a:spcPct val="80000"/>
              </a:lnSpc>
            </a:pPr>
            <a:r>
              <a:rPr lang="en-US" dirty="0" err="1" smtClean="0"/>
              <a:t>dateinfo</a:t>
            </a:r>
            <a:r>
              <a:rPr lang="en-US" dirty="0" smtClean="0"/>
              <a:t> = new Date();</a:t>
            </a:r>
          </a:p>
          <a:p>
            <a:pPr marL="302066" lvl="1">
              <a:lnSpc>
                <a:spcPct val="80000"/>
              </a:lnSpc>
            </a:pPr>
            <a:r>
              <a:rPr lang="en-US" dirty="0" err="1" smtClean="0"/>
              <a:t>document.write</a:t>
            </a:r>
            <a:r>
              <a:rPr lang="en-US" dirty="0" smtClean="0"/>
              <a:t>(</a:t>
            </a:r>
            <a:r>
              <a:rPr lang="en-US" dirty="0" err="1" smtClean="0"/>
              <a:t>dateinfo.getDate</a:t>
            </a:r>
            <a:r>
              <a:rPr lang="en-US" dirty="0" smtClean="0"/>
              <a:t>() + " : Day of the month" + "&lt;</a:t>
            </a:r>
            <a:r>
              <a:rPr lang="en-US" dirty="0" err="1" smtClean="0"/>
              <a:t>br</a:t>
            </a:r>
            <a:r>
              <a:rPr lang="en-US" dirty="0" smtClean="0"/>
              <a:t>&gt;")  	</a:t>
            </a:r>
          </a:p>
          <a:p>
            <a:pPr marL="302066" lvl="1">
              <a:lnSpc>
                <a:spcPct val="80000"/>
              </a:lnSpc>
            </a:pPr>
            <a:r>
              <a:rPr lang="en-US" dirty="0" err="1" smtClean="0"/>
              <a:t>document.write</a:t>
            </a:r>
            <a:r>
              <a:rPr lang="en-US" dirty="0" smtClean="0"/>
              <a:t>(</a:t>
            </a:r>
            <a:r>
              <a:rPr lang="en-US" dirty="0" err="1" smtClean="0"/>
              <a:t>dateinfo.getDay</a:t>
            </a:r>
            <a:r>
              <a:rPr lang="en-US" dirty="0" smtClean="0"/>
              <a:t>()	+" : Day of the week  (0-6)" + "&lt;</a:t>
            </a:r>
            <a:r>
              <a:rPr lang="en-US" dirty="0" err="1" smtClean="0"/>
              <a:t>br</a:t>
            </a:r>
            <a:r>
              <a:rPr lang="en-US" dirty="0" smtClean="0"/>
              <a:t>&gt;" )</a:t>
            </a:r>
          </a:p>
          <a:p>
            <a:pPr marL="302066" lvl="1">
              <a:lnSpc>
                <a:spcPct val="80000"/>
              </a:lnSpc>
            </a:pPr>
            <a:r>
              <a:rPr lang="en-US" dirty="0" err="1" smtClean="0"/>
              <a:t>document.write</a:t>
            </a:r>
            <a:r>
              <a:rPr lang="en-US" dirty="0" smtClean="0"/>
              <a:t>(</a:t>
            </a:r>
            <a:r>
              <a:rPr lang="en-US" dirty="0" err="1" smtClean="0"/>
              <a:t>dateinfo.getHours</a:t>
            </a:r>
            <a:r>
              <a:rPr lang="en-US" dirty="0" smtClean="0"/>
              <a:t>()+" : Hour of the day " + "&lt;</a:t>
            </a:r>
            <a:r>
              <a:rPr lang="en-US" dirty="0" err="1" smtClean="0"/>
              <a:t>br</a:t>
            </a:r>
            <a:r>
              <a:rPr lang="en-US" dirty="0" smtClean="0"/>
              <a:t>&gt;")	</a:t>
            </a:r>
          </a:p>
          <a:p>
            <a:pPr marL="302066" lvl="1">
              <a:lnSpc>
                <a:spcPct val="80000"/>
              </a:lnSpc>
            </a:pPr>
            <a:r>
              <a:rPr lang="en-US" dirty="0" err="1" smtClean="0"/>
              <a:t>document.write</a:t>
            </a:r>
            <a:r>
              <a:rPr lang="en-US" dirty="0" smtClean="0"/>
              <a:t>(</a:t>
            </a:r>
            <a:r>
              <a:rPr lang="en-US" dirty="0" err="1" smtClean="0"/>
              <a:t>dateinfo.getMinutes</a:t>
            </a:r>
            <a:r>
              <a:rPr lang="en-US" dirty="0" smtClean="0"/>
              <a:t>()+" : Minutes in the hour" + "&lt;</a:t>
            </a:r>
            <a:r>
              <a:rPr lang="en-US" dirty="0" err="1" smtClean="0"/>
              <a:t>br</a:t>
            </a:r>
            <a:r>
              <a:rPr lang="en-US" dirty="0" smtClean="0"/>
              <a:t>&gt;") </a:t>
            </a:r>
          </a:p>
          <a:p>
            <a:pPr marL="302066" lvl="1">
              <a:lnSpc>
                <a:spcPct val="80000"/>
              </a:lnSpc>
            </a:pPr>
            <a:r>
              <a:rPr lang="en-US" dirty="0" err="1" smtClean="0"/>
              <a:t>document.write</a:t>
            </a:r>
            <a:r>
              <a:rPr lang="en-US" dirty="0" smtClean="0"/>
              <a:t>(</a:t>
            </a:r>
            <a:r>
              <a:rPr lang="en-US" dirty="0" err="1" smtClean="0"/>
              <a:t>dateinfo.getMonth</a:t>
            </a:r>
            <a:r>
              <a:rPr lang="en-US" dirty="0" smtClean="0"/>
              <a:t>()+" : The month 	(</a:t>
            </a:r>
            <a:r>
              <a:rPr lang="en-US" dirty="0" err="1" smtClean="0"/>
              <a:t>num</a:t>
            </a:r>
            <a:r>
              <a:rPr lang="en-US" dirty="0" smtClean="0"/>
              <a:t>)" + "&lt;</a:t>
            </a:r>
            <a:r>
              <a:rPr lang="en-US" dirty="0" err="1" smtClean="0"/>
              <a:t>br</a:t>
            </a:r>
            <a:r>
              <a:rPr lang="en-US" dirty="0" smtClean="0"/>
              <a:t>&gt;" )</a:t>
            </a:r>
          </a:p>
          <a:p>
            <a:pPr marL="302066" lvl="1">
              <a:lnSpc>
                <a:spcPct val="80000"/>
              </a:lnSpc>
            </a:pPr>
            <a:r>
              <a:rPr lang="en-US" dirty="0" err="1" smtClean="0"/>
              <a:t>document.write</a:t>
            </a:r>
            <a:r>
              <a:rPr lang="en-US" dirty="0" smtClean="0"/>
              <a:t>(</a:t>
            </a:r>
            <a:r>
              <a:rPr lang="en-US" dirty="0" err="1" smtClean="0"/>
              <a:t>dateinfo.getSeconds</a:t>
            </a:r>
            <a:r>
              <a:rPr lang="en-US" dirty="0" smtClean="0"/>
              <a:t>()+ " : Seconds in the minute " + "&lt;</a:t>
            </a:r>
            <a:r>
              <a:rPr lang="en-US" dirty="0" err="1" smtClean="0"/>
              <a:t>br</a:t>
            </a:r>
            <a:r>
              <a:rPr lang="en-US" dirty="0" smtClean="0"/>
              <a:t>&gt;")</a:t>
            </a:r>
          </a:p>
          <a:p>
            <a:pPr marL="302066" lvl="1">
              <a:lnSpc>
                <a:spcPct val="80000"/>
              </a:lnSpc>
            </a:pPr>
            <a:r>
              <a:rPr lang="en-US" dirty="0" err="1" smtClean="0"/>
              <a:t>document.write</a:t>
            </a:r>
            <a:r>
              <a:rPr lang="en-US" dirty="0" smtClean="0"/>
              <a:t>(</a:t>
            </a:r>
            <a:r>
              <a:rPr lang="en-US" dirty="0" err="1" smtClean="0"/>
              <a:t>dateinfo.getTime</a:t>
            </a:r>
            <a:r>
              <a:rPr lang="en-US" dirty="0" smtClean="0"/>
              <a:t>()+" : Milliseconds since 1-1-1970" + "&lt;</a:t>
            </a:r>
            <a:r>
              <a:rPr lang="en-US" dirty="0" err="1" smtClean="0"/>
              <a:t>br</a:t>
            </a:r>
            <a:r>
              <a:rPr lang="en-US" dirty="0" smtClean="0"/>
              <a:t>&gt;")</a:t>
            </a:r>
          </a:p>
          <a:p>
            <a:pPr marL="302066" lvl="1">
              <a:lnSpc>
                <a:spcPct val="80000"/>
              </a:lnSpc>
            </a:pPr>
            <a:r>
              <a:rPr lang="en-US" dirty="0" err="1" smtClean="0"/>
              <a:t>document.write</a:t>
            </a:r>
            <a:r>
              <a:rPr lang="en-US" dirty="0" smtClean="0"/>
              <a:t>(</a:t>
            </a:r>
            <a:r>
              <a:rPr lang="en-US" dirty="0" err="1" smtClean="0"/>
              <a:t>dateinfo.getTimezoneOffset</a:t>
            </a:r>
            <a:r>
              <a:rPr lang="en-US" dirty="0" smtClean="0"/>
              <a:t>() +" : Offset between local time and GMT" + "&lt;</a:t>
            </a:r>
            <a:r>
              <a:rPr lang="en-US" dirty="0" err="1" smtClean="0"/>
              <a:t>br</a:t>
            </a:r>
            <a:r>
              <a:rPr lang="en-US" dirty="0" smtClean="0"/>
              <a:t>&gt;") 	</a:t>
            </a:r>
          </a:p>
          <a:p>
            <a:pPr marL="302066" lvl="1">
              <a:lnSpc>
                <a:spcPct val="80000"/>
              </a:lnSpc>
            </a:pPr>
            <a:r>
              <a:rPr lang="en-US" dirty="0" err="1" smtClean="0"/>
              <a:t>document.write</a:t>
            </a:r>
            <a:r>
              <a:rPr lang="en-US" dirty="0" smtClean="0"/>
              <a:t>(</a:t>
            </a:r>
            <a:r>
              <a:rPr lang="en-US" dirty="0" err="1" smtClean="0"/>
              <a:t>dateinfo.getYear</a:t>
            </a:r>
            <a:r>
              <a:rPr lang="en-US" dirty="0" smtClean="0"/>
              <a:t>() +" : The year" + "&lt;</a:t>
            </a:r>
            <a:r>
              <a:rPr lang="en-US" dirty="0" err="1" smtClean="0"/>
              <a:t>br</a:t>
            </a:r>
            <a:r>
              <a:rPr lang="en-US" dirty="0" smtClean="0"/>
              <a:t>&gt;") 	</a:t>
            </a:r>
          </a:p>
          <a:p>
            <a:pPr marL="302066" lvl="1">
              <a:lnSpc>
                <a:spcPct val="80000"/>
              </a:lnSpc>
            </a:pPr>
            <a:r>
              <a:rPr lang="en-US" dirty="0" smtClean="0"/>
              <a:t>&lt;/script&gt;</a:t>
            </a:r>
          </a:p>
          <a:p>
            <a:pPr marL="302066" lvl="1">
              <a:lnSpc>
                <a:spcPct val="80000"/>
              </a:lnSpc>
            </a:pPr>
            <a:r>
              <a:rPr lang="en-US" dirty="0" smtClean="0"/>
              <a:t>&lt;/BODY&gt;</a:t>
            </a:r>
          </a:p>
          <a:p>
            <a:pPr marL="302066" lvl="1">
              <a:lnSpc>
                <a:spcPct val="80000"/>
              </a:lnSpc>
            </a:pPr>
            <a:r>
              <a:rPr lang="en-US" dirty="0" smtClean="0"/>
              <a:t>&lt;/HTML&gt;</a:t>
            </a:r>
          </a:p>
          <a:p>
            <a:pPr eaLnBrk="1" hangingPunct="1">
              <a:lnSpc>
                <a:spcPct val="80000"/>
              </a:lnSpc>
            </a:pPr>
            <a:endParaRPr lang="en-US" dirty="0" smtClean="0"/>
          </a:p>
          <a:p>
            <a:pPr eaLnBrk="1" hangingPunct="1">
              <a:lnSpc>
                <a:spcPct val="80000"/>
              </a:lnSpc>
            </a:pPr>
            <a:endParaRPr lang="en-US" dirty="0" smtClean="0"/>
          </a:p>
          <a:p>
            <a:pPr eaLnBrk="1" hangingPunct="1">
              <a:lnSpc>
                <a:spcPct val="80000"/>
              </a:lnSpc>
            </a:pPr>
            <a:endParaRPr lang="en-US" dirty="0" smtClean="0"/>
          </a:p>
        </p:txBody>
      </p:sp>
      <p:sp>
        <p:nvSpPr>
          <p:cNvPr id="74757" name="Rectangle 4"/>
          <p:cNvSpPr>
            <a:spLocks noChangeArrowheads="1"/>
          </p:cNvSpPr>
          <p:nvPr/>
        </p:nvSpPr>
        <p:spPr bwMode="auto">
          <a:xfrm>
            <a:off x="2275840" y="5170646"/>
            <a:ext cx="4714240" cy="48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p>
            <a:pPr eaLnBrk="1" hangingPunct="1">
              <a:spcBef>
                <a:spcPct val="30000"/>
              </a:spcBef>
              <a:buFontTx/>
              <a:buNone/>
            </a:pPr>
            <a:r>
              <a:rPr lang="en-US" sz="1100" dirty="0">
                <a:latin typeface="Arial" pitchFamily="34" charset="0"/>
                <a:cs typeface="Arial" pitchFamily="34" charset="0"/>
              </a:rPr>
              <a:t>And it produces the output as</a:t>
            </a:r>
            <a:r>
              <a:rPr lang="en-US" sz="1100" dirty="0">
                <a:latin typeface="Trebuchet MS" pitchFamily="34" charset="0"/>
              </a:rPr>
              <a:t>: </a:t>
            </a:r>
          </a:p>
        </p:txBody>
      </p:sp>
      <p:pic>
        <p:nvPicPr>
          <p:cNvPr id="747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4560" y="5596700"/>
            <a:ext cx="4958080" cy="313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2094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Rot="1" noChangeAspect="1" noChangeArrowheads="1" noTextEdit="1"/>
          </p:cNvSpPr>
          <p:nvPr>
            <p:ph type="sldImg"/>
          </p:nvPr>
        </p:nvSpPr>
        <p:spPr>
          <a:xfrm>
            <a:off x="2149475" y="635000"/>
            <a:ext cx="4905375" cy="3678238"/>
          </a:xfrm>
          <a:ln/>
        </p:spPr>
      </p:sp>
      <p:sp>
        <p:nvSpPr>
          <p:cNvPr id="75781" name="Rectangle 3"/>
          <p:cNvSpPr>
            <a:spLocks noGrp="1" noChangeArrowheads="1"/>
          </p:cNvSpPr>
          <p:nvPr>
            <p:ph type="body" idx="1"/>
          </p:nvPr>
        </p:nvSpPr>
        <p:spPr>
          <a:xfrm>
            <a:off x="2111587" y="4638914"/>
            <a:ext cx="4958080" cy="4162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Add the notes here.</a:t>
            </a:r>
          </a:p>
        </p:txBody>
      </p:sp>
    </p:spTree>
    <p:extLst>
      <p:ext uri="{BB962C8B-B14F-4D97-AF65-F5344CB8AC3E}">
        <p14:creationId xmlns:p14="http://schemas.microsoft.com/office/powerpoint/2010/main" val="1076711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Rot="1" noChangeAspect="1" noChangeArrowheads="1" noTextEdit="1"/>
          </p:cNvSpPr>
          <p:nvPr>
            <p:ph type="sldImg"/>
          </p:nvPr>
        </p:nvSpPr>
        <p:spPr>
          <a:xfrm>
            <a:off x="2149475" y="635000"/>
            <a:ext cx="4905375" cy="3678238"/>
          </a:xfrm>
          <a:ln/>
        </p:spPr>
      </p:sp>
      <p:sp>
        <p:nvSpPr>
          <p:cNvPr id="76805" name="Rectangle 3"/>
          <p:cNvSpPr>
            <a:spLocks noGrp="1" noChangeArrowheads="1"/>
          </p:cNvSpPr>
          <p:nvPr>
            <p:ph type="body" idx="1"/>
          </p:nvPr>
        </p:nvSpPr>
        <p:spPr>
          <a:xfrm>
            <a:off x="2111587" y="4638914"/>
            <a:ext cx="4958080" cy="4162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Add the notes here.</a:t>
            </a:r>
          </a:p>
        </p:txBody>
      </p:sp>
    </p:spTree>
    <p:extLst>
      <p:ext uri="{BB962C8B-B14F-4D97-AF65-F5344CB8AC3E}">
        <p14:creationId xmlns:p14="http://schemas.microsoft.com/office/powerpoint/2010/main" val="1944490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Rot="1" noChangeAspect="1" noChangeArrowheads="1" noTextEdit="1"/>
          </p:cNvSpPr>
          <p:nvPr>
            <p:ph type="sldImg"/>
          </p:nvPr>
        </p:nvSpPr>
        <p:spPr>
          <a:xfrm>
            <a:off x="2149475" y="635000"/>
            <a:ext cx="4905375" cy="3678238"/>
          </a:xfrm>
          <a:ln/>
        </p:spPr>
      </p:sp>
      <p:sp>
        <p:nvSpPr>
          <p:cNvPr id="77829" name="Rectangle 3"/>
          <p:cNvSpPr>
            <a:spLocks noGrp="1" noChangeArrowheads="1"/>
          </p:cNvSpPr>
          <p:nvPr>
            <p:ph type="body" idx="1"/>
          </p:nvPr>
        </p:nvSpPr>
        <p:spPr>
          <a:xfrm>
            <a:off x="2111588" y="4638914"/>
            <a:ext cx="4892673" cy="388354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65782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96055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Rectangle 11"/>
          <p:cNvSpPr>
            <a:spLocks noGrp="1" noRot="1" noChangeAspect="1" noChangeArrowheads="1" noTextEdit="1"/>
          </p:cNvSpPr>
          <p:nvPr>
            <p:ph type="sldImg"/>
          </p:nvPr>
        </p:nvSpPr>
        <p:spPr>
          <a:xfrm>
            <a:off x="2139950" y="639763"/>
            <a:ext cx="4905375" cy="3679825"/>
          </a:xfrm>
          <a:ln/>
        </p:spPr>
      </p:sp>
      <p:sp>
        <p:nvSpPr>
          <p:cNvPr id="1036" name="Rectangle 12"/>
          <p:cNvSpPr>
            <a:spLocks noGrp="1" noChangeArrowheads="1"/>
          </p:cNvSpPr>
          <p:nvPr>
            <p:ph type="body" idx="1"/>
          </p:nvPr>
        </p:nvSpPr>
        <p:spPr>
          <a:xfrm>
            <a:off x="2111588" y="4638914"/>
            <a:ext cx="4892673" cy="43205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188986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0"/>
          <p:cNvSpPr>
            <a:spLocks noGrp="1" noRot="1" noChangeAspect="1" noChangeArrowheads="1" noTextEdit="1"/>
          </p:cNvSpPr>
          <p:nvPr>
            <p:ph type="sldImg"/>
          </p:nvPr>
        </p:nvSpPr>
        <p:spPr>
          <a:xfrm>
            <a:off x="2139950" y="639763"/>
            <a:ext cx="4905375" cy="3679825"/>
          </a:xfrm>
          <a:ln/>
        </p:spPr>
      </p:sp>
      <p:sp>
        <p:nvSpPr>
          <p:cNvPr id="2059" name="Rectangle 11"/>
          <p:cNvSpPr>
            <a:spLocks noGrp="1" noChangeArrowheads="1"/>
          </p:cNvSpPr>
          <p:nvPr>
            <p:ph type="body" idx="1"/>
          </p:nvPr>
        </p:nvSpPr>
        <p:spPr>
          <a:xfrm>
            <a:off x="2111588" y="4638914"/>
            <a:ext cx="4892673" cy="43205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US" dirty="0" smtClean="0"/>
          </a:p>
        </p:txBody>
      </p:sp>
    </p:spTree>
    <p:extLst>
      <p:ext uri="{BB962C8B-B14F-4D97-AF65-F5344CB8AC3E}">
        <p14:creationId xmlns:p14="http://schemas.microsoft.com/office/powerpoint/2010/main" val="1423162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body" idx="1"/>
          </p:nvPr>
        </p:nvSpPr>
        <p:spPr/>
        <p:txBody>
          <a:bodyPr/>
          <a:lstStyle/>
          <a:p>
            <a:r>
              <a:rPr lang="en-US" smtClean="0"/>
              <a:t>String Objects: Creating a String</a:t>
            </a:r>
          </a:p>
          <a:p>
            <a:r>
              <a:rPr lang="en-US" smtClean="0"/>
              <a:t>A string consists of one or more standard text characters between matching quote marks. JavaScript is forgiving in one regard: You can use single or double quotes, as long as you match two single quotes or two double quotes around a string.</a:t>
            </a:r>
          </a:p>
          <a:p>
            <a:r>
              <a:rPr lang="en-US" smtClean="0"/>
              <a:t>JavaScript draws a fine line between a string value and a string object. Both let you use the same methods on their contents, so by and large, you do not have to create a string object (with the new String() constructor) every time you want to assign a string value to a variable. A simple assignment operation (var myString = “fred”) is all you need to create a string value that behaves on the surface very much like a full-fledged string object.</a:t>
            </a:r>
          </a:p>
          <a:p>
            <a:endParaRPr lang="en-US" smtClean="0"/>
          </a:p>
          <a:p>
            <a:endParaRPr lang="en-US" smtClean="0"/>
          </a:p>
          <a:p>
            <a:endParaRPr lang="en-US" smtClean="0"/>
          </a:p>
          <a:p>
            <a:endParaRPr lang="en-US" smtClean="0"/>
          </a:p>
          <a:p>
            <a:r>
              <a:rPr lang="en-US" smtClean="0"/>
              <a:t>Properties of String Objects:</a:t>
            </a:r>
          </a:p>
          <a:p>
            <a:r>
              <a:rPr lang="en-US" smtClean="0"/>
              <a:t>Length:</a:t>
            </a:r>
          </a:p>
          <a:p>
            <a:r>
              <a:rPr lang="en-US" smtClean="0"/>
              <a:t>The most frequently used property of a string is length. To derive the length of a string, extract its property as you would extract the length property of any object. The length value represents an integer count of the number of characters within the string. Spaces and punctuation symbols count as characters. Any backslash special characters embedded in a string count as one character, including such characters as newline and tab.</a:t>
            </a:r>
          </a:p>
          <a:p>
            <a:endParaRPr lang="en-US" smtClean="0"/>
          </a:p>
          <a:p>
            <a:endParaRPr lang="en-US" dirty="0" smtClean="0"/>
          </a:p>
        </p:txBody>
      </p:sp>
      <p:sp>
        <p:nvSpPr>
          <p:cNvPr id="48134" name="AutoShape 4"/>
          <p:cNvSpPr>
            <a:spLocks noChangeArrowheads="1"/>
          </p:cNvSpPr>
          <p:nvPr/>
        </p:nvSpPr>
        <p:spPr bwMode="auto">
          <a:xfrm>
            <a:off x="2375747" y="7926087"/>
            <a:ext cx="3413760" cy="480060"/>
          </a:xfrm>
          <a:prstGeom prst="flowChartAlternateProcess">
            <a:avLst/>
          </a:prstGeom>
          <a:solidFill>
            <a:schemeClr val="accent1">
              <a:alpha val="0"/>
            </a:schemeClr>
          </a:solidFill>
          <a:ln w="9525">
            <a:solidFill>
              <a:schemeClr val="tx1"/>
            </a:solidFill>
            <a:miter lim="800000"/>
            <a:headEnd/>
            <a:tailEnd/>
          </a:ln>
        </p:spPr>
        <p:txBody>
          <a:bodyPr wrap="none" lIns="96661" tIns="48331" rIns="96661" bIns="48331" anchor="ctr"/>
          <a:lstStyle/>
          <a:p>
            <a:endParaRPr lang="en-US" sz="1100" dirty="0">
              <a:latin typeface="Arial" pitchFamily="34" charset="0"/>
              <a:cs typeface="Arial" pitchFamily="34" charset="0"/>
            </a:endParaRPr>
          </a:p>
          <a:p>
            <a:r>
              <a:rPr lang="en-US" sz="1100" dirty="0">
                <a:latin typeface="Arial" pitchFamily="34" charset="0"/>
                <a:cs typeface="Arial" pitchFamily="34" charset="0"/>
              </a:rPr>
              <a:t>“Four </a:t>
            </a:r>
            <a:r>
              <a:rPr lang="en-US" sz="1100" dirty="0" err="1">
                <a:latin typeface="Arial" pitchFamily="34" charset="0"/>
                <a:cs typeface="Arial" pitchFamily="34" charset="0"/>
              </a:rPr>
              <a:t>score”.length</a:t>
            </a:r>
            <a:r>
              <a:rPr lang="en-US" sz="1100" dirty="0">
                <a:latin typeface="Arial" pitchFamily="34" charset="0"/>
                <a:cs typeface="Arial" pitchFamily="34" charset="0"/>
              </a:rPr>
              <a:t> // result = 10</a:t>
            </a:r>
          </a:p>
          <a:p>
            <a:r>
              <a:rPr lang="en-US" sz="1100" dirty="0">
                <a:latin typeface="Arial" pitchFamily="34" charset="0"/>
                <a:cs typeface="Arial" pitchFamily="34" charset="0"/>
              </a:rPr>
              <a:t>“One\</a:t>
            </a:r>
            <a:r>
              <a:rPr lang="en-US" sz="1100" dirty="0" err="1">
                <a:latin typeface="Arial" pitchFamily="34" charset="0"/>
                <a:cs typeface="Arial" pitchFamily="34" charset="0"/>
              </a:rPr>
              <a:t>ntwo</a:t>
            </a:r>
            <a:r>
              <a:rPr lang="en-US" sz="1100" dirty="0">
                <a:latin typeface="Arial" pitchFamily="34" charset="0"/>
                <a:cs typeface="Arial" pitchFamily="34" charset="0"/>
              </a:rPr>
              <a:t>”.length // result = 7</a:t>
            </a:r>
          </a:p>
          <a:p>
            <a:r>
              <a:rPr lang="en-US" sz="1100" dirty="0">
                <a:latin typeface="Arial" pitchFamily="34" charset="0"/>
                <a:cs typeface="Arial" pitchFamily="34" charset="0"/>
              </a:rPr>
              <a:t>“”.length // result = 0</a:t>
            </a:r>
          </a:p>
          <a:p>
            <a:pPr>
              <a:buFont typeface="Arial" pitchFamily="34" charset="0"/>
              <a:buNone/>
            </a:pPr>
            <a:endParaRPr lang="en-US" sz="1100" dirty="0">
              <a:latin typeface="Arial" pitchFamily="34" charset="0"/>
              <a:cs typeface="Arial" pitchFamily="34" charset="0"/>
            </a:endParaRPr>
          </a:p>
        </p:txBody>
      </p:sp>
      <p:sp>
        <p:nvSpPr>
          <p:cNvPr id="8" name="AutoShape 4"/>
          <p:cNvSpPr>
            <a:spLocks noChangeArrowheads="1"/>
          </p:cNvSpPr>
          <p:nvPr/>
        </p:nvSpPr>
        <p:spPr bwMode="auto">
          <a:xfrm>
            <a:off x="2274147" y="6081094"/>
            <a:ext cx="3413760" cy="480060"/>
          </a:xfrm>
          <a:prstGeom prst="flowChartAlternateProcess">
            <a:avLst/>
          </a:prstGeom>
          <a:solidFill>
            <a:schemeClr val="accent1">
              <a:alpha val="0"/>
            </a:schemeClr>
          </a:solidFill>
          <a:ln w="9525">
            <a:solidFill>
              <a:schemeClr val="tx1"/>
            </a:solidFill>
            <a:miter lim="800000"/>
            <a:headEnd/>
            <a:tailEnd/>
          </a:ln>
        </p:spPr>
        <p:txBody>
          <a:bodyPr wrap="none" lIns="96661" tIns="48331" rIns="96661" bIns="48331" anchor="ctr"/>
          <a:lstStyle/>
          <a:p>
            <a:pPr>
              <a:buFont typeface="Arial" pitchFamily="34" charset="0"/>
              <a:buNone/>
            </a:pPr>
            <a:r>
              <a:rPr lang="en-US" sz="1100" dirty="0" err="1">
                <a:latin typeface="Arial" pitchFamily="34" charset="0"/>
                <a:cs typeface="Arial" pitchFamily="34" charset="0"/>
              </a:rPr>
              <a:t>var</a:t>
            </a:r>
            <a:r>
              <a:rPr lang="en-US" sz="1100" dirty="0">
                <a:latin typeface="Arial" pitchFamily="34" charset="0"/>
                <a:cs typeface="Arial" pitchFamily="34" charset="0"/>
              </a:rPr>
              <a:t> </a:t>
            </a:r>
            <a:r>
              <a:rPr lang="en-US" sz="1100" dirty="0" err="1">
                <a:latin typeface="Arial" pitchFamily="34" charset="0"/>
                <a:cs typeface="Arial" pitchFamily="34" charset="0"/>
              </a:rPr>
              <a:t>myString</a:t>
            </a:r>
            <a:r>
              <a:rPr lang="en-US" sz="1100" dirty="0">
                <a:latin typeface="Arial" pitchFamily="34" charset="0"/>
                <a:cs typeface="Arial" pitchFamily="34" charset="0"/>
              </a:rPr>
              <a:t> = new String(“characters”)</a:t>
            </a:r>
          </a:p>
          <a:p>
            <a:pPr>
              <a:buFont typeface="Arial" pitchFamily="34" charset="0"/>
              <a:buNone/>
            </a:pPr>
            <a:r>
              <a:rPr lang="en-US" sz="1100" dirty="0" err="1">
                <a:latin typeface="Arial" pitchFamily="34" charset="0"/>
                <a:cs typeface="Arial" pitchFamily="34" charset="0"/>
              </a:rPr>
              <a:t>var</a:t>
            </a:r>
            <a:r>
              <a:rPr lang="en-US" sz="1100" dirty="0">
                <a:latin typeface="Arial" pitchFamily="34" charset="0"/>
                <a:cs typeface="Arial" pitchFamily="34" charset="0"/>
              </a:rPr>
              <a:t> </a:t>
            </a:r>
            <a:r>
              <a:rPr lang="en-US" sz="1100" dirty="0" err="1">
                <a:latin typeface="Arial" pitchFamily="34" charset="0"/>
                <a:cs typeface="Arial" pitchFamily="34" charset="0"/>
              </a:rPr>
              <a:t>myString</a:t>
            </a:r>
            <a:r>
              <a:rPr lang="en-US" sz="1100" dirty="0">
                <a:latin typeface="Arial" pitchFamily="34" charset="0"/>
                <a:cs typeface="Arial" pitchFamily="34" charset="0"/>
              </a:rPr>
              <a:t> = “</a:t>
            </a:r>
            <a:r>
              <a:rPr lang="en-US" sz="1100" dirty="0" err="1">
                <a:latin typeface="Arial" pitchFamily="34" charset="0"/>
                <a:cs typeface="Arial" pitchFamily="34" charset="0"/>
              </a:rPr>
              <a:t>fred</a:t>
            </a:r>
            <a:r>
              <a:rPr lang="en-US" sz="1100" dirty="0">
                <a:latin typeface="Arial" pitchFamily="34" charset="0"/>
                <a:cs typeface="Arial" pitchFamily="34" charset="0"/>
              </a:rPr>
              <a:t>”</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037858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Rot="1" noChangeAspect="1" noChangeArrowheads="1" noTextEdit="1"/>
          </p:cNvSpPr>
          <p:nvPr>
            <p:ph type="sldImg"/>
          </p:nvPr>
        </p:nvSpPr>
        <p:spPr>
          <a:xfrm>
            <a:off x="2149475" y="635000"/>
            <a:ext cx="4905375" cy="3678238"/>
          </a:xfrm>
          <a:ln/>
        </p:spPr>
      </p:sp>
      <p:sp>
        <p:nvSpPr>
          <p:cNvPr id="50181" name="Rectangle 3"/>
          <p:cNvSpPr>
            <a:spLocks noGrp="1" noChangeArrowheads="1"/>
          </p:cNvSpPr>
          <p:nvPr>
            <p:ph type="body" idx="1"/>
          </p:nvPr>
        </p:nvSpPr>
        <p:spPr>
          <a:xfrm>
            <a:off x="2111587" y="4638914"/>
            <a:ext cx="4714240" cy="4165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String Objects (Parsing Methods):</a:t>
            </a:r>
          </a:p>
          <a:p>
            <a:pPr algn="just" eaLnBrk="1" hangingPunct="1"/>
            <a:r>
              <a:rPr lang="en-US" dirty="0" err="1" smtClean="0"/>
              <a:t>String.chartAt</a:t>
            </a:r>
            <a:r>
              <a:rPr lang="en-US" dirty="0" smtClean="0"/>
              <a:t>(index)</a:t>
            </a:r>
          </a:p>
          <a:p>
            <a:pPr algn="just" eaLnBrk="1" hangingPunct="1"/>
            <a:r>
              <a:rPr lang="en-US" dirty="0" smtClean="0"/>
              <a:t>Use the </a:t>
            </a:r>
            <a:r>
              <a:rPr lang="en-US" dirty="0" err="1" smtClean="0"/>
              <a:t>string.charAt</a:t>
            </a:r>
            <a:r>
              <a:rPr lang="en-US" dirty="0" smtClean="0"/>
              <a:t>() method to extract a single character from a string when you know the position of that character. For this method, you specify an index value in the string as a parameter to the method. The index value of the first character of the string is 0. If your script needs to get a range of characters, use the </a:t>
            </a:r>
            <a:r>
              <a:rPr lang="en-US" dirty="0" err="1" smtClean="0"/>
              <a:t>string.substring</a:t>
            </a:r>
            <a:r>
              <a:rPr lang="en-US" dirty="0" smtClean="0"/>
              <a:t>() method. It is a common mistake to use </a:t>
            </a:r>
            <a:r>
              <a:rPr lang="en-US" dirty="0" err="1" smtClean="0"/>
              <a:t>string.substring</a:t>
            </a:r>
            <a:r>
              <a:rPr lang="en-US" dirty="0" smtClean="0"/>
              <a:t>() to extract a character from inside a string, when the </a:t>
            </a:r>
            <a:r>
              <a:rPr lang="en-US" dirty="0" err="1" smtClean="0"/>
              <a:t>string.charAt</a:t>
            </a:r>
            <a:r>
              <a:rPr lang="en-US" dirty="0" smtClean="0"/>
              <a:t>() method is more efficient.</a:t>
            </a:r>
          </a:p>
          <a:p>
            <a:pPr algn="just" eaLnBrk="1" hangingPunct="1"/>
            <a:r>
              <a:rPr lang="en-US" dirty="0" err="1" smtClean="0"/>
              <a:t>string.concat</a:t>
            </a:r>
            <a:r>
              <a:rPr lang="en-US" dirty="0" smtClean="0"/>
              <a:t>( string2)</a:t>
            </a:r>
          </a:p>
          <a:p>
            <a:pPr algn="just" eaLnBrk="1" hangingPunct="1"/>
            <a:r>
              <a:rPr lang="en-US" dirty="0" smtClean="0"/>
              <a:t>Returns: Combined string.</a:t>
            </a:r>
          </a:p>
          <a:p>
            <a:pPr algn="just" eaLnBrk="1" hangingPunct="1"/>
            <a:r>
              <a:rPr lang="en-US" dirty="0" smtClean="0"/>
              <a:t>“</a:t>
            </a:r>
            <a:r>
              <a:rPr lang="en-US" dirty="0" err="1" smtClean="0"/>
              <a:t>abc</a:t>
            </a:r>
            <a:r>
              <a:rPr lang="en-US" dirty="0" smtClean="0"/>
              <a:t>”.</a:t>
            </a:r>
            <a:r>
              <a:rPr lang="en-US" dirty="0" err="1" smtClean="0"/>
              <a:t>concat</a:t>
            </a:r>
            <a:r>
              <a:rPr lang="en-US" dirty="0" smtClean="0"/>
              <a:t>(“</a:t>
            </a:r>
            <a:r>
              <a:rPr lang="en-US" dirty="0" err="1" smtClean="0"/>
              <a:t>def</a:t>
            </a:r>
            <a:r>
              <a:rPr lang="en-US" dirty="0" smtClean="0"/>
              <a:t>”) // result: “</a:t>
            </a:r>
            <a:r>
              <a:rPr lang="en-US" dirty="0" err="1" smtClean="0"/>
              <a:t>abcdef</a:t>
            </a:r>
            <a:r>
              <a:rPr lang="en-US" dirty="0" smtClean="0"/>
              <a:t>”</a:t>
            </a:r>
          </a:p>
          <a:p>
            <a:pPr algn="just" eaLnBrk="1" hangingPunct="1"/>
            <a:r>
              <a:rPr lang="en-US" dirty="0" smtClean="0"/>
              <a:t>JavaScript’s add-by-value operator (+=) provides a convenient way to concatenate strings. N4 and IE4, however, introduces a string object method that performs the same task. The base string to which more text is appended is the object or value to the left of the period. The string to be appended is the parameter of the method, as the example demonstrates. Like the add-by-value operator, the </a:t>
            </a:r>
            <a:r>
              <a:rPr lang="en-US" dirty="0" err="1" smtClean="0"/>
              <a:t>concat</a:t>
            </a:r>
            <a:r>
              <a:rPr lang="en-US" dirty="0" smtClean="0"/>
              <a:t>() method doesn’t know about word endings. You are responsible for including the necessary space between words if the two strings require a space between them in the result.</a:t>
            </a:r>
          </a:p>
          <a:p>
            <a:pPr algn="just" eaLnBrk="1" hangingPunct="1"/>
            <a:endParaRPr lang="en-US" dirty="0" smtClean="0"/>
          </a:p>
        </p:txBody>
      </p:sp>
    </p:spTree>
    <p:extLst>
      <p:ext uri="{BB962C8B-B14F-4D97-AF65-F5344CB8AC3E}">
        <p14:creationId xmlns:p14="http://schemas.microsoft.com/office/powerpoint/2010/main" val="376256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3"/>
          <p:cNvSpPr>
            <a:spLocks noGrp="1" noChangeArrowheads="1"/>
          </p:cNvSpPr>
          <p:nvPr>
            <p:ph type="body" idx="1"/>
          </p:nvPr>
        </p:nvSpPr>
        <p:spPr>
          <a:xfrm>
            <a:off x="2111587" y="4638886"/>
            <a:ext cx="4714240" cy="431887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90000"/>
              </a:lnSpc>
            </a:pPr>
            <a:r>
              <a:rPr lang="en-US" b="1" u="sng" dirty="0" smtClean="0"/>
              <a:t>String Objects (Parsing Methods contd..):</a:t>
            </a:r>
            <a:endParaRPr lang="en-US" b="1" dirty="0" smtClean="0"/>
          </a:p>
          <a:p>
            <a:pPr algn="just">
              <a:lnSpc>
                <a:spcPct val="90000"/>
              </a:lnSpc>
            </a:pPr>
            <a:r>
              <a:rPr lang="en-US" dirty="0" err="1" smtClean="0"/>
              <a:t>string.match</a:t>
            </a:r>
            <a:r>
              <a:rPr lang="en-US" dirty="0" smtClean="0"/>
              <a:t>(</a:t>
            </a:r>
            <a:r>
              <a:rPr lang="en-US" dirty="0" err="1" smtClean="0"/>
              <a:t>regExpression</a:t>
            </a:r>
            <a:r>
              <a:rPr lang="en-US" dirty="0" smtClean="0"/>
              <a:t>)</a:t>
            </a:r>
            <a:r>
              <a:rPr lang="en-US" b="1" dirty="0" smtClean="0"/>
              <a:t> :</a:t>
            </a:r>
            <a:r>
              <a:rPr lang="en-US" dirty="0" smtClean="0"/>
              <a:t>Returns Array of matching strings.</a:t>
            </a:r>
          </a:p>
          <a:p>
            <a:pPr algn="just">
              <a:lnSpc>
                <a:spcPct val="90000"/>
              </a:lnSpc>
            </a:pPr>
            <a:r>
              <a:rPr lang="en-US" dirty="0" smtClean="0"/>
              <a:t>The </a:t>
            </a:r>
            <a:r>
              <a:rPr lang="en-US" dirty="0" err="1" smtClean="0"/>
              <a:t>string.match</a:t>
            </a:r>
            <a:r>
              <a:rPr lang="en-US" dirty="0" smtClean="0"/>
              <a:t>() method relies on the </a:t>
            </a:r>
            <a:r>
              <a:rPr lang="en-US" dirty="0" err="1" smtClean="0"/>
              <a:t>RegExp</a:t>
            </a:r>
            <a:r>
              <a:rPr lang="en-US" dirty="0" smtClean="0"/>
              <a:t> (regular expression) object. The parameter must be a regular expression object. This method returns an array value when at least one match turns up; otherwise the returned value is null.</a:t>
            </a:r>
          </a:p>
          <a:p>
            <a:pPr algn="just">
              <a:lnSpc>
                <a:spcPct val="90000"/>
              </a:lnSpc>
            </a:pPr>
            <a:r>
              <a:rPr lang="en-US" dirty="0" err="1" smtClean="0"/>
              <a:t>string.replace</a:t>
            </a:r>
            <a:r>
              <a:rPr lang="en-US" dirty="0" smtClean="0"/>
              <a:t>( </a:t>
            </a:r>
            <a:r>
              <a:rPr lang="en-US" dirty="0" err="1" smtClean="0"/>
              <a:t>regExpression</a:t>
            </a:r>
            <a:r>
              <a:rPr lang="en-US" dirty="0" smtClean="0"/>
              <a:t>, </a:t>
            </a:r>
            <a:r>
              <a:rPr lang="en-US" dirty="0" err="1" smtClean="0"/>
              <a:t>replaceString</a:t>
            </a:r>
            <a:r>
              <a:rPr lang="en-US" dirty="0" smtClean="0"/>
              <a:t>):</a:t>
            </a:r>
            <a:r>
              <a:rPr lang="en-US" b="1" dirty="0" smtClean="0"/>
              <a:t> </a:t>
            </a:r>
            <a:r>
              <a:rPr lang="en-US" dirty="0" smtClean="0"/>
              <a:t>Returns Changed string.</a:t>
            </a:r>
          </a:p>
          <a:p>
            <a:pPr algn="just" eaLnBrk="1" hangingPunct="1">
              <a:lnSpc>
                <a:spcPct val="90000"/>
              </a:lnSpc>
            </a:pPr>
            <a:r>
              <a:rPr lang="en-US" dirty="0" smtClean="0"/>
              <a:t>Regular expressions are commonly used to perform search-and-replace operations. JavaScript’s </a:t>
            </a:r>
            <a:r>
              <a:rPr lang="en-US" dirty="0" err="1" smtClean="0"/>
              <a:t>string.replace</a:t>
            </a:r>
            <a:r>
              <a:rPr lang="en-US" dirty="0" smtClean="0"/>
              <a:t>() method provides a simple framework in which to perform this kind of operation on any string.</a:t>
            </a:r>
          </a:p>
          <a:p>
            <a:pPr algn="just" eaLnBrk="1" hangingPunct="1">
              <a:lnSpc>
                <a:spcPct val="90000"/>
              </a:lnSpc>
            </a:pPr>
            <a:endParaRPr lang="en-US" dirty="0" smtClean="0"/>
          </a:p>
          <a:p>
            <a:pPr algn="just" eaLnBrk="1" hangingPunct="1">
              <a:lnSpc>
                <a:spcPct val="90000"/>
              </a:lnSpc>
            </a:pPr>
            <a:r>
              <a:rPr lang="en-US" dirty="0" err="1" smtClean="0"/>
              <a:t>var</a:t>
            </a:r>
            <a:r>
              <a:rPr lang="en-US" dirty="0" smtClean="0"/>
              <a:t> </a:t>
            </a:r>
            <a:r>
              <a:rPr lang="en-US" dirty="0" err="1" smtClean="0"/>
              <a:t>str</a:t>
            </a:r>
            <a:r>
              <a:rPr lang="en-US" dirty="0" smtClean="0"/>
              <a:t> = “To be, or not to be: that is the question.”</a:t>
            </a:r>
          </a:p>
          <a:p>
            <a:pPr algn="just" eaLnBrk="1" hangingPunct="1">
              <a:lnSpc>
                <a:spcPct val="90000"/>
              </a:lnSpc>
            </a:pPr>
            <a:r>
              <a:rPr lang="en-US" dirty="0" err="1" smtClean="0"/>
              <a:t>var</a:t>
            </a:r>
            <a:r>
              <a:rPr lang="en-US" dirty="0" smtClean="0"/>
              <a:t> </a:t>
            </a:r>
            <a:r>
              <a:rPr lang="en-US" dirty="0" err="1" smtClean="0"/>
              <a:t>regexp</a:t>
            </a:r>
            <a:r>
              <a:rPr lang="en-US" dirty="0" smtClean="0"/>
              <a:t> = /be/</a:t>
            </a:r>
          </a:p>
          <a:p>
            <a:pPr algn="just" eaLnBrk="1" hangingPunct="1">
              <a:lnSpc>
                <a:spcPct val="90000"/>
              </a:lnSpc>
            </a:pPr>
            <a:r>
              <a:rPr lang="en-US" dirty="0" err="1" smtClean="0"/>
              <a:t>str.relace</a:t>
            </a:r>
            <a:r>
              <a:rPr lang="en-US" dirty="0" smtClean="0"/>
              <a:t>(</a:t>
            </a:r>
            <a:r>
              <a:rPr lang="en-US" dirty="0" err="1" smtClean="0"/>
              <a:t>regexp</a:t>
            </a:r>
            <a:r>
              <a:rPr lang="en-US" dirty="0" smtClean="0"/>
              <a:t>, “exist”)</a:t>
            </a:r>
          </a:p>
          <a:p>
            <a:pPr algn="just" eaLnBrk="1" hangingPunct="1">
              <a:lnSpc>
                <a:spcPct val="90000"/>
              </a:lnSpc>
            </a:pPr>
            <a:endParaRPr lang="en-US" b="1" dirty="0" smtClean="0"/>
          </a:p>
          <a:p>
            <a:pPr algn="just" eaLnBrk="1" hangingPunct="1">
              <a:lnSpc>
                <a:spcPct val="90000"/>
              </a:lnSpc>
            </a:pPr>
            <a:endParaRPr lang="en-US" dirty="0" smtClean="0"/>
          </a:p>
          <a:p>
            <a:pPr algn="just" eaLnBrk="1" hangingPunct="1">
              <a:lnSpc>
                <a:spcPct val="90000"/>
              </a:lnSpc>
            </a:pPr>
            <a:r>
              <a:rPr lang="en-US" dirty="0" err="1" smtClean="0"/>
              <a:t>string.substr</a:t>
            </a:r>
            <a:r>
              <a:rPr lang="en-US" dirty="0" smtClean="0"/>
              <a:t>(start [, length]) :Returns Characters of the string from the first character of the given string to the specified length.</a:t>
            </a:r>
          </a:p>
        </p:txBody>
      </p:sp>
      <p:sp>
        <p:nvSpPr>
          <p:cNvPr id="54278" name="AutoShape 197"/>
          <p:cNvSpPr>
            <a:spLocks noChangeArrowheads="1"/>
          </p:cNvSpPr>
          <p:nvPr/>
        </p:nvSpPr>
        <p:spPr bwMode="auto">
          <a:xfrm>
            <a:off x="2083741" y="5960269"/>
            <a:ext cx="3920819" cy="644886"/>
          </a:xfrm>
          <a:prstGeom prst="flowChartAlternateProcess">
            <a:avLst/>
          </a:prstGeom>
          <a:solidFill>
            <a:schemeClr val="accent1">
              <a:alpha val="0"/>
            </a:schemeClr>
          </a:solidFill>
          <a:ln w="9525">
            <a:solidFill>
              <a:schemeClr val="tx1"/>
            </a:solidFill>
            <a:miter lim="800000"/>
            <a:headEnd/>
            <a:tailEnd/>
          </a:ln>
        </p:spPr>
        <p:txBody>
          <a:bodyPr wrap="none" lIns="96661" tIns="48331" rIns="96661" bIns="48331" anchor="ctr"/>
          <a:lstStyle/>
          <a:p>
            <a:pPr eaLnBrk="1" hangingPunct="1">
              <a:spcBef>
                <a:spcPct val="0"/>
              </a:spcBef>
              <a:buFontTx/>
              <a:buNone/>
            </a:pPr>
            <a:endParaRPr lang="en-US" dirty="0"/>
          </a:p>
        </p:txBody>
      </p:sp>
      <p:sp>
        <p:nvSpPr>
          <p:cNvPr id="54276" name="Rectangle 2"/>
          <p:cNvSpPr>
            <a:spLocks noGrp="1" noRot="1" noChangeAspect="1" noChangeArrowheads="1" noTextEdit="1"/>
          </p:cNvSpPr>
          <p:nvPr>
            <p:ph type="sldImg"/>
          </p:nvPr>
        </p:nvSpPr>
        <p:spPr>
          <a:xfrm>
            <a:off x="2149475" y="635000"/>
            <a:ext cx="4905375" cy="3678238"/>
          </a:xfrm>
          <a:ln/>
        </p:spPr>
      </p:sp>
    </p:spTree>
    <p:extLst>
      <p:ext uri="{BB962C8B-B14F-4D97-AF65-F5344CB8AC3E}">
        <p14:creationId xmlns:p14="http://schemas.microsoft.com/office/powerpoint/2010/main" val="1211180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Rot="1" noChangeAspect="1" noChangeArrowheads="1" noTextEdit="1"/>
          </p:cNvSpPr>
          <p:nvPr>
            <p:ph type="sldImg"/>
          </p:nvPr>
        </p:nvSpPr>
        <p:spPr>
          <a:xfrm>
            <a:off x="2149475" y="635000"/>
            <a:ext cx="4905375" cy="3678238"/>
          </a:xfrm>
          <a:ln/>
        </p:spPr>
      </p:sp>
      <p:sp>
        <p:nvSpPr>
          <p:cNvPr id="57349" name="Rectangle 3"/>
          <p:cNvSpPr>
            <a:spLocks noGrp="1" noChangeArrowheads="1"/>
          </p:cNvSpPr>
          <p:nvPr>
            <p:ph type="body" idx="1"/>
          </p:nvPr>
        </p:nvSpPr>
        <p:spPr>
          <a:xfrm>
            <a:off x="2111588" y="4638914"/>
            <a:ext cx="4892673" cy="38955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latin typeface="Arial" pitchFamily="34" charset="0"/>
                <a:cs typeface="Arial" pitchFamily="34" charset="0"/>
              </a:rPr>
              <a:t>String Objects (Parsing Methods contd..):</a:t>
            </a:r>
            <a:endParaRPr lang="en-US" b="1" dirty="0" smtClean="0">
              <a:latin typeface="Arial" pitchFamily="34" charset="0"/>
              <a:cs typeface="Arial" pitchFamily="34" charset="0"/>
            </a:endParaRPr>
          </a:p>
          <a:p>
            <a:pPr algn="just" eaLnBrk="1" hangingPunct="1"/>
            <a:r>
              <a:rPr lang="en-US" dirty="0" err="1" smtClean="0">
                <a:latin typeface="Arial" pitchFamily="34" charset="0"/>
                <a:cs typeface="Arial" pitchFamily="34" charset="0"/>
              </a:rPr>
              <a:t>string.toLowerCase</a:t>
            </a:r>
            <a:r>
              <a:rPr lang="en-US" dirty="0" smtClean="0">
                <a:latin typeface="Arial" pitchFamily="34" charset="0"/>
                <a:cs typeface="Arial" pitchFamily="34" charset="0"/>
              </a:rPr>
              <a:t>() and </a:t>
            </a:r>
            <a:r>
              <a:rPr lang="en-US" dirty="0" err="1" smtClean="0">
                <a:latin typeface="Arial" pitchFamily="34" charset="0"/>
                <a:cs typeface="Arial" pitchFamily="34" charset="0"/>
              </a:rPr>
              <a:t>string.toUpperCase</a:t>
            </a:r>
            <a:r>
              <a:rPr lang="en-US" dirty="0" smtClean="0">
                <a:latin typeface="Arial" pitchFamily="34" charset="0"/>
                <a:cs typeface="Arial" pitchFamily="34" charset="0"/>
              </a:rPr>
              <a:t>()</a:t>
            </a:r>
          </a:p>
          <a:p>
            <a:pPr algn="just" eaLnBrk="1" hangingPunct="1"/>
            <a:r>
              <a:rPr lang="en-US" dirty="0" smtClean="0">
                <a:latin typeface="Arial" pitchFamily="34" charset="0"/>
                <a:cs typeface="Arial" pitchFamily="34" charset="0"/>
              </a:rPr>
              <a:t>Returns: The string in all lower- or uppercase, depending on which method you invoke.</a:t>
            </a:r>
          </a:p>
          <a:p>
            <a:pPr algn="just" eaLnBrk="1" hangingPunct="1"/>
            <a:r>
              <a:rPr lang="en-US" dirty="0" smtClean="0">
                <a:latin typeface="Arial" pitchFamily="34" charset="0"/>
                <a:cs typeface="Arial" pitchFamily="34" charset="0"/>
              </a:rPr>
              <a:t>A great deal of what takes place on the Internet (and in JavaScript) is case-sensitive. URLs on some servers, for instance, are case-sensitive for directory names and filenames. These two methods, the simplest of the string methods, convert any string to either all lowercase or all uppercase. Any mixed-case strings get converted to a uniform case. If you want to compare user input from a field against some coded string without worrying about matching case, you should convert both strings to the same case for the comparison.</a:t>
            </a:r>
          </a:p>
        </p:txBody>
      </p:sp>
    </p:spTree>
    <p:extLst>
      <p:ext uri="{BB962C8B-B14F-4D97-AF65-F5344CB8AC3E}">
        <p14:creationId xmlns:p14="http://schemas.microsoft.com/office/powerpoint/2010/main" val="3773936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Rot="1" noChangeAspect="1" noChangeArrowheads="1" noTextEdit="1"/>
          </p:cNvSpPr>
          <p:nvPr>
            <p:ph type="sldImg"/>
          </p:nvPr>
        </p:nvSpPr>
        <p:spPr>
          <a:xfrm>
            <a:off x="2149475" y="635000"/>
            <a:ext cx="4905375" cy="3678238"/>
          </a:xfrm>
          <a:ln/>
        </p:spPr>
      </p:sp>
      <p:sp>
        <p:nvSpPr>
          <p:cNvPr id="59397" name="Rectangle 3"/>
          <p:cNvSpPr>
            <a:spLocks noGrp="1" noChangeArrowheads="1"/>
          </p:cNvSpPr>
          <p:nvPr>
            <p:ph type="body" idx="1"/>
          </p:nvPr>
        </p:nvSpPr>
        <p:spPr>
          <a:xfrm>
            <a:off x="2111587" y="4638914"/>
            <a:ext cx="4714240" cy="4165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latin typeface="Arial" pitchFamily="34" charset="0"/>
                <a:cs typeface="Arial" pitchFamily="34" charset="0"/>
              </a:rPr>
              <a:t>String Objects (Formatting Methods):</a:t>
            </a:r>
            <a:endParaRPr lang="en-US" b="1" dirty="0" smtClean="0">
              <a:latin typeface="Arial" pitchFamily="34" charset="0"/>
              <a:cs typeface="Arial" pitchFamily="34" charset="0"/>
            </a:endParaRPr>
          </a:p>
          <a:p>
            <a:pPr algn="just" eaLnBrk="1" hangingPunct="1"/>
            <a:r>
              <a:rPr lang="en-US" dirty="0" smtClean="0">
                <a:latin typeface="Arial" pitchFamily="34" charset="0"/>
                <a:cs typeface="Arial" pitchFamily="34" charset="0"/>
              </a:rPr>
              <a:t>Now we come to the other group of string object methods, which ease the process of creating the numerous string display characteristics when you use JavaScript to assemble HTML code.</a:t>
            </a:r>
          </a:p>
          <a:p>
            <a:pPr algn="just" eaLnBrk="1" hangingPunct="1"/>
            <a:r>
              <a:rPr lang="en-US" dirty="0" smtClean="0">
                <a:latin typeface="Arial" pitchFamily="34" charset="0"/>
                <a:cs typeface="Arial" pitchFamily="34" charset="0"/>
              </a:rPr>
              <a:t>You can still use the standard HTML tags instead of by calling the string methods in your web pages. The choice is up to you. One advantage to the string methods is that they never forget the ending tag of a tag pair.</a:t>
            </a:r>
          </a:p>
          <a:p>
            <a:pPr algn="just" eaLnBrk="1" hangingPunct="1"/>
            <a:r>
              <a:rPr lang="en-US" dirty="0" err="1" smtClean="0">
                <a:latin typeface="Arial" pitchFamily="34" charset="0"/>
                <a:cs typeface="Arial" pitchFamily="34" charset="0"/>
              </a:rPr>
              <a:t>string.fontsize</a:t>
            </a:r>
            <a:r>
              <a:rPr lang="en-US" dirty="0" smtClean="0">
                <a:latin typeface="Arial" pitchFamily="34" charset="0"/>
                <a:cs typeface="Arial" pitchFamily="34" charset="0"/>
              </a:rPr>
              <a:t>() and </a:t>
            </a:r>
            <a:r>
              <a:rPr lang="en-US" dirty="0" err="1" smtClean="0">
                <a:latin typeface="Arial" pitchFamily="34" charset="0"/>
                <a:cs typeface="Arial" pitchFamily="34" charset="0"/>
              </a:rPr>
              <a:t>string.fontcolor</a:t>
            </a:r>
            <a:r>
              <a:rPr lang="en-US" dirty="0" smtClean="0">
                <a:latin typeface="Arial" pitchFamily="34" charset="0"/>
                <a:cs typeface="Arial" pitchFamily="34" charset="0"/>
              </a:rPr>
              <a:t>() also affect the font characteristics of strings displayed in the HTML page. The parameters for these items are pretty straightforward —an integer between 1 and 7 corresponding to the seven browser font sizes and a color value (as either a hexadecimal triplet or color constant name) for the designated text.</a:t>
            </a:r>
          </a:p>
        </p:txBody>
      </p:sp>
    </p:spTree>
    <p:extLst>
      <p:ext uri="{BB962C8B-B14F-4D97-AF65-F5344CB8AC3E}">
        <p14:creationId xmlns:p14="http://schemas.microsoft.com/office/powerpoint/2010/main" val="2798884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Rot="1" noChangeAspect="1" noChangeArrowheads="1" noTextEdit="1"/>
          </p:cNvSpPr>
          <p:nvPr>
            <p:ph type="sldImg"/>
          </p:nvPr>
        </p:nvSpPr>
        <p:spPr>
          <a:xfrm>
            <a:off x="2149475" y="635000"/>
            <a:ext cx="4905375" cy="3678238"/>
          </a:xfrm>
          <a:ln/>
        </p:spPr>
      </p:sp>
      <p:sp>
        <p:nvSpPr>
          <p:cNvPr id="61445" name="Rectangle 3"/>
          <p:cNvSpPr>
            <a:spLocks noGrp="1" noChangeArrowheads="1"/>
          </p:cNvSpPr>
          <p:nvPr>
            <p:ph type="body" idx="1"/>
          </p:nvPr>
        </p:nvSpPr>
        <p:spPr>
          <a:xfrm>
            <a:off x="2111587" y="4638914"/>
            <a:ext cx="4714240" cy="4165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a:t>URL String Encoding and Decoding</a:t>
            </a:r>
            <a:endParaRPr lang="en-US" b="1" dirty="0"/>
          </a:p>
          <a:p>
            <a:pPr algn="just" eaLnBrk="1" hangingPunct="1"/>
            <a:r>
              <a:rPr lang="en-US" dirty="0"/>
              <a:t>escape(“Howdy </a:t>
            </a:r>
            <a:r>
              <a:rPr lang="en-US" dirty="0" err="1"/>
              <a:t>Pardner</a:t>
            </a:r>
            <a:r>
              <a:rPr lang="en-US" dirty="0"/>
              <a:t>”) // result = “Howdy%20Pardner”</a:t>
            </a:r>
          </a:p>
          <a:p>
            <a:pPr algn="just" eaLnBrk="1" hangingPunct="1"/>
            <a:r>
              <a:rPr lang="en-US" dirty="0" err="1"/>
              <a:t>unescape</a:t>
            </a:r>
            <a:r>
              <a:rPr lang="en-US" dirty="0"/>
              <a:t>(“Howdy%20Pardner”) // result = “Howdy </a:t>
            </a:r>
            <a:r>
              <a:rPr lang="en-US" dirty="0" err="1"/>
              <a:t>Pardner</a:t>
            </a:r>
            <a:r>
              <a:rPr lang="en-US" dirty="0"/>
              <a:t>”</a:t>
            </a:r>
          </a:p>
          <a:p>
            <a:pPr algn="just" eaLnBrk="1" hangingPunct="1"/>
            <a:r>
              <a:rPr lang="en-US" dirty="0"/>
              <a:t>When browsers and servers communicate, some </a:t>
            </a:r>
            <a:r>
              <a:rPr lang="en-US" dirty="0" err="1"/>
              <a:t>nonalphanumeric</a:t>
            </a:r>
            <a:r>
              <a:rPr lang="en-US" dirty="0"/>
              <a:t> characters that we take for granted (such as a space) cannot make the journey in their native form. Only a narrower set of letters, numbers, and punctuation is allowed. To accommodate the rest, the characters must be encoded with a special symbol (%)and their hexadecimal ASCII values. For example, the space character is hex 20 (ASCII decimal 32). When encoded, it looks like %20. You may have seen this symbol in browser history lists or URLs.</a:t>
            </a:r>
          </a:p>
          <a:p>
            <a:pPr algn="just" eaLnBrk="1" hangingPunct="1"/>
            <a:r>
              <a:rPr lang="en-US" dirty="0"/>
              <a:t>JavaScript includes two functions, escape() and </a:t>
            </a:r>
            <a:r>
              <a:rPr lang="en-US" dirty="0" err="1"/>
              <a:t>unescape</a:t>
            </a:r>
            <a:r>
              <a:rPr lang="en-US" dirty="0"/>
              <a:t>(), that offer instant conversion of whole strings. To convert a plain string to one with these escape codes, use the escape function, as in escape(“Howdy </a:t>
            </a:r>
            <a:r>
              <a:rPr lang="en-US" dirty="0" err="1"/>
              <a:t>Pardner</a:t>
            </a:r>
            <a:r>
              <a:rPr lang="en-US" dirty="0"/>
              <a:t>”) // result = “Howdy%20Pardner”. The </a:t>
            </a:r>
            <a:r>
              <a:rPr lang="en-US" dirty="0" err="1"/>
              <a:t>unescape</a:t>
            </a:r>
            <a:r>
              <a:rPr lang="en-US" dirty="0"/>
              <a:t>() function converts the escape codes into human-readable form.</a:t>
            </a:r>
          </a:p>
        </p:txBody>
      </p:sp>
    </p:spTree>
    <p:extLst>
      <p:ext uri="{BB962C8B-B14F-4D97-AF65-F5344CB8AC3E}">
        <p14:creationId xmlns:p14="http://schemas.microsoft.com/office/powerpoint/2010/main" val="23983918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913606371"/>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05421882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986673039"/>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7965973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2549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8246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1736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723552899"/>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785937831"/>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564876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90536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12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06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793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457938712"/>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7">
            <a:extLst>
              <a:ext uri="{96DAC541-7B7A-43D3-8B79-37D633B846F1}">
                <asvg:svgBlip xmlns=""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14907660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05991" y="3068961"/>
            <a:ext cx="5374373" cy="720725"/>
          </a:xfrm>
        </p:spPr>
        <p:txBody>
          <a:bodyPr/>
          <a:lstStyle/>
          <a:p>
            <a:r>
              <a:rPr lang="en-US" sz="2400" dirty="0" err="1"/>
              <a:t>Javascript</a:t>
            </a:r>
            <a:r>
              <a:rPr lang="en-US" sz="2400" dirty="0"/>
              <a:t> ES6</a:t>
            </a:r>
            <a:endParaRPr lang="en-US" sz="2400" dirty="0"/>
          </a:p>
        </p:txBody>
      </p:sp>
      <p:sp>
        <p:nvSpPr>
          <p:cNvPr id="4" name="Subtitle 3"/>
          <p:cNvSpPr>
            <a:spLocks noGrp="1"/>
          </p:cNvSpPr>
          <p:nvPr>
            <p:ph type="subTitle" idx="1"/>
          </p:nvPr>
        </p:nvSpPr>
        <p:spPr>
          <a:xfrm>
            <a:off x="305991" y="3932560"/>
            <a:ext cx="6122518" cy="1223963"/>
          </a:xfrm>
        </p:spPr>
        <p:txBody>
          <a:bodyPr>
            <a:normAutofit/>
          </a:bodyPr>
          <a:lstStyle/>
          <a:p>
            <a:r>
              <a:rPr lang="en-US" sz="2000" dirty="0"/>
              <a:t>Lesson 3: Working with Predefined Core </a:t>
            </a:r>
            <a:endParaRPr lang="en-US" sz="2000" dirty="0" smtClean="0"/>
          </a:p>
          <a:p>
            <a:endParaRPr lang="en-US" sz="2000" dirty="0"/>
          </a:p>
          <a:p>
            <a:r>
              <a:rPr lang="en-US" sz="2000" dirty="0" smtClean="0"/>
              <a:t>Objects</a:t>
            </a:r>
            <a:endParaRPr lang="en-US" sz="2000" dirty="0"/>
          </a:p>
          <a:p>
            <a:endParaRPr lang="en-US" sz="2000" dirty="0"/>
          </a:p>
          <a:p>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4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3200" dirty="0">
                <a:solidFill>
                  <a:srgbClr val="000000"/>
                </a:solidFill>
                <a:ea typeface="ヒラギノ角ゴ Pro W3"/>
                <a:cs typeface="ヒラギノ角ゴ Pro W3"/>
              </a:rPr>
              <a:t>Demo</a:t>
            </a:r>
          </a:p>
        </p:txBody>
      </p:sp>
      <p:sp>
        <p:nvSpPr>
          <p:cNvPr id="16" name="Content Placeholder 15"/>
          <p:cNvSpPr>
            <a:spLocks noGrp="1"/>
          </p:cNvSpPr>
          <p:nvPr>
            <p:ph idx="1"/>
          </p:nvPr>
        </p:nvSpPr>
        <p:spPr/>
        <p:txBody>
          <a:bodyPr/>
          <a:lstStyle/>
          <a:p>
            <a:r>
              <a:rPr lang="en-US" dirty="0"/>
              <a:t>string_len.html</a:t>
            </a:r>
          </a:p>
          <a:p>
            <a:r>
              <a:rPr lang="en-US" dirty="0"/>
              <a:t>string_method.html</a:t>
            </a:r>
          </a:p>
          <a:p>
            <a:r>
              <a:rPr lang="en-US" dirty="0"/>
              <a:t>string_style.html</a:t>
            </a:r>
          </a:p>
          <a:p>
            <a:pPr marL="0" indent="0">
              <a:buNone/>
            </a:pPr>
            <a:endParaRPr lang="en-US" dirty="0"/>
          </a:p>
        </p:txBody>
      </p:sp>
    </p:spTree>
    <p:extLst>
      <p:ext uri="{BB962C8B-B14F-4D97-AF65-F5344CB8AC3E}">
        <p14:creationId xmlns:p14="http://schemas.microsoft.com/office/powerpoint/2010/main" val="1916507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3.3: Math Object</a:t>
            </a:r>
            <a:br>
              <a:rPr lang="en-US" sz="1200" dirty="0"/>
            </a:br>
            <a:r>
              <a:rPr lang="en-US" dirty="0"/>
              <a:t>Math Object - Properties &amp; </a:t>
            </a:r>
            <a:r>
              <a:rPr lang="en-US" dirty="0" smtClean="0"/>
              <a:t>Methods</a:t>
            </a:r>
            <a:endParaRPr lang="en-US" dirty="0"/>
          </a:p>
        </p:txBody>
      </p:sp>
      <p:graphicFrame>
        <p:nvGraphicFramePr>
          <p:cNvPr id="26731" name="Group 107"/>
          <p:cNvGraphicFramePr>
            <a:graphicFrameLocks noGrp="1"/>
          </p:cNvGraphicFramePr>
          <p:nvPr>
            <p:ph idx="1"/>
            <p:extLst>
              <p:ext uri="{D42A27DB-BD31-4B8C-83A1-F6EECF244321}">
                <p14:modId xmlns:p14="http://schemas.microsoft.com/office/powerpoint/2010/main" val="3707004153"/>
              </p:ext>
            </p:extLst>
          </p:nvPr>
        </p:nvGraphicFramePr>
        <p:xfrm>
          <a:off x="298450" y="1495425"/>
          <a:ext cx="8846036" cy="3727072"/>
        </p:xfrm>
        <a:graphic>
          <a:graphicData uri="http://schemas.openxmlformats.org/drawingml/2006/table">
            <a:tbl>
              <a:tblPr/>
              <a:tblGrid>
                <a:gridCol w="3259066"/>
                <a:gridCol w="5586970"/>
              </a:tblGrid>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kern="1200" cap="none" normalizeH="0" baseline="0" dirty="0" smtClean="0">
                          <a:ln>
                            <a:noFill/>
                          </a:ln>
                          <a:solidFill>
                            <a:schemeClr val="tx1"/>
                          </a:solidFill>
                          <a:effectLst/>
                          <a:latin typeface="+mn-lt"/>
                          <a:ea typeface="+mn-ea"/>
                          <a:cs typeface="Times New Roman" pitchFamily="18" charset="0"/>
                        </a:rPr>
                        <a:t>Property/</a:t>
                      </a: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kern="1200" cap="none" normalizeH="0" baseline="0" dirty="0" smtClean="0">
                          <a:ln>
                            <a:noFill/>
                          </a:ln>
                          <a:solidFill>
                            <a:schemeClr val="tx1"/>
                          </a:solidFill>
                          <a:effectLst/>
                          <a:latin typeface="+mn-lt"/>
                          <a:ea typeface="+mn-ea"/>
                          <a:cs typeface="Times New Roman" pitchFamily="18" charset="0"/>
                        </a:rPr>
                        <a:t>Method</a:t>
                      </a: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cs typeface="Times New Roman" pitchFamily="18" charset="0"/>
                        </a:rPr>
                        <a:t>Description</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83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cs typeface="Times New Roman" pitchFamily="18" charset="0"/>
                        </a:rPr>
                        <a:t>Math.PI</a:t>
                      </a:r>
                      <a:r>
                        <a:rPr kumimoji="0" lang="en-US" sz="1800" b="0" i="0" u="none" strike="noStrike" cap="none" normalizeH="0" baseline="0" dirty="0" smtClean="0">
                          <a:ln>
                            <a:noFill/>
                          </a:ln>
                          <a:solidFill>
                            <a:schemeClr val="tx1"/>
                          </a:solidFill>
                          <a:effectLst/>
                          <a:latin typeface="+mn-lt"/>
                          <a:cs typeface="Times New Roman" pitchFamily="18" charset="0"/>
                        </a:rPr>
                        <a:t> </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PI (3.141592653589793116)</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cs typeface="Times New Roman" pitchFamily="18" charset="0"/>
                        </a:rPr>
                        <a:t>Math.SQRT2 </a:t>
                      </a:r>
                      <a:endParaRPr kumimoji="0" lang="en-US" sz="1800" b="0" i="0" u="none" strike="noStrike" cap="none" normalizeH="0" baseline="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Square root of 2 (1.4142)</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cs typeface="Times New Roman" pitchFamily="18" charset="0"/>
                        </a:rPr>
                        <a:t>Math.random() </a:t>
                      </a:r>
                      <a:endParaRPr kumimoji="0" lang="en-US" sz="1800" b="0" i="0" u="none" strike="noStrike" cap="none" normalizeH="0" baseline="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Random number between 0 and 1</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cs typeface="Times New Roman" pitchFamily="18" charset="0"/>
                        </a:rPr>
                        <a:t>Math.round</a:t>
                      </a:r>
                      <a:r>
                        <a:rPr kumimoji="0" lang="en-US" sz="1800" b="0" i="1" u="none" strike="noStrike" cap="none" normalizeH="0" baseline="0" smtClean="0">
                          <a:ln>
                            <a:noFill/>
                          </a:ln>
                          <a:solidFill>
                            <a:schemeClr val="tx1"/>
                          </a:solidFill>
                          <a:effectLst/>
                          <a:latin typeface="+mn-lt"/>
                          <a:cs typeface="Times New Roman" pitchFamily="18" charset="0"/>
                        </a:rPr>
                        <a:t>(</a:t>
                      </a:r>
                      <a:r>
                        <a:rPr kumimoji="0" lang="en-US" sz="1800" b="0" i="0" u="none" strike="noStrike" cap="none" normalizeH="0" baseline="0" smtClean="0">
                          <a:ln>
                            <a:noFill/>
                          </a:ln>
                          <a:solidFill>
                            <a:schemeClr val="tx1"/>
                          </a:solidFill>
                          <a:effectLst/>
                          <a:latin typeface="+mn-lt"/>
                          <a:cs typeface="Times New Roman" pitchFamily="18" charset="0"/>
                        </a:rPr>
                        <a:t>val) </a:t>
                      </a:r>
                      <a:endParaRPr kumimoji="0" lang="en-US" sz="1800" b="0" i="0" u="none" strike="noStrike" cap="none" normalizeH="0" baseline="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N+1 when </a:t>
                      </a:r>
                      <a:r>
                        <a:rPr kumimoji="0" lang="en-US" sz="1800" b="0" i="1" u="none" strike="noStrike" cap="none" normalizeH="0" baseline="0" dirty="0" err="1" smtClean="0">
                          <a:ln>
                            <a:noFill/>
                          </a:ln>
                          <a:solidFill>
                            <a:schemeClr val="tx1"/>
                          </a:solidFill>
                          <a:effectLst/>
                          <a:latin typeface="+mn-lt"/>
                          <a:cs typeface="Times New Roman" pitchFamily="18" charset="0"/>
                        </a:rPr>
                        <a:t>val</a:t>
                      </a:r>
                      <a:r>
                        <a:rPr kumimoji="0" lang="en-US" sz="1800" b="0" i="1" u="none" strike="noStrike" cap="none" normalizeH="0" baseline="0" dirty="0" smtClean="0">
                          <a:ln>
                            <a:noFill/>
                          </a:ln>
                          <a:solidFill>
                            <a:schemeClr val="tx1"/>
                          </a:solidFill>
                          <a:effectLst/>
                          <a:latin typeface="+mn-lt"/>
                          <a:cs typeface="Times New Roman" pitchFamily="18" charset="0"/>
                        </a:rPr>
                        <a:t> </a:t>
                      </a:r>
                      <a:r>
                        <a:rPr kumimoji="0" lang="en-US" sz="1800" b="0" i="0" u="none" strike="noStrike" cap="none" normalizeH="0" baseline="0" dirty="0" smtClean="0">
                          <a:ln>
                            <a:noFill/>
                          </a:ln>
                          <a:solidFill>
                            <a:schemeClr val="tx1"/>
                          </a:solidFill>
                          <a:effectLst/>
                          <a:latin typeface="+mn-lt"/>
                          <a:cs typeface="Times New Roman" pitchFamily="18" charset="0"/>
                        </a:rPr>
                        <a:t>&gt;= n.5; otherwise N</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403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cs typeface="Times New Roman" pitchFamily="18" charset="0"/>
                        </a:rPr>
                        <a:t>Math.max</a:t>
                      </a:r>
                      <a:r>
                        <a:rPr kumimoji="0" lang="en-US" sz="1800" b="0" i="1" u="none" strike="noStrike" cap="none" normalizeH="0" baseline="0" smtClean="0">
                          <a:ln>
                            <a:noFill/>
                          </a:ln>
                          <a:solidFill>
                            <a:schemeClr val="tx1"/>
                          </a:solidFill>
                          <a:effectLst/>
                          <a:latin typeface="+mn-lt"/>
                          <a:cs typeface="Times New Roman" pitchFamily="18" charset="0"/>
                        </a:rPr>
                        <a:t>(</a:t>
                      </a:r>
                      <a:r>
                        <a:rPr kumimoji="0" lang="en-US" sz="1800" b="0" i="0" u="none" strike="noStrike" cap="none" normalizeH="0" baseline="0" smtClean="0">
                          <a:ln>
                            <a:noFill/>
                          </a:ln>
                          <a:solidFill>
                            <a:schemeClr val="tx1"/>
                          </a:solidFill>
                          <a:effectLst/>
                          <a:latin typeface="+mn-lt"/>
                          <a:cs typeface="Times New Roman" pitchFamily="18" charset="0"/>
                        </a:rPr>
                        <a:t>val1, val2) </a:t>
                      </a:r>
                      <a:endParaRPr kumimoji="0" lang="en-US" sz="1800" b="0" i="0" u="none" strike="noStrike" cap="none" normalizeH="0" baseline="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The greater of </a:t>
                      </a:r>
                      <a:r>
                        <a:rPr kumimoji="0" lang="en-US" sz="1800" b="0" i="1" u="none" strike="noStrike" cap="none" normalizeH="0" baseline="0" dirty="0" smtClean="0">
                          <a:ln>
                            <a:noFill/>
                          </a:ln>
                          <a:solidFill>
                            <a:schemeClr val="tx1"/>
                          </a:solidFill>
                          <a:effectLst/>
                          <a:latin typeface="+mn-lt"/>
                          <a:cs typeface="Times New Roman" pitchFamily="18" charset="0"/>
                        </a:rPr>
                        <a:t>val1 </a:t>
                      </a:r>
                      <a:r>
                        <a:rPr kumimoji="0" lang="en-US" sz="1800" b="0" i="0" u="none" strike="noStrike" cap="none" normalizeH="0" baseline="0" dirty="0" smtClean="0">
                          <a:ln>
                            <a:noFill/>
                          </a:ln>
                          <a:solidFill>
                            <a:schemeClr val="tx1"/>
                          </a:solidFill>
                          <a:effectLst/>
                          <a:latin typeface="+mn-lt"/>
                          <a:cs typeface="Times New Roman" pitchFamily="18" charset="0"/>
                        </a:rPr>
                        <a:t>or </a:t>
                      </a:r>
                      <a:r>
                        <a:rPr kumimoji="0" lang="en-US" sz="1800" b="0" i="1" u="none" strike="noStrike" cap="none" normalizeH="0" baseline="0" dirty="0" smtClean="0">
                          <a:ln>
                            <a:noFill/>
                          </a:ln>
                          <a:solidFill>
                            <a:schemeClr val="tx1"/>
                          </a:solidFill>
                          <a:effectLst/>
                          <a:latin typeface="+mn-lt"/>
                          <a:cs typeface="Times New Roman" pitchFamily="18" charset="0"/>
                        </a:rPr>
                        <a:t>val2</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cs typeface="Times New Roman" pitchFamily="18" charset="0"/>
                        </a:rPr>
                        <a:t>Math.min</a:t>
                      </a:r>
                      <a:r>
                        <a:rPr kumimoji="0" lang="en-US" sz="1800" b="0" i="1" u="none" strike="noStrike" cap="none" normalizeH="0" baseline="0" dirty="0" smtClean="0">
                          <a:ln>
                            <a:noFill/>
                          </a:ln>
                          <a:solidFill>
                            <a:schemeClr val="tx1"/>
                          </a:solidFill>
                          <a:effectLst/>
                          <a:latin typeface="+mn-lt"/>
                          <a:cs typeface="Times New Roman" pitchFamily="18" charset="0"/>
                        </a:rPr>
                        <a:t>(</a:t>
                      </a:r>
                      <a:r>
                        <a:rPr kumimoji="0" lang="en-US" sz="1800" b="0" i="0" u="none" strike="noStrike" cap="none" normalizeH="0" baseline="0" dirty="0" smtClean="0">
                          <a:ln>
                            <a:noFill/>
                          </a:ln>
                          <a:solidFill>
                            <a:schemeClr val="tx1"/>
                          </a:solidFill>
                          <a:effectLst/>
                          <a:latin typeface="+mn-lt"/>
                          <a:cs typeface="Times New Roman" pitchFamily="18" charset="0"/>
                        </a:rPr>
                        <a:t>val1, val2) </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The lesser of </a:t>
                      </a:r>
                      <a:r>
                        <a:rPr kumimoji="0" lang="en-US" sz="1800" b="0" i="1" u="none" strike="noStrike" cap="none" normalizeH="0" baseline="0" dirty="0" smtClean="0">
                          <a:ln>
                            <a:noFill/>
                          </a:ln>
                          <a:solidFill>
                            <a:schemeClr val="tx1"/>
                          </a:solidFill>
                          <a:effectLst/>
                          <a:latin typeface="+mn-lt"/>
                          <a:cs typeface="Times New Roman" pitchFamily="18" charset="0"/>
                        </a:rPr>
                        <a:t>val1 </a:t>
                      </a:r>
                      <a:r>
                        <a:rPr kumimoji="0" lang="en-US" sz="1800" b="0" i="0" u="none" strike="noStrike" cap="none" normalizeH="0" baseline="0" dirty="0" smtClean="0">
                          <a:ln>
                            <a:noFill/>
                          </a:ln>
                          <a:solidFill>
                            <a:schemeClr val="tx1"/>
                          </a:solidFill>
                          <a:effectLst/>
                          <a:latin typeface="+mn-lt"/>
                          <a:cs typeface="Times New Roman" pitchFamily="18" charset="0"/>
                        </a:rPr>
                        <a:t>or </a:t>
                      </a:r>
                      <a:r>
                        <a:rPr kumimoji="0" lang="en-US" sz="1800" b="0" i="1" u="none" strike="noStrike" cap="none" normalizeH="0" baseline="0" dirty="0" smtClean="0">
                          <a:ln>
                            <a:noFill/>
                          </a:ln>
                          <a:solidFill>
                            <a:schemeClr val="tx1"/>
                          </a:solidFill>
                          <a:effectLst/>
                          <a:latin typeface="+mn-lt"/>
                          <a:cs typeface="Times New Roman" pitchFamily="18" charset="0"/>
                        </a:rPr>
                        <a:t>val2</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83942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smtClean="0"/>
              <a:t>Demo</a:t>
            </a:r>
            <a:endParaRPr lang="en-US" dirty="0"/>
          </a:p>
        </p:txBody>
      </p:sp>
      <p:sp>
        <p:nvSpPr>
          <p:cNvPr id="17" name="Content Placeholder 16"/>
          <p:cNvSpPr>
            <a:spLocks noGrp="1"/>
          </p:cNvSpPr>
          <p:nvPr>
            <p:ph idx="1"/>
          </p:nvPr>
        </p:nvSpPr>
        <p:spPr/>
        <p:txBody>
          <a:bodyPr/>
          <a:lstStyle/>
          <a:p>
            <a:r>
              <a:rPr lang="en-US" dirty="0"/>
              <a:t>Rand_fun.html</a:t>
            </a:r>
          </a:p>
          <a:p>
            <a:endParaRPr lang="en-US" dirty="0"/>
          </a:p>
        </p:txBody>
      </p:sp>
    </p:spTree>
    <p:extLst>
      <p:ext uri="{BB962C8B-B14F-4D97-AF65-F5344CB8AC3E}">
        <p14:creationId xmlns:p14="http://schemas.microsoft.com/office/powerpoint/2010/main" val="1583627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3.4: Date Object </a:t>
            </a:r>
            <a:br>
              <a:rPr lang="en-US" sz="1200" dirty="0"/>
            </a:br>
            <a:r>
              <a:rPr lang="en-US" dirty="0"/>
              <a:t>Date</a:t>
            </a:r>
          </a:p>
        </p:txBody>
      </p:sp>
      <p:graphicFrame>
        <p:nvGraphicFramePr>
          <p:cNvPr id="32822" name="Group 54"/>
          <p:cNvGraphicFramePr>
            <a:graphicFrameLocks noGrp="1"/>
          </p:cNvGraphicFramePr>
          <p:nvPr>
            <p:ph idx="1"/>
            <p:extLst>
              <p:ext uri="{D42A27DB-BD31-4B8C-83A1-F6EECF244321}">
                <p14:modId xmlns:p14="http://schemas.microsoft.com/office/powerpoint/2010/main" val="145971470"/>
              </p:ext>
            </p:extLst>
          </p:nvPr>
        </p:nvGraphicFramePr>
        <p:xfrm>
          <a:off x="203200" y="2525486"/>
          <a:ext cx="8642350" cy="2786290"/>
        </p:xfrm>
        <a:graphic>
          <a:graphicData uri="http://schemas.openxmlformats.org/drawingml/2006/table">
            <a:tbl>
              <a:tblPr/>
              <a:tblGrid>
                <a:gridCol w="3441508"/>
                <a:gridCol w="5200842"/>
              </a:tblGrid>
              <a:tr h="55725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cs typeface="Times New Roman" pitchFamily="18" charset="0"/>
                        </a:rPr>
                        <a:t>Properties</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cs typeface="Times New Roman" pitchFamily="18" charset="0"/>
                        </a:rPr>
                        <a:t>Description</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725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cs typeface="Times New Roman" pitchFamily="18" charset="0"/>
                        </a:rPr>
                        <a:t>dateObj.getTime</a:t>
                      </a:r>
                      <a:r>
                        <a:rPr kumimoji="0" lang="en-US" sz="1800" b="0" i="0" u="none" strike="noStrike" cap="none" normalizeH="0" baseline="0" dirty="0" smtClean="0">
                          <a:ln>
                            <a:noFill/>
                          </a:ln>
                          <a:solidFill>
                            <a:schemeClr val="tx1"/>
                          </a:solidFill>
                          <a:effectLst/>
                          <a:latin typeface="+mn-lt"/>
                          <a:cs typeface="Times New Roman" pitchFamily="18" charset="0"/>
                        </a:rPr>
                        <a:t>()</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Milliseconds since 1/1/70 00:00:00 GMT</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725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cs typeface="Times New Roman" pitchFamily="18" charset="0"/>
                        </a:rPr>
                        <a:t>dateObj.getYear</a:t>
                      </a:r>
                      <a:r>
                        <a:rPr kumimoji="0" lang="en-US" sz="1800" b="0" i="0" u="none" strike="noStrike" cap="none" normalizeH="0" baseline="0" dirty="0" smtClean="0">
                          <a:ln>
                            <a:noFill/>
                          </a:ln>
                          <a:solidFill>
                            <a:schemeClr val="tx1"/>
                          </a:solidFill>
                          <a:effectLst/>
                          <a:latin typeface="+mn-lt"/>
                          <a:cs typeface="Times New Roman" pitchFamily="18" charset="0"/>
                        </a:rPr>
                        <a:t>() </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Specified year minus 1900</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725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cs typeface="Times New Roman" pitchFamily="18" charset="0"/>
                        </a:rPr>
                        <a:t>dateObj.getMonth</a:t>
                      </a:r>
                      <a:r>
                        <a:rPr kumimoji="0" lang="en-US" sz="1800" b="0" i="0" u="none" strike="noStrike" cap="none" normalizeH="0" baseline="0" dirty="0" smtClean="0">
                          <a:ln>
                            <a:noFill/>
                          </a:ln>
                          <a:solidFill>
                            <a:schemeClr val="tx1"/>
                          </a:solidFill>
                          <a:effectLst/>
                          <a:latin typeface="+mn-lt"/>
                          <a:cs typeface="Times New Roman" pitchFamily="18" charset="0"/>
                        </a:rPr>
                        <a:t>() </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Month within the year (January = 0)</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725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cs typeface="Times New Roman" pitchFamily="18" charset="0"/>
                        </a:rPr>
                        <a:t>dateObj.getDate</a:t>
                      </a:r>
                      <a:r>
                        <a:rPr kumimoji="0" lang="en-US" sz="1800" b="0" i="0" u="none" strike="noStrike" cap="none" normalizeH="0" baseline="0" dirty="0" smtClean="0">
                          <a:ln>
                            <a:noFill/>
                          </a:ln>
                          <a:solidFill>
                            <a:schemeClr val="tx1"/>
                          </a:solidFill>
                          <a:effectLst/>
                          <a:latin typeface="+mn-lt"/>
                          <a:cs typeface="Times New Roman" pitchFamily="18" charset="0"/>
                        </a:rPr>
                        <a:t>() </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Date within the month</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2772" name="Rectangle 3"/>
          <p:cNvSpPr>
            <a:spLocks noGrp="1" noChangeArrowheads="1"/>
          </p:cNvSpPr>
          <p:nvPr>
            <p:ph type="body" sz="half" idx="4294967295"/>
          </p:nvPr>
        </p:nvSpPr>
        <p:spPr>
          <a:xfrm>
            <a:off x="0" y="1214438"/>
            <a:ext cx="7924800" cy="1079500"/>
          </a:xfrm>
        </p:spPr>
        <p:txBody>
          <a:bodyPr lIns="90488" tIns="44450" rIns="90488" bIns="44450"/>
          <a:lstStyle/>
          <a:p>
            <a:endParaRPr lang="en-US" dirty="0" smtClean="0">
              <a:solidFill>
                <a:srgbClr val="000000"/>
              </a:solidFill>
              <a:latin typeface="Candara"/>
              <a:cs typeface="Arial" pitchFamily="34" charset="0"/>
            </a:endParaRPr>
          </a:p>
          <a:p>
            <a:r>
              <a:rPr lang="en-US" sz="2000" dirty="0" smtClean="0">
                <a:solidFill>
                  <a:srgbClr val="000000"/>
                </a:solidFill>
                <a:cs typeface="Arial" pitchFamily="34" charset="0"/>
              </a:rPr>
              <a:t>Properties and Methods:</a:t>
            </a:r>
          </a:p>
          <a:p>
            <a:r>
              <a:rPr lang="en-US" sz="2000" dirty="0" err="1" smtClean="0">
                <a:solidFill>
                  <a:srgbClr val="000000"/>
                </a:solidFill>
                <a:cs typeface="Arial" pitchFamily="34" charset="0"/>
              </a:rPr>
              <a:t>var</a:t>
            </a:r>
            <a:r>
              <a:rPr lang="en-US" sz="2000" dirty="0" smtClean="0">
                <a:solidFill>
                  <a:srgbClr val="000000"/>
                </a:solidFill>
                <a:cs typeface="Arial" pitchFamily="34" charset="0"/>
              </a:rPr>
              <a:t> </a:t>
            </a:r>
            <a:r>
              <a:rPr lang="en-US" sz="2000" dirty="0" err="1" smtClean="0">
                <a:solidFill>
                  <a:srgbClr val="000000"/>
                </a:solidFill>
                <a:cs typeface="Arial" pitchFamily="34" charset="0"/>
              </a:rPr>
              <a:t>dateObject</a:t>
            </a:r>
            <a:r>
              <a:rPr lang="en-US" sz="2000" dirty="0" smtClean="0">
                <a:solidFill>
                  <a:srgbClr val="000000"/>
                </a:solidFill>
                <a:cs typeface="Arial" pitchFamily="34" charset="0"/>
              </a:rPr>
              <a:t> = new Date([parameters])</a:t>
            </a:r>
          </a:p>
          <a:p>
            <a:endParaRPr lang="en-US" sz="2000" b="1" dirty="0">
              <a:solidFill>
                <a:srgbClr val="990000"/>
              </a:solidFill>
            </a:endParaRPr>
          </a:p>
          <a:p>
            <a:endParaRPr lang="en-US" sz="2400" dirty="0"/>
          </a:p>
        </p:txBody>
      </p:sp>
    </p:spTree>
    <p:extLst>
      <p:ext uri="{BB962C8B-B14F-4D97-AF65-F5344CB8AC3E}">
        <p14:creationId xmlns:p14="http://schemas.microsoft.com/office/powerpoint/2010/main" val="1701079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3.4: Date  Object</a:t>
            </a:r>
            <a:br>
              <a:rPr lang="en-US" sz="1200" dirty="0"/>
            </a:br>
            <a:r>
              <a:rPr lang="en-US" dirty="0"/>
              <a:t>Date and Time Arithmetic</a:t>
            </a:r>
          </a:p>
        </p:txBody>
      </p:sp>
      <p:sp>
        <p:nvSpPr>
          <p:cNvPr id="4" name="Content Placeholder 3"/>
          <p:cNvSpPr>
            <a:spLocks noGrp="1"/>
          </p:cNvSpPr>
          <p:nvPr>
            <p:ph idx="1"/>
          </p:nvPr>
        </p:nvSpPr>
        <p:spPr/>
        <p:txBody>
          <a:bodyPr/>
          <a:lstStyle/>
          <a:p>
            <a:r>
              <a:rPr lang="en-US" dirty="0"/>
              <a:t>To simplify the tasks of formatting and manipulating dates, JavaScript provides a Date object along with some extra functions that help you work with dates. </a:t>
            </a:r>
          </a:p>
          <a:p>
            <a:pPr marL="0" indent="0">
              <a:buNone/>
            </a:pPr>
            <a:endParaRPr lang="en-US" dirty="0"/>
          </a:p>
        </p:txBody>
      </p:sp>
      <p:sp>
        <p:nvSpPr>
          <p:cNvPr id="35846" name="AutoShape 6"/>
          <p:cNvSpPr>
            <a:spLocks noChangeArrowheads="1"/>
          </p:cNvSpPr>
          <p:nvPr/>
        </p:nvSpPr>
        <p:spPr bwMode="auto">
          <a:xfrm>
            <a:off x="1066800" y="2648857"/>
            <a:ext cx="6705600" cy="2895600"/>
          </a:xfrm>
          <a:prstGeom prst="roundRect">
            <a:avLst>
              <a:gd name="adj" fmla="val 16667"/>
            </a:avLst>
          </a:prstGeom>
          <a:ln>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eaLnBrk="1" hangingPunct="1">
              <a:spcBef>
                <a:spcPct val="0"/>
              </a:spcBef>
              <a:buFontTx/>
              <a:buNone/>
            </a:pPr>
            <a:endParaRPr lang="sv-SE" dirty="0">
              <a:latin typeface="Candara"/>
              <a:cs typeface="Arial" pitchFamily="34" charset="0"/>
            </a:endParaRPr>
          </a:p>
          <a:p>
            <a:pPr eaLnBrk="1" hangingPunct="1">
              <a:spcBef>
                <a:spcPct val="0"/>
              </a:spcBef>
              <a:buFontTx/>
              <a:buNone/>
            </a:pPr>
            <a:r>
              <a:rPr lang="sv-SE" dirty="0">
                <a:cs typeface="Arial" pitchFamily="34" charset="0"/>
              </a:rPr>
              <a:t>var oneMinute = 60 * 1000</a:t>
            </a:r>
          </a:p>
          <a:p>
            <a:pPr eaLnBrk="1" hangingPunct="1">
              <a:spcBef>
                <a:spcPct val="0"/>
              </a:spcBef>
              <a:buFontTx/>
              <a:buNone/>
            </a:pPr>
            <a:r>
              <a:rPr lang="sv-SE" dirty="0">
                <a:cs typeface="Arial" pitchFamily="34" charset="0"/>
              </a:rPr>
              <a:t>var oneHour = oneMinute * 60</a:t>
            </a:r>
            <a:endParaRPr lang="en-US" dirty="0">
              <a:cs typeface="Arial" pitchFamily="34" charset="0"/>
            </a:endParaRPr>
          </a:p>
          <a:p>
            <a:pPr eaLnBrk="1" hangingPunct="1">
              <a:spcBef>
                <a:spcPct val="0"/>
              </a:spcBef>
              <a:buFontTx/>
              <a:buNone/>
            </a:pPr>
            <a:r>
              <a:rPr lang="en-US" dirty="0" err="1">
                <a:cs typeface="Arial" pitchFamily="34" charset="0"/>
              </a:rPr>
              <a:t>var</a:t>
            </a:r>
            <a:r>
              <a:rPr lang="en-US" dirty="0">
                <a:cs typeface="Arial" pitchFamily="34" charset="0"/>
              </a:rPr>
              <a:t> </a:t>
            </a:r>
            <a:r>
              <a:rPr lang="en-US" dirty="0" err="1">
                <a:cs typeface="Arial" pitchFamily="34" charset="0"/>
              </a:rPr>
              <a:t>oneDay</a:t>
            </a:r>
            <a:r>
              <a:rPr lang="en-US" dirty="0">
                <a:cs typeface="Arial" pitchFamily="34" charset="0"/>
              </a:rPr>
              <a:t> = </a:t>
            </a:r>
            <a:r>
              <a:rPr lang="en-US" dirty="0" err="1">
                <a:cs typeface="Arial" pitchFamily="34" charset="0"/>
              </a:rPr>
              <a:t>oneHour</a:t>
            </a:r>
            <a:r>
              <a:rPr lang="en-US" dirty="0">
                <a:cs typeface="Arial" pitchFamily="34" charset="0"/>
              </a:rPr>
              <a:t> * 24</a:t>
            </a:r>
          </a:p>
          <a:p>
            <a:pPr eaLnBrk="1" hangingPunct="1">
              <a:spcBef>
                <a:spcPct val="0"/>
              </a:spcBef>
              <a:buFontTx/>
              <a:buNone/>
            </a:pPr>
            <a:r>
              <a:rPr lang="en-US" dirty="0" err="1">
                <a:cs typeface="Arial" pitchFamily="34" charset="0"/>
              </a:rPr>
              <a:t>var</a:t>
            </a:r>
            <a:r>
              <a:rPr lang="en-US" dirty="0">
                <a:cs typeface="Arial" pitchFamily="34" charset="0"/>
              </a:rPr>
              <a:t> </a:t>
            </a:r>
            <a:r>
              <a:rPr lang="en-US" dirty="0" err="1">
                <a:cs typeface="Arial" pitchFamily="34" charset="0"/>
              </a:rPr>
              <a:t>oneWeek</a:t>
            </a:r>
            <a:r>
              <a:rPr lang="en-US" dirty="0">
                <a:cs typeface="Arial" pitchFamily="34" charset="0"/>
              </a:rPr>
              <a:t> = </a:t>
            </a:r>
            <a:r>
              <a:rPr lang="en-US" dirty="0" err="1">
                <a:cs typeface="Arial" pitchFamily="34" charset="0"/>
              </a:rPr>
              <a:t>oneDay</a:t>
            </a:r>
            <a:r>
              <a:rPr lang="en-US" dirty="0">
                <a:cs typeface="Arial" pitchFamily="34" charset="0"/>
              </a:rPr>
              <a:t> * 7</a:t>
            </a:r>
          </a:p>
          <a:p>
            <a:pPr eaLnBrk="1" hangingPunct="1">
              <a:spcBef>
                <a:spcPct val="0"/>
              </a:spcBef>
              <a:buFontTx/>
              <a:buNone/>
            </a:pPr>
            <a:r>
              <a:rPr lang="en-US" dirty="0" err="1">
                <a:cs typeface="Arial" pitchFamily="34" charset="0"/>
              </a:rPr>
              <a:t>targetDate</a:t>
            </a:r>
            <a:r>
              <a:rPr lang="en-US" dirty="0">
                <a:cs typeface="Arial" pitchFamily="34" charset="0"/>
              </a:rPr>
              <a:t> = new Date()</a:t>
            </a:r>
          </a:p>
          <a:p>
            <a:pPr eaLnBrk="1" hangingPunct="1">
              <a:spcBef>
                <a:spcPct val="0"/>
              </a:spcBef>
              <a:buFontTx/>
              <a:buNone/>
            </a:pPr>
            <a:r>
              <a:rPr lang="en-US" dirty="0" err="1">
                <a:cs typeface="Arial" pitchFamily="34" charset="0"/>
              </a:rPr>
              <a:t>dateInMs</a:t>
            </a:r>
            <a:r>
              <a:rPr lang="en-US" dirty="0">
                <a:cs typeface="Arial" pitchFamily="34" charset="0"/>
              </a:rPr>
              <a:t> = </a:t>
            </a:r>
            <a:r>
              <a:rPr lang="en-US" dirty="0" err="1">
                <a:cs typeface="Arial" pitchFamily="34" charset="0"/>
              </a:rPr>
              <a:t>targetDate.getTime</a:t>
            </a:r>
            <a:r>
              <a:rPr lang="en-US" dirty="0">
                <a:cs typeface="Arial" pitchFamily="34" charset="0"/>
              </a:rPr>
              <a:t>()</a:t>
            </a:r>
          </a:p>
          <a:p>
            <a:pPr eaLnBrk="1" hangingPunct="1">
              <a:spcBef>
                <a:spcPct val="0"/>
              </a:spcBef>
              <a:buFontTx/>
              <a:buNone/>
            </a:pPr>
            <a:r>
              <a:rPr lang="en-US" dirty="0" err="1">
                <a:cs typeface="Arial" pitchFamily="34" charset="0"/>
              </a:rPr>
              <a:t>dateInMs</a:t>
            </a:r>
            <a:r>
              <a:rPr lang="en-US" dirty="0">
                <a:cs typeface="Arial" pitchFamily="34" charset="0"/>
              </a:rPr>
              <a:t> += </a:t>
            </a:r>
            <a:r>
              <a:rPr lang="en-US" dirty="0" err="1">
                <a:cs typeface="Arial" pitchFamily="34" charset="0"/>
              </a:rPr>
              <a:t>oneWeek</a:t>
            </a:r>
            <a:endParaRPr lang="en-US" dirty="0">
              <a:cs typeface="Arial" pitchFamily="34" charset="0"/>
            </a:endParaRPr>
          </a:p>
          <a:p>
            <a:pPr eaLnBrk="1" hangingPunct="1">
              <a:spcBef>
                <a:spcPct val="0"/>
              </a:spcBef>
              <a:buFontTx/>
              <a:buNone/>
            </a:pPr>
            <a:r>
              <a:rPr lang="en-US" dirty="0" err="1">
                <a:cs typeface="Arial" pitchFamily="34" charset="0"/>
              </a:rPr>
              <a:t>targetDate.setTime</a:t>
            </a:r>
            <a:r>
              <a:rPr lang="en-US" dirty="0">
                <a:cs typeface="Arial" pitchFamily="34" charset="0"/>
              </a:rPr>
              <a:t>(</a:t>
            </a:r>
            <a:r>
              <a:rPr lang="en-US" dirty="0" err="1">
                <a:cs typeface="Arial" pitchFamily="34" charset="0"/>
              </a:rPr>
              <a:t>dateInMs</a:t>
            </a:r>
            <a:r>
              <a:rPr lang="en-US" dirty="0">
                <a:cs typeface="Arial" pitchFamily="34" charset="0"/>
              </a:rPr>
              <a:t>)</a:t>
            </a:r>
          </a:p>
          <a:p>
            <a:pPr eaLnBrk="1" hangingPunct="1">
              <a:spcBef>
                <a:spcPct val="0"/>
              </a:spcBef>
              <a:buFontTx/>
              <a:buNone/>
            </a:pPr>
            <a:endParaRPr lang="en-US" dirty="0">
              <a:cs typeface="Arial" pitchFamily="34" charset="0"/>
            </a:endParaRPr>
          </a:p>
        </p:txBody>
      </p:sp>
    </p:spTree>
    <p:extLst>
      <p:ext uri="{BB962C8B-B14F-4D97-AF65-F5344CB8AC3E}">
        <p14:creationId xmlns:p14="http://schemas.microsoft.com/office/powerpoint/2010/main" val="2277245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85000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36" name="Title 1"/>
          <p:cNvSpPr>
            <a:spLocks/>
          </p:cNvSpPr>
          <p:nvPr/>
        </p:nvSpPr>
        <p:spPr bwMode="auto">
          <a:xfrm>
            <a:off x="466725" y="117475"/>
            <a:ext cx="81534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1200" b="1" dirty="0">
                <a:solidFill>
                  <a:srgbClr val="000000"/>
                </a:solidFill>
                <a:latin typeface="Candara"/>
                <a:ea typeface="ヒラギノ角ゴ Pro W3"/>
                <a:cs typeface="Arial" pitchFamily="34" charset="0"/>
              </a:rPr>
              <a:t/>
            </a:r>
            <a:br>
              <a:rPr lang="en-US" sz="1200" b="1" dirty="0">
                <a:solidFill>
                  <a:srgbClr val="000000"/>
                </a:solidFill>
                <a:latin typeface="Candara"/>
                <a:ea typeface="ヒラギノ角ゴ Pro W3"/>
                <a:cs typeface="Arial" pitchFamily="34" charset="0"/>
              </a:rPr>
            </a:br>
            <a:r>
              <a:rPr lang="en-US" sz="3200" dirty="0">
                <a:solidFill>
                  <a:srgbClr val="000000"/>
                </a:solidFill>
                <a:latin typeface="+mj-lt"/>
                <a:ea typeface="ヒラギノ角ゴ Pro W3"/>
                <a:cs typeface="ヒラギノ角ゴ Pro W3"/>
              </a:rPr>
              <a:t>Demo</a:t>
            </a:r>
          </a:p>
        </p:txBody>
      </p:sp>
      <p:sp>
        <p:nvSpPr>
          <p:cNvPr id="16" name="Content Placeholder 15"/>
          <p:cNvSpPr>
            <a:spLocks noGrp="1"/>
          </p:cNvSpPr>
          <p:nvPr>
            <p:ph idx="1"/>
          </p:nvPr>
        </p:nvSpPr>
        <p:spPr/>
        <p:txBody>
          <a:bodyPr/>
          <a:lstStyle/>
          <a:p>
            <a:r>
              <a:rPr lang="en-US" dirty="0"/>
              <a:t>Date_info.html</a:t>
            </a:r>
          </a:p>
          <a:p>
            <a:r>
              <a:rPr lang="en-US" dirty="0"/>
              <a:t>DateDifference.html</a:t>
            </a:r>
          </a:p>
          <a:p>
            <a:r>
              <a:rPr lang="en-US" dirty="0" smtClean="0"/>
              <a:t>Utc_ex.html</a:t>
            </a:r>
            <a:endParaRPr lang="en-US" dirty="0"/>
          </a:p>
        </p:txBody>
      </p:sp>
    </p:spTree>
    <p:extLst>
      <p:ext uri="{BB962C8B-B14F-4D97-AF65-F5344CB8AC3E}">
        <p14:creationId xmlns:p14="http://schemas.microsoft.com/office/powerpoint/2010/main" val="15265604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2" name="Title 1"/>
          <p:cNvSpPr>
            <a:spLocks/>
          </p:cNvSpPr>
          <p:nvPr/>
        </p:nvSpPr>
        <p:spPr bwMode="auto">
          <a:xfrm>
            <a:off x="466725" y="76200"/>
            <a:ext cx="81534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3200" dirty="0">
                <a:solidFill>
                  <a:srgbClr val="000000"/>
                </a:solidFill>
                <a:latin typeface="+mj-lt"/>
                <a:ea typeface="ヒラギノ角ゴ Pro W3"/>
                <a:cs typeface="ヒラギノ角ゴ Pro W3"/>
              </a:rPr>
              <a:t>Lab</a:t>
            </a:r>
          </a:p>
        </p:txBody>
      </p:sp>
      <p:sp>
        <p:nvSpPr>
          <p:cNvPr id="5" name="Content Placeholder 4"/>
          <p:cNvSpPr>
            <a:spLocks noGrp="1"/>
          </p:cNvSpPr>
          <p:nvPr>
            <p:ph idx="1"/>
          </p:nvPr>
        </p:nvSpPr>
        <p:spPr/>
        <p:txBody>
          <a:bodyPr/>
          <a:lstStyle/>
          <a:p>
            <a:r>
              <a:rPr lang="en-US" dirty="0"/>
              <a:t>Lab 3:</a:t>
            </a:r>
          </a:p>
          <a:p>
            <a:pPr lvl="1"/>
            <a:r>
              <a:rPr lang="en-US" dirty="0"/>
              <a:t>Working with Predefined Core </a:t>
            </a:r>
            <a:r>
              <a:rPr lang="en-US" dirty="0" smtClean="0"/>
              <a:t>Objects</a:t>
            </a:r>
            <a:endParaRPr lang="en-US" dirty="0"/>
          </a:p>
        </p:txBody>
      </p:sp>
    </p:spTree>
    <p:extLst>
      <p:ext uri="{BB962C8B-B14F-4D97-AF65-F5344CB8AC3E}">
        <p14:creationId xmlns:p14="http://schemas.microsoft.com/office/powerpoint/2010/main" val="3903468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Predefined objects of JavaScript like String, Math and Date</a:t>
            </a:r>
          </a:p>
          <a:p>
            <a:r>
              <a:rPr lang="en-US" dirty="0"/>
              <a:t>How to use predefined objects</a:t>
            </a:r>
          </a:p>
          <a:p>
            <a:r>
              <a:rPr lang="en-US" dirty="0"/>
              <a:t>How to manipulate their properties and invoke methods</a:t>
            </a:r>
          </a:p>
          <a:p>
            <a:endParaRPr lang="en-US" dirty="0"/>
          </a:p>
          <a:p>
            <a:endParaRPr lang="en-US" dirty="0"/>
          </a:p>
        </p:txBody>
      </p:sp>
    </p:spTree>
    <p:extLst>
      <p:ext uri="{BB962C8B-B14F-4D97-AF65-F5344CB8AC3E}">
        <p14:creationId xmlns:p14="http://schemas.microsoft.com/office/powerpoint/2010/main" val="3274234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a:t>
            </a:r>
            <a:r>
              <a:rPr lang="en-US" dirty="0" smtClean="0"/>
              <a:t>Question</a:t>
            </a:r>
            <a:endParaRPr lang="en-US" dirty="0"/>
          </a:p>
        </p:txBody>
      </p:sp>
      <p:sp>
        <p:nvSpPr>
          <p:cNvPr id="5" name="Content Placeholder 4"/>
          <p:cNvSpPr>
            <a:spLocks noGrp="1"/>
          </p:cNvSpPr>
          <p:nvPr>
            <p:ph idx="1"/>
          </p:nvPr>
        </p:nvSpPr>
        <p:spPr/>
        <p:txBody>
          <a:bodyPr/>
          <a:lstStyle/>
          <a:p>
            <a:r>
              <a:rPr lang="en-US" dirty="0"/>
              <a:t>Question 1: Which is the method to extract a single character from a string when you know the position of that character.</a:t>
            </a:r>
          </a:p>
          <a:p>
            <a:pPr lvl="1"/>
            <a:r>
              <a:rPr lang="en-US" dirty="0"/>
              <a:t>Option 1: </a:t>
            </a:r>
            <a:r>
              <a:rPr lang="en-US" dirty="0" err="1"/>
              <a:t>string.charAt</a:t>
            </a:r>
            <a:r>
              <a:rPr lang="en-US" dirty="0"/>
              <a:t>()</a:t>
            </a:r>
          </a:p>
          <a:p>
            <a:pPr lvl="1"/>
            <a:r>
              <a:rPr lang="en-US" dirty="0"/>
              <a:t>Option 2: </a:t>
            </a:r>
            <a:r>
              <a:rPr lang="en-US" dirty="0" err="1"/>
              <a:t>string.charAtIndex</a:t>
            </a:r>
            <a:r>
              <a:rPr lang="en-US" dirty="0"/>
              <a:t>()</a:t>
            </a:r>
          </a:p>
          <a:p>
            <a:endParaRPr lang="en-US" dirty="0"/>
          </a:p>
          <a:p>
            <a:r>
              <a:rPr lang="en-US" dirty="0"/>
              <a:t>Question 2: </a:t>
            </a:r>
            <a:r>
              <a:rPr lang="en-US" dirty="0" err="1"/>
              <a:t>getDate</a:t>
            </a:r>
            <a:r>
              <a:rPr lang="en-US" dirty="0"/>
              <a:t>() returns the day within the month.</a:t>
            </a:r>
          </a:p>
          <a:p>
            <a:pPr lvl="1"/>
            <a:r>
              <a:rPr lang="en-US" dirty="0"/>
              <a:t>True/False</a:t>
            </a:r>
          </a:p>
          <a:p>
            <a:endParaRPr lang="en-US" dirty="0"/>
          </a:p>
          <a:p>
            <a:r>
              <a:rPr lang="en-US" dirty="0"/>
              <a:t>Question 3: To convert a plain string to one with these escape </a:t>
            </a:r>
            <a:r>
              <a:rPr lang="en-US" dirty="0" smtClean="0"/>
              <a:t>codes, use the ___________ function</a:t>
            </a:r>
            <a:endParaRPr lang="en-US" dirty="0"/>
          </a:p>
        </p:txBody>
      </p:sp>
    </p:spTree>
    <p:extLst>
      <p:ext uri="{BB962C8B-B14F-4D97-AF65-F5344CB8AC3E}">
        <p14:creationId xmlns:p14="http://schemas.microsoft.com/office/powerpoint/2010/main" val="3962266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p:cNvSpPr>
          <p:nvPr/>
        </p:nvSpPr>
        <p:spPr bwMode="auto">
          <a:xfrm>
            <a:off x="319088" y="1233488"/>
            <a:ext cx="61579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endParaRPr lang="en-US" sz="1600">
              <a:solidFill>
                <a:srgbClr val="000000"/>
              </a:solidFill>
              <a:latin typeface="Candara"/>
            </a:endParaRPr>
          </a:p>
        </p:txBody>
      </p:sp>
      <p:sp>
        <p:nvSpPr>
          <p:cNvPr id="2" name="Title 1"/>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p:txBody>
          <a:bodyPr/>
          <a:lstStyle/>
          <a:p>
            <a:r>
              <a:rPr lang="en-US" dirty="0"/>
              <a:t>Data Types in JavaScript</a:t>
            </a:r>
          </a:p>
          <a:p>
            <a:r>
              <a:rPr lang="en-US" dirty="0"/>
              <a:t>String Object</a:t>
            </a:r>
          </a:p>
          <a:p>
            <a:r>
              <a:rPr lang="en-US" dirty="0"/>
              <a:t>Math Object</a:t>
            </a:r>
          </a:p>
          <a:p>
            <a:r>
              <a:rPr lang="en-US" dirty="0"/>
              <a:t>Date Object</a:t>
            </a:r>
          </a:p>
          <a:p>
            <a:pPr marL="0" indent="0">
              <a:buNone/>
            </a:pPr>
            <a:endParaRPr lang="en-US" dirty="0"/>
          </a:p>
        </p:txBody>
      </p:sp>
    </p:spTree>
    <p:extLst>
      <p:ext uri="{BB962C8B-B14F-4D97-AF65-F5344CB8AC3E}">
        <p14:creationId xmlns:p14="http://schemas.microsoft.com/office/powerpoint/2010/main" val="4037467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3.1: Data Types in JavaScript</a:t>
            </a:r>
            <a:br>
              <a:rPr lang="en-US" sz="1200" dirty="0"/>
            </a:br>
            <a:r>
              <a:rPr lang="en-US" dirty="0"/>
              <a:t>Data Types in </a:t>
            </a:r>
            <a:r>
              <a:rPr lang="en-US" dirty="0" smtClean="0"/>
              <a:t>JavaScript</a:t>
            </a:r>
            <a:endParaRPr lang="en-US" dirty="0"/>
          </a:p>
        </p:txBody>
      </p:sp>
      <p:sp>
        <p:nvSpPr>
          <p:cNvPr id="4" name="Content Placeholder 3"/>
          <p:cNvSpPr>
            <a:spLocks noGrp="1"/>
          </p:cNvSpPr>
          <p:nvPr>
            <p:ph idx="1"/>
          </p:nvPr>
        </p:nvSpPr>
        <p:spPr/>
        <p:txBody>
          <a:bodyPr/>
          <a:lstStyle/>
          <a:p>
            <a:r>
              <a:rPr lang="en-US" dirty="0"/>
              <a:t>JavaScript has predefined objects and uses standard browser objects. Some of them are discussed here  </a:t>
            </a:r>
          </a:p>
          <a:p>
            <a:endParaRPr lang="en-US" dirty="0"/>
          </a:p>
          <a:p>
            <a:r>
              <a:rPr lang="en-US" dirty="0"/>
              <a:t>Predefined objects  in JavaScript are:</a:t>
            </a:r>
          </a:p>
          <a:p>
            <a:pPr lvl="1"/>
            <a:r>
              <a:rPr lang="en-US" dirty="0"/>
              <a:t>String </a:t>
            </a:r>
          </a:p>
          <a:p>
            <a:pPr lvl="1"/>
            <a:r>
              <a:rPr lang="en-US" dirty="0"/>
              <a:t>Math </a:t>
            </a:r>
          </a:p>
          <a:p>
            <a:pPr lvl="1"/>
            <a:r>
              <a:rPr lang="en-US" dirty="0"/>
              <a:t>Date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83399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String Object</a:t>
            </a:r>
            <a:br>
              <a:rPr lang="en-US" sz="1200" dirty="0"/>
            </a:br>
            <a:r>
              <a:rPr lang="en-US" dirty="0"/>
              <a:t>String Object</a:t>
            </a:r>
          </a:p>
        </p:txBody>
      </p:sp>
      <p:sp>
        <p:nvSpPr>
          <p:cNvPr id="3" name="Content Placeholder 2"/>
          <p:cNvSpPr>
            <a:spLocks noGrp="1"/>
          </p:cNvSpPr>
          <p:nvPr>
            <p:ph idx="1"/>
          </p:nvPr>
        </p:nvSpPr>
        <p:spPr/>
        <p:txBody>
          <a:bodyPr/>
          <a:lstStyle/>
          <a:p>
            <a:r>
              <a:rPr lang="en-US" dirty="0"/>
              <a:t>Properties of a string object:</a:t>
            </a:r>
          </a:p>
          <a:p>
            <a:pPr lvl="1"/>
            <a:r>
              <a:rPr lang="en-US" dirty="0"/>
              <a:t>Length: The length property returns the number of characters in a string.</a:t>
            </a:r>
          </a:p>
          <a:p>
            <a:pPr lvl="1"/>
            <a:r>
              <a:rPr lang="en-US" dirty="0"/>
              <a:t>Syntax : </a:t>
            </a:r>
            <a:r>
              <a:rPr lang="en-US" dirty="0" err="1"/>
              <a:t>stringObject.length</a:t>
            </a:r>
            <a:r>
              <a:rPr lang="en-US" dirty="0"/>
              <a:t> </a:t>
            </a:r>
          </a:p>
          <a:p>
            <a:pPr lvl="1"/>
            <a:r>
              <a:rPr lang="en-US" dirty="0"/>
              <a:t>“</a:t>
            </a:r>
            <a:r>
              <a:rPr lang="en-US" dirty="0" err="1"/>
              <a:t>Lincoln”.length</a:t>
            </a:r>
            <a:r>
              <a:rPr lang="en-US" dirty="0"/>
              <a:t> // result = 7</a:t>
            </a:r>
          </a:p>
          <a:p>
            <a:endParaRPr lang="en-US" dirty="0"/>
          </a:p>
          <a:p>
            <a:endParaRPr lang="en-US" dirty="0"/>
          </a:p>
        </p:txBody>
      </p:sp>
    </p:spTree>
    <p:extLst>
      <p:ext uri="{BB962C8B-B14F-4D97-AF65-F5344CB8AC3E}">
        <p14:creationId xmlns:p14="http://schemas.microsoft.com/office/powerpoint/2010/main" val="506146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3.2: String Object </a:t>
            </a:r>
            <a:r>
              <a:rPr lang="en-US" dirty="0"/>
              <a:t/>
            </a:r>
            <a:br>
              <a:rPr lang="en-US" dirty="0"/>
            </a:br>
            <a:r>
              <a:rPr lang="en-US" dirty="0"/>
              <a:t>String Object(Parsing Methods )</a:t>
            </a:r>
          </a:p>
        </p:txBody>
      </p:sp>
      <p:sp>
        <p:nvSpPr>
          <p:cNvPr id="5" name="Content Placeholder 4"/>
          <p:cNvSpPr>
            <a:spLocks noGrp="1"/>
          </p:cNvSpPr>
          <p:nvPr>
            <p:ph idx="1"/>
          </p:nvPr>
        </p:nvSpPr>
        <p:spPr/>
        <p:txBody>
          <a:bodyPr/>
          <a:lstStyle/>
          <a:p>
            <a:r>
              <a:rPr lang="en-US" dirty="0" err="1"/>
              <a:t>charAt</a:t>
            </a:r>
            <a:r>
              <a:rPr lang="en-US" dirty="0"/>
              <a:t>(index): The </a:t>
            </a:r>
            <a:r>
              <a:rPr lang="en-US" dirty="0" err="1"/>
              <a:t>charAt</a:t>
            </a:r>
            <a:r>
              <a:rPr lang="en-US" dirty="0"/>
              <a:t>() method returns the character at a specified position.</a:t>
            </a:r>
          </a:p>
          <a:p>
            <a:pPr lvl="1"/>
            <a:r>
              <a:rPr lang="en-US" dirty="0"/>
              <a:t>Syntax: String </a:t>
            </a:r>
            <a:r>
              <a:rPr lang="en-US" dirty="0" err="1"/>
              <a:t>charAt</a:t>
            </a:r>
            <a:r>
              <a:rPr lang="en-US" dirty="0"/>
              <a:t>(index)</a:t>
            </a:r>
          </a:p>
          <a:p>
            <a:pPr lvl="1"/>
            <a:r>
              <a:rPr lang="en-US" dirty="0"/>
              <a:t>"</a:t>
            </a:r>
            <a:r>
              <a:rPr lang="en-US" dirty="0" err="1"/>
              <a:t>HelloWorld</a:t>
            </a:r>
            <a:r>
              <a:rPr lang="en-US" dirty="0"/>
              <a:t>".</a:t>
            </a:r>
            <a:r>
              <a:rPr lang="en-US" dirty="0" err="1"/>
              <a:t>charAt</a:t>
            </a:r>
            <a:r>
              <a:rPr lang="en-US" dirty="0"/>
              <a:t>(5)// result “W”</a:t>
            </a:r>
          </a:p>
          <a:p>
            <a:endParaRPr lang="en-US" dirty="0"/>
          </a:p>
          <a:p>
            <a:r>
              <a:rPr lang="en-US" dirty="0" err="1"/>
              <a:t>concat</a:t>
            </a:r>
            <a:r>
              <a:rPr lang="en-US" dirty="0"/>
              <a:t>()</a:t>
            </a:r>
          </a:p>
          <a:p>
            <a:pPr lvl="1"/>
            <a:r>
              <a:rPr lang="en-US" dirty="0"/>
              <a:t>The </a:t>
            </a:r>
            <a:r>
              <a:rPr lang="en-US" dirty="0" err="1"/>
              <a:t>concat</a:t>
            </a:r>
            <a:r>
              <a:rPr lang="en-US" dirty="0"/>
              <a:t>() method is used to join two or more strings</a:t>
            </a:r>
          </a:p>
          <a:p>
            <a:pPr lvl="1"/>
            <a:r>
              <a:rPr lang="en-US" dirty="0"/>
              <a:t>One or more string objects to be joined to a string </a:t>
            </a:r>
          </a:p>
          <a:p>
            <a:pPr lvl="1"/>
            <a:r>
              <a:rPr lang="en-US" dirty="0"/>
              <a:t>Syntax: </a:t>
            </a:r>
            <a:r>
              <a:rPr lang="en-US" dirty="0" err="1"/>
              <a:t>stringObject.concat</a:t>
            </a:r>
            <a:r>
              <a:rPr lang="en-US" dirty="0"/>
              <a:t>(</a:t>
            </a:r>
            <a:r>
              <a:rPr lang="en-US" dirty="0" err="1"/>
              <a:t>stringX,stringX</a:t>
            </a:r>
            <a:r>
              <a:rPr lang="en-US" dirty="0"/>
              <a:t>,...,</a:t>
            </a:r>
            <a:r>
              <a:rPr lang="en-US" dirty="0" err="1"/>
              <a:t>stringX</a:t>
            </a:r>
            <a:r>
              <a:rPr lang="en-US" dirty="0"/>
              <a:t>) </a:t>
            </a:r>
          </a:p>
          <a:p>
            <a:pPr lvl="1"/>
            <a:endParaRPr lang="en-US" dirty="0"/>
          </a:p>
          <a:p>
            <a:endParaRPr lang="en-US" dirty="0"/>
          </a:p>
          <a:p>
            <a:endParaRPr lang="en-US" dirty="0"/>
          </a:p>
        </p:txBody>
      </p:sp>
    </p:spTree>
    <p:extLst>
      <p:ext uri="{BB962C8B-B14F-4D97-AF65-F5344CB8AC3E}">
        <p14:creationId xmlns:p14="http://schemas.microsoft.com/office/powerpoint/2010/main" val="847559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String Object </a:t>
            </a:r>
            <a:br>
              <a:rPr lang="en-US" sz="1200" dirty="0"/>
            </a:br>
            <a:r>
              <a:rPr lang="en-US" dirty="0"/>
              <a:t>String Object(Parsing Methods </a:t>
            </a:r>
            <a:r>
              <a:rPr lang="en-US" dirty="0" err="1"/>
              <a:t>Contd</a:t>
            </a:r>
            <a:r>
              <a:rPr lang="en-US" dirty="0"/>
              <a:t> </a:t>
            </a:r>
          </a:p>
        </p:txBody>
      </p:sp>
      <p:sp>
        <p:nvSpPr>
          <p:cNvPr id="4" name="Content Placeholder 3"/>
          <p:cNvSpPr>
            <a:spLocks noGrp="1"/>
          </p:cNvSpPr>
          <p:nvPr>
            <p:ph idx="1"/>
          </p:nvPr>
        </p:nvSpPr>
        <p:spPr/>
        <p:txBody>
          <a:bodyPr/>
          <a:lstStyle/>
          <a:p>
            <a:r>
              <a:rPr lang="en-US" dirty="0"/>
              <a:t>match(</a:t>
            </a:r>
            <a:r>
              <a:rPr lang="en-US" dirty="0" err="1"/>
              <a:t>regExpression</a:t>
            </a:r>
            <a:r>
              <a:rPr lang="en-US" dirty="0"/>
              <a:t>)</a:t>
            </a:r>
          </a:p>
          <a:p>
            <a:pPr lvl="1"/>
            <a:r>
              <a:rPr lang="en-US" dirty="0"/>
              <a:t>Searches for a specified value in a string </a:t>
            </a:r>
          </a:p>
          <a:p>
            <a:pPr lvl="1"/>
            <a:r>
              <a:rPr lang="en-US" dirty="0"/>
              <a:t>Syntax: </a:t>
            </a:r>
            <a:r>
              <a:rPr lang="en-US" dirty="0" err="1"/>
              <a:t>string.match</a:t>
            </a:r>
            <a:r>
              <a:rPr lang="en-US" dirty="0"/>
              <a:t>(</a:t>
            </a:r>
            <a:r>
              <a:rPr lang="en-US" dirty="0" err="1"/>
              <a:t>regExpression</a:t>
            </a:r>
            <a:r>
              <a:rPr lang="en-US" dirty="0"/>
              <a:t>)</a:t>
            </a:r>
          </a:p>
          <a:p>
            <a:endParaRPr lang="en-US" dirty="0"/>
          </a:p>
          <a:p>
            <a:r>
              <a:rPr lang="en-US" dirty="0"/>
              <a:t>replace(</a:t>
            </a:r>
            <a:r>
              <a:rPr lang="en-US" dirty="0" err="1"/>
              <a:t>regExpression</a:t>
            </a:r>
            <a:r>
              <a:rPr lang="en-US" dirty="0"/>
              <a:t>, </a:t>
            </a:r>
            <a:r>
              <a:rPr lang="en-US" dirty="0" err="1"/>
              <a:t>replaceString</a:t>
            </a:r>
            <a:r>
              <a:rPr lang="en-US" dirty="0"/>
              <a:t>)</a:t>
            </a:r>
          </a:p>
          <a:p>
            <a:pPr lvl="1"/>
            <a:r>
              <a:rPr lang="en-US" dirty="0"/>
              <a:t>Replaces some characters with some other characters in a string.</a:t>
            </a:r>
          </a:p>
          <a:p>
            <a:pPr lvl="1"/>
            <a:r>
              <a:rPr lang="en-US" dirty="0"/>
              <a:t>Syntax: </a:t>
            </a:r>
            <a:r>
              <a:rPr lang="en-US" dirty="0" err="1"/>
              <a:t>string.replace</a:t>
            </a:r>
            <a:r>
              <a:rPr lang="en-US" dirty="0"/>
              <a:t>( </a:t>
            </a:r>
            <a:r>
              <a:rPr lang="en-US" dirty="0" err="1"/>
              <a:t>regExpression</a:t>
            </a:r>
            <a:r>
              <a:rPr lang="en-US" dirty="0"/>
              <a:t>, </a:t>
            </a:r>
            <a:r>
              <a:rPr lang="en-US" dirty="0" err="1"/>
              <a:t>replaceString</a:t>
            </a:r>
            <a:r>
              <a:rPr lang="en-US" dirty="0"/>
              <a:t>)</a:t>
            </a:r>
          </a:p>
          <a:p>
            <a:pPr lvl="1"/>
            <a:endParaRPr lang="en-US" dirty="0"/>
          </a:p>
          <a:p>
            <a:r>
              <a:rPr lang="en-US" dirty="0" err="1"/>
              <a:t>substr</a:t>
            </a:r>
            <a:r>
              <a:rPr lang="en-US" dirty="0"/>
              <a:t>(start [, length])</a:t>
            </a:r>
          </a:p>
          <a:p>
            <a:pPr lvl="1"/>
            <a:r>
              <a:rPr lang="en-US" dirty="0"/>
              <a:t>Extracts a specified number of characters in a string, from a start index .</a:t>
            </a:r>
          </a:p>
          <a:p>
            <a:pPr lvl="1"/>
            <a:r>
              <a:rPr lang="en-US" dirty="0"/>
              <a:t>Syntax: </a:t>
            </a:r>
            <a:r>
              <a:rPr lang="en-US" dirty="0" err="1"/>
              <a:t>string.substr</a:t>
            </a:r>
            <a:r>
              <a:rPr lang="en-US" dirty="0"/>
              <a:t>(start [, length])</a:t>
            </a:r>
          </a:p>
          <a:p>
            <a:pPr marL="0" indent="0">
              <a:buNone/>
            </a:pPr>
            <a:endParaRPr lang="en-US" dirty="0"/>
          </a:p>
        </p:txBody>
      </p:sp>
    </p:spTree>
    <p:extLst>
      <p:ext uri="{BB962C8B-B14F-4D97-AF65-F5344CB8AC3E}">
        <p14:creationId xmlns:p14="http://schemas.microsoft.com/office/powerpoint/2010/main" val="1232018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String Object</a:t>
            </a:r>
            <a:br>
              <a:rPr lang="en-US" sz="1200" dirty="0"/>
            </a:br>
            <a:r>
              <a:rPr lang="en-US" dirty="0"/>
              <a:t>String Object(Converting  Methods )</a:t>
            </a:r>
          </a:p>
        </p:txBody>
      </p:sp>
      <p:sp>
        <p:nvSpPr>
          <p:cNvPr id="4" name="Content Placeholder 3"/>
          <p:cNvSpPr>
            <a:spLocks noGrp="1"/>
          </p:cNvSpPr>
          <p:nvPr>
            <p:ph idx="1"/>
          </p:nvPr>
        </p:nvSpPr>
        <p:spPr/>
        <p:txBody>
          <a:bodyPr/>
          <a:lstStyle/>
          <a:p>
            <a:r>
              <a:rPr lang="en-US" dirty="0" err="1"/>
              <a:t>toLowerCase</a:t>
            </a:r>
            <a:r>
              <a:rPr lang="en-US" dirty="0"/>
              <a:t>() </a:t>
            </a:r>
          </a:p>
          <a:p>
            <a:pPr lvl="1"/>
            <a:r>
              <a:rPr lang="en-US" dirty="0"/>
              <a:t>Displays a string in lowercase letters </a:t>
            </a:r>
          </a:p>
          <a:p>
            <a:pPr lvl="1"/>
            <a:r>
              <a:rPr lang="en-US" dirty="0" err="1"/>
              <a:t>string.toLowerCase</a:t>
            </a:r>
            <a:r>
              <a:rPr lang="en-US" dirty="0"/>
              <a:t>()</a:t>
            </a:r>
          </a:p>
          <a:p>
            <a:endParaRPr lang="en-US" dirty="0"/>
          </a:p>
          <a:p>
            <a:r>
              <a:rPr lang="en-US" dirty="0" err="1"/>
              <a:t>toUpperCase</a:t>
            </a:r>
            <a:r>
              <a:rPr lang="en-US" dirty="0"/>
              <a:t>() </a:t>
            </a:r>
          </a:p>
          <a:p>
            <a:pPr lvl="1"/>
            <a:r>
              <a:rPr lang="en-US" dirty="0"/>
              <a:t>Displays a string in uppercase letters </a:t>
            </a:r>
          </a:p>
          <a:p>
            <a:pPr lvl="1"/>
            <a:r>
              <a:rPr lang="en-US" dirty="0" err="1"/>
              <a:t>string.toUpperCase</a:t>
            </a:r>
            <a:r>
              <a:rPr lang="en-US" dirty="0"/>
              <a:t>()</a:t>
            </a:r>
          </a:p>
          <a:p>
            <a:pPr marL="0" indent="0">
              <a:buNone/>
            </a:pPr>
            <a:endParaRPr lang="en-US" dirty="0"/>
          </a:p>
        </p:txBody>
      </p:sp>
    </p:spTree>
    <p:extLst>
      <p:ext uri="{BB962C8B-B14F-4D97-AF65-F5344CB8AC3E}">
        <p14:creationId xmlns:p14="http://schemas.microsoft.com/office/powerpoint/2010/main" val="1038487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String Object</a:t>
            </a:r>
            <a:br>
              <a:rPr lang="en-US" sz="1200" dirty="0"/>
            </a:br>
            <a:r>
              <a:rPr lang="en-US" dirty="0"/>
              <a:t>String Object (Formatting Methods)</a:t>
            </a:r>
          </a:p>
        </p:txBody>
      </p:sp>
      <p:sp>
        <p:nvSpPr>
          <p:cNvPr id="4" name="Content Placeholder 3"/>
          <p:cNvSpPr>
            <a:spLocks noGrp="1"/>
          </p:cNvSpPr>
          <p:nvPr>
            <p:ph idx="1"/>
          </p:nvPr>
        </p:nvSpPr>
        <p:spPr/>
        <p:txBody>
          <a:bodyPr/>
          <a:lstStyle/>
          <a:p>
            <a:r>
              <a:rPr lang="en-US" dirty="0"/>
              <a:t>Formatting Methods:</a:t>
            </a:r>
          </a:p>
          <a:p>
            <a:pPr lvl="1"/>
            <a:r>
              <a:rPr lang="en-US" dirty="0" err="1"/>
              <a:t>string.bold</a:t>
            </a:r>
            <a:r>
              <a:rPr lang="en-US" dirty="0"/>
              <a:t>() : Displays a string in bold </a:t>
            </a:r>
          </a:p>
          <a:p>
            <a:pPr lvl="1"/>
            <a:r>
              <a:rPr lang="en-US" dirty="0" err="1"/>
              <a:t>string.italics</a:t>
            </a:r>
            <a:r>
              <a:rPr lang="en-US" dirty="0"/>
              <a:t>() : Displays a string in italic </a:t>
            </a:r>
          </a:p>
          <a:p>
            <a:pPr lvl="1"/>
            <a:r>
              <a:rPr lang="en-US" dirty="0" err="1"/>
              <a:t>string.fontcolor</a:t>
            </a:r>
            <a:r>
              <a:rPr lang="en-US" dirty="0"/>
              <a:t> (</a:t>
            </a:r>
            <a:r>
              <a:rPr lang="en-US" dirty="0" err="1"/>
              <a:t>colorValue</a:t>
            </a:r>
            <a:r>
              <a:rPr lang="en-US" dirty="0"/>
              <a:t>) : Displays a string in a specified color </a:t>
            </a:r>
          </a:p>
          <a:p>
            <a:pPr lvl="1"/>
            <a:r>
              <a:rPr lang="en-US" dirty="0" err="1"/>
              <a:t>string.fontsize</a:t>
            </a:r>
            <a:r>
              <a:rPr lang="en-US" dirty="0"/>
              <a:t>(integer1to7) : Displays a string in a specified size </a:t>
            </a:r>
          </a:p>
          <a:p>
            <a:pPr lvl="1"/>
            <a:r>
              <a:rPr lang="en-US" dirty="0" err="1"/>
              <a:t>string.big</a:t>
            </a:r>
            <a:r>
              <a:rPr lang="en-US" dirty="0"/>
              <a:t>() : Displays a string in a big font </a:t>
            </a:r>
          </a:p>
          <a:p>
            <a:pPr lvl="1"/>
            <a:r>
              <a:rPr lang="en-US" dirty="0" err="1"/>
              <a:t>string.small</a:t>
            </a:r>
            <a:r>
              <a:rPr lang="en-US" dirty="0"/>
              <a:t>() : Displays a string in a small font </a:t>
            </a:r>
          </a:p>
          <a:p>
            <a:pPr lvl="1"/>
            <a:endParaRPr lang="en-US" dirty="0"/>
          </a:p>
          <a:p>
            <a:pPr marL="0" indent="0">
              <a:buNone/>
            </a:pPr>
            <a:endParaRPr lang="en-US" dirty="0"/>
          </a:p>
        </p:txBody>
      </p:sp>
    </p:spTree>
    <p:extLst>
      <p:ext uri="{BB962C8B-B14F-4D97-AF65-F5344CB8AC3E}">
        <p14:creationId xmlns:p14="http://schemas.microsoft.com/office/powerpoint/2010/main" val="3832591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String Object</a:t>
            </a:r>
            <a:br>
              <a:rPr lang="en-US" sz="1200" dirty="0"/>
            </a:br>
            <a:r>
              <a:rPr lang="en-US" dirty="0"/>
              <a:t>URL String Encoding and Decoding</a:t>
            </a:r>
          </a:p>
        </p:txBody>
      </p:sp>
      <p:sp>
        <p:nvSpPr>
          <p:cNvPr id="4" name="Content Placeholder 3"/>
          <p:cNvSpPr>
            <a:spLocks noGrp="1"/>
          </p:cNvSpPr>
          <p:nvPr>
            <p:ph idx="1"/>
          </p:nvPr>
        </p:nvSpPr>
        <p:spPr/>
        <p:txBody>
          <a:bodyPr/>
          <a:lstStyle/>
          <a:p>
            <a:r>
              <a:rPr lang="en-US" dirty="0"/>
              <a:t>JavaScript includes two functions for encoding &amp; decoding</a:t>
            </a:r>
          </a:p>
          <a:p>
            <a:pPr lvl="1"/>
            <a:r>
              <a:rPr lang="en-US" dirty="0" smtClean="0"/>
              <a:t>escape</a:t>
            </a:r>
            <a:r>
              <a:rPr lang="en-US" dirty="0"/>
              <a:t>()</a:t>
            </a:r>
          </a:p>
          <a:p>
            <a:pPr lvl="1"/>
            <a:r>
              <a:rPr lang="en-US" dirty="0"/>
              <a:t>encodes the string that is contained in the string argument to make it portable. </a:t>
            </a:r>
          </a:p>
          <a:p>
            <a:pPr lvl="1"/>
            <a:r>
              <a:rPr lang="en-US" dirty="0"/>
              <a:t>So it can be transmitted across any network to any computer that supports ASCII characters.</a:t>
            </a:r>
          </a:p>
          <a:p>
            <a:r>
              <a:rPr lang="en-US" dirty="0" err="1"/>
              <a:t>unescape</a:t>
            </a:r>
            <a:r>
              <a:rPr lang="en-US" dirty="0"/>
              <a:t>()</a:t>
            </a:r>
          </a:p>
          <a:p>
            <a:pPr lvl="1"/>
            <a:r>
              <a:rPr lang="en-US" dirty="0"/>
              <a:t>Use the </a:t>
            </a:r>
            <a:r>
              <a:rPr lang="en-US" dirty="0" err="1"/>
              <a:t>unescape</a:t>
            </a:r>
            <a:r>
              <a:rPr lang="en-US" dirty="0"/>
              <a:t> function to decode an encoded sequence that was created using escape. </a:t>
            </a:r>
            <a:br>
              <a:rPr lang="en-US" dirty="0"/>
            </a:br>
            <a:r>
              <a:rPr lang="en-US" dirty="0"/>
              <a:t> </a:t>
            </a:r>
          </a:p>
          <a:p>
            <a:pPr marL="0" indent="0">
              <a:buNone/>
            </a:pPr>
            <a:endParaRPr lang="en-US" dirty="0"/>
          </a:p>
        </p:txBody>
      </p:sp>
    </p:spTree>
    <p:extLst>
      <p:ext uri="{BB962C8B-B14F-4D97-AF65-F5344CB8AC3E}">
        <p14:creationId xmlns:p14="http://schemas.microsoft.com/office/powerpoint/2010/main" val="22553755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30D88D92-1FCE-414A-ACBB-AA32E3FE4A2E}"/>
</file>

<file path=docProps/app.xml><?xml version="1.0" encoding="utf-8"?>
<Properties xmlns="http://schemas.openxmlformats.org/officeDocument/2006/extended-properties" xmlns:vt="http://schemas.openxmlformats.org/officeDocument/2006/docPropsVTypes">
  <Template/>
  <TotalTime>2961</TotalTime>
  <Words>2363</Words>
  <Application>Microsoft Office PowerPoint</Application>
  <PresentationFormat>On-screen Show (4:3)</PresentationFormat>
  <Paragraphs>235</Paragraphs>
  <Slides>19</Slides>
  <Notes>19</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9" baseType="lpstr">
      <vt:lpstr>Arial</vt:lpstr>
      <vt:lpstr>Trebuchet MS</vt:lpstr>
      <vt:lpstr>Wingdings</vt:lpstr>
      <vt:lpstr>Calibri</vt:lpstr>
      <vt:lpstr>ヒラギノ角ゴ Pro W3</vt:lpstr>
      <vt:lpstr>Verdana</vt:lpstr>
      <vt:lpstr>Times New Roman</vt:lpstr>
      <vt:lpstr>Candara</vt:lpstr>
      <vt:lpstr>Section slides</vt:lpstr>
      <vt:lpstr>think-cell Slide</vt:lpstr>
      <vt:lpstr>Javascript ES6</vt:lpstr>
      <vt:lpstr>Lesson Objectives</vt:lpstr>
      <vt:lpstr>3.1: Data Types in JavaScript Data Types in JavaScript</vt:lpstr>
      <vt:lpstr>3.2: String Object String Object</vt:lpstr>
      <vt:lpstr>3.2: String Object  String Object(Parsing Methods )</vt:lpstr>
      <vt:lpstr>3.2: String Object  String Object(Parsing Methods Contd </vt:lpstr>
      <vt:lpstr>3.2: String Object String Object(Converting  Methods )</vt:lpstr>
      <vt:lpstr>3.2: String Object String Object (Formatting Methods)</vt:lpstr>
      <vt:lpstr>3.2: String Object URL String Encoding and Decoding</vt:lpstr>
      <vt:lpstr>PowerPoint Presentation</vt:lpstr>
      <vt:lpstr>3.3: Math Object Math Object - Properties &amp; Methods</vt:lpstr>
      <vt:lpstr>Demo</vt:lpstr>
      <vt:lpstr>3.4: Date Object  Date</vt:lpstr>
      <vt:lpstr>3.4: Date  Object Date and Time Arithmetic</vt:lpstr>
      <vt:lpstr>PowerPoint Presentation</vt:lpstr>
      <vt:lpstr>PowerPoint Presentation</vt:lpstr>
      <vt:lpstr>PowerPoint Presentation</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193</cp:revision>
  <cp:lastPrinted>2016-06-17T05:10:02Z</cp:lastPrinted>
  <dcterms:created xsi:type="dcterms:W3CDTF">2012-05-18T02:59:15Z</dcterms:created>
  <dcterms:modified xsi:type="dcterms:W3CDTF">2018-05-28T06:13:27Z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