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1"/>
  </p:notesMasterIdLst>
  <p:handoutMasterIdLst>
    <p:handoutMasterId r:id="rId22"/>
  </p:handoutMasterIdLst>
  <p:sldIdLst>
    <p:sldId id="256" r:id="rId5"/>
    <p:sldId id="257" r:id="rId6"/>
    <p:sldId id="258" r:id="rId7"/>
    <p:sldId id="259" r:id="rId8"/>
    <p:sldId id="260" r:id="rId9"/>
    <p:sldId id="262" r:id="rId10"/>
    <p:sldId id="263" r:id="rId11"/>
    <p:sldId id="265" r:id="rId12"/>
    <p:sldId id="266" r:id="rId13"/>
    <p:sldId id="267" r:id="rId14"/>
    <p:sldId id="268" r:id="rId15"/>
    <p:sldId id="285" r:id="rId16"/>
    <p:sldId id="273" r:id="rId17"/>
    <p:sldId id="274" r:id="rId18"/>
    <p:sldId id="275" r:id="rId19"/>
    <p:sldId id="276"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ＭＳ Ｐゴシック" panose="020B0600070205080204" pitchFamily="34" charset="-128"/>
      <p:regular r:id="rId27"/>
    </p:embeddedFont>
    <p:embeddedFont>
      <p:font typeface="Arial Unicode MS" panose="020B0604020202020204" pitchFamily="34" charset="-128"/>
      <p:regular r:id="rId28"/>
    </p:embeddedFont>
    <p:embeddedFont>
      <p:font typeface="Verdana" panose="020B0604030504040204" pitchFamily="34" charset="0"/>
      <p:regular r:id="rId29"/>
      <p:bold r:id="rId30"/>
      <p:italic r:id="rId31"/>
      <p:boldItalic r:id="rId32"/>
    </p:embeddedFont>
    <p:embeddedFont>
      <p:font typeface="Candara" panose="020E050203030302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3">
          <p15:clr>
            <a:srgbClr val="A4A3A4"/>
          </p15:clr>
        </p15:guide>
        <p15:guide id="2" pos="12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36057"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2" d="100"/>
          <a:sy n="112" d="100"/>
        </p:scale>
        <p:origin x="-582" y="313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Web</a:t>
            </a:r>
            <a:r>
              <a:rPr lang="en-US" sz="1200" b="0" baseline="0" dirty="0" smtClean="0">
                <a:latin typeface="Arial" pitchFamily="34" charset="0"/>
                <a:cs typeface="Arial" pitchFamily="34" charset="0"/>
              </a:rPr>
              <a:t> Basics – JavaScript </a:t>
            </a:r>
            <a:r>
              <a:rPr lang="en-US" sz="1200" b="0" dirty="0" smtClean="0">
                <a:latin typeface="Arial" pitchFamily="34" charset="0"/>
                <a:cs typeface="Arial" pitchFamily="34" charset="0"/>
              </a:rPr>
              <a:t>				Document Object Model		</a:t>
            </a:r>
            <a:endParaRPr lang="en-US" b="0" dirty="0">
              <a:latin typeface="Arial"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05-</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1033463"/>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extLst>
      <p:ext uri="{BB962C8B-B14F-4D97-AF65-F5344CB8AC3E}">
        <p14:creationId xmlns:p14="http://schemas.microsoft.com/office/powerpoint/2010/main" val="29083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40278505"/>
              </p:ext>
            </p:extLst>
          </p:nvPr>
        </p:nvGraphicFramePr>
        <p:xfrm>
          <a:off x="2057400" y="4626425"/>
          <a:ext cx="4260273" cy="3629978"/>
        </p:xfrm>
        <a:graphic>
          <a:graphicData uri="http://schemas.openxmlformats.org/drawingml/2006/table">
            <a:tbl>
              <a:tblPr/>
              <a:tblGrid>
                <a:gridCol w="1319696"/>
                <a:gridCol w="2940577"/>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functionOrExpr</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msecDelay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funcarg1, ..., </a:t>
                      </a:r>
                      <a:r>
                        <a:rPr kumimoji="0" lang="en-US" sz="900" b="0" i="0" u="none" strike="noStrike" cap="none" normalizeH="0" baseline="0" dirty="0" err="1" smtClean="0">
                          <a:ln>
                            <a:noFill/>
                          </a:ln>
                          <a:solidFill>
                            <a:schemeClr val="tx1"/>
                          </a:solidFill>
                          <a:effectLst/>
                          <a:latin typeface="Arial" pitchFamily="34" charset="0"/>
                          <a:cs typeface="Arial" pitchFamily="34" charset="0"/>
                        </a:rPr>
                        <a:t>funcargn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a:t>
                      </a:r>
                      <a:r>
                        <a:rPr kumimoji="0" lang="en-US" sz="900" b="0" i="0" u="none" strike="noStrike" cap="none" normalizeH="0" baseline="0" dirty="0" smtClean="0">
                          <a:ln>
                            <a:noFill/>
                          </a:ln>
                          <a:solidFill>
                            <a:schemeClr val="tx1"/>
                          </a:solidFill>
                          <a:effectLst/>
                          <a:latin typeface="Arial"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smtClean="0">
                          <a:ln>
                            <a:noFill/>
                          </a:ln>
                          <a:solidFill>
                            <a:schemeClr val="tx1"/>
                          </a:solidFill>
                          <a:effectLst/>
                          <a:latin typeface="Arial" pitchFamily="34" charset="0"/>
                          <a:cs typeface="Arial" pitchFamily="34" charset="0"/>
                        </a:rPr>
                        <a:t>timeinterval</a:t>
                      </a:r>
                      <a:r>
                        <a:rPr kumimoji="0" lang="en-US" sz="900" b="0" i="0" u="none" strike="noStrike" cap="none" normalizeH="0" baseline="0" dirty="0" smtClean="0">
                          <a:ln>
                            <a:noFill/>
                          </a:ln>
                          <a:solidFill>
                            <a:schemeClr val="tx1"/>
                          </a:solidFill>
                          <a:effectLst/>
                          <a:latin typeface="Arial" pitchFamily="34" charset="0"/>
                          <a:cs typeface="Arial" pitchFamily="34" charset="0"/>
                        </a:rPr>
                        <a:t> is in milliseconds. Optional Language </a:t>
                      </a:r>
                      <a:r>
                        <a:rPr kumimoji="0" lang="en-US" sz="900" b="0" i="0" u="none" strike="noStrike" cap="none" normalizeH="0" baseline="0" dirty="0" err="1" smtClean="0">
                          <a:ln>
                            <a:noFill/>
                          </a:ln>
                          <a:solidFill>
                            <a:schemeClr val="tx1"/>
                          </a:solidFill>
                          <a:effectLst/>
                          <a:latin typeface="Arial" pitchFamily="34" charset="0"/>
                          <a:cs typeface="Arial" pitchFamily="34" charset="0"/>
                        </a:rPr>
                        <a:t>i.e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Javascript,vbscript</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to turn off an interval loop action started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The parameter is the ID number returned by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clearTimeout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in concert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1725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Event Handlers</a:t>
            </a:r>
          </a:p>
          <a:p>
            <a:pPr algn="just" eaLnBrk="1" hangingPunct="1"/>
            <a:r>
              <a:rPr lang="en-US" dirty="0" smtClean="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54689116"/>
              </p:ext>
            </p:extLst>
          </p:nvPr>
        </p:nvGraphicFramePr>
        <p:xfrm>
          <a:off x="1981200" y="5038100"/>
          <a:ext cx="4526478" cy="1182189"/>
        </p:xfrm>
        <a:graphic>
          <a:graphicData uri="http://schemas.openxmlformats.org/drawingml/2006/table">
            <a:tbl>
              <a:tblPr/>
              <a:tblGrid>
                <a:gridCol w="933890"/>
                <a:gridCol w="3592588"/>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Event Handler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Description</a:t>
                      </a:r>
                      <a:endParaRPr kumimoji="0" lang="en-US" sz="9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onBlur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onFocus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onLoad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7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9504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4480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255273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184143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065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9505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smtClean="0"/>
              <a:t>boldface</a:t>
            </a:r>
            <a:r>
              <a:rPr lang="en-US" dirty="0" smtClean="0"/>
              <a:t>. Objects whose names appear in </a:t>
            </a:r>
            <a:r>
              <a:rPr lang="en-US" i="1" dirty="0" smtClean="0"/>
              <a:t>italics </a:t>
            </a:r>
            <a:r>
              <a:rPr lang="en-US" dirty="0" smtClean="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extLst>
      <p:ext uri="{BB962C8B-B14F-4D97-AF65-F5344CB8AC3E}">
        <p14:creationId xmlns:p14="http://schemas.microsoft.com/office/powerpoint/2010/main" val="273242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Creating JavaScript Objects</a:t>
            </a:r>
          </a:p>
          <a:p>
            <a:pPr algn="just"/>
            <a:r>
              <a:rPr lang="en-US" dirty="0" smtClean="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smtClean="0"/>
          </a:p>
          <a:p>
            <a:pPr algn="just"/>
            <a:r>
              <a:rPr lang="en-US" dirty="0" smtClean="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extLst>
      <p:ext uri="{BB962C8B-B14F-4D97-AF65-F5344CB8AC3E}">
        <p14:creationId xmlns:p14="http://schemas.microsoft.com/office/powerpoint/2010/main" val="84115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Object Properties</a:t>
            </a:r>
          </a:p>
          <a:p>
            <a:pPr algn="just" eaLnBrk="1" hangingPunct="1"/>
            <a:r>
              <a:rPr lang="en-US" dirty="0" smtClean="0"/>
              <a:t>A property generally defines a particular, current setting of an object. The setting may reflect a visible attribute, such as a document’s background color. It may also contain information that is not so obvious, such as the form </a:t>
            </a:r>
            <a:r>
              <a:rPr lang="en-US" i="1" dirty="0" smtClean="0"/>
              <a:t>action </a:t>
            </a:r>
            <a:r>
              <a:rPr lang="en-US" dirty="0" smtClean="0"/>
              <a:t>and </a:t>
            </a:r>
            <a:r>
              <a:rPr lang="en-US" i="1" dirty="0" smtClean="0"/>
              <a:t>method </a:t>
            </a:r>
            <a:r>
              <a:rPr lang="en-US" dirty="0" smtClean="0"/>
              <a:t>when it is submitted.</a:t>
            </a:r>
          </a:p>
          <a:p>
            <a:pPr algn="just" eaLnBrk="1" hangingPunct="1"/>
            <a:r>
              <a:rPr lang="en-US" dirty="0" smtClean="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smtClean="0"/>
              <a:t>When used in script statements, property names are case-sensitive. Therefore, if you see a property name listed as </a:t>
            </a:r>
            <a:r>
              <a:rPr lang="en-US" i="1" dirty="0" err="1" smtClean="0"/>
              <a:t>bgColor</a:t>
            </a:r>
            <a:r>
              <a:rPr lang="en-US" dirty="0" smtClean="0"/>
              <a:t>, you must use it in a script statement with that exact case usage. But when you set an initial value of a property by way of an HTML attribute, the attribute name ( like all of HTML) is not case-sensitive. Thus, </a:t>
            </a:r>
            <a:r>
              <a:rPr lang="en-US" b="1" dirty="0" smtClean="0"/>
              <a:t>&lt;BODY BGCOLOR=”white”&gt;</a:t>
            </a:r>
            <a:r>
              <a:rPr lang="en-US" dirty="0" smtClean="0"/>
              <a:t> and </a:t>
            </a:r>
            <a:r>
              <a:rPr lang="en-US" b="1" dirty="0" smtClean="0"/>
              <a:t>&lt;body </a:t>
            </a:r>
            <a:r>
              <a:rPr lang="en-US" b="1" dirty="0" err="1" smtClean="0"/>
              <a:t>bgcolor</a:t>
            </a:r>
            <a:r>
              <a:rPr lang="en-US" b="1" dirty="0" smtClean="0"/>
              <a:t>=”white”&gt;</a:t>
            </a:r>
            <a:r>
              <a:rPr lang="en-US" dirty="0" smtClean="0"/>
              <a:t> both set the same property value.</a:t>
            </a:r>
          </a:p>
          <a:p>
            <a:pPr algn="just">
              <a:lnSpc>
                <a:spcPct val="90000"/>
              </a:lnSpc>
            </a:pPr>
            <a:r>
              <a:rPr lang="en-US" u="sng" dirty="0"/>
              <a:t>Object Methods</a:t>
            </a:r>
            <a:endParaRPr lang="en-US" dirty="0"/>
          </a:p>
          <a:p>
            <a:pPr algn="just">
              <a:lnSpc>
                <a:spcPct val="90000"/>
              </a:lnSpc>
            </a:pPr>
            <a:r>
              <a:rPr lang="en-US" dirty="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a:latin typeface="Arial" pitchFamily="34" charset="0"/>
              </a:rPr>
              <a:t>.</a:t>
            </a:r>
          </a:p>
          <a:p>
            <a:pPr algn="just" eaLnBrk="1" hangingPunct="1"/>
            <a:endParaRPr lang="en-US" dirty="0" smtClean="0"/>
          </a:p>
        </p:txBody>
      </p:sp>
    </p:spTree>
    <p:extLst>
      <p:ext uri="{BB962C8B-B14F-4D97-AF65-F5344CB8AC3E}">
        <p14:creationId xmlns:p14="http://schemas.microsoft.com/office/powerpoint/2010/main" val="406768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Object Event Handlers</a:t>
            </a:r>
            <a:endParaRPr lang="en-US" dirty="0" smtClean="0"/>
          </a:p>
          <a:p>
            <a:pPr algn="just" eaLnBrk="1" hangingPunct="1"/>
            <a:r>
              <a:rPr lang="en-US" dirty="0"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smtClean="0"/>
          </a:p>
        </p:txBody>
      </p:sp>
    </p:spTree>
    <p:extLst>
      <p:ext uri="{BB962C8B-B14F-4D97-AF65-F5344CB8AC3E}">
        <p14:creationId xmlns:p14="http://schemas.microsoft.com/office/powerpoint/2010/main" val="293158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a:t>
            </a:r>
            <a:r>
              <a:rPr lang="en-US" i="1" dirty="0" smtClean="0"/>
              <a:t>window</a:t>
            </a:r>
            <a:r>
              <a:rPr lang="en-US" dirty="0" smtClean="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smtClean="0"/>
              <a:t>self</a:t>
            </a:r>
            <a:r>
              <a:rPr lang="en-US" dirty="0" smtClean="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a:p>
            <a:pPr algn="just" eaLnBrk="1" hangingPunct="1"/>
            <a:endParaRPr lang="en-US" dirty="0"/>
          </a:p>
          <a:p>
            <a:pPr fontAlgn="base"/>
            <a:r>
              <a:rPr lang="en-US" b="1" dirty="0" smtClean="0"/>
              <a:t>     </a:t>
            </a:r>
            <a:endParaRPr lang="en-US" dirty="0"/>
          </a:p>
          <a:p>
            <a:pPr algn="just" eaLnBrk="1" hangingPunct="1"/>
            <a:endParaRPr lang="en-US" dirty="0"/>
          </a:p>
          <a:p>
            <a:pPr algn="just" eaLnBrk="1" hangingPunct="1"/>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474157183"/>
              </p:ext>
            </p:extLst>
          </p:nvPr>
        </p:nvGraphicFramePr>
        <p:xfrm>
          <a:off x="2116666" y="6231467"/>
          <a:ext cx="4207934" cy="1706880"/>
        </p:xfrm>
        <a:graphic>
          <a:graphicData uri="http://schemas.openxmlformats.org/drawingml/2006/table">
            <a:tbl>
              <a:tblPr firstRow="1" bandRow="1">
                <a:tableStyleId>{5940675A-B579-460E-94D1-54222C63F5DA}</a:tableStyleId>
              </a:tblPr>
              <a:tblGrid>
                <a:gridCol w="2103967"/>
                <a:gridCol w="2103967"/>
              </a:tblGrid>
              <a:tr h="133774">
                <a:tc>
                  <a:txBody>
                    <a:bodyPr/>
                    <a:lstStyle/>
                    <a:p>
                      <a:r>
                        <a:rPr lang="en-US" sz="800" dirty="0" smtClean="0">
                          <a:latin typeface="Arial" pitchFamily="34" charset="0"/>
                          <a:cs typeface="Arial" pitchFamily="34" charset="0"/>
                        </a:rPr>
                        <a:t>Property </a:t>
                      </a:r>
                      <a:endParaRPr lang="en-US" sz="800" dirty="0">
                        <a:latin typeface="Arial" pitchFamily="34" charset="0"/>
                        <a:cs typeface="Arial" pitchFamily="34" charset="0"/>
                      </a:endParaRPr>
                    </a:p>
                  </a:txBody>
                  <a:tcPr/>
                </a:tc>
                <a:tc>
                  <a:txBody>
                    <a:bodyPr/>
                    <a:lstStyle/>
                    <a:p>
                      <a:r>
                        <a:rPr lang="en-US" sz="800" dirty="0" smtClean="0">
                          <a:latin typeface="Arial" pitchFamily="34" charset="0"/>
                          <a:cs typeface="Arial" pitchFamily="34" charset="0"/>
                        </a:rPr>
                        <a:t>Description</a:t>
                      </a:r>
                      <a:endParaRPr lang="en-US" sz="800" dirty="0">
                        <a:latin typeface="Arial" pitchFamily="34" charset="0"/>
                        <a:cs typeface="Arial" pitchFamily="34" charset="0"/>
                      </a:endParaRPr>
                    </a:p>
                  </a:txBody>
                  <a:tcPr/>
                </a:tc>
              </a:tr>
              <a:tr h="150707">
                <a:tc>
                  <a:txBody>
                    <a:bodyPr/>
                    <a:lstStyle/>
                    <a:p>
                      <a:pPr marL="0" algn="l" defTabSz="914400" rtl="0" eaLnBrk="1" latinLnBrk="0" hangingPunct="1"/>
                      <a:r>
                        <a:rPr lang="en-US" sz="800" dirty="0" err="1" smtClean="0">
                          <a:latin typeface="Arial" pitchFamily="34" charset="0"/>
                          <a:cs typeface="Arial" pitchFamily="34" charset="0"/>
                        </a:rPr>
                        <a:t>defaultStatus</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latin typeface="Arial" pitchFamily="34" charset="0"/>
                          <a:cs typeface="Arial" pitchFamily="34" charset="0"/>
                        </a:rPr>
                        <a:t>window.defaultStatus</a:t>
                      </a:r>
                      <a:r>
                        <a:rPr lang="en-US" sz="800" dirty="0" smtClean="0">
                          <a:latin typeface="Arial" pitchFamily="34" charset="0"/>
                          <a:cs typeface="Arial" pitchFamily="34" charset="0"/>
                        </a:rPr>
                        <a:t> property is normally an empty string, it sets or returns the default text which is in the </a:t>
                      </a:r>
                      <a:r>
                        <a:rPr lang="en-US" sz="800" dirty="0" err="1" smtClean="0">
                          <a:latin typeface="Arial" pitchFamily="34" charset="0"/>
                          <a:cs typeface="Arial" pitchFamily="34" charset="0"/>
                        </a:rPr>
                        <a:t>statusbar</a:t>
                      </a:r>
                      <a:r>
                        <a:rPr lang="en-US" sz="800" dirty="0" smtClean="0">
                          <a:latin typeface="Arial" pitchFamily="34" charset="0"/>
                          <a:cs typeface="Arial" pitchFamily="34" charset="0"/>
                        </a:rPr>
                        <a:t> of the window</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Status</a:t>
                      </a:r>
                      <a:endParaRPr lang="en-US" sz="800" kern="1200" dirty="0">
                        <a:solidFill>
                          <a:schemeClr val="tx1"/>
                        </a:solidFill>
                        <a:latin typeface="Arial" pitchFamily="34" charset="0"/>
                        <a:ea typeface="+mn-ea"/>
                        <a:cs typeface="Arial" pitchFamily="34" charset="0"/>
                      </a:endParaRPr>
                    </a:p>
                  </a:txBody>
                  <a:tcPr/>
                </a:tc>
                <a:tc>
                  <a:txBody>
                    <a:bodyPr/>
                    <a:lstStyle/>
                    <a:p>
                      <a:pPr marL="0" algn="l" defTabSz="914400" rtl="0" eaLnBrk="1" latinLnBrk="0" hangingPunct="1"/>
                      <a:r>
                        <a:rPr lang="en-US" sz="800" dirty="0" smtClean="0">
                          <a:latin typeface="Arial" pitchFamily="34" charset="0"/>
                          <a:cs typeface="Arial" pitchFamily="34" charset="0"/>
                        </a:rPr>
                        <a:t>This property sets a text value to be displayed in the status bar</a:t>
                      </a:r>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closed</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Returns a </a:t>
                      </a:r>
                      <a:r>
                        <a:rPr lang="en-US" sz="800" dirty="0" err="1" smtClean="0">
                          <a:latin typeface="Arial" pitchFamily="34" charset="0"/>
                          <a:cs typeface="Arial" pitchFamily="34" charset="0"/>
                        </a:rPr>
                        <a:t>boolean</a:t>
                      </a:r>
                      <a:r>
                        <a:rPr lang="en-US" sz="800" dirty="0" smtClean="0">
                          <a:latin typeface="Arial" pitchFamily="34" charset="0"/>
                          <a:cs typeface="Arial" pitchFamily="34" charset="0"/>
                        </a:rPr>
                        <a:t> value which indicated if the window has been closed or no</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357894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1392188151"/>
              </p:ext>
            </p:extLst>
          </p:nvPr>
        </p:nvGraphicFramePr>
        <p:xfrm>
          <a:off x="2062349" y="4628138"/>
          <a:ext cx="4419600" cy="2545080"/>
        </p:xfrm>
        <a:graphic>
          <a:graphicData uri="http://schemas.openxmlformats.org/drawingml/2006/table">
            <a:tbl>
              <a:tblPr/>
              <a:tblGrid>
                <a:gridCol w="1312863"/>
                <a:gridCol w="3106737"/>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470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869142394"/>
              </p:ext>
            </p:extLst>
          </p:nvPr>
        </p:nvGraphicFramePr>
        <p:xfrm>
          <a:off x="2057400" y="4616775"/>
          <a:ext cx="4379026" cy="3566161"/>
        </p:xfrm>
        <a:graphic>
          <a:graphicData uri="http://schemas.openxmlformats.org/drawingml/2006/table">
            <a:tbl>
              <a:tblPr/>
              <a:tblGrid>
                <a:gridCol w="1532659"/>
                <a:gridCol w="2846367"/>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open(“URL”,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windowName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provides a Web site designer with options for the way a new </a:t>
                      </a:r>
                      <a:r>
                        <a:rPr kumimoji="0" lang="en-US" sz="900" b="0" i="0" u="none" strike="noStrike" cap="none" normalizeH="0" baseline="0" dirty="0" err="1" smtClean="0">
                          <a:ln>
                            <a:noFill/>
                          </a:ln>
                          <a:solidFill>
                            <a:schemeClr val="tx1"/>
                          </a:solidFill>
                          <a:effectLst/>
                          <a:latin typeface="Arial" pitchFamily="34" charset="0"/>
                          <a:cs typeface="Arial" pitchFamily="34" charset="0"/>
                        </a:rPr>
                        <a:t>brwoser</a:t>
                      </a:r>
                      <a:r>
                        <a:rPr kumimoji="0" lang="en-US" sz="900" b="0" i="0" u="none" strike="noStrike" cap="none" normalizeH="0" baseline="0" dirty="0" smtClean="0">
                          <a:ln>
                            <a:noFill/>
                          </a:ln>
                          <a:solidFill>
                            <a:schemeClr val="tx1"/>
                          </a:solidFill>
                          <a:effectLst/>
                          <a:latin typeface="Arial" pitchFamily="34" charset="0"/>
                          <a:cs typeface="Arial" pitchFamily="34" charset="0"/>
                        </a:rPr>
                        <a:t> window should look on the user’s </a:t>
                      </a:r>
                      <a:r>
                        <a:rPr kumimoji="0" lang="en-US" sz="900" b="0" i="0" u="none" strike="noStrike" cap="none" normalizeH="0" baseline="0" dirty="0" err="1" smtClean="0">
                          <a:ln>
                            <a:noFill/>
                          </a:ln>
                          <a:solidFill>
                            <a:schemeClr val="tx1"/>
                          </a:solidFill>
                          <a:effectLst/>
                          <a:latin typeface="Arial" pitchFamily="34" charset="0"/>
                          <a:cs typeface="Arial" pitchFamily="34" charset="0"/>
                        </a:rPr>
                        <a:t>computerscreen</a:t>
                      </a:r>
                      <a:r>
                        <a:rPr kumimoji="0" lang="en-US" sz="900" b="0" i="0" u="none" strike="noStrike" cap="none" normalizeH="0" baseline="0" dirty="0" smtClean="0">
                          <a:ln>
                            <a:noFill/>
                          </a:ln>
                          <a:solidFill>
                            <a:schemeClr val="tx1"/>
                          </a:solidFill>
                          <a:effectLst/>
                          <a:latin typeface="Arial" pitchFamily="34" charset="0"/>
                          <a:cs typeface="Arial" pitchFamily="34" charset="0"/>
                        </a:rPr>
                        <a:t>. The optional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parameter is </a:t>
                      </a:r>
                      <a:r>
                        <a:rPr kumimoji="0" lang="en-US" sz="900" b="0" i="1" u="none" strike="noStrike" cap="none" normalizeH="0" baseline="0" dirty="0" smtClean="0">
                          <a:ln>
                            <a:noFill/>
                          </a:ln>
                          <a:solidFill>
                            <a:schemeClr val="tx1"/>
                          </a:solidFill>
                          <a:effectLst/>
                          <a:latin typeface="Arial" pitchFamily="34" charset="0"/>
                          <a:cs typeface="Arial" pitchFamily="34" charset="0"/>
                        </a:rPr>
                        <a:t>one strin</a:t>
                      </a:r>
                      <a:r>
                        <a:rPr kumimoji="0" lang="en-US" sz="900" b="0" i="0" u="none" strike="noStrike" cap="none" normalizeH="0" baseline="0" dirty="0" smtClean="0">
                          <a:ln>
                            <a:noFill/>
                          </a:ln>
                          <a:solidFill>
                            <a:schemeClr val="tx1"/>
                          </a:solidFill>
                          <a:effectLst/>
                          <a:latin typeface="Arial"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smtClean="0">
                          <a:ln>
                            <a:noFill/>
                          </a:ln>
                          <a:solidFill>
                            <a:schemeClr val="tx1"/>
                          </a:solidFill>
                          <a:effectLst/>
                          <a:latin typeface="Arial" pitchFamily="34" charset="0"/>
                          <a:cs typeface="Arial" pitchFamily="34" charset="0"/>
                        </a:rPr>
                        <a:t>statusbar</a:t>
                      </a:r>
                      <a:r>
                        <a:rPr kumimoji="0" lang="en-US" sz="900" b="0" i="0" u="none" strike="noStrike" cap="none" normalizeH="0" baseline="0" dirty="0" smtClean="0">
                          <a:ln>
                            <a:noFill/>
                          </a:ln>
                          <a:solidFill>
                            <a:schemeClr val="tx1"/>
                          </a:solidFill>
                          <a:effectLst/>
                          <a:latin typeface="Arial"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1" u="none" strike="noStrike" cap="none" normalizeH="0" baseline="0" dirty="0" err="1" smtClean="0">
                          <a:ln>
                            <a:noFill/>
                          </a:ln>
                          <a:solidFill>
                            <a:schemeClr val="tx1"/>
                          </a:solidFill>
                          <a:effectLst/>
                          <a:latin typeface="Arial" pitchFamily="34" charset="0"/>
                          <a:cs typeface="Arial" pitchFamily="34" charset="0"/>
                        </a:rPr>
                        <a:t>newUR</a:t>
                      </a:r>
                      <a:r>
                        <a:rPr kumimoji="0" lang="en-US" sz="900" b="0" i="0" u="none" strike="noStrike" cap="none" normalizeH="0" baseline="0" dirty="0" err="1" smtClean="0">
                          <a:ln>
                            <a:noFill/>
                          </a:ln>
                          <a:solidFill>
                            <a:schemeClr val="tx1"/>
                          </a:solidFill>
                          <a:effectLst/>
                          <a:latin typeface="Arial" pitchFamily="34" charset="0"/>
                          <a:cs typeface="Arial" pitchFamily="34" charset="0"/>
                        </a:rPr>
                        <a:t>L</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err="1" smtClean="0">
                          <a:ln>
                            <a:noFill/>
                          </a:ln>
                          <a:solidFill>
                            <a:schemeClr val="tx1"/>
                          </a:solidFill>
                          <a:effectLst/>
                          <a:latin typeface="Arial" pitchFamily="34" charset="0"/>
                          <a:cs typeface="Arial" pitchFamily="34" charset="0"/>
                        </a:rPr>
                        <a:t>NewWindow</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toolbar,status,resizable</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window.close</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scrollBy</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scrolls the content by the specified number of pixels which is relative scroll. </a:t>
                      </a:r>
                      <a:r>
                        <a:rPr kumimoji="0" lang="en-US" sz="900" b="0" i="0" u="none" strike="noStrike" cap="none" normalizeH="0" baseline="0" dirty="0" err="1" smtClean="0">
                          <a:ln>
                            <a:noFill/>
                          </a:ln>
                          <a:solidFill>
                            <a:schemeClr val="tx1"/>
                          </a:solidFill>
                          <a:effectLst/>
                          <a:latin typeface="Arial" pitchFamily="34" charset="0"/>
                          <a:cs typeface="Arial" pitchFamily="34" charset="0"/>
                        </a:rPr>
                        <a:t>scrollTo</a:t>
                      </a:r>
                      <a:r>
                        <a:rPr kumimoji="0" lang="en-US" sz="900" b="0" i="0" u="none" strike="noStrike" cap="none" normalizeH="0" baseline="0" dirty="0" smtClean="0">
                          <a:ln>
                            <a:noFill/>
                          </a:ln>
                          <a:solidFill>
                            <a:schemeClr val="tx1"/>
                          </a:solidFill>
                          <a:effectLst/>
                          <a:latin typeface="Arial"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moveBy</a:t>
                      </a:r>
                      <a:r>
                        <a:rPr kumimoji="0" lang="en-US" sz="900" b="0" i="0" u="none" strike="noStrike" cap="none" normalizeH="0" baseline="0" dirty="0" smtClean="0">
                          <a:ln>
                            <a:noFill/>
                          </a:ln>
                          <a:solidFill>
                            <a:schemeClr val="tx1"/>
                          </a:solidFill>
                          <a:effectLst/>
                          <a:latin typeface="Arial" pitchFamily="34" charset="0"/>
                          <a:cs typeface="Arial" pitchFamily="34" charset="0"/>
                        </a:rPr>
                        <a:t>(..) moves the window relative to the current position. </a:t>
                      </a:r>
                      <a:r>
                        <a:rPr kumimoji="0" lang="en-US" sz="900" b="0" i="0" u="none" strike="noStrike" cap="none" normalizeH="0" baseline="0" dirty="0" err="1" smtClean="0">
                          <a:ln>
                            <a:noFill/>
                          </a:ln>
                          <a:solidFill>
                            <a:schemeClr val="tx1"/>
                          </a:solidFill>
                          <a:effectLst/>
                          <a:latin typeface="Arial" pitchFamily="34" charset="0"/>
                          <a:cs typeface="Arial" pitchFamily="34" charset="0"/>
                        </a:rPr>
                        <a:t>moveT</a:t>
                      </a:r>
                      <a:r>
                        <a:rPr kumimoji="0" lang="en-US" sz="900" b="0" i="0" u="none" strike="noStrike" cap="none" normalizeH="0" baseline="0" dirty="0" smtClean="0">
                          <a:ln>
                            <a:noFill/>
                          </a:ln>
                          <a:solidFill>
                            <a:schemeClr val="tx1"/>
                          </a:solidFill>
                          <a:effectLst/>
                          <a:latin typeface="Arial"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3045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4940870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026005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642678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698068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72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23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957463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030830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0551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41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8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349651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963577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94477" cy="720725"/>
          </a:xfrm>
        </p:spPr>
        <p:txBody>
          <a:bodyPr>
            <a:normAutofit/>
          </a:bodyPr>
          <a:lstStyle/>
          <a:p>
            <a:r>
              <a:rPr lang="en-US" sz="2400" dirty="0" err="1"/>
              <a:t>Javascript</a:t>
            </a:r>
            <a:r>
              <a:rPr lang="en-US" sz="2400" dirty="0"/>
              <a:t> ES6</a:t>
            </a:r>
            <a:endParaRPr lang="en-US" sz="2400" dirty="0">
              <a:solidFill>
                <a:schemeClr val="accent2">
                  <a:lumMod val="75000"/>
                </a:schemeClr>
              </a:solidFill>
              <a:ea typeface="ＭＳ Ｐゴシック" pitchFamily="34" charset="-128"/>
            </a:endParaRPr>
          </a:p>
        </p:txBody>
      </p:sp>
      <p:sp>
        <p:nvSpPr>
          <p:cNvPr id="2" name="Subtitle 1"/>
          <p:cNvSpPr>
            <a:spLocks noGrp="1"/>
          </p:cNvSpPr>
          <p:nvPr>
            <p:ph type="subTitle" idx="1"/>
          </p:nvPr>
        </p:nvSpPr>
        <p:spPr>
          <a:xfrm>
            <a:off x="305991" y="3932560"/>
            <a:ext cx="4843979" cy="1223963"/>
          </a:xfrm>
        </p:spPr>
        <p:txBody>
          <a:bodyPr>
            <a:normAutofit/>
          </a:bodyPr>
          <a:lstStyle/>
          <a:p>
            <a:r>
              <a:rPr lang="fr-FR" sz="2000" dirty="0" err="1"/>
              <a:t>Lesson</a:t>
            </a:r>
            <a:r>
              <a:rPr lang="fr-FR" sz="2000" dirty="0"/>
              <a:t> 5: Document Object Model</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6"/>
          <p:cNvSpPr>
            <a:spLocks noChangeArrowheads="1"/>
          </p:cNvSpPr>
          <p:nvPr/>
        </p:nvSpPr>
        <p:spPr bwMode="auto">
          <a:xfrm>
            <a:off x="449943" y="2438400"/>
            <a:ext cx="3969657" cy="47897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17415" name="AutoShape 4"/>
          <p:cNvSpPr>
            <a:spLocks noChangeArrowheads="1"/>
          </p:cNvSpPr>
          <p:nvPr/>
        </p:nvSpPr>
        <p:spPr bwMode="auto">
          <a:xfrm>
            <a:off x="449943" y="4542971"/>
            <a:ext cx="4107543" cy="65314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smtClean="0"/>
              <a:t>5.2: Window Object </a:t>
            </a:r>
            <a:br>
              <a:rPr lang="en-US" sz="1200" dirty="0" smtClean="0"/>
            </a:br>
            <a:r>
              <a:rPr lang="en-US" dirty="0" smtClean="0"/>
              <a:t>Window </a:t>
            </a:r>
            <a:r>
              <a:rPr lang="en-US" dirty="0"/>
              <a:t>Object Methods</a:t>
            </a:r>
          </a:p>
        </p:txBody>
      </p:sp>
      <p:sp>
        <p:nvSpPr>
          <p:cNvPr id="4" name="Content Placeholder 3"/>
          <p:cNvSpPr>
            <a:spLocks noGrp="1"/>
          </p:cNvSpPr>
          <p:nvPr>
            <p:ph idx="1"/>
          </p:nvPr>
        </p:nvSpPr>
        <p:spPr>
          <a:xfrm>
            <a:off x="298516" y="1538514"/>
            <a:ext cx="8671313" cy="4600003"/>
          </a:xfrm>
        </p:spPr>
        <p:txBody>
          <a:bodyPr/>
          <a:lstStyle/>
          <a:p>
            <a:pPr>
              <a:lnSpc>
                <a:spcPts val="5000"/>
              </a:lnSpc>
            </a:pPr>
            <a:r>
              <a:rPr lang="en-US" dirty="0" err="1">
                <a:cs typeface="Arial" pitchFamily="34" charset="0"/>
              </a:rPr>
              <a:t>setTimeOut</a:t>
            </a:r>
            <a:r>
              <a:rPr lang="en-US" dirty="0">
                <a:cs typeface="Arial" pitchFamily="34" charset="0"/>
              </a:rPr>
              <a:t>, </a:t>
            </a:r>
            <a:r>
              <a:rPr lang="en-US" dirty="0" err="1" smtClean="0">
                <a:cs typeface="Arial" pitchFamily="34" charset="0"/>
              </a:rPr>
              <a:t>clearTimeOut</a:t>
            </a:r>
            <a:endParaRPr lang="en-US" dirty="0" smtClean="0">
              <a:cs typeface="Arial" pitchFamily="34" charset="0"/>
            </a:endParaRPr>
          </a:p>
          <a:p>
            <a:pPr lvl="1">
              <a:lnSpc>
                <a:spcPts val="5000"/>
              </a:lnSpc>
              <a:buNone/>
            </a:pPr>
            <a:r>
              <a:rPr lang="en-US" dirty="0" smtClean="0"/>
              <a:t>y=</a:t>
            </a:r>
            <a:r>
              <a:rPr lang="en-US" dirty="0" err="1" smtClean="0"/>
              <a:t>setTimeOut</a:t>
            </a:r>
            <a:r>
              <a:rPr lang="en-US" dirty="0" smtClean="0"/>
              <a:t>('scroll()','100')</a:t>
            </a:r>
          </a:p>
          <a:p>
            <a:pPr lvl="1">
              <a:lnSpc>
                <a:spcPts val="5000"/>
              </a:lnSpc>
              <a:buNone/>
            </a:pPr>
            <a:r>
              <a:rPr lang="en-US" dirty="0" err="1" smtClean="0"/>
              <a:t>clearTimeOut</a:t>
            </a:r>
            <a:r>
              <a:rPr lang="en-US" dirty="0" smtClean="0"/>
              <a:t>(y</a:t>
            </a:r>
            <a:r>
              <a:rPr lang="en-US" dirty="0"/>
              <a:t>)</a:t>
            </a:r>
          </a:p>
          <a:p>
            <a:pPr>
              <a:lnSpc>
                <a:spcPts val="5000"/>
              </a:lnSpc>
            </a:pPr>
            <a:r>
              <a:rPr lang="en-US" dirty="0" err="1">
                <a:cs typeface="Arial" pitchFamily="34" charset="0"/>
              </a:rPr>
              <a:t>setInterval</a:t>
            </a:r>
            <a:r>
              <a:rPr lang="en-US" dirty="0">
                <a:cs typeface="Arial" pitchFamily="34" charset="0"/>
              </a:rPr>
              <a:t>, </a:t>
            </a:r>
            <a:r>
              <a:rPr lang="en-US" dirty="0" err="1">
                <a:cs typeface="Arial" pitchFamily="34" charset="0"/>
              </a:rPr>
              <a:t>clearInterval</a:t>
            </a:r>
            <a:endParaRPr lang="en-US" dirty="0">
              <a:cs typeface="Arial" pitchFamily="34" charset="0"/>
            </a:endParaRPr>
          </a:p>
          <a:p>
            <a:pPr lvl="1">
              <a:lnSpc>
                <a:spcPts val="5000"/>
              </a:lnSpc>
              <a:buNone/>
            </a:pPr>
            <a:r>
              <a:rPr lang="en-US" dirty="0"/>
              <a:t>y=</a:t>
            </a:r>
            <a:r>
              <a:rPr lang="en-US" dirty="0" err="1"/>
              <a:t>setInterval</a:t>
            </a:r>
            <a:r>
              <a:rPr lang="en-US" dirty="0"/>
              <a:t>('scroll()','100')</a:t>
            </a:r>
          </a:p>
          <a:p>
            <a:pPr lvl="1">
              <a:lnSpc>
                <a:spcPts val="5000"/>
              </a:lnSpc>
              <a:buNone/>
            </a:pPr>
            <a:r>
              <a:rPr lang="en-US" dirty="0" err="1"/>
              <a:t>clearInterval</a:t>
            </a:r>
            <a:r>
              <a:rPr lang="en-US" dirty="0"/>
              <a:t>(y)</a:t>
            </a:r>
          </a:p>
          <a:p>
            <a:pPr>
              <a:buNone/>
            </a:pPr>
            <a:endParaRPr lang="en-US" dirty="0"/>
          </a:p>
          <a:p>
            <a:endParaRPr lang="en-US" dirty="0"/>
          </a:p>
        </p:txBody>
      </p:sp>
    </p:spTree>
    <p:extLst>
      <p:ext uri="{BB962C8B-B14F-4D97-AF65-F5344CB8AC3E}">
        <p14:creationId xmlns:p14="http://schemas.microsoft.com/office/powerpoint/2010/main" val="7313539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Event Handlers</a:t>
            </a:r>
          </a:p>
        </p:txBody>
      </p:sp>
      <p:sp>
        <p:nvSpPr>
          <p:cNvPr id="20482" name="Content Placeholder 2"/>
          <p:cNvSpPr>
            <a:spLocks noGrp="1"/>
          </p:cNvSpPr>
          <p:nvPr>
            <p:ph idx="1"/>
          </p:nvPr>
        </p:nvSpPr>
        <p:spPr/>
        <p:txBody>
          <a:bodyPr lIns="90488" tIns="44450" rIns="90488" bIns="44450"/>
          <a:lstStyle/>
          <a:p>
            <a:r>
              <a:rPr lang="en-US" dirty="0">
                <a:cs typeface="Arial" pitchFamily="34" charset="0"/>
              </a:rPr>
              <a:t>Event </a:t>
            </a:r>
            <a:r>
              <a:rPr lang="en-US" dirty="0" smtClean="0">
                <a:cs typeface="Arial" pitchFamily="34" charset="0"/>
              </a:rPr>
              <a:t>Handlers </a:t>
            </a:r>
            <a:r>
              <a:rPr lang="en-US" dirty="0">
                <a:cs typeface="Arial" pitchFamily="34" charset="0"/>
              </a:rPr>
              <a:t>for the Window Object</a:t>
            </a:r>
          </a:p>
          <a:p>
            <a:pPr lvl="1"/>
            <a:r>
              <a:rPr lang="en-US" dirty="0" err="1"/>
              <a:t>onBlur</a:t>
            </a:r>
            <a:endParaRPr lang="en-US" dirty="0"/>
          </a:p>
          <a:p>
            <a:pPr lvl="1"/>
            <a:r>
              <a:rPr lang="en-US" dirty="0" err="1"/>
              <a:t>onFocus</a:t>
            </a:r>
            <a:endParaRPr lang="en-US" dirty="0"/>
          </a:p>
          <a:p>
            <a:pPr lvl="1"/>
            <a:r>
              <a:rPr lang="en-US" dirty="0" err="1" smtClean="0"/>
              <a:t>onLoad</a:t>
            </a:r>
            <a:endParaRPr lang="en-US" dirty="0"/>
          </a:p>
          <a:p>
            <a:pPr marL="0" indent="0" eaLnBrk="1" hangingPunct="1">
              <a:buNone/>
            </a:pPr>
            <a:endParaRPr lang="en-US" dirty="0"/>
          </a:p>
        </p:txBody>
      </p:sp>
    </p:spTree>
    <p:extLst>
      <p:ext uri="{BB962C8B-B14F-4D97-AF65-F5344CB8AC3E}">
        <p14:creationId xmlns:p14="http://schemas.microsoft.com/office/powerpoint/2010/main" val="268080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Window_object.html</a:t>
            </a:r>
          </a:p>
          <a:p>
            <a:r>
              <a:rPr lang="en-US" dirty="0"/>
              <a:t>setTimeOut_method.html</a:t>
            </a:r>
          </a:p>
          <a:p>
            <a:r>
              <a:rPr lang="en-US" dirty="0"/>
              <a:t>Window_ex.html</a:t>
            </a:r>
          </a:p>
          <a:p>
            <a:r>
              <a:rPr lang="en-US" dirty="0"/>
              <a:t>setInterval_method.html</a:t>
            </a:r>
          </a:p>
          <a:p>
            <a:pPr marL="0" indent="0">
              <a:buNone/>
            </a:pPr>
            <a:endParaRPr lang="en-US" dirty="0"/>
          </a:p>
        </p:txBody>
      </p:sp>
    </p:spTree>
    <p:extLst>
      <p:ext uri="{BB962C8B-B14F-4D97-AF65-F5344CB8AC3E}">
        <p14:creationId xmlns:p14="http://schemas.microsoft.com/office/powerpoint/2010/main" val="26082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5 : </a:t>
            </a:r>
          </a:p>
          <a:p>
            <a:pPr lvl="1"/>
            <a:r>
              <a:rPr lang="en-US" dirty="0"/>
              <a:t>Working with Document Object Model (DOM) </a:t>
            </a:r>
          </a:p>
        </p:txBody>
      </p:sp>
    </p:spTree>
    <p:extLst>
      <p:ext uri="{BB962C8B-B14F-4D97-AF65-F5344CB8AC3E}">
        <p14:creationId xmlns:p14="http://schemas.microsoft.com/office/powerpoint/2010/main" val="1863401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Document Object Model is a interface that allows programs and scripts to dynamically access and update content, structure and style of documents </a:t>
            </a:r>
          </a:p>
          <a:p>
            <a:r>
              <a:rPr lang="en-US" dirty="0"/>
              <a:t>Window object is the topmost object in the entire scheme. It has properties, methods and event handlers</a:t>
            </a:r>
          </a:p>
          <a:p>
            <a:r>
              <a:rPr lang="en-US" dirty="0"/>
              <a:t>The history object has an array of history items having details of the URL’s visited from within that window</a:t>
            </a:r>
          </a:p>
          <a:p>
            <a:r>
              <a:rPr lang="en-US" dirty="0"/>
              <a:t>The Location object contains information about the current URL </a:t>
            </a:r>
          </a:p>
          <a:p>
            <a:endParaRPr lang="en-US" dirty="0"/>
          </a:p>
          <a:p>
            <a:endParaRPr lang="en-US" dirty="0"/>
          </a:p>
        </p:txBody>
      </p:sp>
    </p:spTree>
    <p:extLst>
      <p:ext uri="{BB962C8B-B14F-4D97-AF65-F5344CB8AC3E}">
        <p14:creationId xmlns:p14="http://schemas.microsoft.com/office/powerpoint/2010/main" val="41629326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alert dialog box is a modal window that presents a message for users with a single OK button to dismiss it.</a:t>
            </a:r>
          </a:p>
          <a:p>
            <a:pPr lvl="1"/>
            <a:r>
              <a:rPr lang="en-US" dirty="0"/>
              <a:t>True / False </a:t>
            </a:r>
          </a:p>
          <a:p>
            <a:endParaRPr lang="en-US" dirty="0"/>
          </a:p>
        </p:txBody>
      </p:sp>
    </p:spTree>
    <p:extLst>
      <p:ext uri="{BB962C8B-B14F-4D97-AF65-F5344CB8AC3E}">
        <p14:creationId xmlns:p14="http://schemas.microsoft.com/office/powerpoint/2010/main" val="223748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 (Contd..)</a:t>
            </a:r>
          </a:p>
        </p:txBody>
      </p:sp>
      <p:sp>
        <p:nvSpPr>
          <p:cNvPr id="5" name="Content Placeholder 4"/>
          <p:cNvSpPr>
            <a:spLocks noGrp="1"/>
          </p:cNvSpPr>
          <p:nvPr>
            <p:ph idx="1"/>
          </p:nvPr>
        </p:nvSpPr>
        <p:spPr/>
        <p:txBody>
          <a:bodyPr/>
          <a:lstStyle/>
          <a:p>
            <a:r>
              <a:rPr lang="en-US" dirty="0"/>
              <a:t>Question </a:t>
            </a:r>
            <a:r>
              <a:rPr lang="en-US" sz="1800" dirty="0"/>
              <a:t>4: The __________ and </a:t>
            </a:r>
            <a:r>
              <a:rPr lang="en-US" sz="1800" dirty="0" err="1"/>
              <a:t>appCodeName</a:t>
            </a:r>
            <a:r>
              <a:rPr lang="en-US" sz="1800" dirty="0"/>
              <a:t> properties are simply the official name and the internal code name for the browser application.</a:t>
            </a:r>
          </a:p>
          <a:p>
            <a:pPr lvl="1"/>
            <a:r>
              <a:rPr lang="en-US" dirty="0"/>
              <a:t>Option 1: </a:t>
            </a:r>
            <a:r>
              <a:rPr lang="en-US" dirty="0" err="1"/>
              <a:t>Appname</a:t>
            </a:r>
            <a:r>
              <a:rPr lang="en-US" dirty="0"/>
              <a:t> </a:t>
            </a:r>
          </a:p>
          <a:p>
            <a:pPr lvl="1"/>
            <a:r>
              <a:rPr lang="en-US" dirty="0"/>
              <a:t>Option 2: </a:t>
            </a:r>
            <a:r>
              <a:rPr lang="en-US" dirty="0" err="1"/>
              <a:t>appName</a:t>
            </a:r>
            <a:endParaRPr lang="en-US" dirty="0"/>
          </a:p>
          <a:p>
            <a:pPr lvl="1"/>
            <a:r>
              <a:rPr lang="en-US" dirty="0"/>
              <a:t>Option 3: </a:t>
            </a:r>
            <a:r>
              <a:rPr lang="en-US" dirty="0" err="1"/>
              <a:t>applname</a:t>
            </a:r>
            <a:endParaRPr lang="en-US" dirty="0"/>
          </a:p>
          <a:p>
            <a:endParaRPr lang="en-US" sz="1800" dirty="0"/>
          </a:p>
          <a:p>
            <a:r>
              <a:rPr lang="en-US" sz="1800" dirty="0"/>
              <a:t>Question 5: The _________ property supplies a string of the entire URL of the specified window object.</a:t>
            </a:r>
          </a:p>
          <a:p>
            <a:pPr lvl="1"/>
            <a:r>
              <a:rPr lang="en-US" dirty="0"/>
              <a:t>Option 1: </a:t>
            </a:r>
            <a:r>
              <a:rPr lang="en-US" dirty="0" err="1"/>
              <a:t>location.href</a:t>
            </a:r>
            <a:r>
              <a:rPr lang="en-US" dirty="0"/>
              <a:t> 	</a:t>
            </a:r>
          </a:p>
          <a:p>
            <a:pPr lvl="1"/>
            <a:r>
              <a:rPr lang="en-US" dirty="0"/>
              <a:t>Option 2: hostname </a:t>
            </a:r>
          </a:p>
          <a:p>
            <a:pPr lvl="1"/>
            <a:r>
              <a:rPr lang="en-US" dirty="0"/>
              <a:t>Option 3: hash </a:t>
            </a:r>
          </a:p>
          <a:p>
            <a:endParaRPr lang="en-US" sz="1800" dirty="0"/>
          </a:p>
          <a:p>
            <a:r>
              <a:rPr lang="en-US" sz="1800" dirty="0"/>
              <a:t>Question 6: The ____________ property describes both the hostname and port of a URL</a:t>
            </a:r>
            <a:r>
              <a:rPr lang="en-US" dirty="0"/>
              <a:t>. </a:t>
            </a:r>
          </a:p>
          <a:p>
            <a:endParaRPr lang="en-US" dirty="0"/>
          </a:p>
        </p:txBody>
      </p:sp>
    </p:spTree>
    <p:extLst>
      <p:ext uri="{BB962C8B-B14F-4D97-AF65-F5344CB8AC3E}">
        <p14:creationId xmlns:p14="http://schemas.microsoft.com/office/powerpoint/2010/main" val="262767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284675" name="Rectangle 3"/>
          <p:cNvSpPr>
            <a:spLocks noGrp="1" noChangeArrowheads="1"/>
          </p:cNvSpPr>
          <p:nvPr>
            <p:ph idx="1"/>
          </p:nvPr>
        </p:nvSpPr>
        <p:spPr/>
        <p:txBody>
          <a:bodyPr lIns="90488" tIns="44450" rIns="90488" bIns="44450"/>
          <a:lstStyle/>
          <a:p>
            <a:r>
              <a:rPr lang="en-US" dirty="0">
                <a:cs typeface="Arial" pitchFamily="34" charset="0"/>
              </a:rPr>
              <a:t>After completing this module you will be able to</a:t>
            </a:r>
            <a:r>
              <a:rPr lang="en-US" dirty="0" smtClean="0">
                <a:cs typeface="Arial" pitchFamily="34" charset="0"/>
              </a:rPr>
              <a:t>:</a:t>
            </a:r>
          </a:p>
          <a:p>
            <a:endParaRPr lang="en-US" dirty="0">
              <a:cs typeface="Arial" pitchFamily="34" charset="0"/>
            </a:endParaRPr>
          </a:p>
          <a:p>
            <a:pPr lvl="1" eaLnBrk="1" hangingPunct="1"/>
            <a:r>
              <a:rPr lang="en-US" dirty="0"/>
              <a:t>Understand the JavaScript Object Model</a:t>
            </a:r>
          </a:p>
          <a:p>
            <a:pPr lvl="1" eaLnBrk="1" hangingPunct="1"/>
            <a:endParaRPr lang="en-US" dirty="0" smtClean="0">
              <a:ea typeface="Arial Unicode MS" pitchFamily="34" charset="-128"/>
            </a:endParaRPr>
          </a:p>
          <a:p>
            <a:pPr lvl="1" eaLnBrk="1" hangingPunct="1"/>
            <a:r>
              <a:rPr lang="en-US" dirty="0" smtClean="0">
                <a:ea typeface="Arial Unicode MS" pitchFamily="34" charset="-128"/>
              </a:rPr>
              <a:t>Understand  </a:t>
            </a:r>
            <a:r>
              <a:rPr lang="en-US" dirty="0">
                <a:ea typeface="Arial Unicode MS" pitchFamily="34" charset="-128"/>
              </a:rPr>
              <a:t>the </a:t>
            </a:r>
            <a:r>
              <a:rPr lang="en-US" i="1" dirty="0">
                <a:ea typeface="Arial Unicode MS" pitchFamily="34" charset="-128"/>
              </a:rPr>
              <a:t>Window </a:t>
            </a:r>
            <a:r>
              <a:rPr lang="en-US" dirty="0" smtClean="0">
                <a:ea typeface="Arial Unicode MS" pitchFamily="34" charset="-128"/>
              </a:rPr>
              <a:t>object</a:t>
            </a:r>
            <a:endParaRPr lang="en-US" dirty="0"/>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 </a:t>
            </a:r>
            <a:r>
              <a:rPr lang="en-US" dirty="0"/>
              <a:t/>
            </a:r>
            <a:br>
              <a:rPr lang="en-US" dirty="0"/>
            </a:br>
            <a:r>
              <a:rPr lang="en-US" sz="3000" dirty="0"/>
              <a:t>JavaScript Document Object Model</a:t>
            </a:r>
          </a:p>
        </p:txBody>
      </p:sp>
      <p:sp>
        <p:nvSpPr>
          <p:cNvPr id="3" name="Content Placeholder 2"/>
          <p:cNvSpPr>
            <a:spLocks noGrp="1"/>
          </p:cNvSpPr>
          <p:nvPr>
            <p:ph idx="1"/>
          </p:nvPr>
        </p:nvSpPr>
        <p:spPr/>
        <p:txBody>
          <a:bodyPr/>
          <a:lstStyle/>
          <a:p>
            <a:endParaRPr lang="en-US"/>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JavaScript Document Object Model </a:t>
            </a:r>
            <a:r>
              <a:rPr lang="en-US" dirty="0"/>
              <a:t/>
            </a:r>
            <a:br>
              <a:rPr lang="en-US" dirty="0"/>
            </a:br>
            <a:r>
              <a:rPr lang="en-US" dirty="0"/>
              <a:t>JavaScript Document Object Model</a:t>
            </a:r>
          </a:p>
        </p:txBody>
      </p:sp>
      <p:sp>
        <p:nvSpPr>
          <p:cNvPr id="4" name="Content Placeholder 3"/>
          <p:cNvSpPr>
            <a:spLocks noGrp="1"/>
          </p:cNvSpPr>
          <p:nvPr>
            <p:ph idx="1"/>
          </p:nvPr>
        </p:nvSpPr>
        <p:spPr/>
        <p:txBody>
          <a:bodyPr/>
          <a:lstStyle/>
          <a:p>
            <a:endParaRPr lang="en-US"/>
          </a:p>
        </p:txBody>
      </p:sp>
      <p:grpSp>
        <p:nvGrpSpPr>
          <p:cNvPr id="2" name="Group 3"/>
          <p:cNvGrpSpPr>
            <a:grpSpLocks/>
          </p:cNvGrpSpPr>
          <p:nvPr/>
        </p:nvGrpSpPr>
        <p:grpSpPr bwMode="auto">
          <a:xfrm>
            <a:off x="211138" y="1371600"/>
            <a:ext cx="8580437" cy="4695930"/>
            <a:chOff x="384" y="672"/>
            <a:chExt cx="5088" cy="3333"/>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5.1: JavaScript Document Object Model</a:t>
            </a:r>
            <a:br>
              <a:rPr lang="en-US" sz="1200" dirty="0"/>
            </a:br>
            <a:r>
              <a:rPr lang="en-US" dirty="0"/>
              <a:t>Object Properties </a:t>
            </a:r>
          </a:p>
        </p:txBody>
      </p:sp>
      <p:sp>
        <p:nvSpPr>
          <p:cNvPr id="7" name="Content Placeholder 6"/>
          <p:cNvSpPr>
            <a:spLocks noGrp="1"/>
          </p:cNvSpPr>
          <p:nvPr>
            <p:ph idx="1"/>
          </p:nvPr>
        </p:nvSpPr>
        <p:spPr/>
        <p:txBody>
          <a:bodyPr/>
          <a:lstStyle/>
          <a:p>
            <a:r>
              <a:rPr lang="en-US" dirty="0"/>
              <a:t>Define a particular, current setting of an object</a:t>
            </a:r>
          </a:p>
          <a:p>
            <a:r>
              <a:rPr lang="en-US" dirty="0"/>
              <a:t>Property names are case-sensitive</a:t>
            </a:r>
          </a:p>
          <a:p>
            <a:r>
              <a:rPr lang="en-US" dirty="0"/>
              <a:t>Each property determines it’s own read-write status</a:t>
            </a:r>
          </a:p>
          <a:p>
            <a:r>
              <a:rPr lang="en-US" dirty="0"/>
              <a:t>Any property you set survives as long as the document remains loaded in the window</a:t>
            </a:r>
          </a:p>
          <a:p>
            <a:r>
              <a:rPr lang="en-US" dirty="0"/>
              <a:t>For example:</a:t>
            </a:r>
          </a:p>
          <a:p>
            <a:endParaRPr lang="en-US" dirty="0"/>
          </a:p>
        </p:txBody>
      </p:sp>
      <p:sp>
        <p:nvSpPr>
          <p:cNvPr id="8" name="Rectangle 7"/>
          <p:cNvSpPr/>
          <p:nvPr/>
        </p:nvSpPr>
        <p:spPr>
          <a:xfrm>
            <a:off x="704850" y="4080986"/>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fr-FR" dirty="0" err="1"/>
              <a:t>document.forms</a:t>
            </a:r>
            <a:r>
              <a:rPr lang="fr-FR" dirty="0"/>
              <a:t>[0].</a:t>
            </a:r>
            <a:r>
              <a:rPr lang="fr-FR" dirty="0" err="1"/>
              <a:t>phone.value</a:t>
            </a:r>
            <a:r>
              <a:rPr lang="fr-FR" dirty="0"/>
              <a:t> = “555-1212”</a:t>
            </a:r>
          </a:p>
          <a:p>
            <a:pPr>
              <a:buNone/>
            </a:pPr>
            <a:r>
              <a:rPr lang="fr-FR" dirty="0"/>
              <a:t>		</a:t>
            </a:r>
            <a:r>
              <a:rPr lang="fr-FR" dirty="0" err="1"/>
              <a:t>document.forms</a:t>
            </a:r>
            <a:r>
              <a:rPr lang="fr-FR" dirty="0"/>
              <a:t>[0].</a:t>
            </a:r>
            <a:r>
              <a:rPr lang="fr-FR" dirty="0" err="1"/>
              <a:t>phone.delimiter</a:t>
            </a:r>
            <a:r>
              <a:rPr lang="fr-FR" dirty="0"/>
              <a:t> = “-” </a:t>
            </a:r>
            <a:endParaRPr lang="en-US" dirty="0"/>
          </a:p>
        </p:txBody>
      </p:sp>
    </p:spTree>
    <p:extLst>
      <p:ext uri="{BB962C8B-B14F-4D97-AF65-F5344CB8AC3E}">
        <p14:creationId xmlns:p14="http://schemas.microsoft.com/office/powerpoint/2010/main" val="3384279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a:t>
            </a:r>
            <a:br>
              <a:rPr lang="en-US" sz="1200" dirty="0"/>
            </a:br>
            <a:r>
              <a:rPr lang="en-US" dirty="0"/>
              <a:t> Event Handlers</a:t>
            </a:r>
          </a:p>
        </p:txBody>
      </p:sp>
      <p:sp>
        <p:nvSpPr>
          <p:cNvPr id="4" name="Content Placeholder 3"/>
          <p:cNvSpPr>
            <a:spLocks noGrp="1"/>
          </p:cNvSpPr>
          <p:nvPr>
            <p:ph idx="1"/>
          </p:nvPr>
        </p:nvSpPr>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a:t>
            </a:r>
            <a:r>
              <a:rPr lang="en-US" dirty="0" smtClean="0"/>
              <a:t>events</a:t>
            </a:r>
          </a:p>
          <a:p>
            <a:endParaRPr lang="en-US" dirty="0"/>
          </a:p>
          <a:p>
            <a:pPr lvl="1"/>
            <a:r>
              <a:rPr lang="en-US" dirty="0">
                <a:cs typeface="Arial" pitchFamily="34" charset="0"/>
              </a:rPr>
              <a:t>Event handlers as methods</a:t>
            </a:r>
            <a:r>
              <a:rPr lang="en-US" dirty="0" smtClean="0">
                <a:cs typeface="Arial" pitchFamily="34" charset="0"/>
              </a:rPr>
              <a:t>:   </a:t>
            </a:r>
            <a:endParaRPr lang="en-US" dirty="0">
              <a:cs typeface="Arial" pitchFamily="34" charset="0"/>
            </a:endParaRPr>
          </a:p>
          <a:p>
            <a:pPr lvl="1">
              <a:buNone/>
            </a:pPr>
            <a:r>
              <a:rPr lang="en-US" dirty="0" smtClean="0"/>
              <a:t>       document.formName.button1.onclick=f1</a:t>
            </a:r>
            <a:r>
              <a:rPr lang="en-US" dirty="0"/>
              <a:t>()</a:t>
            </a:r>
          </a:p>
          <a:p>
            <a:pPr lvl="1">
              <a:buNone/>
            </a:pPr>
            <a:r>
              <a:rPr lang="en-US" dirty="0"/>
              <a:t>	</a:t>
            </a:r>
            <a:endParaRPr lang="en-US" sz="2000" dirty="0"/>
          </a:p>
          <a:p>
            <a:pPr lvl="1"/>
            <a:r>
              <a:rPr lang="en-US" dirty="0">
                <a:cs typeface="Arial" pitchFamily="34" charset="0"/>
              </a:rPr>
              <a:t>Event handlers as properties</a:t>
            </a:r>
            <a:r>
              <a:rPr lang="en-US" dirty="0" smtClean="0">
                <a:cs typeface="Arial" pitchFamily="34" charset="0"/>
              </a:rPr>
              <a:t>:</a:t>
            </a:r>
            <a:endParaRPr lang="en-US" dirty="0">
              <a:cs typeface="Arial" pitchFamily="34" charset="0"/>
            </a:endParaRPr>
          </a:p>
          <a:p>
            <a:pPr lvl="1">
              <a:buNone/>
            </a:pPr>
            <a:r>
              <a:rPr lang="en-US" dirty="0"/>
              <a:t>      </a:t>
            </a:r>
          </a:p>
          <a:p>
            <a:pPr lvl="1">
              <a:buNone/>
            </a:pPr>
            <a:r>
              <a:rPr lang="en-US" dirty="0" smtClean="0"/>
              <a:t>     &lt;</a:t>
            </a:r>
            <a:r>
              <a:rPr lang="en-US" dirty="0"/>
              <a:t>INPUT TYPE=”button” NAME=”button1” </a:t>
            </a:r>
            <a:r>
              <a:rPr lang="en-US" dirty="0" err="1"/>
              <a:t>onClick</a:t>
            </a:r>
            <a:r>
              <a:rPr lang="en-US" dirty="0"/>
              <a:t>=”f1()”&gt;</a:t>
            </a:r>
          </a:p>
        </p:txBody>
      </p:sp>
      <p:sp>
        <p:nvSpPr>
          <p:cNvPr id="10245" name="AutoShape 6"/>
          <p:cNvSpPr>
            <a:spLocks noChangeArrowheads="1"/>
          </p:cNvSpPr>
          <p:nvPr/>
        </p:nvSpPr>
        <p:spPr bwMode="auto">
          <a:xfrm>
            <a:off x="514350" y="2971798"/>
            <a:ext cx="5394960" cy="6400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476250" y="3873501"/>
            <a:ext cx="5394960"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4187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a:t>
            </a:r>
            <a:br>
              <a:rPr lang="en-US" sz="1200" dirty="0"/>
            </a:br>
            <a:r>
              <a:rPr lang="en-US" dirty="0"/>
              <a:t>Working with Window Object</a:t>
            </a:r>
          </a:p>
        </p:txBody>
      </p:sp>
      <p:sp>
        <p:nvSpPr>
          <p:cNvPr id="3" name="Content Placeholder 2"/>
          <p:cNvSpPr>
            <a:spLocks noGrp="1"/>
          </p:cNvSpPr>
          <p:nvPr>
            <p:ph idx="1"/>
          </p:nvPr>
        </p:nvSpPr>
        <p:spPr/>
        <p:txBody>
          <a:bodyPr/>
          <a:lstStyle/>
          <a:p>
            <a:r>
              <a:rPr lang="en-US" dirty="0"/>
              <a:t>Window object:</a:t>
            </a:r>
          </a:p>
          <a:p>
            <a:pPr lvl="1"/>
            <a:r>
              <a:rPr lang="en-US" dirty="0"/>
              <a:t>Unique position at the top of the JavaScript object hierarchy </a:t>
            </a:r>
          </a:p>
          <a:p>
            <a:pPr lvl="1"/>
            <a:r>
              <a:rPr lang="en-US" dirty="0"/>
              <a:t>Can be omitted from object references since everything takes place in a window</a:t>
            </a:r>
          </a:p>
          <a:p>
            <a:r>
              <a:rPr lang="en-US" dirty="0"/>
              <a:t>The following two statements are the same</a:t>
            </a:r>
          </a:p>
          <a:p>
            <a:pPr lvl="1"/>
            <a:r>
              <a:rPr lang="en-US" dirty="0" err="1"/>
              <a:t>window.alert</a:t>
            </a:r>
            <a:r>
              <a:rPr lang="en-US" dirty="0"/>
              <a:t>(“Welcome to </a:t>
            </a:r>
            <a:r>
              <a:rPr lang="en-US" dirty="0" err="1"/>
              <a:t>Javascript</a:t>
            </a:r>
            <a:r>
              <a:rPr lang="en-US" dirty="0"/>
              <a:t> “) </a:t>
            </a:r>
          </a:p>
          <a:p>
            <a:pPr lvl="1"/>
            <a:r>
              <a:rPr lang="en-US" dirty="0"/>
              <a:t>alert(“Welcome to </a:t>
            </a:r>
            <a:r>
              <a:rPr lang="en-US" dirty="0" err="1"/>
              <a:t>Javascript</a:t>
            </a:r>
            <a:r>
              <a:rPr lang="en-US" dirty="0"/>
              <a:t> “)</a:t>
            </a:r>
          </a:p>
          <a:p>
            <a:endParaRPr lang="en-US" dirty="0"/>
          </a:p>
          <a:p>
            <a:r>
              <a:rPr lang="en-US" dirty="0" smtClean="0"/>
              <a:t>Properties</a:t>
            </a:r>
            <a:endParaRPr lang="en-US" dirty="0"/>
          </a:p>
          <a:p>
            <a:pPr lvl="1"/>
            <a:r>
              <a:rPr lang="en-US" dirty="0" err="1"/>
              <a:t>defaultStatus</a:t>
            </a:r>
            <a:endParaRPr lang="en-US" dirty="0"/>
          </a:p>
          <a:p>
            <a:pPr lvl="1"/>
            <a:r>
              <a:rPr lang="en-US" dirty="0"/>
              <a:t>status</a:t>
            </a:r>
          </a:p>
          <a:p>
            <a:pPr lvl="1"/>
            <a:r>
              <a:rPr lang="en-US" dirty="0"/>
              <a:t>closed </a:t>
            </a:r>
          </a:p>
          <a:p>
            <a:endParaRPr lang="en-US" dirty="0"/>
          </a:p>
          <a:p>
            <a:endParaRPr lang="en-US" dirty="0"/>
          </a:p>
        </p:txBody>
      </p:sp>
    </p:spTree>
    <p:extLst>
      <p:ext uri="{BB962C8B-B14F-4D97-AF65-F5344CB8AC3E}">
        <p14:creationId xmlns:p14="http://schemas.microsoft.com/office/powerpoint/2010/main" val="272108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14340" name="Rectangle 3"/>
          <p:cNvSpPr>
            <a:spLocks noGrp="1" noChangeArrowheads="1"/>
          </p:cNvSpPr>
          <p:nvPr>
            <p:ph idx="1"/>
          </p:nvPr>
        </p:nvSpPr>
        <p:spPr>
          <a:xfrm>
            <a:off x="298516" y="1399516"/>
            <a:ext cx="8845484" cy="4643751"/>
          </a:xfrm>
        </p:spPr>
        <p:txBody>
          <a:bodyPr lIns="90488" tIns="44450" rIns="90488" bIns="44450">
            <a:noAutofit/>
          </a:bodyPr>
          <a:lstStyle/>
          <a:p>
            <a:pPr>
              <a:lnSpc>
                <a:spcPts val="5000"/>
              </a:lnSpc>
            </a:pPr>
            <a:r>
              <a:rPr lang="en-US" dirty="0">
                <a:cs typeface="Arial" pitchFamily="34" charset="0"/>
              </a:rPr>
              <a:t>alert(message)  </a:t>
            </a:r>
          </a:p>
          <a:p>
            <a:pPr marL="800100" lvl="1" indent="-342900" eaLnBrk="1" hangingPunct="1">
              <a:lnSpc>
                <a:spcPts val="5000"/>
              </a:lnSpc>
              <a:buFont typeface="Arial" pitchFamily="34" charset="0"/>
              <a:buNone/>
            </a:pPr>
            <a:r>
              <a:rPr lang="en-US" dirty="0" err="1"/>
              <a:t>window.alert</a:t>
            </a:r>
            <a:r>
              <a:rPr lang="en-US" dirty="0"/>
              <a:t>(“Display Message”)</a:t>
            </a:r>
          </a:p>
          <a:p>
            <a:pPr>
              <a:lnSpc>
                <a:spcPts val="5000"/>
              </a:lnSpc>
            </a:pPr>
            <a:r>
              <a:rPr lang="en-US" dirty="0">
                <a:cs typeface="Arial" pitchFamily="34" charset="0"/>
              </a:rPr>
              <a:t>confirm(message)  </a:t>
            </a:r>
          </a:p>
          <a:p>
            <a:pPr marL="800100" lvl="1" indent="-342900" eaLnBrk="1" hangingPunct="1">
              <a:lnSpc>
                <a:spcPts val="5000"/>
              </a:lnSpc>
              <a:buFont typeface="Arial" pitchFamily="34" charset="0"/>
              <a:buNone/>
            </a:pPr>
            <a:r>
              <a:rPr lang="en-US" dirty="0" err="1"/>
              <a:t>window.confirm</a:t>
            </a:r>
            <a:r>
              <a:rPr lang="en-US" dirty="0"/>
              <a:t>(“Exit Application ?”)</a:t>
            </a:r>
          </a:p>
          <a:p>
            <a:pPr marL="457200" indent="-457200" eaLnBrk="1" hangingPunct="1">
              <a:lnSpc>
                <a:spcPts val="5000"/>
              </a:lnSpc>
            </a:pPr>
            <a:r>
              <a:rPr lang="en-US" dirty="0"/>
              <a:t> </a:t>
            </a:r>
            <a:r>
              <a:rPr lang="en-US" dirty="0">
                <a:cs typeface="Arial" pitchFamily="34" charset="0"/>
              </a:rPr>
              <a:t>prompt(message,[</a:t>
            </a:r>
            <a:r>
              <a:rPr lang="en-US" dirty="0" err="1">
                <a:cs typeface="Arial" pitchFamily="34" charset="0"/>
              </a:rPr>
              <a:t>defaultReply</a:t>
            </a:r>
            <a:r>
              <a:rPr lang="en-US" dirty="0">
                <a:latin typeface="Candara"/>
                <a:cs typeface="Arial" pitchFamily="34" charset="0"/>
              </a:rPr>
              <a:t>]) </a:t>
            </a:r>
            <a:endParaRPr lang="en-US" dirty="0" smtClean="0">
              <a:latin typeface="Candara"/>
              <a:cs typeface="Arial" pitchFamily="34" charset="0"/>
            </a:endParaRPr>
          </a:p>
          <a:p>
            <a:pPr marL="800100" lvl="1" indent="-342900" eaLnBrk="1" hangingPunct="1">
              <a:lnSpc>
                <a:spcPts val="5000"/>
              </a:lnSpc>
              <a:buFont typeface="Arial" pitchFamily="34" charset="0"/>
              <a:buNone/>
            </a:pPr>
            <a:r>
              <a:rPr lang="en-US" dirty="0" err="1" smtClean="0"/>
              <a:t>var</a:t>
            </a:r>
            <a:r>
              <a:rPr lang="en-US" dirty="0" smtClean="0"/>
              <a:t> input=  </a:t>
            </a:r>
            <a:r>
              <a:rPr lang="en-US" dirty="0" err="1" smtClean="0"/>
              <a:t>window.prompt</a:t>
            </a:r>
            <a:r>
              <a:rPr lang="en-US" dirty="0" smtClean="0"/>
              <a:t>(“Enter value of X”)</a:t>
            </a:r>
            <a:endParaRPr lang="en-US" dirty="0"/>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67491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5" name="AutoShape 8"/>
          <p:cNvSpPr>
            <a:spLocks noChangeArrowheads="1"/>
          </p:cNvSpPr>
          <p:nvPr/>
        </p:nvSpPr>
        <p:spPr bwMode="auto">
          <a:xfrm>
            <a:off x="685800" y="3581400"/>
            <a:ext cx="4114800" cy="812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6" name="AutoShape 9"/>
          <p:cNvSpPr>
            <a:spLocks noChangeArrowheads="1"/>
          </p:cNvSpPr>
          <p:nvPr/>
        </p:nvSpPr>
        <p:spPr bwMode="auto">
          <a:xfrm>
            <a:off x="188687" y="5050970"/>
            <a:ext cx="5312228" cy="112122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10419394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Methods</a:t>
            </a:r>
          </a:p>
        </p:txBody>
      </p:sp>
      <p:sp>
        <p:nvSpPr>
          <p:cNvPr id="294915" name="Rectangle 3"/>
          <p:cNvSpPr>
            <a:spLocks noGrp="1" noChangeArrowheads="1"/>
          </p:cNvSpPr>
          <p:nvPr>
            <p:ph idx="1"/>
          </p:nvPr>
        </p:nvSpPr>
        <p:spPr>
          <a:xfrm>
            <a:off x="298516" y="1524000"/>
            <a:ext cx="8700341" cy="4614517"/>
          </a:xfrm>
        </p:spPr>
        <p:txBody>
          <a:bodyPr lIns="90488" tIns="44450" rIns="90488" bIns="44450"/>
          <a:lstStyle/>
          <a:p>
            <a:pPr>
              <a:lnSpc>
                <a:spcPts val="5000"/>
              </a:lnSpc>
            </a:pPr>
            <a:r>
              <a:rPr lang="en-US" dirty="0" smtClean="0">
                <a:cs typeface="Arial" pitchFamily="34" charset="0"/>
              </a:rPr>
              <a:t>open(“URL”, “</a:t>
            </a:r>
            <a:r>
              <a:rPr lang="en-US" dirty="0" err="1" smtClean="0">
                <a:cs typeface="Arial" pitchFamily="34" charset="0"/>
              </a:rPr>
              <a:t>windowName</a:t>
            </a:r>
            <a:r>
              <a:rPr lang="en-US" dirty="0" smtClean="0">
                <a:cs typeface="Arial" pitchFamily="34" charset="0"/>
              </a:rPr>
              <a:t>” [, “</a:t>
            </a:r>
            <a:r>
              <a:rPr lang="en-US" dirty="0" err="1" smtClean="0">
                <a:cs typeface="Arial" pitchFamily="34" charset="0"/>
              </a:rPr>
              <a:t>windowFeatures</a:t>
            </a:r>
            <a:r>
              <a:rPr lang="en-US" dirty="0" smtClean="0">
                <a:cs typeface="Arial" pitchFamily="34" charset="0"/>
              </a:rPr>
              <a:t>”])</a:t>
            </a:r>
          </a:p>
          <a:p>
            <a:pPr lvl="1">
              <a:lnSpc>
                <a:spcPts val="5000"/>
              </a:lnSpc>
              <a:buNone/>
            </a:pPr>
            <a:r>
              <a:rPr lang="en-US" sz="2200" dirty="0" err="1"/>
              <a:t>newwin</a:t>
            </a:r>
            <a:r>
              <a:rPr lang="en-US" sz="2200" dirty="0"/>
              <a:t>=</a:t>
            </a:r>
            <a:r>
              <a:rPr lang="en-US" sz="2200" dirty="0" err="1"/>
              <a:t>window.open</a:t>
            </a:r>
            <a:r>
              <a:rPr lang="en-US" sz="2200" dirty="0"/>
              <a:t>(“new/URL”,”</a:t>
            </a:r>
            <a:r>
              <a:rPr lang="en-US" sz="2200" dirty="0" err="1"/>
              <a:t>NewWindow</a:t>
            </a:r>
            <a:r>
              <a:rPr lang="en-US" sz="2200" dirty="0"/>
              <a:t>”, “</a:t>
            </a:r>
            <a:r>
              <a:rPr lang="en-US" sz="2200" dirty="0" err="1"/>
              <a:t>toolbar,status,resizable</a:t>
            </a:r>
            <a:r>
              <a:rPr lang="en-US" sz="2200" dirty="0"/>
              <a:t>”)</a:t>
            </a:r>
            <a:endParaRPr lang="en-US" sz="2200" dirty="0" smtClean="0"/>
          </a:p>
          <a:p>
            <a:pPr>
              <a:lnSpc>
                <a:spcPts val="5000"/>
              </a:lnSpc>
            </a:pPr>
            <a:r>
              <a:rPr lang="en-US" dirty="0" smtClean="0">
                <a:cs typeface="Arial" pitchFamily="34" charset="0"/>
              </a:rPr>
              <a:t>close</a:t>
            </a:r>
            <a:r>
              <a:rPr lang="en-US" dirty="0">
                <a:cs typeface="Arial" pitchFamily="34" charset="0"/>
              </a:rPr>
              <a:t>()</a:t>
            </a:r>
          </a:p>
          <a:p>
            <a:pPr>
              <a:lnSpc>
                <a:spcPts val="5000"/>
              </a:lnSpc>
            </a:pPr>
            <a:r>
              <a:rPr lang="en-US" dirty="0" err="1">
                <a:cs typeface="Arial" pitchFamily="34" charset="0"/>
              </a:rPr>
              <a:t>moveBy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moveTo</a:t>
            </a:r>
            <a:r>
              <a:rPr lang="en-US" dirty="0">
                <a:cs typeface="Arial" pitchFamily="34" charset="0"/>
              </a:rPr>
              <a:t>(</a:t>
            </a:r>
            <a:r>
              <a:rPr lang="en-US" dirty="0" err="1">
                <a:cs typeface="Arial" pitchFamily="34" charset="0"/>
              </a:rPr>
              <a:t>x,y</a:t>
            </a:r>
            <a:r>
              <a:rPr lang="en-US" dirty="0">
                <a:cs typeface="Arial" pitchFamily="34" charset="0"/>
              </a:rPr>
              <a:t>) </a:t>
            </a:r>
          </a:p>
          <a:p>
            <a:pPr>
              <a:lnSpc>
                <a:spcPts val="5000"/>
              </a:lnSpc>
            </a:pPr>
            <a:r>
              <a:rPr lang="en-US" dirty="0" err="1">
                <a:cs typeface="Arial" pitchFamily="34" charset="0"/>
              </a:rPr>
              <a:t>scrollBy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scrollTo</a:t>
            </a:r>
            <a:r>
              <a:rPr lang="en-US" dirty="0">
                <a:cs typeface="Arial" pitchFamily="34" charset="0"/>
              </a:rPr>
              <a:t>(</a:t>
            </a:r>
            <a:r>
              <a:rPr lang="en-US" dirty="0" err="1">
                <a:cs typeface="Arial" pitchFamily="34" charset="0"/>
              </a:rPr>
              <a:t>x,y</a:t>
            </a:r>
            <a:r>
              <a:rPr lang="en-US" dirty="0">
                <a:cs typeface="Arial" pitchFamily="34" charset="0"/>
              </a:rPr>
              <a:t>)</a:t>
            </a:r>
          </a:p>
        </p:txBody>
      </p:sp>
      <p:sp>
        <p:nvSpPr>
          <p:cNvPr id="15365" name="AutoShape 4"/>
          <p:cNvSpPr>
            <a:spLocks noChangeArrowheads="1"/>
          </p:cNvSpPr>
          <p:nvPr/>
        </p:nvSpPr>
        <p:spPr bwMode="auto">
          <a:xfrm flipV="1">
            <a:off x="368300" y="2426607"/>
            <a:ext cx="7498080" cy="10972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19426B4-C363-44D2-8768-4C6E3CC816AA}"/>
</file>

<file path=docProps/app.xml><?xml version="1.0" encoding="utf-8"?>
<Properties xmlns="http://schemas.openxmlformats.org/officeDocument/2006/extended-properties" xmlns:vt="http://schemas.openxmlformats.org/officeDocument/2006/docPropsVTypes">
  <Template/>
  <TotalTime>4038</TotalTime>
  <Words>2067</Words>
  <Application>Microsoft Office PowerPoint</Application>
  <PresentationFormat>On-screen Show (4:3)</PresentationFormat>
  <Paragraphs>167</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Wingdings</vt:lpstr>
      <vt:lpstr>Calibri</vt:lpstr>
      <vt:lpstr>ＭＳ Ｐゴシック</vt:lpstr>
      <vt:lpstr>Arial Unicode MS</vt:lpstr>
      <vt:lpstr>Verdana</vt:lpstr>
      <vt:lpstr>Candara</vt:lpstr>
      <vt:lpstr>Section slides</vt:lpstr>
      <vt:lpstr>think-cell Slide</vt:lpstr>
      <vt:lpstr>Javascript ES6</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Event Handlers</vt:lpstr>
      <vt:lpstr>5.2: Window Object Working with Window Object</vt:lpstr>
      <vt:lpstr>5.2: Window Object  Window Object Methods</vt:lpstr>
      <vt:lpstr>5.2: Window Object  Window Object Methods</vt:lpstr>
      <vt:lpstr>5.2: Window Object  Window Object Methods</vt:lpstr>
      <vt:lpstr>5.2: Window Object  Window Object Event Handlers</vt:lpstr>
      <vt:lpstr>Demo</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222</cp:revision>
  <dcterms:created xsi:type="dcterms:W3CDTF">2012-05-18T02:59:15Z</dcterms:created>
  <dcterms:modified xsi:type="dcterms:W3CDTF">2018-05-28T06:14:14Z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