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89" r:id="rId5"/>
  </p:sldMasterIdLst>
  <p:notesMasterIdLst>
    <p:notesMasterId r:id="rId29"/>
  </p:notesMasterIdLst>
  <p:handoutMasterIdLst>
    <p:handoutMasterId r:id="rId30"/>
  </p:handoutMasterIdLst>
  <p:sldIdLst>
    <p:sldId id="660" r:id="rId6"/>
    <p:sldId id="707" r:id="rId7"/>
    <p:sldId id="663" r:id="rId8"/>
    <p:sldId id="664" r:id="rId9"/>
    <p:sldId id="665" r:id="rId10"/>
    <p:sldId id="666" r:id="rId11"/>
    <p:sldId id="667" r:id="rId12"/>
    <p:sldId id="683" r:id="rId13"/>
    <p:sldId id="669" r:id="rId14"/>
    <p:sldId id="670" r:id="rId15"/>
    <p:sldId id="671" r:id="rId16"/>
    <p:sldId id="672" r:id="rId17"/>
    <p:sldId id="673" r:id="rId18"/>
    <p:sldId id="674" r:id="rId19"/>
    <p:sldId id="675" r:id="rId20"/>
    <p:sldId id="676" r:id="rId21"/>
    <p:sldId id="677" r:id="rId22"/>
    <p:sldId id="678" r:id="rId23"/>
    <p:sldId id="679" r:id="rId24"/>
    <p:sldId id="680" r:id="rId25"/>
    <p:sldId id="681" r:id="rId26"/>
    <p:sldId id="682" r:id="rId27"/>
    <p:sldId id="706"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66545" autoAdjust="0"/>
  </p:normalViewPr>
  <p:slideViewPr>
    <p:cSldViewPr>
      <p:cViewPr varScale="1">
        <p:scale>
          <a:sx n="80" d="100"/>
          <a:sy n="80" d="100"/>
        </p:scale>
        <p:origin x="88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60" d="100"/>
          <a:sy n="60" d="100"/>
        </p:scale>
        <p:origin x="-1620" y="31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F45B8CD-F359-4D94-8AD1-923710D8C70B}" type="datetimeFigureOut">
              <a:rPr lang="en-US" smtClean="0"/>
              <a:pPr/>
              <a:t>2/10/2019</a:t>
            </a:fld>
            <a:endParaRPr lang="en-IN"/>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F135FA1E-2594-4534-BDDE-F96DBDDC8208}" type="slidenum">
              <a:rPr lang="en-IN" smtClean="0"/>
              <a:pPr/>
              <a:t>‹#›</a:t>
            </a:fld>
            <a:endParaRPr lang="en-IN"/>
          </a:p>
        </p:txBody>
      </p:sp>
    </p:spTree>
    <p:extLst>
      <p:ext uri="{BB962C8B-B14F-4D97-AF65-F5344CB8AC3E}">
        <p14:creationId xmlns:p14="http://schemas.microsoft.com/office/powerpoint/2010/main" val="30669877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14500" y="449263"/>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1752586" y="4305565"/>
            <a:ext cx="4800634" cy="4320540"/>
          </a:xfrm>
          <a:prstGeom prst="rect">
            <a:avLst/>
          </a:prstGeom>
        </p:spPr>
        <p:txBody>
          <a:bodyPr vert="horz" lIns="96661" tIns="48331" rIns="96661" bIns="4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14"/>
          <p:cNvSpPr>
            <a:spLocks noChangeArrowheads="1"/>
          </p:cNvSpPr>
          <p:nvPr/>
        </p:nvSpPr>
        <p:spPr bwMode="auto">
          <a:xfrm>
            <a:off x="-14808" y="11063"/>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solidFill>
                  <a:schemeClr val="tx1"/>
                </a:solidFill>
                <a:latin typeface="Arial" panose="020B0604020202020204" pitchFamily="34" charset="0"/>
                <a:cs typeface="Arial" panose="020B0604020202020204" pitchFamily="34" charset="0"/>
              </a:rPr>
              <a:t>ECMASCRIPT</a:t>
            </a:r>
            <a:r>
              <a:rPr lang="en-US" sz="1300" baseline="0" dirty="0">
                <a:solidFill>
                  <a:schemeClr val="tx1"/>
                </a:solidFill>
                <a:latin typeface="Arial" panose="020B0604020202020204" pitchFamily="34" charset="0"/>
                <a:cs typeface="Arial" panose="020B0604020202020204" pitchFamily="34" charset="0"/>
              </a:rPr>
              <a:t> 2015 (ES6)</a:t>
            </a:r>
            <a:r>
              <a:rPr lang="en-US" sz="1300" dirty="0">
                <a:solidFill>
                  <a:schemeClr val="tx1"/>
                </a:solidFill>
                <a:latin typeface="Arial" panose="020B0604020202020204" pitchFamily="34" charset="0"/>
                <a:cs typeface="Arial" panose="020B0604020202020204" pitchFamily="34" charset="0"/>
              </a:rPr>
              <a:t>		</a:t>
            </a:r>
            <a:endParaRPr lang="en-US" dirty="0">
              <a:solidFill>
                <a:schemeClr val="tx1"/>
              </a:solidFill>
              <a:latin typeface="Arial" panose="020B0604020202020204" pitchFamily="34" charset="0"/>
              <a:cs typeface="Arial" panose="020B0604020202020204" pitchFamily="34" charset="0"/>
            </a:endParaRPr>
          </a:p>
        </p:txBody>
      </p:sp>
      <p:sp>
        <p:nvSpPr>
          <p:cNvPr id="9" name="Rectangle 14"/>
          <p:cNvSpPr>
            <a:spLocks noChangeArrowheads="1"/>
          </p:cNvSpPr>
          <p:nvPr/>
        </p:nvSpPr>
        <p:spPr bwMode="auto">
          <a:xfrm>
            <a:off x="3657600" y="8992223"/>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		    Page 0-</a:t>
            </a:r>
            <a:fld id="{BD9FB300-F9DC-4669-88F4-967ABA23CC04}" type="slidenum">
              <a:rPr lang="en-US" sz="11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anose="020B0604020202020204" pitchFamily="34" charset="0"/>
                <a:cs typeface="Arial" panose="020B0604020202020204" pitchFamily="34" charset="0"/>
              </a:rPr>
              <a:t> </a:t>
            </a:r>
          </a:p>
          <a:p>
            <a:endParaRPr lang="en-US" sz="1100" dirty="0">
              <a:latin typeface="Arial" panose="020B0604020202020204" pitchFamily="34" charset="0"/>
              <a:cs typeface="Arial" panose="020B0604020202020204" pitchFamily="34" charset="0"/>
            </a:endParaRPr>
          </a:p>
        </p:txBody>
      </p:sp>
      <p:sp>
        <p:nvSpPr>
          <p:cNvPr id="10" name="Line 8"/>
          <p:cNvSpPr>
            <a:spLocks noChangeShapeType="1"/>
          </p:cNvSpPr>
          <p:nvPr/>
        </p:nvSpPr>
        <p:spPr bwMode="auto">
          <a:xfrm>
            <a:off x="1523985" y="375016"/>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Text Box 9"/>
          <p:cNvSpPr txBox="1">
            <a:spLocks noChangeArrowheads="1"/>
          </p:cNvSpPr>
          <p:nvPr/>
        </p:nvSpPr>
        <p:spPr bwMode="auto">
          <a:xfrm>
            <a:off x="0" y="675056"/>
            <a:ext cx="1447785" cy="282272"/>
          </a:xfrm>
          <a:prstGeom prst="rect">
            <a:avLst/>
          </a:prstGeom>
          <a:noFill/>
          <a:ln w="9525">
            <a:noFill/>
            <a:miter lim="800000"/>
            <a:headEnd/>
            <a:tailEnd/>
          </a:ln>
          <a:effectLst/>
        </p:spPr>
        <p:txBody>
          <a:bodyPr wrap="square" lIns="96661" tIns="48331" rIns="96661" bIns="48331">
            <a:spAutoFit/>
          </a:bodyPr>
          <a:lstStyle/>
          <a:p>
            <a:pPr>
              <a:spcBef>
                <a:spcPct val="50000"/>
              </a:spcBef>
            </a:pPr>
            <a:r>
              <a:rPr lang="en-US" sz="1200" b="1" dirty="0">
                <a:latin typeface="Arial" panose="020B0604020202020204" pitchFamily="34" charset="0"/>
                <a:cs typeface="Arial" panose="020B0604020202020204" pitchFamily="34" charset="0"/>
              </a:rPr>
              <a:t>Instructor Notes:</a:t>
            </a:r>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image" Target="../media/image19.png"/></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image" Target="../media/image22.png"/></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478920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endParaRPr lang="en-US" sz="1000" dirty="0">
              <a:latin typeface="Arial" panose="020B0604020202020204" pitchFamily="34" charset="0"/>
              <a:cs typeface="Arial" panose="020B0604020202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56260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endParaRPr lang="en-US" sz="1000" dirty="0">
              <a:latin typeface="Arial" panose="020B0604020202020204" pitchFamily="34" charset="0"/>
              <a:cs typeface="Arial" panose="020B0604020202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977138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endParaRPr lang="en-US" sz="1000" dirty="0">
              <a:latin typeface="Arial" panose="020B0604020202020204" pitchFamily="34" charset="0"/>
              <a:cs typeface="Arial" panose="020B0604020202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0260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sz="1000" dirty="0">
                <a:latin typeface="Arial" panose="020B0604020202020204" pitchFamily="34" charset="0"/>
                <a:cs typeface="Arial" panose="020B0604020202020204" pitchFamily="34" charset="0"/>
              </a:rPr>
              <a:t>Creating set</a:t>
            </a: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392" y="4656584"/>
            <a:ext cx="2390775"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421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endParaRPr lang="en-US" sz="1000" dirty="0">
              <a:latin typeface="Arial" panose="020B0604020202020204" pitchFamily="34" charset="0"/>
              <a:cs typeface="Arial" panose="020B0604020202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028991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5390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sz="1000" dirty="0">
                <a:latin typeface="Arial" panose="020B0604020202020204" pitchFamily="34" charset="0"/>
                <a:cs typeface="Arial" panose="020B0604020202020204" pitchFamily="34" charset="0"/>
              </a:rPr>
              <a:t>Every time the next() method is called, it returns an object with two properties: value and done. </a:t>
            </a:r>
          </a:p>
          <a:p>
            <a:pPr algn="just"/>
            <a:endParaRPr lang="en-US" sz="1000" dirty="0">
              <a:latin typeface="Arial" panose="020B0604020202020204" pitchFamily="34" charset="0"/>
              <a:cs typeface="Arial" panose="020B0604020202020204" pitchFamily="34" charset="0"/>
            </a:endParaRPr>
          </a:p>
          <a:p>
            <a:pPr algn="just"/>
            <a:r>
              <a:rPr lang="en-US" sz="1000" b="1" dirty="0">
                <a:latin typeface="Arial" panose="020B0604020202020204" pitchFamily="34" charset="0"/>
                <a:cs typeface="Arial" panose="020B0604020202020204" pitchFamily="34" charset="0"/>
              </a:rPr>
              <a:t>The done property</a:t>
            </a:r>
            <a:r>
              <a:rPr lang="en-US" sz="1000" dirty="0">
                <a:latin typeface="Arial" panose="020B0604020202020204" pitchFamily="34" charset="0"/>
                <a:cs typeface="Arial" panose="020B0604020202020204" pitchFamily="34" charset="0"/>
              </a:rPr>
              <a:t>: This returns true if the iterator has finished iterating over the collection of values. Otherwise, this returns as false.</a:t>
            </a:r>
          </a:p>
          <a:p>
            <a:pPr algn="just"/>
            <a:endParaRPr lang="en-US" sz="1000" dirty="0">
              <a:latin typeface="Arial" panose="020B0604020202020204" pitchFamily="34" charset="0"/>
              <a:cs typeface="Arial" panose="020B0604020202020204" pitchFamily="34" charset="0"/>
            </a:endParaRPr>
          </a:p>
          <a:p>
            <a:pPr algn="just"/>
            <a:r>
              <a:rPr lang="en-US" sz="1000" b="1" dirty="0">
                <a:latin typeface="Arial" panose="020B0604020202020204" pitchFamily="34" charset="0"/>
                <a:cs typeface="Arial" panose="020B0604020202020204" pitchFamily="34" charset="0"/>
              </a:rPr>
              <a:t>The value property</a:t>
            </a:r>
            <a:r>
              <a:rPr lang="en-US" sz="1000" dirty="0">
                <a:latin typeface="Arial" panose="020B0604020202020204" pitchFamily="34" charset="0"/>
                <a:cs typeface="Arial" panose="020B0604020202020204" pitchFamily="34" charset="0"/>
              </a:rPr>
              <a:t>: This holds the value of the current item in the collection. It is omitted when the done property is true.</a:t>
            </a:r>
          </a:p>
          <a:p>
            <a:pPr algn="just"/>
            <a:endParaRPr lang="en-US" sz="1000" dirty="0">
              <a:latin typeface="Arial" panose="020B0604020202020204" pitchFamily="34" charset="0"/>
              <a:cs typeface="Arial" panose="020B0604020202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808484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endParaRPr lang="en-US" sz="1000" dirty="0">
              <a:latin typeface="Arial" panose="020B0604020202020204" pitchFamily="34" charset="0"/>
              <a:cs typeface="Arial" panose="020B0604020202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757669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5410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a:xfrm>
            <a:off x="1866925" y="4368492"/>
            <a:ext cx="4800634" cy="4320540"/>
          </a:xfrm>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662559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7363"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24835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sz="1000" dirty="0">
                <a:latin typeface="Arial" panose="020B0604020202020204" pitchFamily="34" charset="0"/>
                <a:cs typeface="Arial" panose="020B0604020202020204" pitchFamily="34" charset="0"/>
              </a:rPr>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3384" y="4296544"/>
            <a:ext cx="4608512"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5212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sz="1000" dirty="0">
                <a:latin typeface="Arial" panose="020B0604020202020204" pitchFamily="34" charset="0"/>
                <a:cs typeface="Arial" panose="020B0604020202020204" pitchFamily="34" charset="0"/>
              </a:rPr>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64110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a:xfrm>
            <a:off x="1866925" y="4368492"/>
            <a:ext cx="4800634" cy="4320540"/>
          </a:xfrm>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160671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a:xfrm>
            <a:off x="1838350" y="4368492"/>
            <a:ext cx="4800634" cy="4320540"/>
          </a:xfrm>
        </p:spPr>
        <p:txBody>
          <a:bodyPr>
            <a:normAutofit/>
          </a:bodyPr>
          <a:lstStyle/>
          <a:p>
            <a:pPr defTabSz="966612">
              <a:defRPr/>
            </a:pPr>
            <a:endParaRPr lang="en-US" dirty="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35524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sz="1000" b="1" dirty="0" err="1">
                <a:latin typeface="Arial" panose="020B0604020202020204" pitchFamily="34" charset="0"/>
                <a:cs typeface="Arial" panose="020B0604020202020204" pitchFamily="34" charset="0"/>
              </a:rPr>
              <a:t>Array.from</a:t>
            </a:r>
            <a:r>
              <a:rPr lang="en-US" sz="1000" b="1" dirty="0">
                <a:latin typeface="Arial" panose="020B0604020202020204" pitchFamily="34" charset="0"/>
                <a:cs typeface="Arial" panose="020B0604020202020204" pitchFamily="34" charset="0"/>
              </a:rPr>
              <a:t>()</a:t>
            </a: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r>
              <a:rPr lang="en-US" sz="1000" b="1" dirty="0" err="1">
                <a:latin typeface="Arial" panose="020B0604020202020204" pitchFamily="34" charset="0"/>
                <a:cs typeface="Arial" panose="020B0604020202020204" pitchFamily="34" charset="0"/>
              </a:rPr>
              <a:t>Array.of</a:t>
            </a:r>
            <a:r>
              <a:rPr lang="en-US" sz="1000" b="1" dirty="0">
                <a:latin typeface="Arial" panose="020B0604020202020204" pitchFamily="34" charset="0"/>
                <a:cs typeface="Arial" panose="020B0604020202020204" pitchFamily="34" charset="0"/>
              </a:rPr>
              <a:t>()</a:t>
            </a:r>
          </a:p>
          <a:p>
            <a:pPr algn="just"/>
            <a:r>
              <a:rPr lang="en-US" sz="1000" dirty="0">
                <a:latin typeface="Arial" panose="020B0604020202020204" pitchFamily="34" charset="0"/>
                <a:cs typeface="Arial" panose="020B0604020202020204" pitchFamily="34" charset="0"/>
              </a:rPr>
              <a:t>Use </a:t>
            </a:r>
            <a:r>
              <a:rPr lang="en-US" sz="1000" dirty="0" err="1">
                <a:latin typeface="Arial" panose="020B0604020202020204" pitchFamily="34" charset="0"/>
                <a:cs typeface="Arial" panose="020B0604020202020204" pitchFamily="34" charset="0"/>
              </a:rPr>
              <a:t>Array.of</a:t>
            </a:r>
            <a:r>
              <a:rPr lang="en-US" sz="1000" dirty="0">
                <a:latin typeface="Arial" panose="020B0604020202020204" pitchFamily="34" charset="0"/>
                <a:cs typeface="Arial" panose="020B0604020202020204" pitchFamily="34" charset="0"/>
              </a:rPr>
              <a:t>() instead of Array constructor while constructing a new array instance dynamically, i.e. when we don't know the type of values and the number of elements.</a:t>
            </a: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280" y="4584576"/>
            <a:ext cx="3040953" cy="216024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2987" y="7608912"/>
            <a:ext cx="2562225" cy="1257300"/>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74331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711956"/>
          </a:xfrm>
        </p:spPr>
        <p:txBody>
          <a:bodyPr>
            <a:normAutofit/>
          </a:bodyPr>
          <a:lstStyle/>
          <a:p>
            <a:pPr algn="just"/>
            <a:r>
              <a:rPr lang="en-US" sz="1000" b="1" dirty="0">
                <a:latin typeface="Arial" panose="020B0604020202020204" pitchFamily="34" charset="0"/>
                <a:cs typeface="Arial" panose="020B0604020202020204" pitchFamily="34" charset="0"/>
              </a:rPr>
              <a:t>fill()</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915" y="4544119"/>
            <a:ext cx="1773669" cy="4288929"/>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20159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sz="1000" dirty="0">
                <a:latin typeface="Arial" panose="020B0604020202020204" pitchFamily="34" charset="0"/>
                <a:cs typeface="Arial" panose="020B0604020202020204" pitchFamily="34" charset="0"/>
              </a:rPr>
              <a:t>find()</a:t>
            </a: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r>
              <a:rPr lang="en-US" sz="1000" dirty="0" err="1">
                <a:latin typeface="Arial" panose="020B0604020202020204" pitchFamily="34" charset="0"/>
                <a:cs typeface="Arial" panose="020B0604020202020204" pitchFamily="34" charset="0"/>
              </a:rPr>
              <a:t>findIndex</a:t>
            </a:r>
            <a:r>
              <a:rPr lang="en-US" sz="1000" dirty="0">
                <a:latin typeface="Arial" panose="020B0604020202020204" pitchFamily="34" charset="0"/>
                <a:cs typeface="Arial" panose="020B0604020202020204" pitchFamily="34" charset="0"/>
              </a:rPr>
              <a:t>()</a:t>
            </a: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392" y="4584576"/>
            <a:ext cx="4152900" cy="2514600"/>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392" y="7464896"/>
            <a:ext cx="4543425" cy="1314450"/>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91332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sz="1000" dirty="0" err="1">
                <a:latin typeface="Arial" panose="020B0604020202020204" pitchFamily="34" charset="0"/>
                <a:cs typeface="Arial" panose="020B0604020202020204" pitchFamily="34" charset="0"/>
              </a:rPr>
              <a:t>copyWithin</a:t>
            </a:r>
            <a:r>
              <a:rPr lang="en-US" sz="1000" dirty="0">
                <a:latin typeface="Arial" panose="020B0604020202020204" pitchFamily="34" charset="0"/>
                <a:cs typeface="Arial" panose="020B0604020202020204" pitchFamily="34" charset="0"/>
              </a:rPr>
              <a:t>()</a:t>
            </a:r>
          </a:p>
          <a:p>
            <a:pPr algn="just"/>
            <a:endParaRPr lang="en-US" sz="1000" dirty="0">
              <a:latin typeface="Arial" panose="020B0604020202020204" pitchFamily="34" charset="0"/>
              <a:cs typeface="Arial" panose="020B0604020202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280" y="4656584"/>
            <a:ext cx="2571750" cy="3476625"/>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84069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sz="1000" dirty="0">
                <a:latin typeface="Arial" panose="020B0604020202020204" pitchFamily="34" charset="0"/>
                <a:cs typeface="Arial" panose="020B0604020202020204" pitchFamily="34" charset="0"/>
              </a:rPr>
              <a:t>entries(), keys(), values()</a:t>
            </a: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392" y="4656584"/>
            <a:ext cx="2600325" cy="28479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07605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a:xfrm>
            <a:off x="1866925" y="4368492"/>
            <a:ext cx="4800634" cy="4320540"/>
          </a:xfrm>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839532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sz="1000" dirty="0">
                <a:latin typeface="Arial" panose="020B0604020202020204" pitchFamily="34" charset="0"/>
                <a:cs typeface="Arial" panose="020B0604020202020204" pitchFamily="34" charset="0"/>
              </a:rPr>
              <a:t>Iterating Map using </a:t>
            </a:r>
            <a:r>
              <a:rPr lang="en-US" sz="1000" dirty="0" err="1">
                <a:latin typeface="Arial" panose="020B0604020202020204" pitchFamily="34" charset="0"/>
                <a:cs typeface="Arial" panose="020B0604020202020204" pitchFamily="34" charset="0"/>
              </a:rPr>
              <a:t>for..of</a:t>
            </a:r>
            <a:r>
              <a:rPr lang="en-US" sz="1000" dirty="0">
                <a:latin typeface="Arial" panose="020B0604020202020204" pitchFamily="34" charset="0"/>
                <a:cs typeface="Arial" panose="020B0604020202020204" pitchFamily="34" charset="0"/>
              </a:rPr>
              <a:t> loop</a:t>
            </a: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280" y="4656584"/>
            <a:ext cx="2314575" cy="22288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84559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emf"/><Relationship Id="rId2" Type="http://schemas.openxmlformats.org/officeDocument/2006/relationships/tags" Target="../tags/tag38.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2.xml"/><Relationship Id="rId4" Type="http://schemas.openxmlformats.org/officeDocument/2006/relationships/tags" Target="../tags/tag40.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hyperlink" Target="https://www.capgemini.com/optimize-your-business-and-it-operations"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ags" Target="../tags/tag4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8.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50.xml"/><Relationship Id="rId7" Type="http://schemas.openxmlformats.org/officeDocument/2006/relationships/oleObject" Target="../embeddings/oleObject11.bin"/><Relationship Id="rId2" Type="http://schemas.openxmlformats.org/officeDocument/2006/relationships/tags" Target="../tags/tag49.xml"/><Relationship Id="rId1" Type="http://schemas.openxmlformats.org/officeDocument/2006/relationships/vmlDrawing" Target="../drawings/vmlDrawing11.vml"/><Relationship Id="rId6" Type="http://schemas.openxmlformats.org/officeDocument/2006/relationships/slideMaster" Target="../slideMasters/slideMaster2.xml"/><Relationship Id="rId5" Type="http://schemas.openxmlformats.org/officeDocument/2006/relationships/tags" Target="../tags/tag52.xml"/><Relationship Id="rId4" Type="http://schemas.openxmlformats.org/officeDocument/2006/relationships/tags" Target="../tags/tag5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127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884253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332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58940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4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874098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36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60840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866732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767249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39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687838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2/10/2019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628851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741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64621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813054052"/>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390606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29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937496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801915421"/>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843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044604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6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536910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071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70237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365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3039733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8300478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8092681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278562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1377467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81161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48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9206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60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7638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26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3935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960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53729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image" Target="../media/image10.svg"/><Relationship Id="rId2" Type="http://schemas.openxmlformats.org/officeDocument/2006/relationships/slideLayout" Target="../slideLayouts/slideLayout19.xml"/><Relationship Id="rId16"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48"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59620101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6">
            <a:extLst>
              <a:ext uri="{96DAC541-7B7A-43D3-8B79-37D633B846F1}">
                <asvg:svgBlip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79516485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a:t>JavaScript ES6</a:t>
            </a:r>
          </a:p>
        </p:txBody>
      </p:sp>
      <p:sp>
        <p:nvSpPr>
          <p:cNvPr id="12" name="Subtitle 11"/>
          <p:cNvSpPr>
            <a:spLocks noGrp="1"/>
          </p:cNvSpPr>
          <p:nvPr>
            <p:ph type="subTitle" idx="1"/>
          </p:nvPr>
        </p:nvSpPr>
        <p:spPr/>
        <p:txBody>
          <a:bodyPr>
            <a:normAutofit/>
          </a:bodyPr>
          <a:lstStyle/>
          <a:p>
            <a:pPr>
              <a:lnSpc>
                <a:spcPct val="100000"/>
              </a:lnSpc>
            </a:pPr>
            <a:r>
              <a:rPr lang="en-US" sz="2000"/>
              <a:t>Lesson 16</a:t>
            </a:r>
            <a:endParaRPr lang="en-US" sz="2000" dirty="0"/>
          </a:p>
          <a:p>
            <a:pPr>
              <a:lnSpc>
                <a:spcPct val="100000"/>
              </a:lnSpc>
            </a:pPr>
            <a:r>
              <a:rPr lang="en-US" sz="2000" dirty="0"/>
              <a:t>Arrays &amp; Collections</a:t>
            </a:r>
            <a:endParaRPr lang="en-US" sz="2000" b="0" dirty="0">
              <a:solidFill>
                <a:schemeClr val="tx1"/>
              </a:solidFill>
            </a:endParaRPr>
          </a:p>
        </p:txBody>
      </p:sp>
    </p:spTree>
    <p:extLst>
      <p:ext uri="{BB962C8B-B14F-4D97-AF65-F5344CB8AC3E}">
        <p14:creationId xmlns:p14="http://schemas.microsoft.com/office/powerpoint/2010/main" val="4111274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Map</a:t>
            </a:r>
          </a:p>
        </p:txBody>
      </p:sp>
      <p:sp>
        <p:nvSpPr>
          <p:cNvPr id="3" name="Rounded Rectangle 2"/>
          <p:cNvSpPr/>
          <p:nvPr/>
        </p:nvSpPr>
        <p:spPr>
          <a:xfrm>
            <a:off x="755576" y="848220"/>
            <a:ext cx="7344816" cy="15029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let map = new Map([</a:t>
            </a:r>
          </a:p>
          <a:p>
            <a:r>
              <a:rPr lang="en-US" dirty="0"/>
              <a:t>    [ 1, 'one' ],</a:t>
            </a:r>
          </a:p>
          <a:p>
            <a:r>
              <a:rPr lang="en-US" dirty="0"/>
              <a:t>    [ 2, 'two' ],</a:t>
            </a:r>
          </a:p>
          <a:p>
            <a:r>
              <a:rPr lang="en-US" dirty="0"/>
              <a:t>    [ 3, 'three' ], // trailing comma is ignored</a:t>
            </a:r>
          </a:p>
          <a:p>
            <a:r>
              <a:rPr lang="en-US" dirty="0"/>
              <a:t>]);</a:t>
            </a:r>
          </a:p>
        </p:txBody>
      </p:sp>
      <p:sp>
        <p:nvSpPr>
          <p:cNvPr id="5" name="Rounded Rectangle 4"/>
          <p:cNvSpPr/>
          <p:nvPr/>
        </p:nvSpPr>
        <p:spPr>
          <a:xfrm>
            <a:off x="827584" y="2499844"/>
            <a:ext cx="6912768" cy="11521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1"/>
            <a:r>
              <a:rPr lang="en-US" dirty="0"/>
              <a:t>let map = new Map()</a:t>
            </a:r>
          </a:p>
          <a:p>
            <a:pPr lvl="1"/>
            <a:r>
              <a:rPr lang="en-US" dirty="0"/>
              <a:t>.set(1, 'one')</a:t>
            </a:r>
          </a:p>
          <a:p>
            <a:pPr lvl="1"/>
            <a:r>
              <a:rPr lang="en-US" dirty="0"/>
              <a:t>.set(2, 'two')</a:t>
            </a:r>
          </a:p>
          <a:p>
            <a:pPr lvl="1"/>
            <a:r>
              <a:rPr lang="en-US" dirty="0"/>
              <a:t>.set(3, 'three');</a:t>
            </a:r>
          </a:p>
        </p:txBody>
      </p:sp>
      <p:sp>
        <p:nvSpPr>
          <p:cNvPr id="6" name="Rounded Rectangle 5"/>
          <p:cNvSpPr/>
          <p:nvPr/>
        </p:nvSpPr>
        <p:spPr>
          <a:xfrm>
            <a:off x="1115616" y="3933056"/>
            <a:ext cx="6624736" cy="27363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1"/>
            <a:r>
              <a:rPr lang="en-US" dirty="0"/>
              <a:t>let map = new Map();</a:t>
            </a:r>
          </a:p>
          <a:p>
            <a:pPr lvl="1"/>
            <a:endParaRPr lang="en-US" dirty="0"/>
          </a:p>
          <a:p>
            <a:pPr lvl="1"/>
            <a:r>
              <a:rPr lang="en-US" dirty="0" err="1"/>
              <a:t>const</a:t>
            </a:r>
            <a:r>
              <a:rPr lang="en-US" dirty="0"/>
              <a:t> KEY1 = {};</a:t>
            </a:r>
          </a:p>
          <a:p>
            <a:pPr lvl="1"/>
            <a:r>
              <a:rPr lang="en-US" dirty="0" err="1"/>
              <a:t>map.set</a:t>
            </a:r>
            <a:r>
              <a:rPr lang="en-US" dirty="0"/>
              <a:t>(KEY1, 'hello');</a:t>
            </a:r>
          </a:p>
          <a:p>
            <a:pPr lvl="1"/>
            <a:r>
              <a:rPr lang="en-US" dirty="0"/>
              <a:t>console.log(</a:t>
            </a:r>
            <a:r>
              <a:rPr lang="en-US" dirty="0" err="1"/>
              <a:t>map.get</a:t>
            </a:r>
            <a:r>
              <a:rPr lang="en-US" dirty="0"/>
              <a:t>(KEY1)); // hello</a:t>
            </a:r>
          </a:p>
          <a:p>
            <a:pPr lvl="1"/>
            <a:endParaRPr lang="en-US" dirty="0"/>
          </a:p>
          <a:p>
            <a:pPr lvl="1"/>
            <a:r>
              <a:rPr lang="en-US" dirty="0" err="1"/>
              <a:t>const</a:t>
            </a:r>
            <a:r>
              <a:rPr lang="en-US" dirty="0"/>
              <a:t> KEY2 = {};</a:t>
            </a:r>
          </a:p>
          <a:p>
            <a:pPr lvl="1"/>
            <a:r>
              <a:rPr lang="en-US" dirty="0" err="1"/>
              <a:t>map.set</a:t>
            </a:r>
            <a:r>
              <a:rPr lang="en-US" dirty="0"/>
              <a:t>(KEY2, 'world');</a:t>
            </a:r>
          </a:p>
          <a:p>
            <a:pPr lvl="1"/>
            <a:r>
              <a:rPr lang="en-US" dirty="0"/>
              <a:t>console.log(</a:t>
            </a:r>
            <a:r>
              <a:rPr lang="en-US" dirty="0" err="1"/>
              <a:t>map.get</a:t>
            </a:r>
            <a:r>
              <a:rPr lang="en-US" dirty="0"/>
              <a:t>(KEY2)); // world</a:t>
            </a:r>
          </a:p>
        </p:txBody>
      </p:sp>
    </p:spTree>
    <p:extLst>
      <p:ext uri="{BB962C8B-B14F-4D97-AF65-F5344CB8AC3E}">
        <p14:creationId xmlns:p14="http://schemas.microsoft.com/office/powerpoint/2010/main" val="1174964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err="1"/>
              <a:t>WeakMap</a:t>
            </a:r>
            <a:endParaRPr lang="en-US" sz="3000" dirty="0"/>
          </a:p>
        </p:txBody>
      </p:sp>
      <p:sp>
        <p:nvSpPr>
          <p:cNvPr id="3" name="Content Placeholder 2"/>
          <p:cNvSpPr>
            <a:spLocks noGrp="1"/>
          </p:cNvSpPr>
          <p:nvPr>
            <p:ph idx="1"/>
          </p:nvPr>
        </p:nvSpPr>
        <p:spPr>
          <a:xfrm>
            <a:off x="179512" y="1340768"/>
            <a:ext cx="8784976" cy="5040560"/>
          </a:xfrm>
        </p:spPr>
        <p:txBody>
          <a:bodyPr/>
          <a:lstStyle/>
          <a:p>
            <a:pPr algn="just">
              <a:lnSpc>
                <a:spcPct val="150000"/>
              </a:lnSpc>
            </a:pPr>
            <a:r>
              <a:rPr lang="en-US" sz="1800" dirty="0"/>
              <a:t>Keys of a Map object can be of primitive types or object references but keys in </a:t>
            </a:r>
            <a:r>
              <a:rPr lang="en-US" sz="1800" dirty="0" err="1"/>
              <a:t>WeakMap</a:t>
            </a:r>
            <a:r>
              <a:rPr lang="en-US" sz="1800" dirty="0"/>
              <a:t> object can only be object references</a:t>
            </a:r>
          </a:p>
          <a:p>
            <a:pPr algn="just">
              <a:lnSpc>
                <a:spcPct val="150000"/>
              </a:lnSpc>
            </a:pPr>
            <a:r>
              <a:rPr lang="en-US" sz="1800" dirty="0"/>
              <a:t>If there is no other reference to an object i.e. referenced by a key; then the key is garbage collected.</a:t>
            </a:r>
          </a:p>
          <a:p>
            <a:pPr algn="just">
              <a:lnSpc>
                <a:spcPct val="150000"/>
              </a:lnSpc>
            </a:pPr>
            <a:r>
              <a:rPr lang="en-US" sz="1800" dirty="0" err="1"/>
              <a:t>WeakMap</a:t>
            </a:r>
            <a:r>
              <a:rPr lang="en-US" sz="1800" dirty="0"/>
              <a:t> object is not enumerable. i.e. size cannot be determined and it doesn't implement </a:t>
            </a:r>
            <a:r>
              <a:rPr lang="en-US" sz="1800" dirty="0" err="1"/>
              <a:t>iterable</a:t>
            </a:r>
            <a:r>
              <a:rPr lang="en-US" sz="1800" dirty="0"/>
              <a:t> protocol.</a:t>
            </a:r>
          </a:p>
          <a:p>
            <a:pPr algn="just">
              <a:lnSpc>
                <a:spcPct val="150000"/>
              </a:lnSpc>
            </a:pPr>
            <a:r>
              <a:rPr lang="en-US" sz="1800" dirty="0"/>
              <a:t>A </a:t>
            </a:r>
            <a:r>
              <a:rPr lang="en-US" sz="1800" dirty="0" err="1"/>
              <a:t>WeakMap</a:t>
            </a:r>
            <a:r>
              <a:rPr lang="en-US" sz="1800" dirty="0"/>
              <a:t> is created using </a:t>
            </a:r>
            <a:r>
              <a:rPr lang="en-US" sz="1800" dirty="0" err="1"/>
              <a:t>WeakMap</a:t>
            </a:r>
            <a:r>
              <a:rPr lang="en-US" sz="1800" dirty="0"/>
              <a:t> constructor</a:t>
            </a:r>
          </a:p>
        </p:txBody>
      </p:sp>
    </p:spTree>
    <p:extLst>
      <p:ext uri="{BB962C8B-B14F-4D97-AF65-F5344CB8AC3E}">
        <p14:creationId xmlns:p14="http://schemas.microsoft.com/office/powerpoint/2010/main" val="3092533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err="1"/>
              <a:t>WeakMap</a:t>
            </a:r>
            <a:endParaRPr lang="en-US" sz="30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872" y="1340768"/>
            <a:ext cx="5993432" cy="4814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27418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Set</a:t>
            </a:r>
          </a:p>
        </p:txBody>
      </p:sp>
      <p:sp>
        <p:nvSpPr>
          <p:cNvPr id="3" name="Content Placeholder 2"/>
          <p:cNvSpPr>
            <a:spLocks noGrp="1"/>
          </p:cNvSpPr>
          <p:nvPr>
            <p:ph sz="quarter" idx="10"/>
          </p:nvPr>
        </p:nvSpPr>
        <p:spPr>
          <a:xfrm>
            <a:off x="290500" y="1484784"/>
            <a:ext cx="4155820" cy="4824536"/>
          </a:xfrm>
        </p:spPr>
        <p:txBody>
          <a:bodyPr/>
          <a:lstStyle/>
          <a:p>
            <a:pPr algn="just">
              <a:lnSpc>
                <a:spcPct val="150000"/>
              </a:lnSpc>
            </a:pPr>
            <a:r>
              <a:rPr lang="en-US" sz="1800" dirty="0"/>
              <a:t>A Set is a collection of unique values of any data type. </a:t>
            </a:r>
          </a:p>
          <a:p>
            <a:pPr algn="just">
              <a:lnSpc>
                <a:spcPct val="150000"/>
              </a:lnSpc>
            </a:pPr>
            <a:r>
              <a:rPr lang="en-US" sz="1800" dirty="0"/>
              <a:t>The values in a Set are arranged in insertion order.</a:t>
            </a:r>
          </a:p>
          <a:p>
            <a:pPr algn="just">
              <a:lnSpc>
                <a:spcPct val="150000"/>
              </a:lnSpc>
            </a:pPr>
            <a:r>
              <a:rPr lang="en-US" sz="1800" dirty="0"/>
              <a:t>The Set object implements the </a:t>
            </a:r>
            <a:r>
              <a:rPr lang="en-US" sz="1800" dirty="0" err="1"/>
              <a:t>iterable</a:t>
            </a:r>
            <a:r>
              <a:rPr lang="en-US" sz="1800" dirty="0"/>
              <a:t> protocol so they can be used as an </a:t>
            </a:r>
            <a:r>
              <a:rPr lang="en-US" sz="1800" dirty="0" err="1"/>
              <a:t>iterable</a:t>
            </a:r>
            <a:r>
              <a:rPr lang="en-US" sz="1800" dirty="0"/>
              <a:t> object.</a:t>
            </a:r>
          </a:p>
          <a:p>
            <a:pPr algn="just">
              <a:lnSpc>
                <a:spcPct val="150000"/>
              </a:lnSpc>
            </a:pPr>
            <a:r>
              <a:rPr lang="en-US" sz="1800" dirty="0"/>
              <a:t>A Set is created using Set constructor.</a:t>
            </a:r>
          </a:p>
          <a:p>
            <a:pPr algn="just">
              <a:lnSpc>
                <a:spcPct val="150000"/>
              </a:lnSpc>
            </a:pPr>
            <a:r>
              <a:rPr lang="en-US" sz="1800" dirty="0" err="1"/>
              <a:t>Iterable</a:t>
            </a:r>
            <a:r>
              <a:rPr lang="en-US" sz="1800" dirty="0"/>
              <a:t> object can be passed as an argument to Set object.</a:t>
            </a:r>
          </a:p>
        </p:txBody>
      </p:sp>
    </p:spTree>
    <p:extLst>
      <p:ext uri="{BB962C8B-B14F-4D97-AF65-F5344CB8AC3E}">
        <p14:creationId xmlns:p14="http://schemas.microsoft.com/office/powerpoint/2010/main" val="1054698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Weak Set</a:t>
            </a:r>
          </a:p>
        </p:txBody>
      </p:sp>
      <p:sp>
        <p:nvSpPr>
          <p:cNvPr id="3" name="Content Placeholder 2"/>
          <p:cNvSpPr>
            <a:spLocks noGrp="1"/>
          </p:cNvSpPr>
          <p:nvPr>
            <p:ph idx="1"/>
          </p:nvPr>
        </p:nvSpPr>
        <p:spPr>
          <a:xfrm>
            <a:off x="179512" y="1340768"/>
            <a:ext cx="8784976" cy="5040560"/>
          </a:xfrm>
        </p:spPr>
        <p:txBody>
          <a:bodyPr/>
          <a:lstStyle/>
          <a:p>
            <a:pPr algn="just">
              <a:lnSpc>
                <a:spcPct val="150000"/>
              </a:lnSpc>
            </a:pPr>
            <a:r>
              <a:rPr lang="en-US" sz="1800" dirty="0"/>
              <a:t>A Set can store primitive types and object references whereas a </a:t>
            </a:r>
            <a:r>
              <a:rPr lang="en-US" sz="1800" dirty="0" err="1"/>
              <a:t>WeakSet</a:t>
            </a:r>
            <a:r>
              <a:rPr lang="en-US" sz="1800" dirty="0"/>
              <a:t> object can only store object references</a:t>
            </a:r>
          </a:p>
          <a:p>
            <a:pPr algn="just">
              <a:lnSpc>
                <a:spcPct val="150000"/>
              </a:lnSpc>
            </a:pPr>
            <a:r>
              <a:rPr lang="en-US" sz="1800" dirty="0"/>
              <a:t>If there is no other reference to an object stored in a </a:t>
            </a:r>
            <a:r>
              <a:rPr lang="en-US" sz="1800" dirty="0" err="1"/>
              <a:t>WeakSet</a:t>
            </a:r>
            <a:r>
              <a:rPr lang="en-US" sz="1800" dirty="0"/>
              <a:t> object then they are garbage collected.</a:t>
            </a:r>
          </a:p>
          <a:p>
            <a:pPr algn="just">
              <a:lnSpc>
                <a:spcPct val="150000"/>
              </a:lnSpc>
            </a:pPr>
            <a:r>
              <a:rPr lang="en-US" sz="1800" dirty="0" err="1"/>
              <a:t>WeakSet</a:t>
            </a:r>
            <a:r>
              <a:rPr lang="en-US" sz="1800" dirty="0"/>
              <a:t> object is not enumerable, that is, you cannot find its size; it also doesn't implement </a:t>
            </a:r>
            <a:r>
              <a:rPr lang="en-US" sz="1800" dirty="0" err="1"/>
              <a:t>iterable</a:t>
            </a:r>
            <a:r>
              <a:rPr lang="en-US" sz="1800" dirty="0"/>
              <a:t> protocol.</a:t>
            </a:r>
          </a:p>
          <a:p>
            <a:pPr algn="just">
              <a:lnSpc>
                <a:spcPct val="150000"/>
              </a:lnSpc>
            </a:pPr>
            <a:r>
              <a:rPr lang="en-US" sz="1800" dirty="0"/>
              <a:t>A </a:t>
            </a:r>
            <a:r>
              <a:rPr lang="en-US" sz="1800" dirty="0" err="1"/>
              <a:t>WeakSet</a:t>
            </a:r>
            <a:r>
              <a:rPr lang="en-US" sz="1800" dirty="0"/>
              <a:t> object is created using </a:t>
            </a:r>
            <a:r>
              <a:rPr lang="en-US" sz="1800" dirty="0" err="1"/>
              <a:t>WeakSet</a:t>
            </a:r>
            <a:r>
              <a:rPr lang="en-US" sz="1800" dirty="0"/>
              <a:t> constructor. You cannot pass an </a:t>
            </a:r>
            <a:r>
              <a:rPr lang="en-US" sz="1800" dirty="0" err="1"/>
              <a:t>iterable</a:t>
            </a:r>
            <a:r>
              <a:rPr lang="en-US" sz="1800" dirty="0"/>
              <a:t> object as an argument to </a:t>
            </a:r>
            <a:r>
              <a:rPr lang="en-US" sz="1800" dirty="0" err="1"/>
              <a:t>WeakSet</a:t>
            </a:r>
            <a:r>
              <a:rPr lang="en-US" sz="1800" dirty="0"/>
              <a:t> object.</a:t>
            </a:r>
          </a:p>
        </p:txBody>
      </p:sp>
    </p:spTree>
    <p:extLst>
      <p:ext uri="{BB962C8B-B14F-4D97-AF65-F5344CB8AC3E}">
        <p14:creationId xmlns:p14="http://schemas.microsoft.com/office/powerpoint/2010/main" val="3722960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err="1"/>
              <a:t>WeakSet</a:t>
            </a:r>
            <a:endParaRPr lang="en-US" sz="30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772816"/>
            <a:ext cx="7530132" cy="390013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44152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iterators in ES6</a:t>
            </a:r>
          </a:p>
        </p:txBody>
      </p:sp>
      <p:sp>
        <p:nvSpPr>
          <p:cNvPr id="3" name="Content Placeholder 2"/>
          <p:cNvSpPr>
            <a:spLocks noGrp="1"/>
          </p:cNvSpPr>
          <p:nvPr>
            <p:ph idx="1"/>
          </p:nvPr>
        </p:nvSpPr>
        <p:spPr>
          <a:xfrm>
            <a:off x="179512" y="1340768"/>
            <a:ext cx="8784976" cy="5040560"/>
          </a:xfrm>
        </p:spPr>
        <p:txBody>
          <a:bodyPr/>
          <a:lstStyle/>
          <a:p>
            <a:pPr algn="just">
              <a:lnSpc>
                <a:spcPct val="150000"/>
              </a:lnSpc>
            </a:pPr>
            <a:r>
              <a:rPr lang="en-US" sz="1800" dirty="0"/>
              <a:t>In ES6 arrays have a special property (symbol) </a:t>
            </a:r>
            <a:r>
              <a:rPr lang="en-US" sz="1800" dirty="0" err="1"/>
              <a:t>Symbol.iterator</a:t>
            </a:r>
            <a:r>
              <a:rPr lang="en-US" sz="1800" dirty="0"/>
              <a:t>.</a:t>
            </a:r>
          </a:p>
          <a:p>
            <a:pPr algn="just">
              <a:lnSpc>
                <a:spcPct val="150000"/>
              </a:lnSpc>
            </a:pPr>
            <a:endParaRPr lang="en-US" sz="1800" dirty="0"/>
          </a:p>
          <a:p>
            <a:pPr algn="just">
              <a:lnSpc>
                <a:spcPct val="150000"/>
              </a:lnSpc>
            </a:pPr>
            <a:endParaRPr lang="en-US" sz="1800" dirty="0"/>
          </a:p>
          <a:p>
            <a:pPr algn="just">
              <a:lnSpc>
                <a:spcPct val="150000"/>
              </a:lnSpc>
            </a:pPr>
            <a:endParaRPr lang="en-US" sz="1800" dirty="0"/>
          </a:p>
          <a:p>
            <a:pPr algn="just">
              <a:lnSpc>
                <a:spcPct val="150000"/>
              </a:lnSpc>
            </a:pPr>
            <a:endParaRPr lang="en-US" sz="1800" dirty="0"/>
          </a:p>
          <a:p>
            <a:pPr algn="just">
              <a:lnSpc>
                <a:spcPct val="150000"/>
              </a:lnSpc>
            </a:pPr>
            <a:endParaRPr lang="en-US" sz="1800" dirty="0"/>
          </a:p>
          <a:p>
            <a:pPr algn="just">
              <a:lnSpc>
                <a:spcPct val="150000"/>
              </a:lnSpc>
            </a:pPr>
            <a:endParaRPr lang="en-US" sz="1800" dirty="0"/>
          </a:p>
          <a:p>
            <a:pPr algn="just">
              <a:lnSpc>
                <a:spcPct val="150000"/>
              </a:lnSpc>
            </a:pPr>
            <a:endParaRPr lang="en-US" sz="1800" dirty="0"/>
          </a:p>
          <a:p>
            <a:pPr algn="just">
              <a:lnSpc>
                <a:spcPct val="150000"/>
              </a:lnSpc>
            </a:pPr>
            <a:r>
              <a:rPr lang="en-US" sz="1800" dirty="0"/>
              <a:t>In ES6 iterators are built into Arrays, String, Map, Set by default and custom iterators can be created for Object</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69" y="1916832"/>
            <a:ext cx="8841527" cy="3211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1377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iteration protocols</a:t>
            </a:r>
          </a:p>
        </p:txBody>
      </p:sp>
      <p:sp>
        <p:nvSpPr>
          <p:cNvPr id="3" name="Content Placeholder 2"/>
          <p:cNvSpPr>
            <a:spLocks noGrp="1"/>
          </p:cNvSpPr>
          <p:nvPr>
            <p:ph idx="1"/>
          </p:nvPr>
        </p:nvSpPr>
        <p:spPr>
          <a:xfrm>
            <a:off x="179512" y="1340768"/>
            <a:ext cx="8784976" cy="5040560"/>
          </a:xfrm>
        </p:spPr>
        <p:txBody>
          <a:bodyPr/>
          <a:lstStyle/>
          <a:p>
            <a:pPr algn="just">
              <a:lnSpc>
                <a:spcPct val="150000"/>
              </a:lnSpc>
            </a:pPr>
            <a:r>
              <a:rPr lang="en-US" sz="1800" dirty="0"/>
              <a:t>An iteration protocol is a set of rules that an object needs to follow for implementing the interface, which when used, a loop or a construct can iterate over a group of values of the object.</a:t>
            </a:r>
          </a:p>
          <a:p>
            <a:pPr algn="just">
              <a:lnSpc>
                <a:spcPct val="150000"/>
              </a:lnSpc>
            </a:pPr>
            <a:r>
              <a:rPr lang="en-US" sz="1800" dirty="0"/>
              <a:t>ES6 introduces two new iteration protocols </a:t>
            </a:r>
          </a:p>
          <a:p>
            <a:pPr lvl="1" algn="just">
              <a:lnSpc>
                <a:spcPct val="150000"/>
              </a:lnSpc>
            </a:pPr>
            <a:r>
              <a:rPr lang="en-US" sz="1600" b="1" dirty="0"/>
              <a:t>Iterator protoco</a:t>
            </a:r>
            <a:r>
              <a:rPr lang="en-US" sz="1600" dirty="0"/>
              <a:t>l : Any object that implements the iterator protocol is known as an iterator. According to the iterator protocol, an object needs to provide a next() method that returns the next item in the sequence of a group of items</a:t>
            </a:r>
          </a:p>
          <a:p>
            <a:pPr lvl="1" algn="just">
              <a:lnSpc>
                <a:spcPct val="150000"/>
              </a:lnSpc>
            </a:pPr>
            <a:r>
              <a:rPr lang="en-US" sz="1600" b="1" dirty="0" err="1"/>
              <a:t>iterable</a:t>
            </a:r>
            <a:r>
              <a:rPr lang="en-US" sz="1600" b="1" dirty="0"/>
              <a:t> protocol</a:t>
            </a:r>
            <a:r>
              <a:rPr lang="en-US" sz="1600" dirty="0"/>
              <a:t>: Any object that implements the </a:t>
            </a:r>
            <a:r>
              <a:rPr lang="en-US" sz="1600" dirty="0" err="1"/>
              <a:t>iterable</a:t>
            </a:r>
            <a:r>
              <a:rPr lang="en-US" sz="1600" dirty="0"/>
              <a:t> protocol is known as an </a:t>
            </a:r>
            <a:r>
              <a:rPr lang="en-US" sz="1600" dirty="0" err="1"/>
              <a:t>iterable</a:t>
            </a:r>
            <a:r>
              <a:rPr lang="en-US" sz="1600" dirty="0"/>
              <a:t>. According to the </a:t>
            </a:r>
            <a:r>
              <a:rPr lang="en-US" sz="1600" dirty="0" err="1"/>
              <a:t>iterable</a:t>
            </a:r>
            <a:r>
              <a:rPr lang="en-US" sz="1600" dirty="0"/>
              <a:t> protocol, an object needs to provide the @@iterator method; i.e. it must have the </a:t>
            </a:r>
            <a:r>
              <a:rPr lang="en-US" sz="1600" dirty="0" err="1"/>
              <a:t>Symbol.iterator</a:t>
            </a:r>
            <a:r>
              <a:rPr lang="en-US" sz="1600" dirty="0"/>
              <a:t> symbol as a property key. </a:t>
            </a:r>
          </a:p>
          <a:p>
            <a:pPr lvl="1" algn="just">
              <a:lnSpc>
                <a:spcPct val="150000"/>
              </a:lnSpc>
            </a:pPr>
            <a:r>
              <a:rPr lang="en-US" sz="1600" dirty="0"/>
              <a:t>The @@iterator method must return an iterator object.</a:t>
            </a:r>
          </a:p>
        </p:txBody>
      </p:sp>
    </p:spTree>
    <p:extLst>
      <p:ext uri="{BB962C8B-B14F-4D97-AF65-F5344CB8AC3E}">
        <p14:creationId xmlns:p14="http://schemas.microsoft.com/office/powerpoint/2010/main" val="1091240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Iteration Protocols</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95" y="1670366"/>
            <a:ext cx="9084065" cy="4278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80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000" dirty="0"/>
              <a:t>Demo</a:t>
            </a:r>
          </a:p>
        </p:txBody>
      </p:sp>
      <p:sp>
        <p:nvSpPr>
          <p:cNvPr id="4" name="Content Placeholder 3"/>
          <p:cNvSpPr>
            <a:spLocks noGrp="1"/>
          </p:cNvSpPr>
          <p:nvPr>
            <p:ph idx="1"/>
          </p:nvPr>
        </p:nvSpPr>
        <p:spPr/>
        <p:txBody>
          <a:bodyPr/>
          <a:lstStyle/>
          <a:p>
            <a:r>
              <a:rPr lang="en-US" sz="1800" dirty="0"/>
              <a:t>iterator</a:t>
            </a:r>
            <a:endParaRPr lang="en-US" sz="1800" dirty="0">
              <a:latin typeface="+mj-lt"/>
            </a:endParaRPr>
          </a:p>
        </p:txBody>
      </p:sp>
    </p:spTree>
    <p:extLst>
      <p:ext uri="{BB962C8B-B14F-4D97-AF65-F5344CB8AC3E}">
        <p14:creationId xmlns:p14="http://schemas.microsoft.com/office/powerpoint/2010/main" val="324683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3" name="Content Placeholder 2"/>
          <p:cNvSpPr>
            <a:spLocks noGrp="1"/>
          </p:cNvSpPr>
          <p:nvPr>
            <p:ph idx="1"/>
          </p:nvPr>
        </p:nvSpPr>
        <p:spPr/>
        <p:txBody>
          <a:bodyPr/>
          <a:lstStyle/>
          <a:p>
            <a:pPr>
              <a:lnSpc>
                <a:spcPct val="150000"/>
              </a:lnSpc>
            </a:pPr>
            <a:r>
              <a:rPr lang="en-US" sz="1800" dirty="0"/>
              <a:t>At the end of this module you will be able to:</a:t>
            </a:r>
          </a:p>
          <a:p>
            <a:pPr lvl="1">
              <a:lnSpc>
                <a:spcPct val="150000"/>
              </a:lnSpc>
            </a:pPr>
            <a:r>
              <a:rPr lang="en-US" sz="1600" dirty="0"/>
              <a:t>Perform operations on the new methods introduced in Array</a:t>
            </a:r>
          </a:p>
          <a:p>
            <a:pPr lvl="1">
              <a:lnSpc>
                <a:spcPct val="150000"/>
              </a:lnSpc>
            </a:pPr>
            <a:r>
              <a:rPr lang="en-US" sz="1600" dirty="0"/>
              <a:t>Implement the iteration protocols in the objects</a:t>
            </a:r>
          </a:p>
          <a:p>
            <a:pPr lvl="1">
              <a:lnSpc>
                <a:spcPct val="150000"/>
              </a:lnSpc>
            </a:pPr>
            <a:r>
              <a:rPr lang="en-US" sz="1600" dirty="0"/>
              <a:t>Create and use the generator objects</a:t>
            </a:r>
          </a:p>
          <a:p>
            <a:pPr lvl="1">
              <a:lnSpc>
                <a:spcPct val="150000"/>
              </a:lnSpc>
            </a:pPr>
            <a:endParaRPr lang="en-US" sz="1600" dirty="0"/>
          </a:p>
        </p:txBody>
      </p:sp>
    </p:spTree>
    <p:extLst>
      <p:ext uri="{BB962C8B-B14F-4D97-AF65-F5344CB8AC3E}">
        <p14:creationId xmlns:p14="http://schemas.microsoft.com/office/powerpoint/2010/main" val="2251152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Generators</a:t>
            </a:r>
          </a:p>
        </p:txBody>
      </p:sp>
      <p:sp>
        <p:nvSpPr>
          <p:cNvPr id="3" name="Content Placeholder 2"/>
          <p:cNvSpPr>
            <a:spLocks noGrp="1"/>
          </p:cNvSpPr>
          <p:nvPr>
            <p:ph idx="1"/>
          </p:nvPr>
        </p:nvSpPr>
        <p:spPr>
          <a:xfrm>
            <a:off x="179512" y="1340768"/>
            <a:ext cx="8784976" cy="5040560"/>
          </a:xfrm>
        </p:spPr>
        <p:txBody>
          <a:bodyPr>
            <a:normAutofit lnSpcReduction="10000"/>
          </a:bodyPr>
          <a:lstStyle/>
          <a:p>
            <a:pPr algn="just">
              <a:lnSpc>
                <a:spcPct val="150000"/>
              </a:lnSpc>
            </a:pPr>
            <a:r>
              <a:rPr lang="en-US" sz="1800" dirty="0"/>
              <a:t>A generator function is like a normal function, but instead of returning a single value, it returns multiple values one by one. </a:t>
            </a:r>
          </a:p>
          <a:p>
            <a:pPr algn="just">
              <a:lnSpc>
                <a:spcPct val="150000"/>
              </a:lnSpc>
            </a:pPr>
            <a:r>
              <a:rPr lang="en-US" sz="1800" dirty="0"/>
              <a:t>A generator function is written using the function* expression.</a:t>
            </a:r>
          </a:p>
          <a:p>
            <a:pPr algn="just">
              <a:lnSpc>
                <a:spcPct val="150000"/>
              </a:lnSpc>
            </a:pPr>
            <a:r>
              <a:rPr lang="en-US" sz="1800" dirty="0"/>
              <a:t>Generator object implements both  </a:t>
            </a:r>
            <a:r>
              <a:rPr lang="en-US" sz="1800" dirty="0" err="1"/>
              <a:t>iterable</a:t>
            </a:r>
            <a:r>
              <a:rPr lang="en-US" sz="1800" dirty="0"/>
              <a:t> and iterator protocols.</a:t>
            </a:r>
          </a:p>
          <a:p>
            <a:pPr algn="just">
              <a:lnSpc>
                <a:spcPct val="150000"/>
              </a:lnSpc>
            </a:pPr>
            <a:r>
              <a:rPr lang="en-US" sz="1800" dirty="0"/>
              <a:t>Every generator object holds a new execution context of the generator function. When the next() method of the generator object called, it executes the generator function's body until the yield keyword is encountered. It returns the yielded value, and pauses the function. When the next() method is called again, it resumes the execution, and then returns the next yielded value.</a:t>
            </a:r>
          </a:p>
          <a:p>
            <a:pPr algn="just">
              <a:lnSpc>
                <a:spcPct val="150000"/>
              </a:lnSpc>
            </a:pPr>
            <a:r>
              <a:rPr lang="en-US" sz="1800" dirty="0"/>
              <a:t>The done property is true when the generator function doesn't yield any more value.</a:t>
            </a:r>
          </a:p>
          <a:p>
            <a:pPr algn="just">
              <a:lnSpc>
                <a:spcPct val="150000"/>
              </a:lnSpc>
            </a:pPr>
            <a:endParaRPr lang="en-US" sz="1800" dirty="0"/>
          </a:p>
          <a:p>
            <a:pPr algn="just">
              <a:lnSpc>
                <a:spcPct val="150000"/>
              </a:lnSpc>
            </a:pPr>
            <a:endParaRPr lang="en-US" sz="1800" dirty="0"/>
          </a:p>
        </p:txBody>
      </p:sp>
    </p:spTree>
    <p:extLst>
      <p:ext uri="{BB962C8B-B14F-4D97-AF65-F5344CB8AC3E}">
        <p14:creationId xmlns:p14="http://schemas.microsoft.com/office/powerpoint/2010/main" val="2555989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Yielding and throwing exceptions in generators</a:t>
            </a:r>
          </a:p>
        </p:txBody>
      </p:sp>
      <p:sp>
        <p:nvSpPr>
          <p:cNvPr id="3" name="Content Placeholder 2"/>
          <p:cNvSpPr>
            <a:spLocks noGrp="1"/>
          </p:cNvSpPr>
          <p:nvPr>
            <p:ph idx="1"/>
          </p:nvPr>
        </p:nvSpPr>
        <p:spPr>
          <a:xfrm>
            <a:off x="179512" y="1340768"/>
            <a:ext cx="8784976" cy="5040560"/>
          </a:xfrm>
        </p:spPr>
        <p:txBody>
          <a:bodyPr/>
          <a:lstStyle/>
          <a:p>
            <a:pPr algn="just">
              <a:lnSpc>
                <a:spcPct val="150000"/>
              </a:lnSpc>
            </a:pPr>
            <a:r>
              <a:rPr lang="en-US" sz="1800" dirty="0"/>
              <a:t>Generator can yield the value and the value will be returned by calling next() of generator object.</a:t>
            </a:r>
          </a:p>
          <a:p>
            <a:pPr algn="just">
              <a:lnSpc>
                <a:spcPct val="150000"/>
              </a:lnSpc>
            </a:pPr>
            <a:r>
              <a:rPr lang="en-US" sz="1800" dirty="0"/>
              <a:t>If value for yield is omitted then undefined is returned.</a:t>
            </a:r>
          </a:p>
          <a:p>
            <a:pPr algn="just">
              <a:lnSpc>
                <a:spcPct val="150000"/>
              </a:lnSpc>
            </a:pPr>
            <a:r>
              <a:rPr lang="en-US" sz="1800" dirty="0"/>
              <a:t>We can also pass an optional argument to the next() method. This argument becomes the value returned by the yield statement, where the generator function is currently paused.</a:t>
            </a:r>
          </a:p>
          <a:p>
            <a:pPr algn="just">
              <a:lnSpc>
                <a:spcPct val="150000"/>
              </a:lnSpc>
            </a:pPr>
            <a:r>
              <a:rPr lang="en-US" sz="1800" dirty="0"/>
              <a:t>The yield* keyword inside a generator function takes an </a:t>
            </a:r>
            <a:r>
              <a:rPr lang="en-US" sz="1800" dirty="0" err="1"/>
              <a:t>iterable</a:t>
            </a:r>
            <a:r>
              <a:rPr lang="en-US" sz="1800" dirty="0"/>
              <a:t> object as the expression and iterates it to yield its values</a:t>
            </a:r>
          </a:p>
          <a:p>
            <a:pPr algn="just">
              <a:lnSpc>
                <a:spcPct val="150000"/>
              </a:lnSpc>
            </a:pPr>
            <a:r>
              <a:rPr lang="en-US" sz="1800" dirty="0"/>
              <a:t>Exceptions can be manually triggered inside a generator function using the throw() method of the generator object. </a:t>
            </a:r>
          </a:p>
          <a:p>
            <a:pPr algn="just">
              <a:lnSpc>
                <a:spcPct val="150000"/>
              </a:lnSpc>
            </a:pPr>
            <a:endParaRPr lang="en-US" sz="1800" dirty="0"/>
          </a:p>
        </p:txBody>
      </p:sp>
    </p:spTree>
    <p:extLst>
      <p:ext uri="{BB962C8B-B14F-4D97-AF65-F5344CB8AC3E}">
        <p14:creationId xmlns:p14="http://schemas.microsoft.com/office/powerpoint/2010/main" val="3122978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000" dirty="0"/>
              <a:t>Demo</a:t>
            </a:r>
          </a:p>
        </p:txBody>
      </p:sp>
      <p:sp>
        <p:nvSpPr>
          <p:cNvPr id="4" name="Content Placeholder 3"/>
          <p:cNvSpPr>
            <a:spLocks noGrp="1"/>
          </p:cNvSpPr>
          <p:nvPr>
            <p:ph idx="1"/>
          </p:nvPr>
        </p:nvSpPr>
        <p:spPr/>
        <p:txBody>
          <a:bodyPr/>
          <a:lstStyle/>
          <a:p>
            <a:r>
              <a:rPr lang="en-US" sz="1800" dirty="0"/>
              <a:t>generators</a:t>
            </a:r>
            <a:endParaRPr lang="en-US" sz="1800" dirty="0">
              <a:latin typeface="+mj-lt"/>
            </a:endParaRPr>
          </a:p>
        </p:txBody>
      </p:sp>
    </p:spTree>
    <p:extLst>
      <p:ext uri="{BB962C8B-B14F-4D97-AF65-F5344CB8AC3E}">
        <p14:creationId xmlns:p14="http://schemas.microsoft.com/office/powerpoint/2010/main" val="1415804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normAutofit lnSpcReduction="10000"/>
          </a:bodyPr>
          <a:lstStyle/>
          <a:p>
            <a:pPr algn="just">
              <a:lnSpc>
                <a:spcPct val="150000"/>
              </a:lnSpc>
            </a:pPr>
            <a:r>
              <a:rPr lang="en-US" sz="1800" dirty="0"/>
              <a:t>ES6 adds new properties to the global Array object and to its instances to make working with arrays easier.</a:t>
            </a:r>
          </a:p>
          <a:p>
            <a:pPr algn="just">
              <a:lnSpc>
                <a:spcPct val="150000"/>
              </a:lnSpc>
            </a:pPr>
            <a:r>
              <a:rPr lang="en-US" sz="1800" dirty="0"/>
              <a:t>A collection is any object that stores multiple elements as a single unit.</a:t>
            </a:r>
          </a:p>
          <a:p>
            <a:pPr algn="just">
              <a:lnSpc>
                <a:spcPct val="150000"/>
              </a:lnSpc>
            </a:pPr>
            <a:r>
              <a:rPr lang="en-US" sz="1800" dirty="0"/>
              <a:t>In ES6 iterators are built into Arrays, String, Map, Set by default and custom iterators can be created for Object</a:t>
            </a:r>
          </a:p>
          <a:p>
            <a:pPr algn="just">
              <a:lnSpc>
                <a:spcPct val="150000"/>
              </a:lnSpc>
            </a:pPr>
            <a:r>
              <a:rPr lang="en-US" sz="1800" dirty="0"/>
              <a:t>for…of loop is used to iterate over an </a:t>
            </a:r>
            <a:r>
              <a:rPr lang="en-US" sz="1800" dirty="0" err="1"/>
              <a:t>iterable</a:t>
            </a:r>
            <a:r>
              <a:rPr lang="en-US" sz="1800" dirty="0"/>
              <a:t> object.</a:t>
            </a:r>
          </a:p>
          <a:p>
            <a:pPr algn="just">
              <a:lnSpc>
                <a:spcPct val="150000"/>
              </a:lnSpc>
            </a:pPr>
            <a:r>
              <a:rPr lang="en-US" sz="1800" dirty="0"/>
              <a:t>The @@iterator method must return an iterator object.</a:t>
            </a:r>
          </a:p>
          <a:p>
            <a:pPr algn="just">
              <a:lnSpc>
                <a:spcPct val="150000"/>
              </a:lnSpc>
            </a:pPr>
            <a:r>
              <a:rPr lang="en-US" sz="1800" dirty="0"/>
              <a:t>A generator function is like a normal function, but instead of returning a single value, it returns multiple values one by one.</a:t>
            </a:r>
          </a:p>
          <a:p>
            <a:pPr algn="just">
              <a:lnSpc>
                <a:spcPct val="150000"/>
              </a:lnSpc>
            </a:pPr>
            <a:endParaRPr lang="en-US" sz="1800" dirty="0">
              <a:latin typeface="Candara" panose="020E0502030303020204" pitchFamily="34" charset="0"/>
            </a:endParaRPr>
          </a:p>
          <a:p>
            <a:pPr algn="just">
              <a:lnSpc>
                <a:spcPct val="100000"/>
              </a:lnSpc>
            </a:pPr>
            <a:endParaRPr lang="en-US" sz="1800" dirty="0">
              <a:latin typeface="Candara" panose="020E0502030303020204" pitchFamily="34" charset="0"/>
            </a:endParaRPr>
          </a:p>
          <a:p>
            <a:pPr algn="just">
              <a:lnSpc>
                <a:spcPct val="100000"/>
              </a:lnSpc>
            </a:pPr>
            <a:endParaRPr lang="en-US" sz="1800" dirty="0">
              <a:latin typeface="Candara" panose="020E0502030303020204" pitchFamily="34" charset="0"/>
            </a:endParaRPr>
          </a:p>
          <a:p>
            <a:pPr algn="just">
              <a:lnSpc>
                <a:spcPct val="100000"/>
              </a:lnSpc>
            </a:pPr>
            <a:endParaRPr lang="en-US" sz="1800" dirty="0">
              <a:latin typeface="Candara" panose="020E0502030303020204" pitchFamily="34" charset="0"/>
            </a:endParaRPr>
          </a:p>
          <a:p>
            <a:endParaRPr lang="en-US" sz="1800" dirty="0">
              <a:latin typeface="Candara" panose="020E0502030303020204" pitchFamily="34" charset="0"/>
            </a:endParaRPr>
          </a:p>
          <a:p>
            <a:endParaRPr lang="en-US" sz="1800" dirty="0">
              <a:latin typeface="Candara" panose="020E0502030303020204" pitchFamily="34" charset="0"/>
            </a:endParaRPr>
          </a:p>
        </p:txBody>
      </p:sp>
    </p:spTree>
    <p:extLst>
      <p:ext uri="{BB962C8B-B14F-4D97-AF65-F5344CB8AC3E}">
        <p14:creationId xmlns:p14="http://schemas.microsoft.com/office/powerpoint/2010/main" val="1700568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ES6 Library – Arrays</a:t>
            </a:r>
          </a:p>
        </p:txBody>
      </p:sp>
      <p:sp>
        <p:nvSpPr>
          <p:cNvPr id="3" name="Content Placeholder 2"/>
          <p:cNvSpPr>
            <a:spLocks noGrp="1"/>
          </p:cNvSpPr>
          <p:nvPr>
            <p:ph idx="1"/>
          </p:nvPr>
        </p:nvSpPr>
        <p:spPr>
          <a:xfrm>
            <a:off x="179512" y="1268760"/>
            <a:ext cx="8784976" cy="5112568"/>
          </a:xfrm>
        </p:spPr>
        <p:txBody>
          <a:bodyPr>
            <a:normAutofit lnSpcReduction="10000"/>
          </a:bodyPr>
          <a:lstStyle/>
          <a:p>
            <a:pPr algn="just">
              <a:lnSpc>
                <a:spcPct val="150000"/>
              </a:lnSpc>
            </a:pPr>
            <a:r>
              <a:rPr lang="en-US" sz="1800" dirty="0"/>
              <a:t>ES6 adds new properties to the global Array object and to its instances to make working with arrays easier.</a:t>
            </a:r>
          </a:p>
          <a:p>
            <a:pPr algn="just">
              <a:lnSpc>
                <a:spcPct val="150000"/>
              </a:lnSpc>
            </a:pPr>
            <a:r>
              <a:rPr lang="en-US" sz="1800" dirty="0" err="1"/>
              <a:t>Array.from</a:t>
            </a:r>
            <a:r>
              <a:rPr lang="en-US" sz="1800" dirty="0"/>
              <a:t>(</a:t>
            </a:r>
            <a:r>
              <a:rPr lang="en-US" sz="1800" dirty="0" err="1"/>
              <a:t>iterable</a:t>
            </a:r>
            <a:r>
              <a:rPr lang="en-US" sz="1800" dirty="0"/>
              <a:t>, </a:t>
            </a:r>
            <a:r>
              <a:rPr lang="en-US" sz="1800" dirty="0" err="1"/>
              <a:t>mapFunc</a:t>
            </a:r>
            <a:r>
              <a:rPr lang="en-US" sz="1800" dirty="0"/>
              <a:t>, this) : Creates a new array instance from an </a:t>
            </a:r>
            <a:r>
              <a:rPr lang="en-US" sz="1800" dirty="0" err="1"/>
              <a:t>iterable</a:t>
            </a:r>
            <a:r>
              <a:rPr lang="en-US" sz="1800" dirty="0"/>
              <a:t> object. </a:t>
            </a:r>
          </a:p>
          <a:p>
            <a:pPr lvl="1" algn="just">
              <a:lnSpc>
                <a:spcPct val="150000"/>
              </a:lnSpc>
            </a:pPr>
            <a:r>
              <a:rPr lang="en-US" sz="1600" dirty="0"/>
              <a:t>The first argument is a reference to the </a:t>
            </a:r>
            <a:r>
              <a:rPr lang="en-US" sz="1600" dirty="0" err="1"/>
              <a:t>iterable</a:t>
            </a:r>
            <a:r>
              <a:rPr lang="en-US" sz="1600" dirty="0"/>
              <a:t> object. </a:t>
            </a:r>
          </a:p>
          <a:p>
            <a:pPr lvl="1" algn="just">
              <a:lnSpc>
                <a:spcPct val="150000"/>
              </a:lnSpc>
            </a:pPr>
            <a:r>
              <a:rPr lang="en-US" sz="1600" dirty="0"/>
              <a:t>The second argument is optional and is a callback (known as Map function) that is called for every element of the </a:t>
            </a:r>
            <a:r>
              <a:rPr lang="en-US" sz="1600" dirty="0" err="1"/>
              <a:t>iterable</a:t>
            </a:r>
            <a:r>
              <a:rPr lang="en-US" sz="1600" dirty="0"/>
              <a:t> object</a:t>
            </a:r>
          </a:p>
          <a:p>
            <a:pPr lvl="1" algn="just">
              <a:lnSpc>
                <a:spcPct val="150000"/>
              </a:lnSpc>
            </a:pPr>
            <a:r>
              <a:rPr lang="en-US" sz="1600" dirty="0"/>
              <a:t>The third argument is also optional and is the value of this inside the Map function.</a:t>
            </a:r>
          </a:p>
          <a:p>
            <a:pPr algn="just">
              <a:lnSpc>
                <a:spcPct val="150000"/>
              </a:lnSpc>
            </a:pPr>
            <a:r>
              <a:rPr lang="en-US" sz="1800" dirty="0" err="1"/>
              <a:t>Array.of</a:t>
            </a:r>
            <a:r>
              <a:rPr lang="en-US" sz="1800" dirty="0"/>
              <a:t>(values…) : It is an alternative to the Array constructor for creating arrays. </a:t>
            </a:r>
          </a:p>
          <a:p>
            <a:pPr lvl="1" algn="just">
              <a:lnSpc>
                <a:spcPct val="150000"/>
              </a:lnSpc>
            </a:pPr>
            <a:r>
              <a:rPr lang="en-US" sz="1400" dirty="0"/>
              <a:t>Array constructor constructs an empty array with array length property equal to the passed number instead of creating an array of one element with that number in it. </a:t>
            </a:r>
            <a:r>
              <a:rPr lang="en-US" sz="1400" dirty="0" err="1"/>
              <a:t>Array.of</a:t>
            </a:r>
            <a:r>
              <a:rPr lang="en-US" sz="1400" dirty="0"/>
              <a:t>()  solves this issue.</a:t>
            </a:r>
          </a:p>
          <a:p>
            <a:pPr algn="just">
              <a:lnSpc>
                <a:spcPct val="150000"/>
              </a:lnSpc>
            </a:pPr>
            <a:endParaRPr lang="en-US" sz="1800" dirty="0"/>
          </a:p>
          <a:p>
            <a:pPr algn="just">
              <a:lnSpc>
                <a:spcPct val="150000"/>
              </a:lnSpc>
            </a:pPr>
            <a:endParaRPr lang="en-US" sz="1800" dirty="0"/>
          </a:p>
        </p:txBody>
      </p:sp>
    </p:spTree>
    <p:extLst>
      <p:ext uri="{BB962C8B-B14F-4D97-AF65-F5344CB8AC3E}">
        <p14:creationId xmlns:p14="http://schemas.microsoft.com/office/powerpoint/2010/main" val="4103771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ES6 Library – Arrays</a:t>
            </a:r>
          </a:p>
        </p:txBody>
      </p:sp>
      <p:sp>
        <p:nvSpPr>
          <p:cNvPr id="3" name="Content Placeholder 2"/>
          <p:cNvSpPr>
            <a:spLocks noGrp="1"/>
          </p:cNvSpPr>
          <p:nvPr>
            <p:ph idx="1"/>
          </p:nvPr>
        </p:nvSpPr>
        <p:spPr>
          <a:xfrm>
            <a:off x="179512" y="1340768"/>
            <a:ext cx="8784976" cy="5040560"/>
          </a:xfrm>
        </p:spPr>
        <p:txBody>
          <a:bodyPr/>
          <a:lstStyle/>
          <a:p>
            <a:pPr algn="just">
              <a:lnSpc>
                <a:spcPct val="150000"/>
              </a:lnSpc>
            </a:pPr>
            <a:r>
              <a:rPr lang="en-US" sz="1800" dirty="0"/>
              <a:t>fill(value, </a:t>
            </a:r>
            <a:r>
              <a:rPr lang="en-US" sz="1800" dirty="0" err="1"/>
              <a:t>startIndex</a:t>
            </a:r>
            <a:r>
              <a:rPr lang="en-US" sz="1800" dirty="0"/>
              <a:t>, </a:t>
            </a:r>
            <a:r>
              <a:rPr lang="en-US" sz="1800" dirty="0" err="1"/>
              <a:t>endIndex</a:t>
            </a:r>
            <a:r>
              <a:rPr lang="en-US" sz="1800" dirty="0"/>
              <a:t>) : Fills all the elements of the array with a given value</a:t>
            </a:r>
            <a:r>
              <a:rPr lang="en-US" sz="1400" dirty="0"/>
              <a:t>.</a:t>
            </a:r>
          </a:p>
          <a:p>
            <a:pPr lvl="1" algn="just">
              <a:lnSpc>
                <a:spcPct val="150000"/>
              </a:lnSpc>
            </a:pPr>
            <a:r>
              <a:rPr lang="en-US" sz="1600" dirty="0" err="1"/>
              <a:t>startIndex</a:t>
            </a:r>
            <a:r>
              <a:rPr lang="en-US" sz="1600" dirty="0"/>
              <a:t> and </a:t>
            </a:r>
            <a:r>
              <a:rPr lang="en-US" sz="1600" dirty="0" err="1"/>
              <a:t>endIndex</a:t>
            </a:r>
            <a:r>
              <a:rPr lang="en-US" sz="1600" dirty="0"/>
              <a:t> arguments are optional; if they are not provided then the whole array is filled with the given value</a:t>
            </a:r>
          </a:p>
          <a:p>
            <a:pPr lvl="1" algn="just">
              <a:lnSpc>
                <a:spcPct val="150000"/>
              </a:lnSpc>
            </a:pPr>
            <a:r>
              <a:rPr lang="en-US" sz="1600" dirty="0"/>
              <a:t>If only </a:t>
            </a:r>
            <a:r>
              <a:rPr lang="en-US" sz="1600" dirty="0" err="1"/>
              <a:t>startIndex</a:t>
            </a:r>
            <a:r>
              <a:rPr lang="en-US" sz="1600" dirty="0"/>
              <a:t> is provided then </a:t>
            </a:r>
            <a:r>
              <a:rPr lang="en-US" sz="1600" dirty="0" err="1"/>
              <a:t>endIndex</a:t>
            </a:r>
            <a:r>
              <a:rPr lang="en-US" sz="1600" dirty="0"/>
              <a:t> defaults to length of array minus 1.</a:t>
            </a:r>
            <a:r>
              <a:rPr lang="en-US" dirty="0"/>
              <a:t> </a:t>
            </a:r>
          </a:p>
          <a:p>
            <a:pPr lvl="1" algn="just">
              <a:lnSpc>
                <a:spcPct val="150000"/>
              </a:lnSpc>
            </a:pPr>
            <a:r>
              <a:rPr lang="en-US" sz="1600" dirty="0"/>
              <a:t>If </a:t>
            </a:r>
            <a:r>
              <a:rPr lang="en-US" sz="1600" dirty="0" err="1"/>
              <a:t>startIndex</a:t>
            </a:r>
            <a:r>
              <a:rPr lang="en-US" sz="1600" dirty="0"/>
              <a:t> is negative then it's treated as length of array plus </a:t>
            </a:r>
            <a:r>
              <a:rPr lang="en-US" sz="1600" dirty="0" err="1"/>
              <a:t>startIndex</a:t>
            </a:r>
            <a:r>
              <a:rPr lang="en-US" sz="1600" dirty="0"/>
              <a:t>. If </a:t>
            </a:r>
            <a:r>
              <a:rPr lang="en-US" sz="1600" dirty="0" err="1"/>
              <a:t>endIndex</a:t>
            </a:r>
            <a:r>
              <a:rPr lang="en-US" sz="1600" dirty="0"/>
              <a:t> is negative, it is treated as length of array plus </a:t>
            </a:r>
            <a:r>
              <a:rPr lang="en-US" sz="1600" dirty="0" err="1"/>
              <a:t>endIndex</a:t>
            </a:r>
            <a:r>
              <a:rPr lang="en-US" sz="1600" dirty="0"/>
              <a:t>.</a:t>
            </a:r>
          </a:p>
          <a:p>
            <a:pPr algn="just">
              <a:lnSpc>
                <a:spcPct val="150000"/>
              </a:lnSpc>
            </a:pPr>
            <a:endParaRPr lang="en-US" sz="1800" dirty="0"/>
          </a:p>
        </p:txBody>
      </p:sp>
    </p:spTree>
    <p:extLst>
      <p:ext uri="{BB962C8B-B14F-4D97-AF65-F5344CB8AC3E}">
        <p14:creationId xmlns:p14="http://schemas.microsoft.com/office/powerpoint/2010/main" val="11570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ES6 Library – Arrays</a:t>
            </a:r>
          </a:p>
        </p:txBody>
      </p:sp>
      <p:sp>
        <p:nvSpPr>
          <p:cNvPr id="3" name="Content Placeholder 2"/>
          <p:cNvSpPr>
            <a:spLocks noGrp="1"/>
          </p:cNvSpPr>
          <p:nvPr>
            <p:ph idx="1"/>
          </p:nvPr>
        </p:nvSpPr>
        <p:spPr>
          <a:xfrm>
            <a:off x="179512" y="1268760"/>
            <a:ext cx="8784976" cy="5112568"/>
          </a:xfrm>
        </p:spPr>
        <p:txBody>
          <a:bodyPr/>
          <a:lstStyle/>
          <a:p>
            <a:pPr algn="just">
              <a:lnSpc>
                <a:spcPct val="150000"/>
              </a:lnSpc>
            </a:pPr>
            <a:r>
              <a:rPr lang="en-US" sz="1800" dirty="0"/>
              <a:t>find(</a:t>
            </a:r>
            <a:r>
              <a:rPr lang="en-US" sz="1800" dirty="0" err="1"/>
              <a:t>testingFunc</a:t>
            </a:r>
            <a:r>
              <a:rPr lang="en-US" sz="1800" dirty="0"/>
              <a:t>, this) : Returns an array element, if it satisfies the provided testing function. Otherwise it returns undefined.</a:t>
            </a:r>
          </a:p>
          <a:p>
            <a:pPr lvl="1" algn="just">
              <a:lnSpc>
                <a:spcPct val="150000"/>
              </a:lnSpc>
            </a:pPr>
            <a:r>
              <a:rPr lang="en-US" sz="1600" dirty="0"/>
              <a:t>first argument is the testing function and the second argument is the value of this in the testing function. The second argument is optional</a:t>
            </a:r>
          </a:p>
          <a:p>
            <a:pPr lvl="1" algn="just">
              <a:lnSpc>
                <a:spcPct val="150000"/>
              </a:lnSpc>
            </a:pPr>
            <a:r>
              <a:rPr lang="en-US" sz="1600" dirty="0"/>
              <a:t>The testing function has three parameters: the first parameter is the array element being processed, second parameter is the index of the current element being processed and third parameter is the array on which find() is called upon.</a:t>
            </a:r>
          </a:p>
          <a:p>
            <a:pPr lvl="1" algn="just">
              <a:lnSpc>
                <a:spcPct val="150000"/>
              </a:lnSpc>
            </a:pPr>
            <a:r>
              <a:rPr lang="en-US" sz="1600" dirty="0"/>
              <a:t>If only </a:t>
            </a:r>
            <a:r>
              <a:rPr lang="en-US" sz="1600" dirty="0" err="1"/>
              <a:t>startIndex</a:t>
            </a:r>
            <a:r>
              <a:rPr lang="en-US" sz="1600" dirty="0"/>
              <a:t> is provided then </a:t>
            </a:r>
            <a:r>
              <a:rPr lang="en-US" sz="1600" dirty="0" err="1"/>
              <a:t>endIndex</a:t>
            </a:r>
            <a:r>
              <a:rPr lang="en-US" sz="1600" dirty="0"/>
              <a:t> defaults to length of array minus 1.</a:t>
            </a:r>
            <a:r>
              <a:rPr lang="en-US" dirty="0"/>
              <a:t> </a:t>
            </a:r>
          </a:p>
          <a:p>
            <a:pPr lvl="1" algn="just">
              <a:lnSpc>
                <a:spcPct val="150000"/>
              </a:lnSpc>
            </a:pPr>
            <a:r>
              <a:rPr lang="en-US" sz="1600" dirty="0"/>
              <a:t>If </a:t>
            </a:r>
            <a:r>
              <a:rPr lang="en-US" sz="1600" dirty="0" err="1"/>
              <a:t>startIndex</a:t>
            </a:r>
            <a:r>
              <a:rPr lang="en-US" sz="1600" dirty="0"/>
              <a:t> is negative then it's treated as length of array plus </a:t>
            </a:r>
            <a:r>
              <a:rPr lang="en-US" sz="1600" dirty="0" err="1"/>
              <a:t>startIndex</a:t>
            </a:r>
            <a:r>
              <a:rPr lang="en-US" sz="1600" dirty="0"/>
              <a:t>. If </a:t>
            </a:r>
            <a:r>
              <a:rPr lang="en-US" sz="1600" dirty="0" err="1"/>
              <a:t>endIndex</a:t>
            </a:r>
            <a:r>
              <a:rPr lang="en-US" sz="1600" dirty="0"/>
              <a:t> is negative, it is treated as length of array plus </a:t>
            </a:r>
            <a:r>
              <a:rPr lang="en-US" sz="1600" dirty="0" err="1"/>
              <a:t>endIndex</a:t>
            </a:r>
            <a:r>
              <a:rPr lang="en-US" sz="1600" dirty="0"/>
              <a:t>.</a:t>
            </a:r>
          </a:p>
          <a:p>
            <a:pPr algn="just">
              <a:lnSpc>
                <a:spcPct val="150000"/>
              </a:lnSpc>
            </a:pPr>
            <a:r>
              <a:rPr lang="en-US" sz="1800" dirty="0" err="1"/>
              <a:t>findIndex</a:t>
            </a:r>
            <a:r>
              <a:rPr lang="en-US" sz="1800" dirty="0"/>
              <a:t>(</a:t>
            </a:r>
            <a:r>
              <a:rPr lang="en-US" sz="1800" dirty="0" err="1"/>
              <a:t>testingFunc</a:t>
            </a:r>
            <a:r>
              <a:rPr lang="en-US" sz="2000" dirty="0"/>
              <a:t>, this) : returns the index of the satisfied array element instead of the element itself.</a:t>
            </a:r>
          </a:p>
          <a:p>
            <a:pPr lvl="1" algn="just">
              <a:lnSpc>
                <a:spcPct val="150000"/>
              </a:lnSpc>
            </a:pPr>
            <a:endParaRPr lang="en-US" sz="1600" dirty="0"/>
          </a:p>
          <a:p>
            <a:pPr algn="just">
              <a:lnSpc>
                <a:spcPct val="150000"/>
              </a:lnSpc>
            </a:pPr>
            <a:endParaRPr lang="en-US" sz="1800" dirty="0"/>
          </a:p>
        </p:txBody>
      </p:sp>
    </p:spTree>
    <p:extLst>
      <p:ext uri="{BB962C8B-B14F-4D97-AF65-F5344CB8AC3E}">
        <p14:creationId xmlns:p14="http://schemas.microsoft.com/office/powerpoint/2010/main" val="67067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ES6 Library – Arrays</a:t>
            </a:r>
          </a:p>
        </p:txBody>
      </p:sp>
      <p:sp>
        <p:nvSpPr>
          <p:cNvPr id="3" name="Content Placeholder 2"/>
          <p:cNvSpPr>
            <a:spLocks noGrp="1"/>
          </p:cNvSpPr>
          <p:nvPr>
            <p:ph idx="1"/>
          </p:nvPr>
        </p:nvSpPr>
        <p:spPr>
          <a:xfrm>
            <a:off x="179512" y="1412776"/>
            <a:ext cx="8784976" cy="5112568"/>
          </a:xfrm>
        </p:spPr>
        <p:txBody>
          <a:bodyPr/>
          <a:lstStyle/>
          <a:p>
            <a:pPr algn="just">
              <a:lnSpc>
                <a:spcPct val="150000"/>
              </a:lnSpc>
            </a:pPr>
            <a:r>
              <a:rPr lang="en-US" sz="1800" dirty="0" err="1"/>
              <a:t>copyWithin</a:t>
            </a:r>
            <a:r>
              <a:rPr lang="en-US" sz="1800" dirty="0"/>
              <a:t>(</a:t>
            </a:r>
            <a:r>
              <a:rPr lang="en-US" sz="1800" dirty="0" err="1"/>
              <a:t>targetIndex</a:t>
            </a:r>
            <a:r>
              <a:rPr lang="en-US" sz="1800" dirty="0"/>
              <a:t>, </a:t>
            </a:r>
            <a:r>
              <a:rPr lang="en-US" sz="1800" dirty="0" err="1"/>
              <a:t>startIndex</a:t>
            </a:r>
            <a:r>
              <a:rPr lang="en-US" sz="1800" dirty="0"/>
              <a:t>, </a:t>
            </a:r>
            <a:r>
              <a:rPr lang="en-US" sz="1800" dirty="0" err="1"/>
              <a:t>endIndex</a:t>
            </a:r>
            <a:r>
              <a:rPr lang="en-US" sz="1800" dirty="0"/>
              <a:t>): Used to copy the sequence of values of the array to a different position in the array.</a:t>
            </a:r>
          </a:p>
          <a:p>
            <a:pPr lvl="1" algn="just">
              <a:lnSpc>
                <a:spcPct val="150000"/>
              </a:lnSpc>
            </a:pPr>
            <a:r>
              <a:rPr lang="en-US" sz="1600" dirty="0"/>
              <a:t>first argument represents the target index where to copy elements to, second argument represents the index position where to start copying from and the third argument represents the index , that is, where to actually end copying elements</a:t>
            </a:r>
          </a:p>
          <a:p>
            <a:pPr lvl="1" algn="just">
              <a:lnSpc>
                <a:spcPct val="150000"/>
              </a:lnSpc>
            </a:pPr>
            <a:r>
              <a:rPr lang="en-US" sz="1600" dirty="0"/>
              <a:t>The third argument is optional. If </a:t>
            </a:r>
            <a:r>
              <a:rPr lang="en-US" sz="1600" dirty="0" err="1"/>
              <a:t>startIndex</a:t>
            </a:r>
            <a:r>
              <a:rPr lang="en-US" sz="1600" dirty="0"/>
              <a:t> is negative then it's calculated as </a:t>
            </a:r>
            <a:r>
              <a:rPr lang="en-US" sz="1600" dirty="0" err="1"/>
              <a:t>length+startIndex</a:t>
            </a:r>
            <a:r>
              <a:rPr lang="en-US" sz="1600" dirty="0"/>
              <a:t>. Similarly if </a:t>
            </a:r>
            <a:r>
              <a:rPr lang="en-US" sz="1600" dirty="0" err="1"/>
              <a:t>endIndex</a:t>
            </a:r>
            <a:r>
              <a:rPr lang="en-US" sz="1600" dirty="0"/>
              <a:t> is negative then it's calculated as </a:t>
            </a:r>
            <a:r>
              <a:rPr lang="en-US" sz="1600" dirty="0" err="1"/>
              <a:t>length+endIndex</a:t>
            </a:r>
            <a:r>
              <a:rPr lang="en-US" sz="1600" dirty="0"/>
              <a:t>.</a:t>
            </a:r>
          </a:p>
        </p:txBody>
      </p:sp>
    </p:spTree>
    <p:extLst>
      <p:ext uri="{BB962C8B-B14F-4D97-AF65-F5344CB8AC3E}">
        <p14:creationId xmlns:p14="http://schemas.microsoft.com/office/powerpoint/2010/main" val="4011329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ES6 Library – Arrays</a:t>
            </a:r>
          </a:p>
        </p:txBody>
      </p:sp>
      <p:sp>
        <p:nvSpPr>
          <p:cNvPr id="3" name="Content Placeholder 2"/>
          <p:cNvSpPr>
            <a:spLocks noGrp="1"/>
          </p:cNvSpPr>
          <p:nvPr>
            <p:ph idx="1"/>
          </p:nvPr>
        </p:nvSpPr>
        <p:spPr>
          <a:xfrm>
            <a:off x="179512" y="1268760"/>
            <a:ext cx="8784976" cy="5112568"/>
          </a:xfrm>
        </p:spPr>
        <p:txBody>
          <a:bodyPr/>
          <a:lstStyle/>
          <a:p>
            <a:pPr algn="just">
              <a:lnSpc>
                <a:spcPct val="150000"/>
              </a:lnSpc>
            </a:pPr>
            <a:r>
              <a:rPr lang="en-US" sz="1800" dirty="0"/>
              <a:t>entries() : returns an </a:t>
            </a:r>
            <a:r>
              <a:rPr lang="en-US" sz="1800" dirty="0" err="1"/>
              <a:t>iterable</a:t>
            </a:r>
            <a:r>
              <a:rPr lang="en-US" sz="1800" dirty="0"/>
              <a:t> object that contains key/value pairs for each index of the array. </a:t>
            </a:r>
          </a:p>
          <a:p>
            <a:pPr algn="just">
              <a:lnSpc>
                <a:spcPct val="150000"/>
              </a:lnSpc>
            </a:pPr>
            <a:r>
              <a:rPr lang="en-US" sz="1800" dirty="0"/>
              <a:t>keys(): returns an </a:t>
            </a:r>
            <a:r>
              <a:rPr lang="en-US" sz="1800" dirty="0" err="1"/>
              <a:t>iterable</a:t>
            </a:r>
            <a:r>
              <a:rPr lang="en-US" sz="1800" dirty="0"/>
              <a:t> object that contains keys for each of the indexes in the array</a:t>
            </a:r>
          </a:p>
          <a:p>
            <a:pPr algn="just">
              <a:lnSpc>
                <a:spcPct val="150000"/>
              </a:lnSpc>
            </a:pPr>
            <a:r>
              <a:rPr lang="en-US" sz="1800" dirty="0"/>
              <a:t>values() : returns an </a:t>
            </a:r>
            <a:r>
              <a:rPr lang="en-US" sz="1800" dirty="0" err="1"/>
              <a:t>iterable</a:t>
            </a:r>
            <a:r>
              <a:rPr lang="en-US" sz="1800" dirty="0"/>
              <a:t> object that contains values of the array.</a:t>
            </a:r>
          </a:p>
        </p:txBody>
      </p:sp>
    </p:spTree>
    <p:extLst>
      <p:ext uri="{BB962C8B-B14F-4D97-AF65-F5344CB8AC3E}">
        <p14:creationId xmlns:p14="http://schemas.microsoft.com/office/powerpoint/2010/main" val="277453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000" dirty="0"/>
              <a:t>Demo</a:t>
            </a:r>
          </a:p>
        </p:txBody>
      </p:sp>
      <p:sp>
        <p:nvSpPr>
          <p:cNvPr id="4" name="Content Placeholder 3"/>
          <p:cNvSpPr>
            <a:spLocks noGrp="1"/>
          </p:cNvSpPr>
          <p:nvPr>
            <p:ph idx="1"/>
          </p:nvPr>
        </p:nvSpPr>
        <p:spPr/>
        <p:txBody>
          <a:bodyPr/>
          <a:lstStyle/>
          <a:p>
            <a:r>
              <a:rPr lang="en-US" sz="1800" dirty="0">
                <a:latin typeface="+mj-lt"/>
              </a:rPr>
              <a:t>Array-Extensions</a:t>
            </a:r>
          </a:p>
        </p:txBody>
      </p:sp>
    </p:spTree>
    <p:extLst>
      <p:ext uri="{BB962C8B-B14F-4D97-AF65-F5344CB8AC3E}">
        <p14:creationId xmlns:p14="http://schemas.microsoft.com/office/powerpoint/2010/main" val="2738346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Map</a:t>
            </a:r>
          </a:p>
        </p:txBody>
      </p:sp>
      <p:sp>
        <p:nvSpPr>
          <p:cNvPr id="3" name="Content Placeholder 2"/>
          <p:cNvSpPr>
            <a:spLocks noGrp="1"/>
          </p:cNvSpPr>
          <p:nvPr>
            <p:ph idx="1"/>
          </p:nvPr>
        </p:nvSpPr>
        <p:spPr>
          <a:xfrm>
            <a:off x="179512" y="1340768"/>
            <a:ext cx="8784976" cy="5040560"/>
          </a:xfrm>
        </p:spPr>
        <p:txBody>
          <a:bodyPr/>
          <a:lstStyle/>
          <a:p>
            <a:pPr algn="just">
              <a:lnSpc>
                <a:spcPct val="150000"/>
              </a:lnSpc>
            </a:pPr>
            <a:r>
              <a:rPr lang="en-US" sz="1800" dirty="0"/>
              <a:t>A Map is a collection of key/value pairs.</a:t>
            </a:r>
          </a:p>
          <a:p>
            <a:pPr algn="just">
              <a:lnSpc>
                <a:spcPct val="150000"/>
              </a:lnSpc>
            </a:pPr>
            <a:r>
              <a:rPr lang="en-US" sz="1800" dirty="0"/>
              <a:t> Keys and values of a Map can be of any data type</a:t>
            </a:r>
          </a:p>
          <a:p>
            <a:pPr algn="just">
              <a:lnSpc>
                <a:spcPct val="150000"/>
              </a:lnSpc>
            </a:pPr>
            <a:r>
              <a:rPr lang="en-US" sz="1800" dirty="0"/>
              <a:t>The key/value pairs are arranged in the insertion order.</a:t>
            </a:r>
          </a:p>
          <a:p>
            <a:pPr algn="just">
              <a:lnSpc>
                <a:spcPct val="150000"/>
              </a:lnSpc>
            </a:pPr>
            <a:r>
              <a:rPr lang="en-US" sz="1800" dirty="0"/>
              <a:t>If key already exists, then it's overwritten</a:t>
            </a:r>
          </a:p>
          <a:p>
            <a:pPr algn="just">
              <a:lnSpc>
                <a:spcPct val="150000"/>
              </a:lnSpc>
            </a:pPr>
            <a:r>
              <a:rPr lang="en-US" sz="1800" dirty="0"/>
              <a:t>The Map objects also implement the </a:t>
            </a:r>
            <a:r>
              <a:rPr lang="en-US" sz="1800" dirty="0" err="1"/>
              <a:t>iterable</a:t>
            </a:r>
            <a:r>
              <a:rPr lang="en-US" sz="1800" dirty="0"/>
              <a:t> protocol and so that it can be used as an </a:t>
            </a:r>
            <a:r>
              <a:rPr lang="en-US" sz="1800" dirty="0" err="1"/>
              <a:t>iterable</a:t>
            </a:r>
            <a:r>
              <a:rPr lang="en-US" sz="1800" dirty="0"/>
              <a:t> object.</a:t>
            </a:r>
          </a:p>
          <a:p>
            <a:pPr algn="just">
              <a:lnSpc>
                <a:spcPct val="150000"/>
              </a:lnSpc>
            </a:pPr>
            <a:r>
              <a:rPr lang="en-US" sz="1800" dirty="0"/>
              <a:t> A Map object is created using the Map constructor.</a:t>
            </a:r>
          </a:p>
          <a:p>
            <a:pPr algn="just">
              <a:lnSpc>
                <a:spcPct val="150000"/>
              </a:lnSpc>
            </a:pPr>
            <a:endParaRPr lang="en-US" sz="1400" dirty="0"/>
          </a:p>
        </p:txBody>
      </p:sp>
    </p:spTree>
    <p:extLst>
      <p:ext uri="{BB962C8B-B14F-4D97-AF65-F5344CB8AC3E}">
        <p14:creationId xmlns:p14="http://schemas.microsoft.com/office/powerpoint/2010/main" val="38986510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016AEE-5665-435A-ABDC-99E2B15BA7D0}"/>
</file>

<file path=customXml/itemProps2.xml><?xml version="1.0" encoding="utf-8"?>
<ds:datastoreItem xmlns:ds="http://schemas.openxmlformats.org/officeDocument/2006/customXml" ds:itemID="{E63433B7-998A-4D4C-91CD-BC966B06FCAD}">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3.xml><?xml version="1.0" encoding="utf-8"?>
<ds:datastoreItem xmlns:ds="http://schemas.openxmlformats.org/officeDocument/2006/customXml" ds:itemID="{E6D7665F-8C87-49F1-94B0-6D13FB5E12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12993</TotalTime>
  <Words>1808</Words>
  <Application>Microsoft Office PowerPoint</Application>
  <PresentationFormat>On-screen Show (4:3)</PresentationFormat>
  <Paragraphs>202</Paragraphs>
  <Slides>23</Slides>
  <Notes>23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1" baseType="lpstr">
      <vt:lpstr>Arial</vt:lpstr>
      <vt:lpstr>Calibri</vt:lpstr>
      <vt:lpstr>Candara</vt:lpstr>
      <vt:lpstr>Verdana</vt:lpstr>
      <vt:lpstr>Wingdings</vt:lpstr>
      <vt:lpstr>2_Corporate Presentation Template (4x3 - Normal)</vt:lpstr>
      <vt:lpstr>Section slides</vt:lpstr>
      <vt:lpstr>think-cell Slide</vt:lpstr>
      <vt:lpstr>JavaScript ES6</vt:lpstr>
      <vt:lpstr>Lesson Objectives</vt:lpstr>
      <vt:lpstr>ES6 Library – Arrays</vt:lpstr>
      <vt:lpstr>ES6 Library – Arrays</vt:lpstr>
      <vt:lpstr>ES6 Library – Arrays</vt:lpstr>
      <vt:lpstr>ES6 Library – Arrays</vt:lpstr>
      <vt:lpstr>ES6 Library – Arrays</vt:lpstr>
      <vt:lpstr>Demo</vt:lpstr>
      <vt:lpstr>Map</vt:lpstr>
      <vt:lpstr>Map</vt:lpstr>
      <vt:lpstr>WeakMap</vt:lpstr>
      <vt:lpstr>WeakMap</vt:lpstr>
      <vt:lpstr>Set</vt:lpstr>
      <vt:lpstr>Weak Set</vt:lpstr>
      <vt:lpstr>WeakSet</vt:lpstr>
      <vt:lpstr>iterators in ES6</vt:lpstr>
      <vt:lpstr>iteration protocols</vt:lpstr>
      <vt:lpstr>Implementing Iteration Protocols</vt:lpstr>
      <vt:lpstr>Demo</vt:lpstr>
      <vt:lpstr>Generators</vt:lpstr>
      <vt:lpstr>Yielding and throwing exceptions in generators</vt:lpstr>
      <vt:lpstr>Demo</vt:lpstr>
      <vt:lpstr>Summary</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React.js-Classbook-Lesson01</dc:title>
  <dc:subject>React.js - Class book</dc:subject>
  <dc:creator>Karthik Muthukrishnan</dc:creator>
  <dc:description>React.js - Class book created by Karthik M (714709)</dc:description>
  <cp:lastModifiedBy>Tembhare, Anjulata</cp:lastModifiedBy>
  <cp:revision>1189</cp:revision>
  <dcterms:created xsi:type="dcterms:W3CDTF">2014-04-28T11:21:39Z</dcterms:created>
  <dcterms:modified xsi:type="dcterms:W3CDTF">2019-02-10T16:01:28Z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