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MS PGothic" panose="020B0600070205080204" pitchFamily="34" charset="-128"/>
      <p:regular r:id="rId30"/>
    </p:embeddedFont>
    <p:embeddedFont>
      <p:font typeface="Verdana" panose="020B0604030504040204" pitchFamily="34" charset="0"/>
      <p:regular r:id="rId31"/>
      <p:bold r:id="rId32"/>
      <p:italic r:id="rId33"/>
      <p:boldItalic r:id="rId34"/>
    </p:embeddedFont>
    <p:embeddedFont>
      <p:font typeface="Candara" panose="020E0502030303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270"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smtClean="0">
                <a:latin typeface="Arial" pitchFamily="34" charset="0"/>
                <a:ea typeface="ＭＳ Ｐゴシック" pitchFamily="34" charset="-128"/>
                <a:cs typeface="Arial" pitchFamily="34" charset="0"/>
              </a:rPr>
              <a:t>Web</a:t>
            </a:r>
            <a:r>
              <a:rPr lang="en-IN" sz="1050" baseline="0" dirty="0" smtClean="0">
                <a:latin typeface="Arial" pitchFamily="34" charset="0"/>
                <a:ea typeface="ＭＳ Ｐゴシック" pitchFamily="34" charset="-128"/>
                <a:cs typeface="Arial" pitchFamily="34" charset="0"/>
              </a:rPr>
              <a:t> Basics - JavaScript</a:t>
            </a:r>
            <a:r>
              <a:rPr lang="en-IN" sz="1050" dirty="0" smtClean="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200" baseline="0" dirty="0" smtClean="0">
                <a:latin typeface="Candara" panose="020E0502030303020204" pitchFamily="34" charset="0"/>
                <a:cs typeface="Arial" pitchFamily="34" charset="0"/>
              </a:rPr>
              <a:t>                    </a:t>
            </a:r>
            <a:r>
              <a:rPr lang="en-US" sz="1200" dirty="0" smtClean="0">
                <a:latin typeface="Candara" panose="020E0502030303020204" pitchFamily="34" charset="0"/>
                <a:cs typeface="Arial" pitchFamily="34" charset="0"/>
              </a:rPr>
              <a:t> </a:t>
            </a:r>
            <a:r>
              <a:rPr lang="en-US" sz="1200" dirty="0" smtClean="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81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18822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5722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03803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204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a:t>
            </a:r>
            <a:r>
              <a:rPr lang="en-US" sz="1000" dirty="0" smtClean="0">
                <a:latin typeface="Arial" pitchFamily="34" charset="0"/>
                <a:cs typeface="Arial" pitchFamily="34" charset="0"/>
              </a:rPr>
              <a:t>script </a:t>
            </a:r>
            <a:r>
              <a:rPr lang="en-US" sz="1000" dirty="0">
                <a:latin typeface="Arial" pitchFamily="34" charset="0"/>
                <a:cs typeface="Arial" pitchFamily="34" charset="0"/>
              </a:rPr>
              <a:t>tag.</a:t>
            </a:r>
          </a:p>
        </p:txBody>
      </p:sp>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02831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1172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344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3187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91415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2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99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placing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7904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9352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smtClean="0"/>
              <a:t>How does JavaScript work?</a:t>
            </a:r>
          </a:p>
          <a:p>
            <a:r>
              <a:rPr lang="en-US" dirty="0" smtClean="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523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place dynamic text into an HTML page : A simple HTML text which displays static content such as &lt;h1&gt;Welcome&lt;/h1&gt;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With the advent of HTML</a:t>
            </a:r>
            <a:r>
              <a:rPr lang="en-US" baseline="0" dirty="0" smtClean="0"/>
              <a:t> 5, most of the form data validation can be easily performed using HTML 5 elements like input type=email and attributes like required, pattern, </a:t>
            </a:r>
            <a:r>
              <a:rPr lang="en-US" baseline="0" dirty="0" err="1" smtClean="0"/>
              <a:t>maxlength</a:t>
            </a:r>
            <a:r>
              <a:rPr lang="en-US" baseline="0" dirty="0" smtClean="0"/>
              <a:t> </a:t>
            </a:r>
            <a:r>
              <a:rPr lang="en-US" baseline="0" dirty="0" err="1" smtClean="0"/>
              <a:t>etc</a:t>
            </a:r>
            <a:endParaRPr lang="en-US" dirty="0" smtClean="0"/>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1966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6832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92292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extLst>
      <p:ext uri="{BB962C8B-B14F-4D97-AF65-F5344CB8AC3E}">
        <p14:creationId xmlns:p14="http://schemas.microsoft.com/office/powerpoint/2010/main" val="409563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3605728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061132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1407580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18089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3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7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938261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607109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87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08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7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0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313399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06580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r>
              <a:rPr lang="en-US" dirty="0"/>
              <a:t> ES6</a:t>
            </a:r>
            <a:endParaRPr lang="en-US" dirty="0"/>
          </a:p>
        </p:txBody>
      </p:sp>
      <p:sp>
        <p:nvSpPr>
          <p:cNvPr id="12" name="Subtitle 11"/>
          <p:cNvSpPr>
            <a:spLocks noGrp="1"/>
          </p:cNvSpPr>
          <p:nvPr>
            <p:ph type="subTitle" idx="1"/>
          </p:nvPr>
        </p:nvSpPr>
        <p:spPr/>
        <p:txBody>
          <a:bodyPr>
            <a:normAutofit/>
          </a:bodyPr>
          <a:lstStyle/>
          <a:p>
            <a:pPr algn="l">
              <a:lnSpc>
                <a:spcPct val="100000"/>
              </a:lnSpc>
            </a:pPr>
            <a:r>
              <a:rPr lang="en-US" sz="2400" b="0" dirty="0">
                <a:ea typeface="ＭＳ Ｐゴシック" pitchFamily="34" charset="-128"/>
              </a:rPr>
              <a:t>Lesson 1</a:t>
            </a:r>
            <a:r>
              <a:rPr lang="en-US" sz="2400" b="0" dirty="0" smtClean="0">
                <a:ea typeface="ＭＳ Ｐゴシック" pitchFamily="34" charset="-128"/>
              </a:rPr>
              <a:t>: Introduction </a:t>
            </a:r>
            <a:r>
              <a:rPr lang="en-US" sz="2400" b="0" dirty="0">
                <a:ea typeface="ＭＳ Ｐゴシック" pitchFamily="34" charset="-128"/>
              </a:rPr>
              <a:t>to </a:t>
            </a:r>
            <a:r>
              <a:rPr lang="en-US" sz="2400" b="0" dirty="0" smtClean="0">
                <a:ea typeface="ＭＳ Ｐゴシック" pitchFamily="34" charset="-128"/>
              </a:rPr>
              <a:t>JavaScript</a:t>
            </a:r>
            <a:endParaRPr lang="en-US" sz="2400" b="0"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 (Contd.)</a:t>
            </a:r>
          </a:p>
        </p:txBody>
      </p:sp>
      <p:sp>
        <p:nvSpPr>
          <p:cNvPr id="6" name="Content Placeholder 5"/>
          <p:cNvSpPr>
            <a:spLocks noGrp="1"/>
          </p:cNvSpPr>
          <p:nvPr>
            <p:ph idx="1"/>
          </p:nvPr>
        </p:nvSpPr>
        <p:spPr>
          <a:xfrm>
            <a:off x="298516" y="1318494"/>
            <a:ext cx="8845484" cy="4643751"/>
          </a:xfrm>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cs typeface="Arial" pitchFamily="34" charset="0"/>
              </a:rPr>
              <a:t>&lt;!DOCTYPE html&gt;</a:t>
            </a:r>
          </a:p>
          <a:p>
            <a:r>
              <a:rPr lang="en-US" dirty="0" smtClean="0">
                <a:cs typeface="Arial" pitchFamily="34" charset="0"/>
              </a:rPr>
              <a:t>&lt;</a:t>
            </a:r>
            <a:r>
              <a:rPr lang="en-US" dirty="0">
                <a:cs typeface="Arial" pitchFamily="34" charset="0"/>
              </a:rPr>
              <a:t>html&gt;</a:t>
            </a:r>
          </a:p>
          <a:p>
            <a:r>
              <a:rPr lang="en-US" dirty="0">
                <a:cs typeface="Arial" pitchFamily="34" charset="0"/>
              </a:rPr>
              <a:t>&lt;head&gt; &lt;/head&gt;</a:t>
            </a:r>
          </a:p>
          <a:p>
            <a:r>
              <a:rPr lang="en-US" dirty="0">
                <a:cs typeface="Arial" pitchFamily="34" charset="0"/>
              </a:rPr>
              <a:t>&lt;body&gt;</a:t>
            </a:r>
          </a:p>
          <a:p>
            <a:r>
              <a:rPr lang="en-US" dirty="0">
                <a:cs typeface="Arial" pitchFamily="34" charset="0"/>
              </a:rPr>
              <a:t>&lt;</a:t>
            </a:r>
            <a:r>
              <a:rPr lang="en-US" dirty="0" smtClean="0">
                <a:cs typeface="Arial" pitchFamily="34" charset="0"/>
              </a:rPr>
              <a:t>script&gt;</a:t>
            </a:r>
            <a:endParaRPr lang="en-US" dirty="0">
              <a:cs typeface="Arial" pitchFamily="34" charset="0"/>
            </a:endParaRPr>
          </a:p>
          <a:p>
            <a:r>
              <a:rPr lang="en-US" dirty="0" err="1">
                <a:cs typeface="Arial" pitchFamily="34" charset="0"/>
              </a:rPr>
              <a:t>document.write</a:t>
            </a:r>
            <a:r>
              <a:rPr lang="en-US" dirty="0">
                <a:cs typeface="Arial" pitchFamily="34" charset="0"/>
              </a:rPr>
              <a:t>("&lt;H1&gt;Hello World!&lt;/H1&gt;")</a:t>
            </a:r>
          </a:p>
          <a:p>
            <a:r>
              <a:rPr lang="en-US" dirty="0">
                <a:cs typeface="Arial" pitchFamily="34" charset="0"/>
              </a:rPr>
              <a:t>&lt;/script&gt;</a:t>
            </a:r>
          </a:p>
          <a:p>
            <a:r>
              <a:rPr lang="en-US" dirty="0">
                <a:cs typeface="Arial" pitchFamily="34" charset="0"/>
              </a:rPr>
              <a:t>&lt;/body&gt;</a:t>
            </a:r>
          </a:p>
          <a:p>
            <a:r>
              <a:rPr lang="en-US" dirty="0">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r>
              <a:rPr lang="en-US" dirty="0"/>
              <a:t/>
            </a:r>
            <a:br>
              <a:rPr lang="en-US" dirty="0"/>
            </a:br>
            <a:r>
              <a:rPr lang="en-US" dirty="0"/>
              <a:t>Where to write JavaScript?</a:t>
            </a:r>
          </a:p>
        </p:txBody>
      </p:sp>
      <p:sp>
        <p:nvSpPr>
          <p:cNvPr id="4" name="Content Placeholder 3"/>
          <p:cNvSpPr>
            <a:spLocks noGrp="1"/>
          </p:cNvSpPr>
          <p:nvPr>
            <p:ph idx="1"/>
          </p:nvPr>
        </p:nvSpPr>
        <p:spPr>
          <a:xfrm>
            <a:off x="298516" y="1519238"/>
            <a:ext cx="8845484" cy="4619279"/>
          </a:xfrm>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a:t>
              </a:r>
              <a:r>
                <a:rPr lang="en-US" dirty="0" smtClean="0">
                  <a:latin typeface="+mn-lt"/>
                  <a:cs typeface="Arial" pitchFamily="34" charset="0"/>
                </a:rPr>
                <a:t>&gt;</a:t>
              </a:r>
              <a:endParaRPr lang="en-US" dirty="0">
                <a:latin typeface="+mn-lt"/>
                <a:cs typeface="Arial" pitchFamily="34" charset="0"/>
              </a:endParaRP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8"/>
            <a:ext cx="9143999" cy="1002135"/>
          </a:xfrm>
        </p:spPr>
        <p:txBody>
          <a:bodyPr/>
          <a:lstStyle/>
          <a:p>
            <a:r>
              <a:rPr lang="en-US" sz="1200" dirty="0"/>
              <a:t>1.3: Writing </a:t>
            </a:r>
            <a:r>
              <a:rPr lang="en-US" sz="1200" dirty="0" smtClean="0"/>
              <a:t>JavaScript</a:t>
            </a:r>
            <a:br>
              <a:rPr lang="en-US" sz="1200" dirty="0" smtClean="0"/>
            </a:br>
            <a:r>
              <a:rPr lang="en-US" dirty="0" err="1" smtClean="0"/>
              <a:t>JavaScript</a:t>
            </a:r>
            <a:r>
              <a:rPr lang="en-US" dirty="0" smtClean="0"/>
              <a:t> </a:t>
            </a:r>
            <a:r>
              <a:rPr lang="en-US" dirty="0"/>
              <a:t>in Head </a:t>
            </a:r>
            <a:r>
              <a:rPr lang="en-US" dirty="0" smtClean="0"/>
              <a:t>Section</a:t>
            </a:r>
            <a:endParaRPr lang="en-US" dirty="0"/>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cs typeface="Arial" pitchFamily="34" charset="0"/>
              </a:rPr>
              <a:t>&lt;!DOCTYPE html&gt;</a:t>
            </a:r>
          </a:p>
          <a:p>
            <a:pPr lvl="1"/>
            <a:r>
              <a:rPr lang="en-US" dirty="0" smtClean="0">
                <a:solidFill>
                  <a:schemeClr val="tx1"/>
                </a:solidFill>
                <a:cs typeface="Arial" pitchFamily="34" charset="0"/>
              </a:rPr>
              <a:t>&lt;</a:t>
            </a:r>
            <a:r>
              <a:rPr lang="en-US" dirty="0">
                <a:solidFill>
                  <a:schemeClr val="tx1"/>
                </a:solidFill>
                <a:cs typeface="Arial" pitchFamily="34" charset="0"/>
              </a:rPr>
              <a:t>html&gt;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&lt;script type="text/</a:t>
            </a:r>
            <a:r>
              <a:rPr lang="en-US" dirty="0" err="1">
                <a:solidFill>
                  <a:schemeClr val="tx1"/>
                </a:solidFill>
                <a:cs typeface="Arial" pitchFamily="34" charset="0"/>
              </a:rPr>
              <a:t>javascript</a:t>
            </a:r>
            <a:r>
              <a:rPr lang="en-US" dirty="0">
                <a:solidFill>
                  <a:schemeClr val="tx1"/>
                </a:solidFill>
                <a:cs typeface="Arial" pitchFamily="34" charset="0"/>
              </a:rPr>
              <a:t>"&gt;</a:t>
            </a:r>
          </a:p>
          <a:p>
            <a:pPr lvl="1"/>
            <a:r>
              <a:rPr lang="en-US" dirty="0">
                <a:solidFill>
                  <a:schemeClr val="tx1"/>
                </a:solidFill>
                <a:cs typeface="Arial" pitchFamily="34" charset="0"/>
              </a:rPr>
              <a:t>function message()</a:t>
            </a:r>
          </a:p>
          <a:p>
            <a:pPr lvl="1"/>
            <a:r>
              <a:rPr lang="en-US" dirty="0">
                <a:solidFill>
                  <a:schemeClr val="tx1"/>
                </a:solidFill>
                <a:cs typeface="Arial" pitchFamily="34" charset="0"/>
              </a:rPr>
              <a:t>       {</a:t>
            </a:r>
          </a:p>
          <a:p>
            <a:pPr lvl="1"/>
            <a:r>
              <a:rPr lang="en-US" dirty="0">
                <a:solidFill>
                  <a:schemeClr val="tx1"/>
                </a:solidFill>
                <a:cs typeface="Arial" pitchFamily="34" charset="0"/>
              </a:rPr>
              <a:t>          alert("This alert box was called with the </a:t>
            </a:r>
          </a:p>
          <a:p>
            <a:pPr lvl="1"/>
            <a:r>
              <a:rPr lang="en-US" dirty="0">
                <a:solidFill>
                  <a:schemeClr val="tx1"/>
                </a:solidFill>
                <a:cs typeface="Arial" pitchFamily="34" charset="0"/>
              </a:rPr>
              <a:t>                   </a:t>
            </a:r>
            <a:r>
              <a:rPr lang="en-US" dirty="0" err="1">
                <a:solidFill>
                  <a:schemeClr val="tx1"/>
                </a:solidFill>
                <a:cs typeface="Arial" pitchFamily="34" charset="0"/>
              </a:rPr>
              <a:t>onload</a:t>
            </a:r>
            <a:r>
              <a:rPr lang="en-US" dirty="0">
                <a:solidFill>
                  <a:schemeClr val="tx1"/>
                </a:solidFill>
                <a:cs typeface="Arial" pitchFamily="34" charset="0"/>
              </a:rPr>
              <a:t> event")</a:t>
            </a:r>
          </a:p>
          <a:p>
            <a:pPr lvl="1"/>
            <a:r>
              <a:rPr lang="en-US" dirty="0">
                <a:solidFill>
                  <a:schemeClr val="tx1"/>
                </a:solidFill>
                <a:cs typeface="Arial" pitchFamily="34" charset="0"/>
              </a:rPr>
              <a:t>        }</a:t>
            </a:r>
          </a:p>
          <a:p>
            <a:pPr lvl="1"/>
            <a:r>
              <a:rPr lang="en-US" dirty="0">
                <a:solidFill>
                  <a:schemeClr val="tx1"/>
                </a:solidFill>
                <a:cs typeface="Arial" pitchFamily="34" charset="0"/>
              </a:rPr>
              <a:t>&lt;/script&gt;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&lt;body </a:t>
            </a:r>
            <a:r>
              <a:rPr lang="en-US" dirty="0" err="1">
                <a:solidFill>
                  <a:schemeClr val="tx1"/>
                </a:solidFill>
                <a:cs typeface="Arial" pitchFamily="34" charset="0"/>
              </a:rPr>
              <a:t>onload</a:t>
            </a:r>
            <a:r>
              <a:rPr lang="en-US" dirty="0">
                <a:solidFill>
                  <a:schemeClr val="tx1"/>
                </a:solidFill>
                <a:cs typeface="Arial" pitchFamily="34" charset="0"/>
              </a:rPr>
              <a:t>="message()"&gt;</a:t>
            </a:r>
          </a:p>
          <a:p>
            <a:pPr lvl="1"/>
            <a:r>
              <a:rPr lang="en-US" dirty="0">
                <a:solidFill>
                  <a:schemeClr val="tx1"/>
                </a:solidFill>
                <a:cs typeface="Arial" pitchFamily="34" charset="0"/>
              </a:rPr>
              <a:t>&lt;/body&gt;</a:t>
            </a:r>
          </a:p>
          <a:p>
            <a:pPr lvl="1"/>
            <a:r>
              <a:rPr lang="en-US" dirty="0">
                <a:solidFill>
                  <a:schemeClr val="tx1"/>
                </a:solidFill>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cs typeface="Arial" pitchFamily="34" charset="0"/>
              </a:rPr>
              <a:t>&lt;!DOCTYPE html&gt;</a:t>
            </a:r>
          </a:p>
          <a:p>
            <a:pPr lvl="1"/>
            <a:r>
              <a:rPr lang="en-US" dirty="0" smtClean="0">
                <a:solidFill>
                  <a:srgbClr val="000000"/>
                </a:solidFill>
                <a:cs typeface="Arial" pitchFamily="34" charset="0"/>
              </a:rPr>
              <a:t>&lt;</a:t>
            </a:r>
            <a:r>
              <a:rPr lang="en-US" dirty="0">
                <a:solidFill>
                  <a:srgbClr val="000000"/>
                </a:solidFill>
                <a:cs typeface="Arial" pitchFamily="34" charset="0"/>
              </a:rPr>
              <a:t>html&gt;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&lt;title&gt;script tag in body&lt;/title&gt;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&lt;body &gt;</a:t>
            </a:r>
          </a:p>
          <a:p>
            <a:pPr lvl="1"/>
            <a:r>
              <a:rPr lang="en-US" dirty="0">
                <a:solidFill>
                  <a:srgbClr val="000000"/>
                </a:solidFill>
                <a:cs typeface="Arial" pitchFamily="34" charset="0"/>
              </a:rPr>
              <a:t>&lt;script language=“</a:t>
            </a:r>
            <a:r>
              <a:rPr lang="en-US" dirty="0" err="1">
                <a:solidFill>
                  <a:srgbClr val="000000"/>
                </a:solidFill>
                <a:cs typeface="Arial" pitchFamily="34" charset="0"/>
              </a:rPr>
              <a:t>javascript</a:t>
            </a:r>
            <a:r>
              <a:rPr lang="en-US" dirty="0">
                <a:solidFill>
                  <a:srgbClr val="000000"/>
                </a:solidFill>
                <a:cs typeface="Arial" pitchFamily="34" charset="0"/>
              </a:rPr>
              <a:t>"&gt;</a:t>
            </a:r>
          </a:p>
          <a:p>
            <a:pPr lvl="1"/>
            <a:r>
              <a:rPr lang="en-US" dirty="0">
                <a:solidFill>
                  <a:srgbClr val="000000"/>
                </a:solidFill>
                <a:cs typeface="Arial" pitchFamily="34" charset="0"/>
              </a:rPr>
              <a:t>               </a:t>
            </a:r>
            <a:r>
              <a:rPr lang="en-US" dirty="0" err="1">
                <a:solidFill>
                  <a:srgbClr val="000000"/>
                </a:solidFill>
                <a:cs typeface="Arial" pitchFamily="34" charset="0"/>
              </a:rPr>
              <a:t>document.write</a:t>
            </a:r>
            <a:r>
              <a:rPr lang="en-US" dirty="0">
                <a:solidFill>
                  <a:srgbClr val="000000"/>
                </a:solidFill>
                <a:cs typeface="Arial" pitchFamily="34" charset="0"/>
              </a:rPr>
              <a:t>("this message is written when the page loads“)</a:t>
            </a:r>
          </a:p>
          <a:p>
            <a:pPr lvl="1"/>
            <a:r>
              <a:rPr lang="en-US" dirty="0">
                <a:solidFill>
                  <a:srgbClr val="000000"/>
                </a:solidFill>
                <a:cs typeface="Arial" pitchFamily="34" charset="0"/>
              </a:rPr>
              <a:t>&lt;/script&gt;</a:t>
            </a:r>
          </a:p>
          <a:p>
            <a:pPr lvl="1"/>
            <a:r>
              <a:rPr lang="en-US" dirty="0">
                <a:solidFill>
                  <a:srgbClr val="000000"/>
                </a:solidFill>
                <a:cs typeface="Arial" pitchFamily="34" charset="0"/>
              </a:rPr>
              <a:t>&lt;/body&gt;</a:t>
            </a:r>
          </a:p>
          <a:p>
            <a:pPr lvl="1"/>
            <a:r>
              <a:rPr lang="en-US" dirty="0">
                <a:solidFill>
                  <a:srgbClr val="000000"/>
                </a:solidFill>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a:t>
            </a:r>
            <a:r>
              <a:rPr lang="en-US" dirty="0" smtClean="0">
                <a:cs typeface="Arial" pitchFamily="34" charset="0"/>
              </a:rPr>
              <a:t>DOCTYPE html&gt;</a:t>
            </a:r>
          </a:p>
          <a:p>
            <a:pPr marL="742950" lvl="1" indent="-285750"/>
            <a:r>
              <a:rPr lang="en-US" dirty="0" smtClean="0">
                <a:cs typeface="Arial" pitchFamily="34" charset="0"/>
              </a:rPr>
              <a:t>&lt;</a:t>
            </a:r>
            <a:r>
              <a:rPr lang="en-US" dirty="0">
                <a:cs typeface="Arial" pitchFamily="34" charset="0"/>
              </a:rPr>
              <a:t>html&gt;</a:t>
            </a:r>
          </a:p>
          <a:p>
            <a:pPr marL="742950" lvl="1" indent="-285750"/>
            <a:r>
              <a:rPr lang="en-US" dirty="0">
                <a:cs typeface="Arial" pitchFamily="34" charset="0"/>
              </a:rPr>
              <a:t>&lt;head&gt;&lt;title&gt;script tag in external file&lt;/title&gt;</a:t>
            </a:r>
          </a:p>
          <a:p>
            <a:pPr marL="742950" lvl="1" indent="-285750"/>
            <a:r>
              <a:rPr lang="en-US" dirty="0">
                <a:cs typeface="Arial" pitchFamily="34" charset="0"/>
              </a:rPr>
              <a:t>&lt;script </a:t>
            </a:r>
            <a:r>
              <a:rPr lang="en-US" dirty="0" err="1">
                <a:cs typeface="Arial" pitchFamily="34" charset="0"/>
              </a:rPr>
              <a:t>src</a:t>
            </a:r>
            <a:r>
              <a:rPr lang="en-US" dirty="0">
                <a:cs typeface="Arial" pitchFamily="34" charset="0"/>
              </a:rPr>
              <a:t>="common.js"&gt;</a:t>
            </a:r>
          </a:p>
          <a:p>
            <a:pPr marL="742950" lvl="1" indent="-285750"/>
            <a:r>
              <a:rPr lang="en-US" dirty="0">
                <a:cs typeface="Arial" pitchFamily="34" charset="0"/>
              </a:rPr>
              <a:t>&lt;!– no </a:t>
            </a:r>
            <a:r>
              <a:rPr lang="en-US" dirty="0" err="1">
                <a:cs typeface="Arial" pitchFamily="34" charset="0"/>
              </a:rPr>
              <a:t>javascript</a:t>
            </a:r>
            <a:r>
              <a:rPr lang="en-US" dirty="0">
                <a:cs typeface="Arial" pitchFamily="34" charset="0"/>
              </a:rPr>
              <a:t> statements can be written here</a:t>
            </a:r>
            <a:r>
              <a:rPr lang="en-US" dirty="0">
                <a:cs typeface="Arial" pitchFamily="34" charset="0"/>
                <a:sym typeface="Wingdings" pitchFamily="2" charset="2"/>
              </a:rPr>
              <a:t></a:t>
            </a:r>
            <a:endParaRPr lang="en-US" dirty="0">
              <a:cs typeface="Arial" pitchFamily="34" charset="0"/>
            </a:endParaRPr>
          </a:p>
          <a:p>
            <a:pPr marL="742950" lvl="1" indent="-285750"/>
            <a:r>
              <a:rPr lang="en-US" dirty="0">
                <a:cs typeface="Arial" pitchFamily="34" charset="0"/>
              </a:rPr>
              <a:t>&lt;/ script&gt;</a:t>
            </a:r>
          </a:p>
          <a:p>
            <a:pPr marL="742950" lvl="1" indent="-285750"/>
            <a:r>
              <a:rPr lang="en-US" dirty="0">
                <a:cs typeface="Arial" pitchFamily="34" charset="0"/>
              </a:rPr>
              <a:t>&lt;/head&gt;</a:t>
            </a:r>
          </a:p>
          <a:p>
            <a:pPr marL="742950" lvl="1" indent="-285750"/>
            <a:r>
              <a:rPr lang="en-US" dirty="0">
                <a:cs typeface="Arial" pitchFamily="34" charset="0"/>
              </a:rPr>
              <a:t>&lt;body&gt; &lt;script&gt;</a:t>
            </a:r>
          </a:p>
          <a:p>
            <a:pPr marL="742950" lvl="1" indent="-285750"/>
            <a:r>
              <a:rPr lang="en-US" dirty="0" err="1">
                <a:cs typeface="Arial" pitchFamily="34" charset="0"/>
              </a:rPr>
              <a:t>document.write</a:t>
            </a:r>
            <a:r>
              <a:rPr lang="en-US" dirty="0">
                <a:cs typeface="Arial" pitchFamily="34" charset="0"/>
              </a:rPr>
              <a:t>("display value of a variable”+</a:t>
            </a:r>
            <a:r>
              <a:rPr lang="en-US" dirty="0" err="1">
                <a:cs typeface="Arial" pitchFamily="34" charset="0"/>
              </a:rPr>
              <a:t>msg</a:t>
            </a:r>
            <a:r>
              <a:rPr lang="en-US" dirty="0">
                <a:cs typeface="Arial" pitchFamily="34" charset="0"/>
              </a:rPr>
              <a:t>)</a:t>
            </a:r>
          </a:p>
          <a:p>
            <a:pPr marL="742950" lvl="1" indent="-285750"/>
            <a:r>
              <a:rPr lang="en-US" dirty="0">
                <a:cs typeface="Arial" pitchFamily="34" charset="0"/>
              </a:rPr>
              <a:t>&lt;/script&gt; &lt;/body&gt;</a:t>
            </a:r>
          </a:p>
          <a:p>
            <a:pPr marL="742950" lvl="1" indent="-285750"/>
            <a:r>
              <a:rPr lang="en-US" dirty="0">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latin typeface="+mj-lt"/>
                <a:cs typeface="Arial" pitchFamily="34" charset="0"/>
              </a:rPr>
              <a:t>Content of common.js</a:t>
            </a:r>
          </a:p>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External File</a:t>
            </a: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76807" name="Group 7"/>
          <p:cNvGraphicFramePr>
            <a:graphicFrameLocks noGrp="1"/>
          </p:cNvGraphicFramePr>
          <p:nvPr>
            <p:ph idx="1"/>
            <p:extLst>
              <p:ext uri="{D42A27DB-BD31-4B8C-83A1-F6EECF244321}">
                <p14:modId xmlns:p14="http://schemas.microsoft.com/office/powerpoint/2010/main" val="3657924716"/>
              </p:ext>
            </p:extLst>
          </p:nvPr>
        </p:nvGraphicFramePr>
        <p:xfrm>
          <a:off x="1021782" y="1214651"/>
          <a:ext cx="2581227" cy="5119905"/>
        </p:xfrm>
        <a:graphic>
          <a:graphicData uri="http://schemas.openxmlformats.org/drawingml/2006/table">
            <a:tbl>
              <a:tblPr/>
              <a:tblGrid>
                <a:gridCol w="2581227"/>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4180460978"/>
              </p:ext>
            </p:extLst>
          </p:nvPr>
        </p:nvGraphicFramePr>
        <p:xfrm>
          <a:off x="6264275" y="1299410"/>
          <a:ext cx="2879678" cy="4828528"/>
        </p:xfrm>
        <a:graphic>
          <a:graphicData uri="http://schemas.openxmlformats.org/drawingml/2006/table">
            <a:tbl>
              <a:tblPr/>
              <a:tblGrid>
                <a:gridCol w="2879678"/>
              </a:tblGrid>
              <a:tr h="142680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r>
              <a:rPr lang="en-US" dirty="0"/>
              <a:t/>
            </a:r>
            <a:br>
              <a:rPr lang="en-US" dirty="0"/>
            </a:br>
            <a:r>
              <a:rPr lang="en-US" dirty="0"/>
              <a:t>Basic Concepts of </a:t>
            </a:r>
            <a:r>
              <a:rPr lang="en-US" dirty="0" smtClean="0"/>
              <a:t>JavaScript</a:t>
            </a:r>
            <a:endParaRPr lang="en-US" dirty="0"/>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r>
              <a:rPr lang="en-US" dirty="0"/>
              <a:t/>
            </a:r>
            <a:br>
              <a:rPr lang="en-US" dirty="0"/>
            </a:br>
            <a:r>
              <a:rPr lang="en-US" dirty="0" smtClean="0"/>
              <a:t>Overview</a:t>
            </a:r>
            <a:endParaRPr lang="en-US" dirty="0"/>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r>
              <a:rPr lang="en-US" dirty="0"/>
              <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r>
              <a:rPr lang="en-US" dirty="0"/>
              <a:t/>
            </a:r>
            <a:br>
              <a:rPr lang="en-US" dirty="0"/>
            </a:br>
            <a:r>
              <a:rPr lang="en-US" dirty="0"/>
              <a:t>Why use JavaScript</a:t>
            </a:r>
            <a:r>
              <a:rPr lang="en-US" dirty="0" smtClean="0"/>
              <a:t>?</a:t>
            </a:r>
            <a:endParaRPr lang="en-US" dirty="0"/>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017"/>
            <a:ext cx="9143999" cy="1002135"/>
          </a:xfrm>
        </p:spPr>
        <p:txBody>
          <a:bodyPr/>
          <a:lstStyle/>
          <a:p>
            <a:r>
              <a:rPr lang="nl-NL" sz="1200" dirty="0"/>
              <a:t>1.2: Embedding JavaScript in HTML</a:t>
            </a:r>
            <a:r>
              <a:rPr lang="nl-NL" dirty="0"/>
              <a:t/>
            </a:r>
            <a:br>
              <a:rPr lang="nl-NL" dirty="0"/>
            </a:br>
            <a:r>
              <a:rPr lang="nl-NL" dirty="0"/>
              <a:t>Embedding JavaScript in </a:t>
            </a:r>
            <a:r>
              <a:rPr lang="nl-NL" dirty="0" smtClean="0"/>
              <a:t>HTML</a:t>
            </a:r>
            <a:endParaRPr lang="en-US" dirty="0"/>
          </a:p>
        </p:txBody>
      </p:sp>
      <p:sp>
        <p:nvSpPr>
          <p:cNvPr id="8" name="Content Placeholder 7"/>
          <p:cNvSpPr>
            <a:spLocks noGrp="1"/>
          </p:cNvSpPr>
          <p:nvPr>
            <p:ph idx="1"/>
          </p:nvPr>
        </p:nvSpPr>
        <p:spPr/>
        <p:txBody>
          <a:bodyPr/>
          <a:lstStyle/>
          <a:p>
            <a:r>
              <a:rPr lang="en-US" dirty="0"/>
              <a:t>The &lt;SCRIPT&gt; tag</a:t>
            </a:r>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a:t>
            </a:r>
            <a:r>
              <a:rPr lang="en-US" dirty="0">
                <a:latin typeface="+mj-lt"/>
                <a:cs typeface="Arial" pitchFamily="34" charset="0"/>
              </a:rPr>
              <a:t>SCRIPT&gt;</a:t>
            </a:r>
          </a:p>
          <a:p>
            <a:pPr lvl="1">
              <a:lnSpc>
                <a:spcPct val="135000"/>
              </a:lnSpc>
            </a:pPr>
            <a:r>
              <a:rPr lang="en-US" dirty="0">
                <a:latin typeface="+mj-lt"/>
                <a:cs typeface="Arial" pitchFamily="34" charset="0"/>
              </a:rPr>
              <a:t>    JavaScript statements …</a:t>
            </a:r>
          </a:p>
          <a:p>
            <a:pPr lvl="1">
              <a:lnSpc>
                <a:spcPct val="135000"/>
              </a:lnSpc>
            </a:pPr>
            <a:r>
              <a:rPr lang="en-US" dirty="0">
                <a:latin typeface="+mj-lt"/>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Specifying the JavaScript version</a:t>
            </a:r>
          </a:p>
          <a:p>
            <a:pPr>
              <a:spcBef>
                <a:spcPct val="20000"/>
              </a:spcBef>
              <a:buClr>
                <a:srgbClr val="00A1E4"/>
              </a:buClr>
            </a:pPr>
            <a:endParaRPr lang="en-US" b="1" dirty="0">
              <a:solidFill>
                <a:srgbClr val="000000"/>
              </a:solidFill>
              <a:latin typeface="Candara"/>
              <a:cs typeface="Arial" pitchFamily="34" charset="0"/>
            </a:endParaRP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r>
              <a:rPr lang="en-US" dirty="0" smtClean="0">
                <a:latin typeface="+mj-lt"/>
                <a:cs typeface="Arial" pitchFamily="34" charset="0"/>
              </a:rPr>
              <a:t>&lt;SCRIPT LANGUAGE=“JavaScript 1.2”&gt;</a:t>
            </a:r>
            <a:endParaRPr lang="en-US" dirty="0">
              <a:latin typeface="+mj-lt"/>
              <a:cs typeface="Arial" pitchFamily="34" charset="0"/>
            </a:endParaRPr>
          </a:p>
          <a:p>
            <a:pPr lvl="1">
              <a:lnSpc>
                <a:spcPct val="135000"/>
              </a:lnSpc>
            </a:pPr>
            <a:r>
              <a:rPr lang="en-US" dirty="0">
                <a:latin typeface="Candara"/>
                <a:cs typeface="Arial" pitchFamily="34" charset="0"/>
              </a:rPr>
              <a:t>    </a:t>
            </a:r>
          </a:p>
        </p:txBody>
      </p:sp>
    </p:spTree>
    <p:extLst>
      <p:ext uri="{BB962C8B-B14F-4D97-AF65-F5344CB8AC3E}">
        <p14:creationId xmlns:p14="http://schemas.microsoft.com/office/powerpoint/2010/main" val="1794906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mj-lt"/>
                <a:cs typeface="Arial" pitchFamily="34" charset="0"/>
              </a:rPr>
              <a:t>&lt;script type=“text/</a:t>
            </a:r>
            <a:r>
              <a:rPr lang="en-US" dirty="0" err="1">
                <a:latin typeface="+mj-lt"/>
                <a:cs typeface="Arial" pitchFamily="34" charset="0"/>
              </a:rPr>
              <a:t>javascript</a:t>
            </a:r>
            <a:r>
              <a:rPr lang="en-US" dirty="0">
                <a:latin typeface="+mj-lt"/>
                <a:cs typeface="Arial" pitchFamily="34" charset="0"/>
              </a:rPr>
              <a:t>”&gt;</a:t>
            </a:r>
          </a:p>
          <a:p>
            <a:pPr lvl="1">
              <a:lnSpc>
                <a:spcPct val="135000"/>
              </a:lnSpc>
            </a:pPr>
            <a:r>
              <a:rPr lang="en-US" dirty="0">
                <a:latin typeface="+mj-lt"/>
                <a:cs typeface="Arial" pitchFamily="34" charset="0"/>
              </a:rPr>
              <a:t>	&lt;!--</a:t>
            </a:r>
          </a:p>
          <a:p>
            <a:pPr lvl="1">
              <a:lnSpc>
                <a:spcPct val="135000"/>
              </a:lnSpc>
            </a:pPr>
            <a:r>
              <a:rPr lang="en-US" dirty="0">
                <a:latin typeface="+mj-lt"/>
                <a:cs typeface="Arial" pitchFamily="34" charset="0"/>
              </a:rPr>
              <a:t>		some statements …</a:t>
            </a:r>
          </a:p>
          <a:p>
            <a:pPr lvl="1">
              <a:lnSpc>
                <a:spcPct val="135000"/>
              </a:lnSpc>
            </a:pPr>
            <a:r>
              <a:rPr lang="en-US" dirty="0">
                <a:latin typeface="+mj-lt"/>
                <a:cs typeface="Arial" pitchFamily="34" charset="0"/>
              </a:rPr>
              <a:t>	// --&gt;</a:t>
            </a:r>
          </a:p>
          <a:p>
            <a:pPr lvl="1">
              <a:lnSpc>
                <a:spcPct val="135000"/>
              </a:lnSpc>
            </a:pPr>
            <a:r>
              <a:rPr lang="en-US" dirty="0">
                <a:latin typeface="+mj-lt"/>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solidFill>
                  <a:srgbClr val="000000"/>
                </a:solidFill>
                <a:ea typeface="ヒラギノ角ゴ Pro W3"/>
                <a:cs typeface="Arial" pitchFamily="34" charset="0"/>
              </a:rPr>
              <a:t>1.2: Embedding JavaScript in HTML</a:t>
            </a:r>
            <a:r>
              <a:rPr lang="en-US" sz="1200" dirty="0"/>
              <a:t/>
            </a:r>
            <a:br>
              <a:rPr lang="en-US" sz="1200" dirty="0"/>
            </a:br>
            <a:r>
              <a:rPr lang="en-US" dirty="0"/>
              <a:t>Embedding JavaScript in HTML (Contd.)</a:t>
            </a:r>
          </a:p>
        </p:txBody>
      </p:sp>
      <p:sp>
        <p:nvSpPr>
          <p:cNvPr id="16389" name="Rectangle 3"/>
          <p:cNvSpPr>
            <a:spLocks noGrp="1" noChangeArrowheads="1"/>
          </p:cNvSpPr>
          <p:nvPr>
            <p:ph idx="1"/>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333500"/>
            <a:ext cx="82264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200" dirty="0">
                <a:solidFill>
                  <a:srgbClr val="000000"/>
                </a:solidFill>
                <a:cs typeface="Arial" pitchFamily="34" charset="0"/>
              </a:rPr>
              <a:t>Using Quotation Marks</a:t>
            </a:r>
          </a:p>
          <a:p>
            <a:pPr>
              <a:spcBef>
                <a:spcPct val="20000"/>
              </a:spcBef>
              <a:buClr>
                <a:srgbClr val="00A1E4"/>
              </a:buClr>
            </a:pPr>
            <a:endParaRPr lang="en-US" sz="2200" dirty="0">
              <a:solidFill>
                <a:srgbClr val="000000"/>
              </a:solidFill>
              <a:latin typeface="Candara"/>
              <a:cs typeface="Arial" pitchFamily="34" charset="0"/>
            </a:endParaRP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400" dirty="0">
                <a:solidFill>
                  <a:srgbClr val="000000"/>
                </a:solidFill>
                <a:latin typeface="+mj-lt"/>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mj-lt"/>
                <a:cs typeface="Arial" pitchFamily="34" charset="0"/>
              </a:rPr>
              <a:t>NOSCRIPT&gt;</a:t>
            </a:r>
          </a:p>
          <a:p>
            <a:pPr lvl="1"/>
            <a:r>
              <a:rPr lang="en-US" dirty="0">
                <a:solidFill>
                  <a:srgbClr val="000000"/>
                </a:solidFill>
                <a:latin typeface="+mj-lt"/>
                <a:cs typeface="Arial" pitchFamily="34" charset="0"/>
              </a:rPr>
              <a:t>		Your browser has JavaScript turned off.</a:t>
            </a:r>
          </a:p>
          <a:p>
            <a:pPr lvl="1"/>
            <a:r>
              <a:rPr lang="en-US" dirty="0">
                <a:solidFill>
                  <a:srgbClr val="000000"/>
                </a:solidFill>
                <a:latin typeface="+mj-lt"/>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2D274AEA-AEF8-4F1A-9D95-ECA8E0B9AA66}"/>
</file>

<file path=docProps/app.xml><?xml version="1.0" encoding="utf-8"?>
<Properties xmlns="http://schemas.openxmlformats.org/officeDocument/2006/extended-properties" xmlns:vt="http://schemas.openxmlformats.org/officeDocument/2006/docPropsVTypes">
  <Template/>
  <TotalTime>4333</TotalTime>
  <Words>2227</Words>
  <Application>Microsoft Office PowerPoint</Application>
  <PresentationFormat>On-screen Show (4:3)</PresentationFormat>
  <Paragraphs>275</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Wingdings</vt:lpstr>
      <vt:lpstr>Calibri</vt:lpstr>
      <vt:lpstr>MS PGothic</vt:lpstr>
      <vt:lpstr>Verdana</vt:lpstr>
      <vt:lpstr>ヒラギノ角ゴ Pro W3</vt:lpstr>
      <vt:lpstr>Candara</vt:lpstr>
      <vt:lpstr>Section slides</vt:lpstr>
      <vt:lpstr>think-cell Slide</vt:lpstr>
      <vt:lpstr>Javascript ES6</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210</cp:revision>
  <dcterms:created xsi:type="dcterms:W3CDTF">2012-05-18T02:59:15Z</dcterms:created>
  <dcterms:modified xsi:type="dcterms:W3CDTF">2018-05-28T06:12:08Z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