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13"/>
  </p:notesMasterIdLst>
  <p:handoutMasterIdLst>
    <p:handoutMasterId r:id="rId14"/>
  </p:handoutMasterIdLst>
  <p:sldIdLst>
    <p:sldId id="256" r:id="rId5"/>
    <p:sldId id="257" r:id="rId6"/>
    <p:sldId id="258" r:id="rId7"/>
    <p:sldId id="260" r:id="rId8"/>
    <p:sldId id="261" r:id="rId9"/>
    <p:sldId id="262" r:id="rId10"/>
    <p:sldId id="263" r:id="rId11"/>
    <p:sldId id="264" r:id="rId12"/>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Verdana" panose="020B0604030504040204" pitchFamily="34" charset="0"/>
      <p:regular r:id="rId19"/>
      <p:bold r:id="rId20"/>
      <p:italic r:id="rId21"/>
      <p:boldItalic r:id="rId22"/>
    </p:embeddedFont>
    <p:embeddedFont>
      <p:font typeface="Candara" panose="020E050203030302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73">
          <p15:clr>
            <a:srgbClr val="A4A3A4"/>
          </p15:clr>
        </p15:guide>
        <p15:guide id="2" pos="12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810" autoAdjust="0"/>
  </p:normalViewPr>
  <p:slideViewPr>
    <p:cSldViewPr snapToGrid="0" showGuides="1">
      <p:cViewPr varScale="1">
        <p:scale>
          <a:sx n="62" d="100"/>
          <a:sy n="62" d="100"/>
        </p:scale>
        <p:origin x="137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873"/>
        <p:guide pos="12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03426" y="4235826"/>
            <a:ext cx="46230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itchFamily="34" charset="0"/>
                <a:cs typeface="Arial" pitchFamily="34" charset="0"/>
              </a:rPr>
              <a:t>Web Basics</a:t>
            </a:r>
            <a:r>
              <a:rPr lang="en-IN" sz="1000" b="0" baseline="0" dirty="0" smtClean="0">
                <a:latin typeface="Arial" pitchFamily="34" charset="0"/>
                <a:cs typeface="Arial" pitchFamily="34" charset="0"/>
              </a:rPr>
              <a:t> – JavaScript </a:t>
            </a:r>
            <a:r>
              <a:rPr lang="en-IN" sz="1000" b="0" dirty="0" smtClean="0">
                <a:latin typeface="Arial" pitchFamily="34" charset="0"/>
                <a:cs typeface="Arial" pitchFamily="34" charset="0"/>
              </a:rPr>
              <a:t>			                        	                Working with Arrays </a:t>
            </a:r>
            <a:r>
              <a:rPr lang="en-US" sz="1000" b="0" dirty="0" smtClean="0">
                <a:latin typeface="Arial" pitchFamily="34" charset="0"/>
                <a:cs typeface="Arial" pitchFamily="34" charset="0"/>
              </a:rPr>
              <a:t>		</a:t>
            </a:r>
            <a:endParaRPr lang="en-US" sz="1000" b="0" dirty="0">
              <a:latin typeface="Arial" pitchFamily="34" charset="0"/>
              <a:cs typeface="Arial" pitchFamily="34" charset="0"/>
            </a:endParaRPr>
          </a:p>
        </p:txBody>
      </p:sp>
      <p:sp>
        <p:nvSpPr>
          <p:cNvPr id="12" name="Rectangle 14"/>
          <p:cNvSpPr>
            <a:spLocks noChangeArrowheads="1"/>
          </p:cNvSpPr>
          <p:nvPr/>
        </p:nvSpPr>
        <p:spPr bwMode="auto">
          <a:xfrm>
            <a:off x="3867791" y="8671739"/>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04-</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1574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469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6"/>
          <p:cNvSpPr>
            <a:spLocks noGrp="1" noChangeArrowheads="1"/>
          </p:cNvSpPr>
          <p:nvPr>
            <p:ph type="body" idx="1"/>
          </p:nvPr>
        </p:nvSpPr>
        <p:spPr/>
        <p:txBody>
          <a:bodyPr/>
          <a:lstStyle/>
          <a:p>
            <a:r>
              <a:rPr lang="en-US" smtClean="0"/>
              <a:t>Array Objects:</a:t>
            </a:r>
          </a:p>
          <a:p>
            <a:r>
              <a:rPr lang="en-US" smtClean="0"/>
              <a:t>	An array is a kind of variable that can hold more than one value at a time. </a:t>
            </a:r>
          </a:p>
          <a:p>
            <a:r>
              <a:rPr lang="en-US" smtClean="0"/>
              <a:t>	However, unlike some other programming languages, JavaScript’s arrays are very forgiving as to the kind of data you store in each cell or entry of the array. This allows, for example, an array of arrays, providing the equivalent of multidimensional arrays customized to the kind of data your application needs.</a:t>
            </a:r>
          </a:p>
          <a:p>
            <a:r>
              <a:rPr lang="en-US" smtClean="0"/>
              <a:t>	You can see a few examples listed on the slide for creating an array. We see example of creating an empty array. To limit the size of array you can specify the optional integer value as seen in the second example.</a:t>
            </a:r>
          </a:p>
          <a:p>
            <a:r>
              <a:rPr lang="en-US" smtClean="0"/>
              <a:t>	Another way of defining an array is called as condensed array which allows you to combine the array and array elements definitions into one step.</a:t>
            </a:r>
          </a:p>
          <a:p>
            <a:r>
              <a:rPr lang="en-US" smtClean="0"/>
              <a:t>	Literal arrays are define by assigning the value in square brackets. To create an array with initial undefined values you can simple enter a comma. For eg</a:t>
            </a:r>
          </a:p>
          <a:p>
            <a:r>
              <a:rPr lang="en-US" smtClean="0"/>
              <a:t>      myarray=[“Pune”, , , “Mumbai]</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08448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6"/>
          <p:cNvSpPr>
            <a:spLocks noGrp="1" noChangeArrowheads="1"/>
          </p:cNvSpPr>
          <p:nvPr>
            <p:ph type="body" idx="1"/>
          </p:nvPr>
        </p:nvSpPr>
        <p:spPr/>
        <p:txBody>
          <a:bodyPr/>
          <a:lstStyle/>
          <a:p>
            <a:r>
              <a:rPr lang="en-US" smtClean="0"/>
              <a:t>Array Object Methods:</a:t>
            </a:r>
          </a:p>
          <a:p>
            <a:endParaRPr lang="en-US" smtClean="0"/>
          </a:p>
          <a:p>
            <a:r>
              <a:rPr lang="en-US" smtClean="0"/>
              <a:t>	After you have information stored in an array, JavaScript provides several methods to help you manage that data.</a:t>
            </a:r>
          </a:p>
          <a:p>
            <a:r>
              <a:rPr lang="en-US" smtClean="0"/>
              <a:t>	arrayObject.join(separatorString)</a:t>
            </a:r>
          </a:p>
          <a:p>
            <a:r>
              <a:rPr lang="en-US" smtClean="0"/>
              <a:t>	It returns string of entries from the array delimited by the separatorString value.</a:t>
            </a:r>
          </a:p>
          <a:p>
            <a:endParaRPr lang="en-US" smtClean="0"/>
          </a:p>
          <a:p>
            <a:endParaRPr lang="en-US" smtClean="0"/>
          </a:p>
          <a:p>
            <a:endParaRPr lang="en-US" smtClean="0"/>
          </a:p>
          <a:p>
            <a:r>
              <a:rPr lang="en-US" smtClean="0"/>
              <a:t>	arrayObject.reverse()</a:t>
            </a:r>
          </a:p>
          <a:p>
            <a:r>
              <a:rPr lang="en-US" smtClean="0"/>
              <a:t>	It returns array of entries in the op.</a:t>
            </a:r>
          </a:p>
          <a:p>
            <a:r>
              <a:rPr lang="en-US" smtClean="0"/>
              <a:t>	The element that was last in the array becomes the 0 index item in the array. Note that when you do this, you are restructuring the original array, and not copying it.</a:t>
            </a:r>
          </a:p>
          <a:p>
            <a:endParaRPr lang="en-US" smtClean="0"/>
          </a:p>
          <a:p>
            <a:endParaRPr lang="en-US" smtClean="0"/>
          </a:p>
          <a:p>
            <a:endParaRPr lang="en-US" smtClean="0"/>
          </a:p>
          <a:p>
            <a:endParaRPr lang="en-US" smtClean="0"/>
          </a:p>
          <a:p>
            <a:endParaRPr lang="en-US" smtClean="0"/>
          </a:p>
          <a:p>
            <a:endParaRPr lang="en-US" dirty="0" smtClean="0"/>
          </a:p>
        </p:txBody>
      </p:sp>
      <p:sp>
        <p:nvSpPr>
          <p:cNvPr id="30728" name="AutoShape 8"/>
          <p:cNvSpPr>
            <a:spLocks noChangeArrowheads="1"/>
          </p:cNvSpPr>
          <p:nvPr/>
        </p:nvSpPr>
        <p:spPr bwMode="auto">
          <a:xfrm>
            <a:off x="2107870" y="5752033"/>
            <a:ext cx="4019550" cy="27622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228600" lvl="1">
              <a:lnSpc>
                <a:spcPct val="90000"/>
              </a:lnSpc>
            </a:pPr>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arrayText</a:t>
            </a:r>
            <a:r>
              <a:rPr lang="en-US" sz="1000" dirty="0">
                <a:latin typeface="Arial" pitchFamily="34" charset="0"/>
                <a:cs typeface="Arial" pitchFamily="34" charset="0"/>
              </a:rPr>
              <a:t> = </a:t>
            </a:r>
            <a:r>
              <a:rPr lang="en-US" sz="1000" dirty="0" err="1">
                <a:latin typeface="Arial" pitchFamily="34" charset="0"/>
                <a:cs typeface="Arial" pitchFamily="34" charset="0"/>
              </a:rPr>
              <a:t>myArray.join</a:t>
            </a:r>
            <a:r>
              <a:rPr lang="en-US" sz="10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569266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4"/>
          <p:cNvSpPr>
            <a:spLocks noGrp="1" noChangeArrowheads="1"/>
          </p:cNvSpPr>
          <p:nvPr>
            <p:ph type="body" idx="1"/>
          </p:nvPr>
        </p:nvSpPr>
        <p:spPr/>
        <p:txBody>
          <a:bodyPr/>
          <a:lstStyle/>
          <a:p>
            <a:r>
              <a:rPr lang="en-US" smtClean="0"/>
              <a:t>Demo of Array object (Arr_Demo.html) produces the output as shown below:</a:t>
            </a:r>
          </a:p>
          <a:p>
            <a:endParaRPr lang="en-US" dirty="0" smtClean="0"/>
          </a:p>
        </p:txBody>
      </p:sp>
      <p:pic>
        <p:nvPicPr>
          <p:cNvPr id="368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821" y="5498933"/>
            <a:ext cx="4546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6002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38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3045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4"/>
          <p:cNvSpPr txBox="1">
            <a:spLocks noChangeArrowheads="1"/>
          </p:cNvSpPr>
          <p:nvPr/>
        </p:nvSpPr>
        <p:spPr bwMode="auto">
          <a:xfrm>
            <a:off x="457200" y="1676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p>
        </p:txBody>
      </p:sp>
      <p:sp>
        <p:nvSpPr>
          <p:cNvPr id="3" name="Slide Image Placeholder 2"/>
          <p:cNvSpPr>
            <a:spLocks noGrp="1" noRot="1" noChangeAspect="1"/>
          </p:cNvSpPr>
          <p:nvPr>
            <p:ph type="sldImg"/>
          </p:nvPr>
        </p:nvSpPr>
        <p:spPr>
          <a:xfrm>
            <a:off x="2022475" y="685800"/>
            <a:ext cx="4572000" cy="342900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126061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54178720"/>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5232015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5276277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321197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77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181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939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00236148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0951789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913706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11593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6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00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12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142610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53268361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991" y="3068961"/>
            <a:ext cx="5326324" cy="720725"/>
          </a:xfrm>
        </p:spPr>
        <p:txBody>
          <a:bodyPr/>
          <a:lstStyle/>
          <a:p>
            <a:r>
              <a:rPr lang="en-US" sz="2800" dirty="0" err="1"/>
              <a:t>Javascript</a:t>
            </a:r>
            <a:r>
              <a:rPr lang="en-US" sz="2800" dirty="0"/>
              <a:t> ES6</a:t>
            </a:r>
            <a:endParaRPr lang="en-US" sz="2800" dirty="0"/>
          </a:p>
        </p:txBody>
      </p:sp>
      <p:sp>
        <p:nvSpPr>
          <p:cNvPr id="5" name="Subtitle 4"/>
          <p:cNvSpPr>
            <a:spLocks noGrp="1"/>
          </p:cNvSpPr>
          <p:nvPr>
            <p:ph type="subTitle" idx="1"/>
          </p:nvPr>
        </p:nvSpPr>
        <p:spPr>
          <a:xfrm>
            <a:off x="305991" y="3932560"/>
            <a:ext cx="4820486" cy="1223963"/>
          </a:xfrm>
        </p:spPr>
        <p:txBody>
          <a:bodyPr>
            <a:normAutofit/>
          </a:bodyPr>
          <a:lstStyle/>
          <a:p>
            <a:r>
              <a:rPr lang="en-US" sz="2000" dirty="0"/>
              <a:t>Lesson 4: Working with Arrays</a:t>
            </a:r>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Array object</a:t>
            </a:r>
          </a:p>
          <a:p>
            <a:pPr lvl="1"/>
            <a:r>
              <a:rPr lang="en-US" dirty="0"/>
              <a:t>Properties and methods of Array objects</a:t>
            </a:r>
          </a:p>
          <a:p>
            <a:endParaRPr lang="en-US" dirty="0"/>
          </a:p>
        </p:txBody>
      </p:sp>
    </p:spTree>
    <p:extLst>
      <p:ext uri="{BB962C8B-B14F-4D97-AF65-F5344CB8AC3E}">
        <p14:creationId xmlns:p14="http://schemas.microsoft.com/office/powerpoint/2010/main" val="32643519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4.1: Array Object</a:t>
            </a:r>
            <a:br>
              <a:rPr lang="en-US" sz="1200" dirty="0"/>
            </a:br>
            <a:r>
              <a:rPr lang="en-US" dirty="0" smtClean="0"/>
              <a:t>Concept </a:t>
            </a:r>
            <a:r>
              <a:rPr lang="en-US" dirty="0"/>
              <a:t>of Array </a:t>
            </a:r>
            <a:r>
              <a:rPr lang="en-US" dirty="0" smtClean="0"/>
              <a:t>Objects</a:t>
            </a:r>
            <a:endParaRPr lang="en-US" dirty="0"/>
          </a:p>
        </p:txBody>
      </p:sp>
      <p:sp>
        <p:nvSpPr>
          <p:cNvPr id="5" name="Content Placeholder 4"/>
          <p:cNvSpPr>
            <a:spLocks noGrp="1"/>
          </p:cNvSpPr>
          <p:nvPr>
            <p:ph idx="1"/>
          </p:nvPr>
        </p:nvSpPr>
        <p:spPr/>
        <p:txBody>
          <a:bodyPr/>
          <a:lstStyle/>
          <a:p>
            <a:r>
              <a:rPr lang="en-US" dirty="0"/>
              <a:t>An array is the sole JavaScript data structure provided for storing and manipulating ordered collections of data</a:t>
            </a:r>
          </a:p>
          <a:p>
            <a:r>
              <a:rPr lang="en-US" dirty="0"/>
              <a:t>For creating an array, you can use the following</a:t>
            </a:r>
          </a:p>
          <a:p>
            <a:pPr marL="0" indent="0">
              <a:buNone/>
            </a:pPr>
            <a:endParaRPr lang="en-US" dirty="0"/>
          </a:p>
        </p:txBody>
      </p:sp>
      <p:sp>
        <p:nvSpPr>
          <p:cNvPr id="6153" name="AutoShape 5"/>
          <p:cNvSpPr>
            <a:spLocks noChangeArrowheads="1"/>
          </p:cNvSpPr>
          <p:nvPr/>
        </p:nvSpPr>
        <p:spPr bwMode="auto">
          <a:xfrm>
            <a:off x="762000" y="3276600"/>
            <a:ext cx="7886700" cy="102155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cs typeface="Arial" pitchFamily="34" charset="0"/>
              </a:rPr>
              <a:t>solarSys</a:t>
            </a:r>
            <a:r>
              <a:rPr lang="en-US" dirty="0">
                <a:cs typeface="Arial" pitchFamily="34" charset="0"/>
              </a:rPr>
              <a:t> = new Array(2) //Array defined with size</a:t>
            </a:r>
          </a:p>
          <a:p>
            <a:pPr lvl="1"/>
            <a:r>
              <a:rPr lang="en-US" dirty="0" err="1">
                <a:cs typeface="Arial" pitchFamily="34" charset="0"/>
              </a:rPr>
              <a:t>solarSys</a:t>
            </a:r>
            <a:r>
              <a:rPr lang="en-US" dirty="0">
                <a:cs typeface="Arial" pitchFamily="34" charset="0"/>
              </a:rPr>
              <a:t>[0] = "Mercury“ // Assigning values to array</a:t>
            </a:r>
          </a:p>
          <a:p>
            <a:pPr lvl="1"/>
            <a:r>
              <a:rPr lang="en-US" dirty="0" err="1">
                <a:cs typeface="Arial" pitchFamily="34" charset="0"/>
              </a:rPr>
              <a:t>solarSys</a:t>
            </a:r>
            <a:r>
              <a:rPr lang="en-US" dirty="0">
                <a:cs typeface="Arial" pitchFamily="34" charset="0"/>
              </a:rPr>
              <a:t>[1] = "Venus“</a:t>
            </a:r>
          </a:p>
        </p:txBody>
      </p:sp>
      <p:sp>
        <p:nvSpPr>
          <p:cNvPr id="6154" name="AutoShape 5"/>
          <p:cNvSpPr>
            <a:spLocks noChangeArrowheads="1"/>
          </p:cNvSpPr>
          <p:nvPr/>
        </p:nvSpPr>
        <p:spPr bwMode="auto">
          <a:xfrm>
            <a:off x="762000" y="4648200"/>
            <a:ext cx="7823200"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r>
              <a:rPr lang="en-US" dirty="0" err="1">
                <a:cs typeface="Arial" pitchFamily="34" charset="0"/>
              </a:rPr>
              <a:t>solarSys</a:t>
            </a:r>
            <a:r>
              <a:rPr lang="en-US" dirty="0">
                <a:cs typeface="Arial" pitchFamily="34" charset="0"/>
              </a:rPr>
              <a:t> = new Array(“Mercury”, “Venus”, …) condensed array </a:t>
            </a:r>
          </a:p>
        </p:txBody>
      </p:sp>
      <p:sp>
        <p:nvSpPr>
          <p:cNvPr id="6155" name="AutoShape 9"/>
          <p:cNvSpPr>
            <a:spLocks noChangeArrowheads="1"/>
          </p:cNvSpPr>
          <p:nvPr/>
        </p:nvSpPr>
        <p:spPr bwMode="auto">
          <a:xfrm>
            <a:off x="762000" y="5257800"/>
            <a:ext cx="7827963" cy="408623"/>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buClr>
                <a:srgbClr val="A11133"/>
              </a:buClr>
            </a:pPr>
            <a:r>
              <a:rPr lang="en-US" dirty="0" err="1">
                <a:cs typeface="Arial" pitchFamily="34" charset="0"/>
              </a:rPr>
              <a:t>solarsys</a:t>
            </a:r>
            <a:r>
              <a:rPr lang="en-US" dirty="0">
                <a:cs typeface="Arial" pitchFamily="34" charset="0"/>
              </a:rPr>
              <a:t>=[“</a:t>
            </a:r>
            <a:r>
              <a:rPr lang="en-US" dirty="0" err="1">
                <a:cs typeface="Arial" pitchFamily="34" charset="0"/>
              </a:rPr>
              <a:t>Mercury”,”Venus</a:t>
            </a:r>
            <a:r>
              <a:rPr lang="en-US" dirty="0">
                <a:cs typeface="Arial" pitchFamily="34" charset="0"/>
              </a:rPr>
              <a:t>”,….] // literal array</a:t>
            </a:r>
          </a:p>
        </p:txBody>
      </p:sp>
      <p:sp>
        <p:nvSpPr>
          <p:cNvPr id="6159" name="AutoShape 5"/>
          <p:cNvSpPr>
            <a:spLocks noChangeArrowheads="1"/>
          </p:cNvSpPr>
          <p:nvPr/>
        </p:nvSpPr>
        <p:spPr bwMode="auto">
          <a:xfrm>
            <a:off x="719931" y="2602124"/>
            <a:ext cx="7907338" cy="515886"/>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spAutoFit/>
          </a:bodyPr>
          <a:lstStyle/>
          <a:p>
            <a:pPr lvl="1">
              <a:lnSpc>
                <a:spcPct val="135000"/>
              </a:lnSpc>
            </a:pPr>
            <a:r>
              <a:rPr lang="en-US" dirty="0" err="1">
                <a:cs typeface="Arial" pitchFamily="34" charset="0"/>
              </a:rPr>
              <a:t>var</a:t>
            </a:r>
            <a:r>
              <a:rPr lang="en-US" dirty="0">
                <a:cs typeface="Arial" pitchFamily="34" charset="0"/>
              </a:rPr>
              <a:t> </a:t>
            </a:r>
            <a:r>
              <a:rPr lang="en-US" dirty="0" err="1">
                <a:cs typeface="Arial" pitchFamily="34" charset="0"/>
              </a:rPr>
              <a:t>myArray</a:t>
            </a:r>
            <a:r>
              <a:rPr lang="en-US" dirty="0">
                <a:cs typeface="Arial" pitchFamily="34" charset="0"/>
              </a:rPr>
              <a:t> = new Array()  //empty array</a:t>
            </a:r>
          </a:p>
        </p:txBody>
      </p:sp>
    </p:spTree>
    <p:extLst>
      <p:ext uri="{BB962C8B-B14F-4D97-AF65-F5344CB8AC3E}">
        <p14:creationId xmlns:p14="http://schemas.microsoft.com/office/powerpoint/2010/main" val="12821621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Properties and methods of Array Object</a:t>
            </a:r>
            <a:r>
              <a:rPr lang="en-US" dirty="0"/>
              <a:t/>
            </a:r>
            <a:br>
              <a:rPr lang="en-US" dirty="0"/>
            </a:br>
            <a:r>
              <a:rPr lang="en-US" dirty="0"/>
              <a:t>Concept of Array Object </a:t>
            </a:r>
            <a:r>
              <a:rPr lang="en-US" dirty="0" smtClean="0"/>
              <a:t>Methods</a:t>
            </a:r>
            <a:endParaRPr lang="en-US" dirty="0"/>
          </a:p>
        </p:txBody>
      </p:sp>
      <p:sp>
        <p:nvSpPr>
          <p:cNvPr id="4" name="Content Placeholder 3"/>
          <p:cNvSpPr>
            <a:spLocks noGrp="1"/>
          </p:cNvSpPr>
          <p:nvPr>
            <p:ph idx="1"/>
          </p:nvPr>
        </p:nvSpPr>
        <p:spPr/>
        <p:txBody>
          <a:bodyPr/>
          <a:lstStyle/>
          <a:p>
            <a:r>
              <a:rPr lang="en-US" dirty="0"/>
              <a:t>JavaScript provides the following array object methods:</a:t>
            </a:r>
          </a:p>
          <a:p>
            <a:pPr lvl="1"/>
            <a:r>
              <a:rPr lang="en-US" dirty="0" err="1"/>
              <a:t>arrayObject.length</a:t>
            </a:r>
            <a:endParaRPr lang="en-US" dirty="0"/>
          </a:p>
          <a:p>
            <a:pPr lvl="1"/>
            <a:r>
              <a:rPr lang="en-US" dirty="0" err="1"/>
              <a:t>arrayObject.join</a:t>
            </a:r>
            <a:r>
              <a:rPr lang="en-US" dirty="0"/>
              <a:t>(</a:t>
            </a:r>
            <a:r>
              <a:rPr lang="en-US" dirty="0" err="1"/>
              <a:t>separatorString</a:t>
            </a:r>
            <a:r>
              <a:rPr lang="en-US" dirty="0"/>
              <a:t>) </a:t>
            </a:r>
          </a:p>
          <a:p>
            <a:pPr lvl="1"/>
            <a:r>
              <a:rPr lang="en-US" dirty="0" err="1"/>
              <a:t>arrayObject.reverse</a:t>
            </a:r>
            <a:r>
              <a:rPr lang="en-US" dirty="0" smtClean="0"/>
              <a:t>()</a:t>
            </a:r>
            <a:endParaRPr lang="en-US" dirty="0"/>
          </a:p>
          <a:p>
            <a:r>
              <a:rPr lang="en-US" dirty="0"/>
              <a:t>Example for length method</a:t>
            </a:r>
          </a:p>
          <a:p>
            <a:pPr lvl="1"/>
            <a:r>
              <a:rPr lang="en-US" dirty="0" err="1"/>
              <a:t>myArray.length</a:t>
            </a:r>
            <a:r>
              <a:rPr lang="en-US" dirty="0"/>
              <a:t>// result: </a:t>
            </a:r>
            <a:r>
              <a:rPr lang="en-US" dirty="0" smtClean="0"/>
              <a:t>5</a:t>
            </a:r>
            <a:endParaRPr lang="en-US" dirty="0"/>
          </a:p>
          <a:p>
            <a:r>
              <a:rPr lang="en-US" dirty="0"/>
              <a:t>Code snippet for usage of join method</a:t>
            </a:r>
          </a:p>
          <a:p>
            <a:pPr lvl="1"/>
            <a:r>
              <a:rPr lang="en-US" dirty="0"/>
              <a:t>In this, </a:t>
            </a:r>
            <a:r>
              <a:rPr lang="en-US" dirty="0" err="1"/>
              <a:t>myArray</a:t>
            </a:r>
            <a:r>
              <a:rPr lang="en-US" dirty="0"/>
              <a:t> contents will be joined and placed into </a:t>
            </a:r>
            <a:r>
              <a:rPr lang="en-US" dirty="0" err="1"/>
              <a:t>arrayText</a:t>
            </a:r>
            <a:r>
              <a:rPr lang="en-US" dirty="0"/>
              <a:t> by using the comma separator</a:t>
            </a:r>
          </a:p>
          <a:p>
            <a:endParaRPr lang="en-US" dirty="0"/>
          </a:p>
        </p:txBody>
      </p:sp>
      <p:sp>
        <p:nvSpPr>
          <p:cNvPr id="10245" name="AutoShape 5"/>
          <p:cNvSpPr>
            <a:spLocks noChangeArrowheads="1"/>
          </p:cNvSpPr>
          <p:nvPr/>
        </p:nvSpPr>
        <p:spPr bwMode="auto">
          <a:xfrm>
            <a:off x="613568" y="4887685"/>
            <a:ext cx="7812088" cy="533400"/>
          </a:xfrm>
          <a:prstGeom prst="roundRect">
            <a:avLst>
              <a:gd name="adj" fmla="val 16667"/>
            </a:avLst>
          </a:prstGeom>
          <a:ln>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anchor="ctr"/>
          <a:lstStyle/>
          <a:p>
            <a:pPr lvl="1"/>
            <a:r>
              <a:rPr lang="en-US" dirty="0" err="1">
                <a:cs typeface="Arial" pitchFamily="34" charset="0"/>
              </a:rPr>
              <a:t>var</a:t>
            </a:r>
            <a:r>
              <a:rPr lang="en-US" dirty="0">
                <a:cs typeface="Arial" pitchFamily="34" charset="0"/>
              </a:rPr>
              <a:t> </a:t>
            </a:r>
            <a:r>
              <a:rPr lang="en-US" dirty="0" err="1">
                <a:cs typeface="Arial" pitchFamily="34" charset="0"/>
              </a:rPr>
              <a:t>arrayText</a:t>
            </a:r>
            <a:r>
              <a:rPr lang="en-US" dirty="0">
                <a:cs typeface="Arial" pitchFamily="34" charset="0"/>
              </a:rPr>
              <a:t> = </a:t>
            </a:r>
            <a:r>
              <a:rPr lang="en-US" dirty="0" err="1">
                <a:cs typeface="Arial" pitchFamily="34" charset="0"/>
              </a:rPr>
              <a:t>myArray.join</a:t>
            </a:r>
            <a:r>
              <a:rPr lang="en-US" dirty="0">
                <a:cs typeface="Arial" pitchFamily="34" charset="0"/>
              </a:rPr>
              <a:t>(“,”)</a:t>
            </a:r>
          </a:p>
        </p:txBody>
      </p:sp>
    </p:spTree>
    <p:extLst>
      <p:ext uri="{BB962C8B-B14F-4D97-AF65-F5344CB8AC3E}">
        <p14:creationId xmlns:p14="http://schemas.microsoft.com/office/powerpoint/2010/main" val="42437809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a:t>Arr_demo.html</a:t>
            </a:r>
          </a:p>
          <a:p>
            <a:endParaRPr lang="en-US" dirty="0"/>
          </a:p>
        </p:txBody>
      </p:sp>
    </p:spTree>
    <p:extLst>
      <p:ext uri="{BB962C8B-B14F-4D97-AF65-F5344CB8AC3E}">
        <p14:creationId xmlns:p14="http://schemas.microsoft.com/office/powerpoint/2010/main" val="26075507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5" name="Content Placeholder 4"/>
          <p:cNvSpPr>
            <a:spLocks noGrp="1"/>
          </p:cNvSpPr>
          <p:nvPr>
            <p:ph idx="1"/>
          </p:nvPr>
        </p:nvSpPr>
        <p:spPr/>
        <p:txBody>
          <a:bodyPr/>
          <a:lstStyle/>
          <a:p>
            <a:r>
              <a:rPr lang="en-US" dirty="0"/>
              <a:t>Lab 4 : </a:t>
            </a:r>
          </a:p>
          <a:p>
            <a:pPr lvl="1"/>
            <a:r>
              <a:rPr lang="en-US" dirty="0"/>
              <a:t>Working with Arrays</a:t>
            </a:r>
          </a:p>
          <a:p>
            <a:endParaRPr lang="en-US" dirty="0"/>
          </a:p>
          <a:p>
            <a:pPr marL="0" indent="0">
              <a:buNone/>
            </a:pPr>
            <a:endParaRPr lang="en-US" dirty="0"/>
          </a:p>
        </p:txBody>
      </p:sp>
    </p:spTree>
    <p:extLst>
      <p:ext uri="{BB962C8B-B14F-4D97-AF65-F5344CB8AC3E}">
        <p14:creationId xmlns:p14="http://schemas.microsoft.com/office/powerpoint/2010/main" val="158449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An array is a set of variables</a:t>
            </a:r>
          </a:p>
          <a:p>
            <a:r>
              <a:rPr lang="en-US" dirty="0"/>
              <a:t>You can create an array object by using new operator  </a:t>
            </a:r>
          </a:p>
          <a:p>
            <a:r>
              <a:rPr lang="en-US" dirty="0"/>
              <a:t>Array Object properties are length</a:t>
            </a:r>
          </a:p>
          <a:p>
            <a:r>
              <a:rPr lang="en-US" dirty="0"/>
              <a:t>Array Object Methods are </a:t>
            </a:r>
            <a:r>
              <a:rPr lang="en-US" dirty="0" err="1"/>
              <a:t>concat</a:t>
            </a:r>
            <a:r>
              <a:rPr lang="en-US" dirty="0"/>
              <a:t>, join, reverse, slice </a:t>
            </a:r>
            <a:r>
              <a:rPr lang="en-US" dirty="0" err="1"/>
              <a:t>etc</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624330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The ___ method allows you to join array contents and place it into a text</a:t>
            </a:r>
          </a:p>
          <a:p>
            <a:pPr lvl="1"/>
            <a:r>
              <a:rPr lang="en-US" dirty="0"/>
              <a:t>Option 1: </a:t>
            </a:r>
            <a:r>
              <a:rPr lang="en-US" dirty="0" err="1"/>
              <a:t>array.concat</a:t>
            </a:r>
            <a:r>
              <a:rPr lang="en-US" dirty="0"/>
              <a:t>() </a:t>
            </a:r>
          </a:p>
          <a:p>
            <a:pPr lvl="1"/>
            <a:r>
              <a:rPr lang="en-US" dirty="0"/>
              <a:t>Option 2: </a:t>
            </a:r>
            <a:r>
              <a:rPr lang="en-US" dirty="0" err="1"/>
              <a:t>array.join</a:t>
            </a:r>
            <a:r>
              <a:rPr lang="en-US" dirty="0"/>
              <a:t>()</a:t>
            </a:r>
          </a:p>
          <a:p>
            <a:r>
              <a:rPr lang="en-US" dirty="0"/>
              <a:t>Question 2: An array object automatically has a size property. </a:t>
            </a:r>
          </a:p>
          <a:p>
            <a:pPr lvl="1"/>
            <a:r>
              <a:rPr lang="en-US" dirty="0"/>
              <a:t>True/False</a:t>
            </a:r>
          </a:p>
          <a:p>
            <a:endParaRPr lang="en-US" dirty="0"/>
          </a:p>
          <a:p>
            <a:endParaRPr lang="en-US" dirty="0"/>
          </a:p>
        </p:txBody>
      </p:sp>
    </p:spTree>
    <p:extLst>
      <p:ext uri="{BB962C8B-B14F-4D97-AF65-F5344CB8AC3E}">
        <p14:creationId xmlns:p14="http://schemas.microsoft.com/office/powerpoint/2010/main" val="11948112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58697CAD-BB51-4059-8383-C92FE855AA6C}"/>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2861</TotalTime>
  <Words>288</Words>
  <Application>Microsoft Office PowerPoint</Application>
  <PresentationFormat>On-screen Show (4:3)</PresentationFormat>
  <Paragraphs>65</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Wingdings</vt:lpstr>
      <vt:lpstr>Calibri</vt:lpstr>
      <vt:lpstr>Verdana</vt:lpstr>
      <vt:lpstr>Candara</vt:lpstr>
      <vt:lpstr>Section slides</vt:lpstr>
      <vt:lpstr>think-cell Slide</vt:lpstr>
      <vt:lpstr>Javascript ES6</vt:lpstr>
      <vt:lpstr>Lesson Objectives</vt:lpstr>
      <vt:lpstr>4.1: Array Object Concept of Array Objects</vt:lpstr>
      <vt:lpstr>4.2: Properties and methods of Array Object Concept of Array Object Methods</vt:lpstr>
      <vt:lpstr>Demo</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166</cp:revision>
  <dcterms:created xsi:type="dcterms:W3CDTF">2012-05-18T02:59:15Z</dcterms:created>
  <dcterms:modified xsi:type="dcterms:W3CDTF">2018-05-28T06:13:49Z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