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4"/>
  </p:sldMasterIdLst>
  <p:notesMasterIdLst>
    <p:notesMasterId r:id="rId16"/>
  </p:notesMasterIdLst>
  <p:handoutMasterIdLst>
    <p:handoutMasterId r:id="rId17"/>
  </p:handoutMasterIdLst>
  <p:sldIdLst>
    <p:sldId id="278" r:id="rId5"/>
    <p:sldId id="279" r:id="rId6"/>
    <p:sldId id="471" r:id="rId7"/>
    <p:sldId id="555" r:id="rId8"/>
    <p:sldId id="553" r:id="rId9"/>
    <p:sldId id="554" r:id="rId10"/>
    <p:sldId id="697" r:id="rId11"/>
    <p:sldId id="698" r:id="rId12"/>
    <p:sldId id="699" r:id="rId13"/>
    <p:sldId id="700" r:id="rId14"/>
    <p:sldId id="702" r:id="rId1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A1E4"/>
    <a:srgbClr val="E6E8F2"/>
    <a:srgbClr val="D0D4E8"/>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66545" autoAdjust="0"/>
  </p:normalViewPr>
  <p:slideViewPr>
    <p:cSldViewPr>
      <p:cViewPr varScale="1">
        <p:scale>
          <a:sx n="56" d="100"/>
          <a:sy n="56" d="100"/>
        </p:scale>
        <p:origin x="60" y="53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1" d="100"/>
          <a:sy n="51" d="100"/>
        </p:scale>
        <p:origin x="2620" y="3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8F45B8CD-F359-4D94-8AD1-923710D8C70B}" type="datetimeFigureOut">
              <a:rPr lang="en-US" smtClean="0"/>
              <a:pPr/>
              <a:t>2/9/2019</a:t>
            </a:fld>
            <a:endParaRPr lang="en-IN"/>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IN"/>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F135FA1E-2594-4534-BDDE-F96DBDDC8208}" type="slidenum">
              <a:rPr lang="en-IN" smtClean="0"/>
              <a:pPr/>
              <a:t>‹#›</a:t>
            </a:fld>
            <a:endParaRPr lang="en-IN"/>
          </a:p>
        </p:txBody>
      </p:sp>
    </p:spTree>
    <p:extLst>
      <p:ext uri="{BB962C8B-B14F-4D97-AF65-F5344CB8AC3E}">
        <p14:creationId xmlns:p14="http://schemas.microsoft.com/office/powerpoint/2010/main" val="30669877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714500" y="449263"/>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1752586" y="4305565"/>
            <a:ext cx="4800634" cy="4320540"/>
          </a:xfrm>
          <a:prstGeom prst="rect">
            <a:avLst/>
          </a:prstGeom>
        </p:spPr>
        <p:txBody>
          <a:bodyPr vert="horz" lIns="96661" tIns="48331" rIns="96661" bIns="48331"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14"/>
          <p:cNvSpPr>
            <a:spLocks noChangeArrowheads="1"/>
          </p:cNvSpPr>
          <p:nvPr/>
        </p:nvSpPr>
        <p:spPr bwMode="auto">
          <a:xfrm>
            <a:off x="-14808" y="11063"/>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a:solidFill>
                  <a:schemeClr val="tx1"/>
                </a:solidFill>
                <a:latin typeface="Candara" pitchFamily="34" charset="0"/>
                <a:cs typeface="Arial" pitchFamily="34" charset="0"/>
              </a:rPr>
              <a:t>ECMASCRIPT</a:t>
            </a:r>
            <a:r>
              <a:rPr lang="en-US" sz="1300" baseline="0" dirty="0">
                <a:solidFill>
                  <a:schemeClr val="tx1"/>
                </a:solidFill>
                <a:latin typeface="Candara" pitchFamily="34" charset="0"/>
                <a:cs typeface="Arial" pitchFamily="34" charset="0"/>
              </a:rPr>
              <a:t> 2015 (ES6)</a:t>
            </a:r>
            <a:r>
              <a:rPr lang="en-US" sz="1300" dirty="0">
                <a:solidFill>
                  <a:schemeClr val="tx1"/>
                </a:solidFill>
                <a:latin typeface="Candara" pitchFamily="34" charset="0"/>
                <a:cs typeface="Arial" pitchFamily="34" charset="0"/>
              </a:rPr>
              <a:t>		</a:t>
            </a:r>
            <a:endParaRPr lang="en-US" dirty="0">
              <a:solidFill>
                <a:schemeClr val="tx1"/>
              </a:solidFill>
              <a:latin typeface="Candara" pitchFamily="34" charset="0"/>
              <a:cs typeface="Arial" pitchFamily="34" charset="0"/>
            </a:endParaRPr>
          </a:p>
        </p:txBody>
      </p:sp>
      <p:sp>
        <p:nvSpPr>
          <p:cNvPr id="9" name="Rectangle 14"/>
          <p:cNvSpPr>
            <a:spLocks noChangeArrowheads="1"/>
          </p:cNvSpPr>
          <p:nvPr/>
        </p:nvSpPr>
        <p:spPr bwMode="auto">
          <a:xfrm>
            <a:off x="4226979" y="9020610"/>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Arial" panose="020B0604020202020204" pitchFamily="34" charset="0"/>
                <a:cs typeface="Arial" panose="020B0604020202020204" pitchFamily="34" charset="0"/>
              </a:rPr>
              <a:t>		    Page 0-</a:t>
            </a:r>
            <a:fld id="{BD9FB300-F9DC-4669-88F4-967ABA23CC04}" type="slidenum">
              <a:rPr lang="en-US" sz="1100" smtClean="0">
                <a:latin typeface="Arial" panose="020B0604020202020204" pitchFamily="34" charset="0"/>
                <a:cs typeface="Arial" panose="020B0604020202020204"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Arial" panose="020B0604020202020204" pitchFamily="34" charset="0"/>
                <a:cs typeface="Arial" panose="020B0604020202020204" pitchFamily="34" charset="0"/>
              </a:rPr>
              <a:t> </a:t>
            </a:r>
          </a:p>
          <a:p>
            <a:endParaRPr lang="en-US" sz="1100" dirty="0">
              <a:latin typeface="Arial" panose="020B0604020202020204" pitchFamily="34" charset="0"/>
              <a:cs typeface="Arial" panose="020B0604020202020204" pitchFamily="34" charset="0"/>
            </a:endParaRPr>
          </a:p>
        </p:txBody>
      </p:sp>
      <p:sp>
        <p:nvSpPr>
          <p:cNvPr id="10" name="Line 8"/>
          <p:cNvSpPr>
            <a:spLocks noChangeShapeType="1"/>
          </p:cNvSpPr>
          <p:nvPr/>
        </p:nvSpPr>
        <p:spPr bwMode="auto">
          <a:xfrm>
            <a:off x="1523985" y="375016"/>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Text Box 9"/>
          <p:cNvSpPr txBox="1">
            <a:spLocks noChangeArrowheads="1"/>
          </p:cNvSpPr>
          <p:nvPr/>
        </p:nvSpPr>
        <p:spPr bwMode="auto">
          <a:xfrm>
            <a:off x="0" y="675056"/>
            <a:ext cx="1447785" cy="497715"/>
          </a:xfrm>
          <a:prstGeom prst="rect">
            <a:avLst/>
          </a:prstGeom>
          <a:noFill/>
          <a:ln w="9525">
            <a:noFill/>
            <a:miter lim="800000"/>
            <a:headEnd/>
            <a:tailEnd/>
          </a:ln>
          <a:effectLst/>
        </p:spPr>
        <p:txBody>
          <a:bodyPr wrap="square" lIns="96661" tIns="48331" rIns="96661" bIns="48331">
            <a:spAutoFit/>
          </a:bodyPr>
          <a:lstStyle/>
          <a:p>
            <a:pPr>
              <a:spcBef>
                <a:spcPct val="50000"/>
              </a:spcBef>
            </a:pPr>
            <a:r>
              <a:rPr lang="en-US" sz="1300" b="1" dirty="0">
                <a:latin typeface="Arial" panose="020B0604020202020204" pitchFamily="34" charset="0"/>
                <a:cs typeface="Arial" panose="020B0604020202020204" pitchFamily="34" charset="0"/>
              </a:rPr>
              <a:t>Instructor Notes:</a:t>
            </a:r>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75945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5"/>
            <a:ext cx="4800634" cy="4320540"/>
          </a:xfrm>
        </p:spPr>
        <p:txBody>
          <a:bodyPr>
            <a:normAutofit/>
          </a:bodyPr>
          <a:lstStyle/>
          <a:p>
            <a:pPr algn="just"/>
            <a:endParaRPr lang="en-US" sz="1000" dirty="0">
              <a:latin typeface="Arial" panose="020B0604020202020204" pitchFamily="34" charset="0"/>
              <a:cs typeface="Arial" panose="020B0604020202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832732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6738" y="696913"/>
            <a:ext cx="4800600" cy="3600450"/>
          </a:xfrm>
        </p:spPr>
      </p:sp>
      <p:sp>
        <p:nvSpPr>
          <p:cNvPr id="3" name="Notes Placeholder 2"/>
          <p:cNvSpPr>
            <a:spLocks noGrp="1"/>
          </p:cNvSpPr>
          <p:nvPr>
            <p:ph type="body" idx="1"/>
          </p:nvPr>
        </p:nvSpPr>
        <p:spPr>
          <a:xfrm>
            <a:off x="1838350" y="4368492"/>
            <a:ext cx="4800634" cy="4320540"/>
          </a:xfrm>
        </p:spPr>
        <p:txBody>
          <a:bodyPr>
            <a:normAutofit/>
          </a:bodyPr>
          <a:lstStyle/>
          <a:p>
            <a:pPr defTabSz="966612">
              <a:defRPr/>
            </a:pPr>
            <a:endParaRPr lang="en-US" dirty="0"/>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858524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7363"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775490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5"/>
            <a:ext cx="4800634" cy="4320540"/>
          </a:xfrm>
        </p:spPr>
        <p:txBody>
          <a:bodyPr>
            <a:normAutofit/>
          </a:bodyPr>
          <a:lstStyle/>
          <a:p>
            <a:pPr algn="just"/>
            <a:endParaRPr lang="en-US" sz="1000" dirty="0">
              <a:latin typeface="Arial" panose="020B0604020202020204" pitchFamily="34" charset="0"/>
              <a:cs typeface="Arial" panose="020B0604020202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531235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5"/>
            <a:ext cx="4800634" cy="4320540"/>
          </a:xfrm>
        </p:spPr>
        <p:txBody>
          <a:bodyPr>
            <a:normAutofit/>
          </a:bodyPr>
          <a:lstStyle/>
          <a:p>
            <a:pPr algn="just"/>
            <a:r>
              <a:rPr lang="en-US" sz="1000" dirty="0">
                <a:latin typeface="Arial" panose="020B0604020202020204" pitchFamily="34" charset="0"/>
                <a:cs typeface="Arial" panose="020B0604020202020204" pitchFamily="34" charset="0"/>
              </a:rPr>
              <a:t>ECMAScript is a scripting language standardized by </a:t>
            </a:r>
            <a:r>
              <a:rPr lang="en-US" sz="1000" dirty="0" err="1">
                <a:latin typeface="Arial" panose="020B0604020202020204" pitchFamily="34" charset="0"/>
                <a:cs typeface="Arial" panose="020B0604020202020204" pitchFamily="34" charset="0"/>
              </a:rPr>
              <a:t>Ecma</a:t>
            </a:r>
            <a:r>
              <a:rPr lang="en-US" sz="1000" dirty="0">
                <a:latin typeface="Arial" panose="020B0604020202020204" pitchFamily="34" charset="0"/>
                <a:cs typeface="Arial" panose="020B0604020202020204" pitchFamily="34" charset="0"/>
              </a:rPr>
              <a:t> International in the ECMA-262 specification and ISO/IEC 16262. Scripting languages such as JavaScript, JScript and ActionScript are supersets of ECMAScript. Although JavaScript, JScript, and ActionScript have more capabilities than ECMAScript, by defining more objects and methods, the core features of these languages are the same as ECMAScript.</a:t>
            </a:r>
          </a:p>
          <a:p>
            <a:pPr algn="just"/>
            <a:endParaRPr lang="en-US" sz="1000" dirty="0">
              <a:latin typeface="Arial" panose="020B0604020202020204" pitchFamily="34" charset="0"/>
              <a:cs typeface="Arial" panose="020B0604020202020204" pitchFamily="34" charset="0"/>
            </a:endParaRPr>
          </a:p>
          <a:p>
            <a:pPr algn="just"/>
            <a:r>
              <a:rPr lang="en-US" sz="1000" dirty="0">
                <a:latin typeface="Arial" panose="020B0604020202020204" pitchFamily="34" charset="0"/>
                <a:cs typeface="Arial" panose="020B0604020202020204" pitchFamily="34" charset="0"/>
              </a:rPr>
              <a:t>ECMAScript 6 is the sixth version and the seventh edition of the ECMAScript language. In short, it is also called "ES6".</a:t>
            </a:r>
          </a:p>
          <a:p>
            <a:pPr algn="just"/>
            <a:endParaRPr lang="en-US" sz="1000" dirty="0">
              <a:latin typeface="Arial" panose="020B0604020202020204" pitchFamily="34" charset="0"/>
              <a:cs typeface="Arial" panose="020B0604020202020204" pitchFamily="34" charset="0"/>
            </a:endParaRPr>
          </a:p>
          <a:p>
            <a:pPr algn="just"/>
            <a:r>
              <a:rPr lang="en-US" sz="1000" dirty="0">
                <a:latin typeface="Arial" panose="020B0604020202020204" pitchFamily="34" charset="0"/>
                <a:cs typeface="Arial" panose="020B0604020202020204" pitchFamily="34" charset="0"/>
              </a:rPr>
              <a:t>JavaScript was lacking behind some other programming languages when compared to various syntactic forms such as declaring constant variables, declaring block scoped variables, extracting data from arrays, shorter syntax for declaring functions and so on. ES6 adds up a lot of new syntax-based features to JavaScript, which helps the developers to write less and do more. ES6 also prevents programmers from using various hacks for achieving various goals, which have negative performance impact and made code harder to read. In this chapter, we will look at the new syntactic features, introduced by ES6.</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523816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5"/>
            <a:ext cx="4800634" cy="4320540"/>
          </a:xfrm>
        </p:spPr>
        <p:txBody>
          <a:bodyPr>
            <a:normAutofit/>
          </a:bodyPr>
          <a:lstStyle/>
          <a:p>
            <a:pPr algn="just"/>
            <a:endParaRPr lang="en-US" sz="1000" b="1" dirty="0">
              <a:latin typeface="Arial" panose="020B0604020202020204" pitchFamily="34" charset="0"/>
              <a:cs typeface="Arial" panose="020B0604020202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302862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5"/>
            <a:ext cx="4800634" cy="4320540"/>
          </a:xfrm>
        </p:spPr>
        <p:txBody>
          <a:bodyPr>
            <a:normAutofit/>
          </a:bodyPr>
          <a:lstStyle/>
          <a:p>
            <a:pPr algn="just"/>
            <a:r>
              <a:rPr lang="en-US" sz="1000" dirty="0">
                <a:latin typeface="Arial" panose="020B0604020202020204" pitchFamily="34" charset="0"/>
                <a:cs typeface="Arial" panose="020B0604020202020204" pitchFamily="34" charset="0"/>
              </a:rPr>
              <a:t>On production site compiling ES6 to browser supportable JS on every page load can be a resource &amp; time consuming task and can effect the site performance.</a:t>
            </a:r>
          </a:p>
          <a:p>
            <a:pPr algn="just"/>
            <a:endParaRPr lang="en-US" sz="1000" dirty="0">
              <a:latin typeface="Arial" panose="020B0604020202020204" pitchFamily="34" charset="0"/>
              <a:cs typeface="Arial" panose="020B0604020202020204" pitchFamily="34" charset="0"/>
            </a:endParaRPr>
          </a:p>
          <a:p>
            <a:pPr algn="just"/>
            <a:r>
              <a:rPr lang="en-US" sz="1000" dirty="0">
                <a:latin typeface="Arial" panose="020B0604020202020204" pitchFamily="34" charset="0"/>
                <a:cs typeface="Arial" panose="020B0604020202020204" pitchFamily="34" charset="0"/>
              </a:rPr>
              <a:t>We can use ES6 </a:t>
            </a:r>
            <a:r>
              <a:rPr lang="en-US" sz="1000" dirty="0" err="1">
                <a:latin typeface="Arial" panose="020B0604020202020204" pitchFamily="34" charset="0"/>
                <a:cs typeface="Arial" panose="020B0604020202020204" pitchFamily="34" charset="0"/>
              </a:rPr>
              <a:t>polyfills</a:t>
            </a:r>
            <a:r>
              <a:rPr lang="en-US" sz="1000" dirty="0">
                <a:latin typeface="Arial" panose="020B0604020202020204" pitchFamily="34" charset="0"/>
                <a:cs typeface="Arial" panose="020B0604020202020204" pitchFamily="34" charset="0"/>
              </a:rPr>
              <a:t> but </a:t>
            </a:r>
            <a:r>
              <a:rPr lang="en-US" sz="1000" dirty="0" err="1">
                <a:latin typeface="Arial" panose="020B0604020202020204" pitchFamily="34" charset="0"/>
                <a:cs typeface="Arial" panose="020B0604020202020204" pitchFamily="34" charset="0"/>
              </a:rPr>
              <a:t>Polyfill</a:t>
            </a:r>
            <a:r>
              <a:rPr lang="en-US" sz="1000" dirty="0">
                <a:latin typeface="Arial" panose="020B0604020202020204" pitchFamily="34" charset="0"/>
                <a:cs typeface="Arial" panose="020B0604020202020204" pitchFamily="34" charset="0"/>
              </a:rPr>
              <a:t> is not available for all ES6 feature.</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636531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5"/>
            <a:ext cx="4800634" cy="4320540"/>
          </a:xfrm>
        </p:spPr>
        <p:txBody>
          <a:bodyPr>
            <a:normAutofit/>
          </a:bodyPr>
          <a:lstStyle/>
          <a:p>
            <a:pPr algn="just"/>
            <a:endParaRPr lang="en-US" sz="1000" dirty="0">
              <a:latin typeface="Arial" panose="020B0604020202020204" pitchFamily="34" charset="0"/>
              <a:cs typeface="Arial" panose="020B0604020202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69288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5"/>
            <a:ext cx="4800634" cy="4320540"/>
          </a:xfrm>
        </p:spPr>
        <p:txBody>
          <a:bodyPr>
            <a:normAutofit/>
          </a:bodyPr>
          <a:lstStyle/>
          <a:p>
            <a:pPr algn="just"/>
            <a:endParaRPr lang="en-US" sz="1000" dirty="0">
              <a:latin typeface="Arial" panose="020B0604020202020204" pitchFamily="34" charset="0"/>
              <a:cs typeface="Arial" panose="020B0604020202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767342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5"/>
            <a:ext cx="4800634" cy="4320540"/>
          </a:xfrm>
        </p:spPr>
        <p:txBody>
          <a:bodyPr>
            <a:normAutofit/>
          </a:bodyPr>
          <a:lstStyle/>
          <a:p>
            <a:pPr algn="just"/>
            <a:endParaRPr lang="en-US" sz="1000" dirty="0">
              <a:latin typeface="Arial" panose="020B0604020202020204" pitchFamily="34" charset="0"/>
              <a:cs typeface="Arial" panose="020B0604020202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723688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053015288"/>
      </p:ext>
    </p:extLst>
  </p:cSld>
  <p:clrMapOvr>
    <a:masterClrMapping/>
  </p:clrMapOvr>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996851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3705058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639831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48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105441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2/9/2019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778292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604017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947076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843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450643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46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87977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56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1419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5241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838100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6">
            <a:extLst>
              <a:ext uri="{96DAC541-7B7A-43D3-8B79-37D633B846F1}">
                <asvg:svgBlip xmlns:asvg="http://schemas.microsoft.com/office/drawing/2016/SVG/main"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5870321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a:t>JavaScript ES6</a:t>
            </a:r>
          </a:p>
        </p:txBody>
      </p:sp>
      <p:sp>
        <p:nvSpPr>
          <p:cNvPr id="12" name="Subtitle 11"/>
          <p:cNvSpPr>
            <a:spLocks noGrp="1"/>
          </p:cNvSpPr>
          <p:nvPr>
            <p:ph type="subTitle" idx="1"/>
          </p:nvPr>
        </p:nvSpPr>
        <p:spPr>
          <a:xfrm>
            <a:off x="305991" y="3932560"/>
            <a:ext cx="4554041" cy="1223963"/>
          </a:xfrm>
        </p:spPr>
        <p:txBody>
          <a:bodyPr>
            <a:normAutofit/>
          </a:bodyPr>
          <a:lstStyle/>
          <a:p>
            <a:pPr>
              <a:lnSpc>
                <a:spcPct val="100000"/>
              </a:lnSpc>
            </a:pPr>
            <a:r>
              <a:rPr lang="en-US" sz="2000"/>
              <a:t>Lesson 13:ES6 </a:t>
            </a:r>
            <a:r>
              <a:rPr lang="en-US" sz="2000" dirty="0"/>
              <a:t>Introduction</a:t>
            </a:r>
            <a:endParaRPr lang="en-US" sz="2000" b="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Online ES6 Editor – es6fiddle.net</a:t>
            </a:r>
          </a:p>
        </p:txBody>
      </p:sp>
      <p:sp>
        <p:nvSpPr>
          <p:cNvPr id="3" name="TextBox 2"/>
          <p:cNvSpPr txBox="1"/>
          <p:nvPr/>
        </p:nvSpPr>
        <p:spPr>
          <a:xfrm>
            <a:off x="3131840" y="5949280"/>
            <a:ext cx="2736304" cy="369332"/>
          </a:xfrm>
          <a:prstGeom prst="rect">
            <a:avLst/>
          </a:prstGeom>
          <a:noFill/>
        </p:spPr>
        <p:txBody>
          <a:bodyPr wrap="square" rtlCol="0">
            <a:spAutoFit/>
          </a:bodyPr>
          <a:lstStyle/>
          <a:p>
            <a:r>
              <a:rPr lang="en-US" dirty="0">
                <a:solidFill>
                  <a:schemeClr val="tx2">
                    <a:lumMod val="50000"/>
                  </a:schemeClr>
                </a:solidFill>
              </a:rPr>
              <a:t>http://www.es6fiddle.net/</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175" y="1386805"/>
            <a:ext cx="6343650" cy="456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9757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a:grpSpLocks/>
          </p:cNvGrpSpPr>
          <p:nvPr/>
        </p:nvGrpSpPr>
        <p:grpSpPr bwMode="auto">
          <a:xfrm>
            <a:off x="6944808" y="1576388"/>
            <a:ext cx="1947672" cy="1627632"/>
            <a:chOff x="4176" y="993"/>
            <a:chExt cx="1273" cy="1119"/>
          </a:xfrm>
        </p:grpSpPr>
        <p:sp>
          <p:nvSpPr>
            <p:cNvPr id="10"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11" name="Picture 4" descr="summary"/>
            <p:cNvPicPr>
              <a:picLocks noChangeAspect="1" noChangeArrowheads="1"/>
            </p:cNvPicPr>
            <p:nvPr/>
          </p:nvPicPr>
          <p:blipFill>
            <a:blip r:embed="rId3"/>
            <a:srcRect/>
            <a:stretch>
              <a:fillRect/>
            </a:stretch>
          </p:blipFill>
          <p:spPr bwMode="auto">
            <a:xfrm>
              <a:off x="4272" y="1080"/>
              <a:ext cx="1085" cy="940"/>
            </a:xfrm>
            <a:prstGeom prst="rect">
              <a:avLst/>
            </a:prstGeom>
            <a:noFill/>
          </p:spPr>
        </p:pic>
      </p:grpSp>
      <p:sp>
        <p:nvSpPr>
          <p:cNvPr id="3" name="Title 2"/>
          <p:cNvSpPr>
            <a:spLocks noGrp="1"/>
          </p:cNvSpPr>
          <p:nvPr>
            <p:ph type="title"/>
          </p:nvPr>
        </p:nvSpPr>
        <p:spPr/>
        <p:txBody>
          <a:bodyPr/>
          <a:lstStyle/>
          <a:p>
            <a:r>
              <a:rPr lang="en-US" dirty="0"/>
              <a:t>Summary</a:t>
            </a:r>
          </a:p>
        </p:txBody>
      </p:sp>
      <p:sp>
        <p:nvSpPr>
          <p:cNvPr id="4" name="Content Placeholder 3"/>
          <p:cNvSpPr>
            <a:spLocks noGrp="1"/>
          </p:cNvSpPr>
          <p:nvPr>
            <p:ph idx="1"/>
          </p:nvPr>
        </p:nvSpPr>
        <p:spPr>
          <a:xfrm>
            <a:off x="251520" y="1501976"/>
            <a:ext cx="6574284" cy="4807343"/>
          </a:xfrm>
        </p:spPr>
        <p:txBody>
          <a:bodyPr/>
          <a:lstStyle/>
          <a:p>
            <a:pPr algn="just">
              <a:lnSpc>
                <a:spcPct val="150000"/>
              </a:lnSpc>
            </a:pPr>
            <a:r>
              <a:rPr lang="en-US" sz="1800" dirty="0"/>
              <a:t>ECMAScript 2015 is the sixth version and the seventh edition of the ECMAScript language. In short, it is also called "ES6".</a:t>
            </a:r>
          </a:p>
          <a:p>
            <a:pPr algn="just">
              <a:lnSpc>
                <a:spcPct val="150000"/>
              </a:lnSpc>
            </a:pPr>
            <a:r>
              <a:rPr lang="en-US" sz="1800" dirty="0"/>
              <a:t>ES6 adds up a lot of new syntax-based features to JavaScript, which helps the developers to write less and do more.</a:t>
            </a:r>
          </a:p>
          <a:p>
            <a:pPr algn="just">
              <a:lnSpc>
                <a:spcPct val="150000"/>
              </a:lnSpc>
            </a:pPr>
            <a:r>
              <a:rPr lang="en-US" sz="1800" dirty="0"/>
              <a:t>Google Chrome and Opera supports most of the ES6 features.</a:t>
            </a:r>
          </a:p>
          <a:p>
            <a:pPr algn="just">
              <a:lnSpc>
                <a:spcPct val="150000"/>
              </a:lnSpc>
            </a:pPr>
            <a:r>
              <a:rPr lang="en-US" sz="1800" dirty="0"/>
              <a:t>In the production environment, It is  recommended to  use node compiler like babel, </a:t>
            </a:r>
            <a:r>
              <a:rPr lang="en-US" sz="1800" dirty="0" err="1"/>
              <a:t>traceur</a:t>
            </a:r>
            <a:r>
              <a:rPr lang="en-US" sz="1800" dirty="0"/>
              <a:t> and TypeScript to compile and embed the compiled JS.</a:t>
            </a:r>
          </a:p>
          <a:p>
            <a:pPr algn="just">
              <a:lnSpc>
                <a:spcPct val="150000"/>
              </a:lnSpc>
            </a:pPr>
            <a:endParaRPr lang="en-US" sz="1800" dirty="0"/>
          </a:p>
          <a:p>
            <a:pPr algn="just">
              <a:lnSpc>
                <a:spcPct val="100000"/>
              </a:lnSpc>
            </a:pPr>
            <a:endParaRPr lang="en-US" sz="1800" dirty="0">
              <a:latin typeface="Candara" panose="020E0502030303020204" pitchFamily="34" charset="0"/>
            </a:endParaRPr>
          </a:p>
          <a:p>
            <a:pPr algn="just">
              <a:lnSpc>
                <a:spcPct val="100000"/>
              </a:lnSpc>
            </a:pPr>
            <a:endParaRPr lang="en-US" sz="1800" dirty="0">
              <a:latin typeface="Candara" panose="020E0502030303020204" pitchFamily="34" charset="0"/>
            </a:endParaRPr>
          </a:p>
          <a:p>
            <a:pPr algn="just">
              <a:lnSpc>
                <a:spcPct val="100000"/>
              </a:lnSpc>
            </a:pPr>
            <a:endParaRPr lang="en-US" sz="1800" dirty="0">
              <a:latin typeface="Candara" panose="020E0502030303020204" pitchFamily="34" charset="0"/>
            </a:endParaRPr>
          </a:p>
          <a:p>
            <a:pPr algn="just">
              <a:lnSpc>
                <a:spcPct val="100000"/>
              </a:lnSpc>
            </a:pPr>
            <a:endParaRPr lang="en-US" sz="1800" dirty="0">
              <a:latin typeface="Candara" panose="020E0502030303020204" pitchFamily="34" charset="0"/>
            </a:endParaRPr>
          </a:p>
          <a:p>
            <a:endParaRPr lang="en-US" sz="1800" dirty="0">
              <a:latin typeface="Candara" panose="020E0502030303020204" pitchFamily="34" charset="0"/>
            </a:endParaRPr>
          </a:p>
          <a:p>
            <a:endParaRPr lang="en-US" sz="1800" dirty="0">
              <a:latin typeface="Candara" panose="020E0502030303020204" pitchFamily="34" charset="0"/>
            </a:endParaRPr>
          </a:p>
        </p:txBody>
      </p:sp>
    </p:spTree>
    <p:extLst>
      <p:ext uri="{BB962C8B-B14F-4D97-AF65-F5344CB8AC3E}">
        <p14:creationId xmlns:p14="http://schemas.microsoft.com/office/powerpoint/2010/main" val="1956302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Lesson Objectives</a:t>
            </a:r>
            <a:endParaRPr lang="en-US" sz="2400" dirty="0"/>
          </a:p>
        </p:txBody>
      </p:sp>
      <p:sp>
        <p:nvSpPr>
          <p:cNvPr id="3" name="Content Placeholder 2"/>
          <p:cNvSpPr>
            <a:spLocks noGrp="1"/>
          </p:cNvSpPr>
          <p:nvPr>
            <p:ph idx="1"/>
          </p:nvPr>
        </p:nvSpPr>
        <p:spPr/>
        <p:txBody>
          <a:bodyPr/>
          <a:lstStyle/>
          <a:p>
            <a:pPr>
              <a:lnSpc>
                <a:spcPct val="150000"/>
              </a:lnSpc>
            </a:pPr>
            <a:r>
              <a:rPr lang="en-US" sz="1800" dirty="0"/>
              <a:t>At the end of this module you will be able to:</a:t>
            </a:r>
          </a:p>
          <a:p>
            <a:pPr lvl="1">
              <a:lnSpc>
                <a:spcPct val="150000"/>
              </a:lnSpc>
            </a:pPr>
            <a:r>
              <a:rPr lang="en-US" sz="1600" dirty="0"/>
              <a:t>Explain the importance of ES6</a:t>
            </a:r>
          </a:p>
          <a:p>
            <a:pPr lvl="1">
              <a:lnSpc>
                <a:spcPct val="150000"/>
              </a:lnSpc>
            </a:pPr>
            <a:r>
              <a:rPr lang="en-US" sz="1600" dirty="0"/>
              <a:t>ES6 compatibility with modern browsers</a:t>
            </a:r>
          </a:p>
          <a:p>
            <a:pPr lvl="1">
              <a:lnSpc>
                <a:spcPct val="150000"/>
              </a:lnSpc>
            </a:pPr>
            <a:r>
              <a:rPr lang="en-US" sz="1600" dirty="0"/>
              <a:t>Run ES6 code in incompatible browsers using </a:t>
            </a:r>
            <a:r>
              <a:rPr lang="en-US" sz="1600" dirty="0" err="1"/>
              <a:t>Transpilers</a:t>
            </a:r>
            <a:r>
              <a:rPr lang="en-US" sz="1600" dirty="0"/>
              <a:t> like Babel, </a:t>
            </a:r>
            <a:r>
              <a:rPr lang="en-US" sz="1600" dirty="0" err="1"/>
              <a:t>Traceur</a:t>
            </a:r>
            <a:r>
              <a:rPr lang="en-US" sz="1600" dirty="0"/>
              <a:t> and TypeScript</a:t>
            </a:r>
          </a:p>
          <a:p>
            <a:pPr lvl="1"/>
            <a:endParaRPr lang="en-US" sz="1600" dirty="0">
              <a:latin typeface="Candara" panose="020E0502030303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Introduction</a:t>
            </a:r>
          </a:p>
        </p:txBody>
      </p:sp>
      <p:sp>
        <p:nvSpPr>
          <p:cNvPr id="3" name="Content Placeholder 2"/>
          <p:cNvSpPr>
            <a:spLocks noGrp="1"/>
          </p:cNvSpPr>
          <p:nvPr>
            <p:ph sz="quarter" idx="10"/>
          </p:nvPr>
        </p:nvSpPr>
        <p:spPr/>
        <p:txBody>
          <a:bodyPr/>
          <a:lstStyle/>
          <a:p>
            <a:pPr algn="just">
              <a:lnSpc>
                <a:spcPct val="150000"/>
              </a:lnSpc>
            </a:pPr>
            <a:r>
              <a:rPr lang="en-US" sz="1800" dirty="0">
                <a:latin typeface="Candara" panose="020E0502030303020204" pitchFamily="34" charset="0"/>
              </a:rPr>
              <a:t> </a:t>
            </a:r>
            <a:r>
              <a:rPr lang="en-US" sz="1800" dirty="0"/>
              <a:t>JavaScript is a superset of ECMAScript scripting language.</a:t>
            </a:r>
          </a:p>
          <a:p>
            <a:pPr algn="just">
              <a:lnSpc>
                <a:spcPct val="150000"/>
              </a:lnSpc>
            </a:pPr>
            <a:r>
              <a:rPr lang="en-US" sz="1800" dirty="0"/>
              <a:t>ECMAScript forms the language base for JavaScript, JScript and ActionScript.</a:t>
            </a:r>
          </a:p>
          <a:p>
            <a:pPr algn="just">
              <a:lnSpc>
                <a:spcPct val="150000"/>
              </a:lnSpc>
            </a:pPr>
            <a:r>
              <a:rPr lang="en-US" sz="1800" dirty="0"/>
              <a:t>ES6 gives a vast makeover to JavaScript by adding new syntaxes and APIs to write complex applications and libraries that are easier to debug and maintain.</a:t>
            </a:r>
          </a:p>
        </p:txBody>
      </p:sp>
      <p:pic>
        <p:nvPicPr>
          <p:cNvPr id="10242" name="Picture 2" descr="C:\Users\714709\Desktop\es2015.jpg"/>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tretch>
            <a:fillRect/>
          </a:stretch>
        </p:blipFill>
        <p:spPr bwMode="auto">
          <a:xfrm>
            <a:off x="4637088" y="3566427"/>
            <a:ext cx="4154487" cy="660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326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Why ECMAScript 6 ?</a:t>
            </a:r>
          </a:p>
        </p:txBody>
      </p:sp>
      <p:sp>
        <p:nvSpPr>
          <p:cNvPr id="3" name="Content Placeholder 2"/>
          <p:cNvSpPr>
            <a:spLocks noGrp="1"/>
          </p:cNvSpPr>
          <p:nvPr>
            <p:ph idx="1"/>
          </p:nvPr>
        </p:nvSpPr>
        <p:spPr>
          <a:xfrm>
            <a:off x="179512" y="1494766"/>
            <a:ext cx="8845484" cy="4643751"/>
          </a:xfrm>
        </p:spPr>
        <p:txBody>
          <a:bodyPr/>
          <a:lstStyle/>
          <a:p>
            <a:pPr algn="just">
              <a:lnSpc>
                <a:spcPct val="150000"/>
              </a:lnSpc>
            </a:pPr>
            <a:r>
              <a:rPr lang="en-US" sz="1800" dirty="0">
                <a:latin typeface="Candara" panose="020E0502030303020204" pitchFamily="34" charset="0"/>
              </a:rPr>
              <a:t> </a:t>
            </a:r>
            <a:r>
              <a:rPr lang="en-US" sz="1800" dirty="0"/>
              <a:t>JavaScript is extremely powerful and flexible, but it is often criticized for having unnecessary redundancy.</a:t>
            </a:r>
          </a:p>
          <a:p>
            <a:pPr algn="just">
              <a:lnSpc>
                <a:spcPct val="150000"/>
              </a:lnSpc>
            </a:pPr>
            <a:r>
              <a:rPr lang="en-US" sz="1800" dirty="0"/>
              <a:t>JavaScript developers often use abstractions such as </a:t>
            </a:r>
            <a:r>
              <a:rPr lang="en-US" sz="1800" dirty="0" err="1"/>
              <a:t>CoffeeScript</a:t>
            </a:r>
            <a:r>
              <a:rPr lang="en-US" sz="1800" dirty="0"/>
              <a:t> and Typescript, which provide easier syntax, powerful features, and compile to JavaScript.</a:t>
            </a:r>
          </a:p>
          <a:p>
            <a:pPr algn="just">
              <a:lnSpc>
                <a:spcPct val="150000"/>
              </a:lnSpc>
            </a:pPr>
            <a:r>
              <a:rPr lang="en-US" sz="1800" dirty="0"/>
              <a:t>ES6 was introduced to improve JavaScript and ensure that developers no longer needed to use abstractions or other techniques to write quality code, which leads to a lengthy process.</a:t>
            </a:r>
          </a:p>
        </p:txBody>
      </p:sp>
    </p:spTree>
    <p:extLst>
      <p:ext uri="{BB962C8B-B14F-4D97-AF65-F5344CB8AC3E}">
        <p14:creationId xmlns:p14="http://schemas.microsoft.com/office/powerpoint/2010/main" val="3229083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ES6 compatibility table</a:t>
            </a:r>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425" y="1550714"/>
            <a:ext cx="8412047" cy="4686598"/>
          </a:xfrm>
          <a:prstGeom prst="rect">
            <a:avLst/>
          </a:prstGeom>
          <a:noFill/>
          <a:ln w="31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499403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Running ECMAScript 6 in an Incompatible Browser</a:t>
            </a:r>
          </a:p>
        </p:txBody>
      </p:sp>
      <p:sp>
        <p:nvSpPr>
          <p:cNvPr id="3" name="Content Placeholder 2"/>
          <p:cNvSpPr>
            <a:spLocks noGrp="1"/>
          </p:cNvSpPr>
          <p:nvPr>
            <p:ph sz="quarter" idx="10"/>
          </p:nvPr>
        </p:nvSpPr>
        <p:spPr>
          <a:xfrm>
            <a:off x="290500" y="1412776"/>
            <a:ext cx="4155820" cy="4715504"/>
          </a:xfrm>
        </p:spPr>
        <p:txBody>
          <a:bodyPr>
            <a:normAutofit fontScale="92500"/>
          </a:bodyPr>
          <a:lstStyle/>
          <a:p>
            <a:pPr algn="just">
              <a:lnSpc>
                <a:spcPct val="150000"/>
              </a:lnSpc>
            </a:pPr>
            <a:r>
              <a:rPr lang="en-US" sz="1600" dirty="0">
                <a:latin typeface="Candara" panose="020E0502030303020204" pitchFamily="34" charset="0"/>
              </a:rPr>
              <a:t> </a:t>
            </a:r>
            <a:r>
              <a:rPr lang="en-US" sz="1800" dirty="0"/>
              <a:t>ES6 on development phase can embed the compiler like Babel, Type-Script, </a:t>
            </a:r>
            <a:r>
              <a:rPr lang="en-US" sz="1800" dirty="0" err="1"/>
              <a:t>Traceur</a:t>
            </a:r>
            <a:r>
              <a:rPr lang="en-US" sz="1800" dirty="0"/>
              <a:t> in the  webpages which compiles the ES6 to simple browser supportable JavaScript code.</a:t>
            </a:r>
          </a:p>
          <a:p>
            <a:pPr algn="just">
              <a:lnSpc>
                <a:spcPct val="150000"/>
              </a:lnSpc>
            </a:pPr>
            <a:r>
              <a:rPr lang="en-US" sz="1800" dirty="0"/>
              <a:t>On production phase, It is  recommended to  use node compiler to compile and embed the compiled JS in web pages using the node packages of mentioned compilers.</a:t>
            </a:r>
            <a:endParaRPr lang="en-US" dirty="0"/>
          </a:p>
          <a:p>
            <a:pPr algn="just">
              <a:lnSpc>
                <a:spcPct val="150000"/>
              </a:lnSpc>
            </a:pPr>
            <a:endParaRPr lang="en-US" sz="1800" dirty="0"/>
          </a:p>
        </p:txBody>
      </p:sp>
      <p:pic>
        <p:nvPicPr>
          <p:cNvPr id="5" name="Content Placeholder 4"/>
          <p:cNvPicPr>
            <a:picLocks noGrp="1" noChangeAspect="1"/>
          </p:cNvPicPr>
          <p:nvPr>
            <p:ph sz="quarter" idx="11"/>
          </p:nvPr>
        </p:nvPicPr>
        <p:blipFill>
          <a:blip r:embed="rId3">
            <a:extLst>
              <a:ext uri="{28A0092B-C50C-407E-A947-70E740481C1C}">
                <a14:useLocalDpi xmlns:a14="http://schemas.microsoft.com/office/drawing/2010/main" val="0"/>
              </a:ext>
            </a:extLst>
          </a:blip>
          <a:stretch>
            <a:fillRect/>
          </a:stretch>
        </p:blipFill>
        <p:spPr>
          <a:xfrm>
            <a:off x="4637088" y="2060848"/>
            <a:ext cx="4154487" cy="3379463"/>
          </a:xfrm>
        </p:spPr>
      </p:pic>
    </p:spTree>
    <p:extLst>
      <p:ext uri="{BB962C8B-B14F-4D97-AF65-F5344CB8AC3E}">
        <p14:creationId xmlns:p14="http://schemas.microsoft.com/office/powerpoint/2010/main" val="3627408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Compiling ES6 using Babel online compiler</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132854"/>
            <a:ext cx="8685892" cy="3534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547664" y="5712865"/>
            <a:ext cx="6048672" cy="369332"/>
          </a:xfrm>
          <a:prstGeom prst="rect">
            <a:avLst/>
          </a:prstGeom>
          <a:noFill/>
        </p:spPr>
        <p:txBody>
          <a:bodyPr wrap="square" rtlCol="0">
            <a:spAutoFit/>
          </a:bodyPr>
          <a:lstStyle/>
          <a:p>
            <a:pPr algn="ctr"/>
            <a:r>
              <a:rPr lang="en-US" b="1" dirty="0">
                <a:solidFill>
                  <a:schemeClr val="tx2">
                    <a:lumMod val="50000"/>
                  </a:schemeClr>
                </a:solidFill>
              </a:rPr>
              <a:t>https://babeljs.io/repl/</a:t>
            </a:r>
          </a:p>
        </p:txBody>
      </p:sp>
      <p:sp>
        <p:nvSpPr>
          <p:cNvPr id="8" name="TextBox 7"/>
          <p:cNvSpPr txBox="1"/>
          <p:nvPr/>
        </p:nvSpPr>
        <p:spPr>
          <a:xfrm>
            <a:off x="2627784" y="1710100"/>
            <a:ext cx="3888432" cy="369332"/>
          </a:xfrm>
          <a:prstGeom prst="rect">
            <a:avLst/>
          </a:prstGeom>
          <a:noFill/>
        </p:spPr>
        <p:txBody>
          <a:bodyPr wrap="square" rtlCol="0">
            <a:spAutoFit/>
          </a:bodyPr>
          <a:lstStyle/>
          <a:p>
            <a:pPr algn="ctr"/>
            <a:r>
              <a:rPr lang="en-US" dirty="0">
                <a:solidFill>
                  <a:schemeClr val="tx2">
                    <a:lumMod val="50000"/>
                  </a:schemeClr>
                </a:solidFill>
              </a:rPr>
              <a:t>Babel </a:t>
            </a:r>
            <a:r>
              <a:rPr lang="en-US" dirty="0" err="1">
                <a:solidFill>
                  <a:schemeClr val="tx2">
                    <a:lumMod val="50000"/>
                  </a:schemeClr>
                </a:solidFill>
              </a:rPr>
              <a:t>Transpiler</a:t>
            </a:r>
            <a:endParaRPr lang="en-US" dirty="0">
              <a:solidFill>
                <a:schemeClr val="tx2">
                  <a:lumMod val="50000"/>
                </a:schemeClr>
              </a:solidFill>
            </a:endParaRPr>
          </a:p>
        </p:txBody>
      </p:sp>
    </p:spTree>
    <p:extLst>
      <p:ext uri="{BB962C8B-B14F-4D97-AF65-F5344CB8AC3E}">
        <p14:creationId xmlns:p14="http://schemas.microsoft.com/office/powerpoint/2010/main" val="772302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Compiling ES6 using TypeScript online compiler</a:t>
            </a:r>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16925"/>
            <a:ext cx="8418550" cy="4453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123728" y="5949280"/>
            <a:ext cx="4824536" cy="369332"/>
          </a:xfrm>
          <a:prstGeom prst="rect">
            <a:avLst/>
          </a:prstGeom>
          <a:noFill/>
        </p:spPr>
        <p:txBody>
          <a:bodyPr wrap="square" rtlCol="0">
            <a:spAutoFit/>
          </a:bodyPr>
          <a:lstStyle/>
          <a:p>
            <a:r>
              <a:rPr lang="en-US" dirty="0">
                <a:solidFill>
                  <a:schemeClr val="tx2">
                    <a:lumMod val="50000"/>
                  </a:schemeClr>
                </a:solidFill>
              </a:rPr>
              <a:t>https://www.typescriptlang.org/play/index.html</a:t>
            </a:r>
          </a:p>
        </p:txBody>
      </p:sp>
      <p:sp>
        <p:nvSpPr>
          <p:cNvPr id="7" name="TextBox 6"/>
          <p:cNvSpPr txBox="1"/>
          <p:nvPr/>
        </p:nvSpPr>
        <p:spPr>
          <a:xfrm>
            <a:off x="2591780" y="1147593"/>
            <a:ext cx="3888432" cy="369332"/>
          </a:xfrm>
          <a:prstGeom prst="rect">
            <a:avLst/>
          </a:prstGeom>
          <a:noFill/>
        </p:spPr>
        <p:txBody>
          <a:bodyPr wrap="square" rtlCol="0">
            <a:spAutoFit/>
          </a:bodyPr>
          <a:lstStyle/>
          <a:p>
            <a:pPr algn="ctr"/>
            <a:r>
              <a:rPr lang="en-US" dirty="0">
                <a:solidFill>
                  <a:schemeClr val="tx2">
                    <a:lumMod val="50000"/>
                  </a:schemeClr>
                </a:solidFill>
              </a:rPr>
              <a:t>TypeScript </a:t>
            </a:r>
            <a:r>
              <a:rPr lang="en-US" dirty="0" err="1">
                <a:solidFill>
                  <a:schemeClr val="tx2">
                    <a:lumMod val="50000"/>
                  </a:schemeClr>
                </a:solidFill>
              </a:rPr>
              <a:t>Transpiler</a:t>
            </a:r>
            <a:endParaRPr lang="en-US" dirty="0">
              <a:solidFill>
                <a:schemeClr val="tx2">
                  <a:lumMod val="50000"/>
                </a:schemeClr>
              </a:solidFill>
            </a:endParaRPr>
          </a:p>
        </p:txBody>
      </p:sp>
    </p:spTree>
    <p:extLst>
      <p:ext uri="{BB962C8B-B14F-4D97-AF65-F5344CB8AC3E}">
        <p14:creationId xmlns:p14="http://schemas.microsoft.com/office/powerpoint/2010/main" val="3896219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Compiling ES6 using </a:t>
            </a:r>
            <a:r>
              <a:rPr lang="en-US" sz="3000" dirty="0" err="1"/>
              <a:t>Traceur</a:t>
            </a:r>
            <a:r>
              <a:rPr lang="en-US" sz="3000" dirty="0"/>
              <a:t> online compiler</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484784"/>
            <a:ext cx="7992888" cy="4439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691680" y="5949280"/>
            <a:ext cx="5904656" cy="369332"/>
          </a:xfrm>
          <a:prstGeom prst="rect">
            <a:avLst/>
          </a:prstGeom>
          <a:noFill/>
        </p:spPr>
        <p:txBody>
          <a:bodyPr wrap="square" rtlCol="0">
            <a:spAutoFit/>
          </a:bodyPr>
          <a:lstStyle/>
          <a:p>
            <a:r>
              <a:rPr lang="en-US" dirty="0">
                <a:solidFill>
                  <a:schemeClr val="tx2">
                    <a:lumMod val="50000"/>
                  </a:schemeClr>
                </a:solidFill>
              </a:rPr>
              <a:t>https://google.github.io/traceur-compiler/demo/repl.html#</a:t>
            </a:r>
          </a:p>
        </p:txBody>
      </p:sp>
      <p:sp>
        <p:nvSpPr>
          <p:cNvPr id="6" name="TextBox 5"/>
          <p:cNvSpPr txBox="1"/>
          <p:nvPr/>
        </p:nvSpPr>
        <p:spPr>
          <a:xfrm>
            <a:off x="2591780" y="1147593"/>
            <a:ext cx="3888432" cy="369332"/>
          </a:xfrm>
          <a:prstGeom prst="rect">
            <a:avLst/>
          </a:prstGeom>
          <a:noFill/>
        </p:spPr>
        <p:txBody>
          <a:bodyPr wrap="square" rtlCol="0">
            <a:spAutoFit/>
          </a:bodyPr>
          <a:lstStyle/>
          <a:p>
            <a:pPr algn="ctr"/>
            <a:r>
              <a:rPr lang="en-US" dirty="0" err="1">
                <a:solidFill>
                  <a:schemeClr val="tx2">
                    <a:lumMod val="50000"/>
                  </a:schemeClr>
                </a:solidFill>
              </a:rPr>
              <a:t>Traceur</a:t>
            </a:r>
            <a:r>
              <a:rPr lang="en-US" dirty="0">
                <a:solidFill>
                  <a:schemeClr val="tx2">
                    <a:lumMod val="50000"/>
                  </a:schemeClr>
                </a:solidFill>
              </a:rPr>
              <a:t> </a:t>
            </a:r>
            <a:r>
              <a:rPr lang="en-US" dirty="0" err="1">
                <a:solidFill>
                  <a:schemeClr val="tx2">
                    <a:lumMod val="50000"/>
                  </a:schemeClr>
                </a:solidFill>
              </a:rPr>
              <a:t>Transpiler</a:t>
            </a:r>
            <a:endParaRPr lang="en-US" dirty="0">
              <a:solidFill>
                <a:schemeClr val="tx2">
                  <a:lumMod val="50000"/>
                </a:schemeClr>
              </a:solidFill>
            </a:endParaRPr>
          </a:p>
        </p:txBody>
      </p:sp>
    </p:spTree>
    <p:extLst>
      <p:ext uri="{BB962C8B-B14F-4D97-AF65-F5344CB8AC3E}">
        <p14:creationId xmlns:p14="http://schemas.microsoft.com/office/powerpoint/2010/main" val="31921840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2A668E2-A2C0-441C-98B1-C064EF3C7B80}" vid="{275EFF7A-992F-43CC-9E2C-78EACCB73B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Props1.xml><?xml version="1.0" encoding="utf-8"?>
<ds:datastoreItem xmlns:ds="http://schemas.openxmlformats.org/officeDocument/2006/customXml" ds:itemID="{F6EC0163-8A7C-436E-AAE3-AC0200E492D0}"/>
</file>

<file path=customXml/itemProps2.xml><?xml version="1.0" encoding="utf-8"?>
<ds:datastoreItem xmlns:ds="http://schemas.openxmlformats.org/officeDocument/2006/customXml" ds:itemID="{E6D7665F-8C87-49F1-94B0-6D13FB5E127F}">
  <ds:schemaRefs>
    <ds:schemaRef ds:uri="http://schemas.microsoft.com/sharepoint/v3/contenttype/forms"/>
  </ds:schemaRefs>
</ds:datastoreItem>
</file>

<file path=customXml/itemProps3.xml><?xml version="1.0" encoding="utf-8"?>
<ds:datastoreItem xmlns:ds="http://schemas.openxmlformats.org/officeDocument/2006/customXml" ds:itemID="{E63433B7-998A-4D4C-91CD-BC966B06FCAD}">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14244</TotalTime>
  <Words>694</Words>
  <Application>Microsoft Office PowerPoint</Application>
  <PresentationFormat>On-screen Show (4:3)</PresentationFormat>
  <Paragraphs>59</Paragraphs>
  <Slides>11</Slides>
  <Notes>11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8" baseType="lpstr">
      <vt:lpstr>Arial</vt:lpstr>
      <vt:lpstr>Calibri</vt:lpstr>
      <vt:lpstr>Candara</vt:lpstr>
      <vt:lpstr>Verdana</vt:lpstr>
      <vt:lpstr>Wingdings</vt:lpstr>
      <vt:lpstr>Section slides</vt:lpstr>
      <vt:lpstr>think-cell Slide</vt:lpstr>
      <vt:lpstr>JavaScript ES6</vt:lpstr>
      <vt:lpstr>Lesson Objectives</vt:lpstr>
      <vt:lpstr>Introduction</vt:lpstr>
      <vt:lpstr>Why ECMAScript 6 ?</vt:lpstr>
      <vt:lpstr>ES6 compatibility table</vt:lpstr>
      <vt:lpstr>Running ECMAScript 6 in an Incompatible Browser</vt:lpstr>
      <vt:lpstr>Compiling ES6 using Babel online compiler</vt:lpstr>
      <vt:lpstr>Compiling ES6 using TypeScript online compiler</vt:lpstr>
      <vt:lpstr>Compiling ES6 using Traceur online compiler</vt:lpstr>
      <vt:lpstr>Online ES6 Editor – es6fiddle.net</vt:lpstr>
      <vt:lpstr>Summary</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React.js-Classbook-Lesson01</dc:title>
  <dc:subject>React.js - Class book</dc:subject>
  <dc:creator>Karthik Muthukrishnan</dc:creator>
  <dc:description>React.js - Class book created by Karthik M (714709)</dc:description>
  <cp:lastModifiedBy>Tembhare, Anjulata</cp:lastModifiedBy>
  <cp:revision>1188</cp:revision>
  <dcterms:created xsi:type="dcterms:W3CDTF">2014-04-28T11:21:39Z</dcterms:created>
  <dcterms:modified xsi:type="dcterms:W3CDTF">2019-02-09T12:04:32Z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0x010100064F797F9BD2124B9B89E1787624A7F8</vt:lpwstr>
  </property>
</Properties>
</file>