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689" r:id="rId5"/>
  </p:sldMasterIdLst>
  <p:notesMasterIdLst>
    <p:notesMasterId r:id="rId31"/>
  </p:notesMasterIdLst>
  <p:handoutMasterIdLst>
    <p:handoutMasterId r:id="rId32"/>
  </p:handoutMasterIdLst>
  <p:sldIdLst>
    <p:sldId id="556" r:id="rId6"/>
    <p:sldId id="703" r:id="rId7"/>
    <p:sldId id="557" r:id="rId8"/>
    <p:sldId id="552" r:id="rId9"/>
    <p:sldId id="560" r:id="rId10"/>
    <p:sldId id="561" r:id="rId11"/>
    <p:sldId id="562" r:id="rId12"/>
    <p:sldId id="563" r:id="rId13"/>
    <p:sldId id="564" r:id="rId14"/>
    <p:sldId id="565" r:id="rId15"/>
    <p:sldId id="566" r:id="rId16"/>
    <p:sldId id="567" r:id="rId17"/>
    <p:sldId id="568" r:id="rId18"/>
    <p:sldId id="569" r:id="rId19"/>
    <p:sldId id="570" r:id="rId20"/>
    <p:sldId id="571" r:id="rId21"/>
    <p:sldId id="577" r:id="rId22"/>
    <p:sldId id="578" r:id="rId23"/>
    <p:sldId id="572" r:id="rId24"/>
    <p:sldId id="573" r:id="rId25"/>
    <p:sldId id="588" r:id="rId26"/>
    <p:sldId id="590" r:id="rId27"/>
    <p:sldId id="589" r:id="rId28"/>
    <p:sldId id="591" r:id="rId29"/>
    <p:sldId id="701" r:id="rId3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A1E4"/>
    <a:srgbClr val="E6E8F2"/>
    <a:srgbClr val="D0D4E8"/>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66545" autoAdjust="0"/>
  </p:normalViewPr>
  <p:slideViewPr>
    <p:cSldViewPr>
      <p:cViewPr varScale="1">
        <p:scale>
          <a:sx n="56" d="100"/>
          <a:sy n="56" d="100"/>
        </p:scale>
        <p:origin x="60" y="53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p:scale>
          <a:sx n="70" d="100"/>
          <a:sy n="70" d="100"/>
        </p:scale>
        <p:origin x="-1404" y="88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8F45B8CD-F359-4D94-8AD1-923710D8C70B}" type="datetimeFigureOut">
              <a:rPr lang="en-US" smtClean="0"/>
              <a:pPr/>
              <a:t>2/9/2019</a:t>
            </a:fld>
            <a:endParaRPr lang="en-IN"/>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IN"/>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F135FA1E-2594-4534-BDDE-F96DBDDC8208}" type="slidenum">
              <a:rPr lang="en-IN" smtClean="0"/>
              <a:pPr/>
              <a:t>‹#›</a:t>
            </a:fld>
            <a:endParaRPr lang="en-IN"/>
          </a:p>
        </p:txBody>
      </p:sp>
    </p:spTree>
    <p:extLst>
      <p:ext uri="{BB962C8B-B14F-4D97-AF65-F5344CB8AC3E}">
        <p14:creationId xmlns:p14="http://schemas.microsoft.com/office/powerpoint/2010/main" val="30669877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714500" y="449263"/>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1752586" y="4305565"/>
            <a:ext cx="4800634" cy="4320540"/>
          </a:xfrm>
          <a:prstGeom prst="rect">
            <a:avLst/>
          </a:prstGeom>
        </p:spPr>
        <p:txBody>
          <a:bodyPr vert="horz" lIns="96661" tIns="48331" rIns="96661" bIns="48331"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14"/>
          <p:cNvSpPr>
            <a:spLocks noChangeArrowheads="1"/>
          </p:cNvSpPr>
          <p:nvPr/>
        </p:nvSpPr>
        <p:spPr bwMode="auto">
          <a:xfrm>
            <a:off x="-14808" y="11063"/>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a:solidFill>
                  <a:schemeClr val="tx1"/>
                </a:solidFill>
                <a:latin typeface="Arial" panose="020B0604020202020204" pitchFamily="34" charset="0"/>
                <a:cs typeface="Arial" panose="020B0604020202020204" pitchFamily="34" charset="0"/>
              </a:rPr>
              <a:t>ECMASCRIPT</a:t>
            </a:r>
            <a:r>
              <a:rPr lang="en-US" sz="1300" baseline="0" dirty="0">
                <a:solidFill>
                  <a:schemeClr val="tx1"/>
                </a:solidFill>
                <a:latin typeface="Arial" panose="020B0604020202020204" pitchFamily="34" charset="0"/>
                <a:cs typeface="Arial" panose="020B0604020202020204" pitchFamily="34" charset="0"/>
              </a:rPr>
              <a:t> 2015 (ES6)</a:t>
            </a:r>
            <a:r>
              <a:rPr lang="en-US" sz="1300" dirty="0">
                <a:solidFill>
                  <a:schemeClr val="tx1"/>
                </a:solidFill>
                <a:latin typeface="Arial" panose="020B0604020202020204" pitchFamily="34" charset="0"/>
                <a:cs typeface="Arial" panose="020B0604020202020204" pitchFamily="34" charset="0"/>
              </a:rPr>
              <a:t>		</a:t>
            </a:r>
            <a:endParaRPr lang="en-US" dirty="0">
              <a:solidFill>
                <a:schemeClr val="tx1"/>
              </a:solidFill>
              <a:latin typeface="Arial" panose="020B0604020202020204" pitchFamily="34" charset="0"/>
              <a:cs typeface="Arial" panose="020B0604020202020204" pitchFamily="34" charset="0"/>
            </a:endParaRPr>
          </a:p>
        </p:txBody>
      </p:sp>
      <p:sp>
        <p:nvSpPr>
          <p:cNvPr id="9" name="Rectangle 14"/>
          <p:cNvSpPr>
            <a:spLocks noChangeArrowheads="1"/>
          </p:cNvSpPr>
          <p:nvPr/>
        </p:nvSpPr>
        <p:spPr bwMode="auto">
          <a:xfrm>
            <a:off x="4226979" y="9020610"/>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Arial" panose="020B0604020202020204" pitchFamily="34" charset="0"/>
                <a:cs typeface="Arial" panose="020B0604020202020204" pitchFamily="34" charset="0"/>
              </a:rPr>
              <a:t>		    Page 0-</a:t>
            </a:r>
            <a:fld id="{BD9FB300-F9DC-4669-88F4-967ABA23CC04}" type="slidenum">
              <a:rPr lang="en-US" sz="1100" smtClean="0">
                <a:latin typeface="Arial" panose="020B0604020202020204" pitchFamily="34" charset="0"/>
                <a:cs typeface="Arial" panose="020B0604020202020204"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Arial" panose="020B0604020202020204" pitchFamily="34" charset="0"/>
                <a:cs typeface="Arial" panose="020B0604020202020204" pitchFamily="34" charset="0"/>
              </a:rPr>
              <a:t> </a:t>
            </a:r>
          </a:p>
          <a:p>
            <a:endParaRPr lang="en-US" sz="1100" dirty="0">
              <a:latin typeface="Arial" panose="020B0604020202020204" pitchFamily="34" charset="0"/>
              <a:cs typeface="Arial" panose="020B0604020202020204" pitchFamily="34" charset="0"/>
            </a:endParaRPr>
          </a:p>
        </p:txBody>
      </p:sp>
      <p:sp>
        <p:nvSpPr>
          <p:cNvPr id="10" name="Line 8"/>
          <p:cNvSpPr>
            <a:spLocks noChangeShapeType="1"/>
          </p:cNvSpPr>
          <p:nvPr/>
        </p:nvSpPr>
        <p:spPr bwMode="auto">
          <a:xfrm>
            <a:off x="1523985" y="375016"/>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Text Box 9"/>
          <p:cNvSpPr txBox="1">
            <a:spLocks noChangeArrowheads="1"/>
          </p:cNvSpPr>
          <p:nvPr/>
        </p:nvSpPr>
        <p:spPr bwMode="auto">
          <a:xfrm>
            <a:off x="0" y="675056"/>
            <a:ext cx="1447785" cy="497715"/>
          </a:xfrm>
          <a:prstGeom prst="rect">
            <a:avLst/>
          </a:prstGeom>
          <a:noFill/>
          <a:ln w="9525">
            <a:noFill/>
            <a:miter lim="800000"/>
            <a:headEnd/>
            <a:tailEnd/>
          </a:ln>
          <a:effectLst/>
        </p:spPr>
        <p:txBody>
          <a:bodyPr wrap="square" lIns="96661" tIns="48331" rIns="96661" bIns="48331">
            <a:spAutoFit/>
          </a:bodyPr>
          <a:lstStyle/>
          <a:p>
            <a:pPr>
              <a:spcBef>
                <a:spcPct val="50000"/>
              </a:spcBef>
            </a:pPr>
            <a:r>
              <a:rPr lang="en-US" sz="1300" b="1" dirty="0">
                <a:latin typeface="Arial" panose="020B0604020202020204" pitchFamily="34" charset="0"/>
                <a:cs typeface="Arial" panose="020B0604020202020204" pitchFamily="34" charset="0"/>
              </a:rPr>
              <a:t>Instructor Notes:</a:t>
            </a:r>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804864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6738" y="696913"/>
            <a:ext cx="4800600" cy="3600450"/>
          </a:xfrm>
        </p:spPr>
      </p:sp>
      <p:sp>
        <p:nvSpPr>
          <p:cNvPr id="3" name="Notes Placeholder 2"/>
          <p:cNvSpPr>
            <a:spLocks noGrp="1"/>
          </p:cNvSpPr>
          <p:nvPr>
            <p:ph type="body" idx="1"/>
          </p:nvPr>
        </p:nvSpPr>
        <p:spPr>
          <a:xfrm>
            <a:off x="1866925" y="4368492"/>
            <a:ext cx="4800634" cy="4320540"/>
          </a:xfrm>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947080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5"/>
            <a:ext cx="4800634" cy="4320540"/>
          </a:xfrm>
        </p:spPr>
        <p:txBody>
          <a:bodyPr>
            <a:normAutofit/>
          </a:bodyPr>
          <a:lstStyle/>
          <a:p>
            <a:pPr algn="just"/>
            <a:r>
              <a:rPr lang="en-US" sz="1000" dirty="0">
                <a:latin typeface="Arial" panose="020B0604020202020204" pitchFamily="34" charset="0"/>
                <a:cs typeface="Arial" panose="020B0604020202020204" pitchFamily="34" charset="0"/>
              </a:rPr>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5930" y="4440560"/>
            <a:ext cx="4824536" cy="564257"/>
          </a:xfrm>
          <a:prstGeom prst="rect">
            <a:avLst/>
          </a:prstGeom>
          <a:noFill/>
          <a:ln w="31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85762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6738" y="696913"/>
            <a:ext cx="4800600" cy="3600450"/>
          </a:xfrm>
        </p:spPr>
      </p:sp>
      <p:sp>
        <p:nvSpPr>
          <p:cNvPr id="3" name="Notes Placeholder 2"/>
          <p:cNvSpPr>
            <a:spLocks noGrp="1"/>
          </p:cNvSpPr>
          <p:nvPr>
            <p:ph type="body" idx="1"/>
          </p:nvPr>
        </p:nvSpPr>
        <p:spPr>
          <a:xfrm>
            <a:off x="1866925" y="4368492"/>
            <a:ext cx="4800634" cy="4320540"/>
          </a:xfrm>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380631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5"/>
            <a:ext cx="4800634" cy="4320540"/>
          </a:xfrm>
        </p:spPr>
        <p:txBody>
          <a:bodyPr>
            <a:normAutofit/>
          </a:bodyPr>
          <a:lstStyle/>
          <a:p>
            <a:pPr algn="just"/>
            <a:r>
              <a:rPr lang="en-US" sz="1000" dirty="0">
                <a:latin typeface="Arial" panose="020B0604020202020204" pitchFamily="34" charset="0"/>
                <a:cs typeface="Arial" panose="020B0604020202020204" pitchFamily="34" charset="0"/>
              </a:rPr>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6817" y="4562474"/>
            <a:ext cx="3876675" cy="1228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14723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6738" y="696913"/>
            <a:ext cx="4800600" cy="3600450"/>
          </a:xfrm>
        </p:spPr>
      </p:sp>
      <p:sp>
        <p:nvSpPr>
          <p:cNvPr id="3" name="Notes Placeholder 2"/>
          <p:cNvSpPr>
            <a:spLocks noGrp="1"/>
          </p:cNvSpPr>
          <p:nvPr>
            <p:ph type="body" idx="1"/>
          </p:nvPr>
        </p:nvSpPr>
        <p:spPr>
          <a:xfrm>
            <a:off x="1866925" y="4368492"/>
            <a:ext cx="4800634" cy="4320540"/>
          </a:xfrm>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830673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5"/>
            <a:ext cx="4800634" cy="4320540"/>
          </a:xfrm>
        </p:spPr>
        <p:txBody>
          <a:bodyPr>
            <a:normAutofit/>
          </a:bodyPr>
          <a:lstStyle/>
          <a:p>
            <a:pPr algn="just"/>
            <a:r>
              <a:rPr lang="en-US" sz="1000" dirty="0">
                <a:latin typeface="Arial" panose="020B0604020202020204" pitchFamily="34" charset="0"/>
                <a:cs typeface="Arial" panose="020B0604020202020204" pitchFamily="34" charset="0"/>
              </a:rPr>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780901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6738" y="696913"/>
            <a:ext cx="4800600" cy="3600450"/>
          </a:xfrm>
        </p:spPr>
      </p:sp>
      <p:sp>
        <p:nvSpPr>
          <p:cNvPr id="3" name="Notes Placeholder 2"/>
          <p:cNvSpPr>
            <a:spLocks noGrp="1"/>
          </p:cNvSpPr>
          <p:nvPr>
            <p:ph type="body" idx="1"/>
          </p:nvPr>
        </p:nvSpPr>
        <p:spPr>
          <a:xfrm>
            <a:off x="1866925" y="4368492"/>
            <a:ext cx="4800634" cy="4320540"/>
          </a:xfrm>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401680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641376" y="4305565"/>
            <a:ext cx="4800634" cy="4320540"/>
          </a:xfrm>
        </p:spPr>
        <p:txBody>
          <a:bodyPr>
            <a:normAutofit/>
          </a:bodyPr>
          <a:lstStyle/>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endParaRPr lang="en-US" sz="1000" dirty="0">
              <a:latin typeface="Arial" panose="020B0604020202020204" pitchFamily="34" charset="0"/>
              <a:cs typeface="Arial" panose="020B0604020202020204" pitchFamily="34" charset="0"/>
            </a:endParaRPr>
          </a:p>
          <a:p>
            <a:pPr algn="just"/>
            <a:r>
              <a:rPr lang="en-US" sz="1000" dirty="0">
                <a:latin typeface="Arial" panose="020B0604020202020204" pitchFamily="34" charset="0"/>
                <a:cs typeface="Arial" panose="020B0604020202020204" pitchFamily="34" charset="0"/>
              </a:rPr>
              <a:t>The custom function takes two parameters, that is, the first parameter is an array of string literals of the template string and the second parameter is an array of resolved values of the expressions. The second parameter is passed as multiple arguments therefore we use the rest argument.</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3384" y="4440560"/>
            <a:ext cx="4775622" cy="299661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955284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6738" y="696913"/>
            <a:ext cx="4800600" cy="3600450"/>
          </a:xfrm>
        </p:spPr>
      </p:sp>
      <p:sp>
        <p:nvSpPr>
          <p:cNvPr id="3" name="Notes Placeholder 2"/>
          <p:cNvSpPr>
            <a:spLocks noGrp="1"/>
          </p:cNvSpPr>
          <p:nvPr>
            <p:ph type="body" idx="1"/>
          </p:nvPr>
        </p:nvSpPr>
        <p:spPr>
          <a:xfrm>
            <a:off x="1866925" y="4368492"/>
            <a:ext cx="4800634" cy="4320540"/>
          </a:xfrm>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199591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5"/>
            <a:ext cx="4800634" cy="4320540"/>
          </a:xfrm>
        </p:spPr>
        <p:txBody>
          <a:bodyPr>
            <a:normAutofit/>
          </a:bodyPr>
          <a:lstStyle/>
          <a:p>
            <a:pPr algn="just"/>
            <a:r>
              <a:rPr lang="en-US" sz="1000" dirty="0">
                <a:latin typeface="Arial" panose="020B0604020202020204" pitchFamily="34" charset="0"/>
                <a:cs typeface="Arial" panose="020B0604020202020204" pitchFamily="34" charset="0"/>
              </a:rPr>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5332" y="4296545"/>
            <a:ext cx="4737695" cy="446449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07394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7363"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173313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6738" y="696913"/>
            <a:ext cx="4800600" cy="3600450"/>
          </a:xfrm>
        </p:spPr>
      </p:sp>
      <p:sp>
        <p:nvSpPr>
          <p:cNvPr id="3" name="Notes Placeholder 2"/>
          <p:cNvSpPr>
            <a:spLocks noGrp="1"/>
          </p:cNvSpPr>
          <p:nvPr>
            <p:ph type="body" idx="1"/>
          </p:nvPr>
        </p:nvSpPr>
        <p:spPr>
          <a:xfrm>
            <a:off x="1866925" y="4368492"/>
            <a:ext cx="4800634" cy="4320540"/>
          </a:xfrm>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199860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5"/>
            <a:ext cx="4800634" cy="4320540"/>
          </a:xfrm>
        </p:spPr>
        <p:txBody>
          <a:bodyPr>
            <a:normAutofit/>
          </a:bodyPr>
          <a:lstStyle/>
          <a:p>
            <a:pPr algn="just"/>
            <a:r>
              <a:rPr lang="en-US" sz="1000" dirty="0">
                <a:latin typeface="Arial" panose="020B0604020202020204" pitchFamily="34" charset="0"/>
                <a:cs typeface="Arial" panose="020B0604020202020204" pitchFamily="34" charset="0"/>
              </a:rPr>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73227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5"/>
            <a:ext cx="4800634" cy="4320540"/>
          </a:xfrm>
        </p:spPr>
        <p:txBody>
          <a:bodyPr>
            <a:normAutofit/>
          </a:bodyPr>
          <a:lstStyle/>
          <a:p>
            <a:pPr algn="just"/>
            <a:r>
              <a:rPr lang="en-US" sz="1000" dirty="0">
                <a:latin typeface="Arial" panose="020B0604020202020204" pitchFamily="34" charset="0"/>
                <a:cs typeface="Arial" panose="020B0604020202020204" pitchFamily="34" charset="0"/>
              </a:rPr>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2324197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6738" y="696913"/>
            <a:ext cx="4800600" cy="3600450"/>
          </a:xfrm>
        </p:spPr>
      </p:sp>
      <p:sp>
        <p:nvSpPr>
          <p:cNvPr id="3" name="Notes Placeholder 2"/>
          <p:cNvSpPr>
            <a:spLocks noGrp="1"/>
          </p:cNvSpPr>
          <p:nvPr>
            <p:ph type="body" idx="1"/>
          </p:nvPr>
        </p:nvSpPr>
        <p:spPr>
          <a:xfrm>
            <a:off x="1866925" y="4368492"/>
            <a:ext cx="4800634" cy="4320540"/>
          </a:xfrm>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0641212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5"/>
            <a:ext cx="4800634" cy="4320540"/>
          </a:xfrm>
        </p:spPr>
        <p:txBody>
          <a:bodyPr>
            <a:normAutofit/>
          </a:bodyPr>
          <a:lstStyle/>
          <a:p>
            <a:pPr algn="just"/>
            <a:r>
              <a:rPr lang="en-US" sz="1000" dirty="0">
                <a:latin typeface="Arial" panose="020B0604020202020204" pitchFamily="34" charset="0"/>
                <a:cs typeface="Arial" panose="020B0604020202020204" pitchFamily="34" charset="0"/>
              </a:rPr>
              <a:t>While referring to the well-known symbols in the text, we usually prefix them using the @@ notation. For example, the </a:t>
            </a:r>
            <a:r>
              <a:rPr lang="en-US" sz="1000" dirty="0" err="1">
                <a:latin typeface="Arial" panose="020B0604020202020204" pitchFamily="34" charset="0"/>
                <a:cs typeface="Arial" panose="020B0604020202020204" pitchFamily="34" charset="0"/>
              </a:rPr>
              <a:t>Symbol.iterator</a:t>
            </a:r>
            <a:r>
              <a:rPr lang="en-US" sz="1000" dirty="0">
                <a:latin typeface="Arial" panose="020B0604020202020204" pitchFamily="34" charset="0"/>
                <a:cs typeface="Arial" panose="020B0604020202020204" pitchFamily="34" charset="0"/>
              </a:rPr>
              <a:t> symbol is referred to as the @@iterator method. This is done to make it easier to refer to the well-known symbols in the text.</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4347019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6738" y="696913"/>
            <a:ext cx="4800600" cy="3600450"/>
          </a:xfrm>
        </p:spPr>
      </p:sp>
      <p:sp>
        <p:nvSpPr>
          <p:cNvPr id="3" name="Notes Placeholder 2"/>
          <p:cNvSpPr>
            <a:spLocks noGrp="1"/>
          </p:cNvSpPr>
          <p:nvPr>
            <p:ph type="body" idx="1"/>
          </p:nvPr>
        </p:nvSpPr>
        <p:spPr>
          <a:xfrm>
            <a:off x="1838350" y="4368492"/>
            <a:ext cx="4800634" cy="4320540"/>
          </a:xfrm>
        </p:spPr>
        <p:txBody>
          <a:bodyPr>
            <a:normAutofit/>
          </a:bodyPr>
          <a:lstStyle/>
          <a:p>
            <a:pPr defTabSz="966612">
              <a:defRPr/>
            </a:pPr>
            <a:endParaRPr lang="en-US" dirty="0"/>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266500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5"/>
            <a:ext cx="4800634" cy="4320540"/>
          </a:xfrm>
        </p:spPr>
        <p:txBody>
          <a:bodyPr>
            <a:normAutofit/>
          </a:bodyPr>
          <a:lstStyle/>
          <a:p>
            <a:pPr algn="just"/>
            <a:r>
              <a:rPr lang="en-US" sz="1000" dirty="0">
                <a:latin typeface="Arial" panose="020B0604020202020204" pitchFamily="34" charset="0"/>
                <a:cs typeface="Arial" panose="020B0604020202020204" pitchFamily="34" charset="0"/>
              </a:rPr>
              <a:t>Variables that are declared using the </a:t>
            </a:r>
            <a:r>
              <a:rPr lang="en-US" sz="1000" dirty="0" err="1">
                <a:latin typeface="Arial" panose="020B0604020202020204" pitchFamily="34" charset="0"/>
                <a:cs typeface="Arial" panose="020B0604020202020204" pitchFamily="34" charset="0"/>
              </a:rPr>
              <a:t>var</a:t>
            </a:r>
            <a:r>
              <a:rPr lang="en-US" sz="1000" dirty="0">
                <a:latin typeface="Arial" panose="020B0604020202020204" pitchFamily="34" charset="0"/>
                <a:cs typeface="Arial" panose="020B0604020202020204" pitchFamily="34" charset="0"/>
              </a:rPr>
              <a:t> keyword are called as function scoped variables. Using </a:t>
            </a:r>
            <a:r>
              <a:rPr lang="en-US" sz="1000" b="1" i="1" dirty="0" err="1">
                <a:latin typeface="Arial" panose="020B0604020202020204" pitchFamily="34" charset="0"/>
                <a:cs typeface="Arial" panose="020B0604020202020204" pitchFamily="34" charset="0"/>
              </a:rPr>
              <a:t>var</a:t>
            </a:r>
            <a:r>
              <a:rPr lang="en-US" sz="1000" dirty="0">
                <a:latin typeface="Arial" panose="020B0604020202020204" pitchFamily="34" charset="0"/>
                <a:cs typeface="Arial" panose="020B0604020202020204" pitchFamily="34" charset="0"/>
              </a:rPr>
              <a:t> keyword we cannot define block-scoped variables. The function scoped variables are accessible globally to the script, i.e. throughout the script, if declared outside a function. Similarly, if the function scoped variables are declared inside a function, then they become accessible throughout the function, but not outside the function.</a:t>
            </a:r>
          </a:p>
          <a:p>
            <a:pPr algn="just"/>
            <a:endParaRPr lang="en-US" sz="1000" dirty="0">
              <a:latin typeface="Arial" panose="020B0604020202020204" pitchFamily="34" charset="0"/>
              <a:cs typeface="Arial" panose="020B0604020202020204" pitchFamily="34" charset="0"/>
            </a:endParaRPr>
          </a:p>
          <a:p>
            <a:pPr algn="just"/>
            <a:r>
              <a:rPr lang="en-US" sz="1000" dirty="0">
                <a:latin typeface="Arial" panose="020B0604020202020204" pitchFamily="34" charset="0"/>
                <a:cs typeface="Arial" panose="020B0604020202020204" pitchFamily="34" charset="0"/>
              </a:rPr>
              <a:t>Hoisting is JavaScript's default behavior of moving all declarations to the top of the current scope. i.e.  variable can be used before it has been declared. At the same time JavaScript hoists declarations, not initializations.</a:t>
            </a:r>
          </a:p>
          <a:p>
            <a:pPr algn="just"/>
            <a:endParaRPr lang="en-US" sz="1000" dirty="0">
              <a:latin typeface="Arial" panose="020B0604020202020204" pitchFamily="34" charset="0"/>
              <a:cs typeface="Arial" panose="020B0604020202020204" pitchFamily="34" charset="0"/>
            </a:endParaRPr>
          </a:p>
          <a:p>
            <a:pPr algn="just"/>
            <a:r>
              <a:rPr lang="en-US" sz="1000" dirty="0">
                <a:latin typeface="Arial" panose="020B0604020202020204" pitchFamily="34" charset="0"/>
                <a:cs typeface="Arial" panose="020B0604020202020204" pitchFamily="34" charset="0"/>
              </a:rPr>
              <a:t>JavaScript in strict mode does not allow variables to be used if they are not declared. </a:t>
            </a:r>
            <a:r>
              <a:rPr lang="en-US" sz="1000" b="1" dirty="0">
                <a:latin typeface="Arial" panose="020B0604020202020204" pitchFamily="34" charset="0"/>
                <a:cs typeface="Arial" panose="020B0604020202020204" pitchFamily="34" charset="0"/>
              </a:rPr>
              <a:t>"use strict"; </a:t>
            </a:r>
            <a:r>
              <a:rPr lang="en-US" sz="1000" dirty="0">
                <a:latin typeface="Arial" panose="020B0604020202020204" pitchFamily="34" charset="0"/>
                <a:cs typeface="Arial" panose="020B0604020202020204" pitchFamily="34" charset="0"/>
              </a:rPr>
              <a:t>Defines that JavaScript code should be executed in "strict mode".</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3384" y="6744816"/>
            <a:ext cx="4826069" cy="1800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38366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6738" y="696913"/>
            <a:ext cx="4800600" cy="3600450"/>
          </a:xfrm>
        </p:spPr>
      </p:sp>
      <p:sp>
        <p:nvSpPr>
          <p:cNvPr id="3" name="Notes Placeholder 2"/>
          <p:cNvSpPr>
            <a:spLocks noGrp="1"/>
          </p:cNvSpPr>
          <p:nvPr>
            <p:ph type="body" idx="1"/>
          </p:nvPr>
        </p:nvSpPr>
        <p:spPr>
          <a:xfrm>
            <a:off x="1866925" y="4368492"/>
            <a:ext cx="4800634" cy="4320540"/>
          </a:xfrm>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817478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5"/>
            <a:ext cx="4800634" cy="4320540"/>
          </a:xfrm>
        </p:spPr>
        <p:txBody>
          <a:bodyPr>
            <a:normAutofit/>
          </a:bodyPr>
          <a:lstStyle/>
          <a:p>
            <a:pPr algn="just"/>
            <a:r>
              <a:rPr lang="en-US" sz="1000" dirty="0">
                <a:latin typeface="Arial" panose="020B0604020202020204" pitchFamily="34" charset="0"/>
                <a:cs typeface="Arial" panose="020B0604020202020204" pitchFamily="34" charset="0"/>
              </a:rPr>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434" y="4349502"/>
            <a:ext cx="4743450" cy="21621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30447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6738" y="696913"/>
            <a:ext cx="4800600" cy="3600450"/>
          </a:xfrm>
        </p:spPr>
      </p:sp>
      <p:sp>
        <p:nvSpPr>
          <p:cNvPr id="3" name="Notes Placeholder 2"/>
          <p:cNvSpPr>
            <a:spLocks noGrp="1"/>
          </p:cNvSpPr>
          <p:nvPr>
            <p:ph type="body" idx="1"/>
          </p:nvPr>
        </p:nvSpPr>
        <p:spPr>
          <a:xfrm>
            <a:off x="1866925" y="4368492"/>
            <a:ext cx="4800634" cy="4320540"/>
          </a:xfrm>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397235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5"/>
            <a:ext cx="4800634" cy="4320540"/>
          </a:xfrm>
        </p:spPr>
        <p:txBody>
          <a:bodyPr>
            <a:normAutofit/>
          </a:bodyPr>
          <a:lstStyle/>
          <a:p>
            <a:pPr algn="just"/>
            <a:r>
              <a:rPr lang="en-US" sz="1000" dirty="0">
                <a:latin typeface="Arial" panose="020B0604020202020204" pitchFamily="34" charset="0"/>
                <a:cs typeface="Arial" panose="020B0604020202020204" pitchFamily="34" charset="0"/>
              </a:rPr>
              <a:t> bind(), call() &amp; apply doesn't have any effect on the arrow function.</a:t>
            </a:r>
            <a:br>
              <a:rPr lang="en-US" sz="1000" dirty="0">
                <a:latin typeface="Arial" panose="020B0604020202020204" pitchFamily="34" charset="0"/>
                <a:cs typeface="Arial" panose="020B0604020202020204" pitchFamily="34" charset="0"/>
              </a:rPr>
            </a:br>
            <a:br>
              <a:rPr lang="en-US" sz="1000" dirty="0">
                <a:latin typeface="Arial" panose="020B0604020202020204" pitchFamily="34" charset="0"/>
                <a:cs typeface="Arial" panose="020B0604020202020204" pitchFamily="34" charset="0"/>
              </a:rPr>
            </a:br>
            <a:endParaRPr lang="en-US" sz="1000" dirty="0">
              <a:latin typeface="Arial" panose="020B0604020202020204" pitchFamily="34" charset="0"/>
              <a:cs typeface="Arial" panose="020B0604020202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9280" y="4728592"/>
            <a:ext cx="3771900" cy="25336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521945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6738" y="696913"/>
            <a:ext cx="4800600" cy="3600450"/>
          </a:xfrm>
        </p:spPr>
      </p:sp>
      <p:sp>
        <p:nvSpPr>
          <p:cNvPr id="3" name="Notes Placeholder 2"/>
          <p:cNvSpPr>
            <a:spLocks noGrp="1"/>
          </p:cNvSpPr>
          <p:nvPr>
            <p:ph type="body" idx="1"/>
          </p:nvPr>
        </p:nvSpPr>
        <p:spPr>
          <a:xfrm>
            <a:off x="1866925" y="4368492"/>
            <a:ext cx="4800634" cy="4320540"/>
          </a:xfrm>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331068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5"/>
            <a:ext cx="4800634" cy="4320540"/>
          </a:xfrm>
        </p:spPr>
        <p:txBody>
          <a:bodyPr>
            <a:normAutofit/>
          </a:bodyPr>
          <a:lstStyle/>
          <a:p>
            <a:pPr algn="just"/>
            <a:r>
              <a:rPr lang="en-US" sz="1000" dirty="0">
                <a:latin typeface="Arial" panose="020B0604020202020204" pitchFamily="34" charset="0"/>
                <a:cs typeface="Arial" panose="020B0604020202020204" pitchFamily="34" charset="0"/>
              </a:rPr>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942" y="4393203"/>
            <a:ext cx="4737353" cy="1935862"/>
          </a:xfrm>
          <a:prstGeom prst="rect">
            <a:avLst/>
          </a:prstGeom>
          <a:noFill/>
          <a:ln w="31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74836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1.emf"/><Relationship Id="rId2" Type="http://schemas.openxmlformats.org/officeDocument/2006/relationships/tags" Target="../tags/tag38.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2.xml"/><Relationship Id="rId4" Type="http://schemas.openxmlformats.org/officeDocument/2006/relationships/tags" Target="../tags/tag40.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4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4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hyperlink" Target="https://www.capgemini.com/optimize-your-business-and-it-operations" TargetMode="Externa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6.xml"/><Relationship Id="rId1" Type="http://schemas.openxmlformats.org/officeDocument/2006/relationships/tags" Target="../tags/tag45.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2.xml"/><Relationship Id="rId1" Type="http://schemas.openxmlformats.org/officeDocument/2006/relationships/tags" Target="../tags/tag4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8.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127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566437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332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380039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34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190008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5369"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426213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576266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564824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39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662033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2/9/2019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064499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7417"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387949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036289686"/>
      </p:ext>
    </p:extLst>
  </p:cSld>
  <p:clrMapOvr>
    <a:masterClrMapping/>
  </p:clrMapOvr>
  <p:extLst mod="1">
    <p:ext uri="{DCECCB84-F9BA-43D5-87BE-67443E8EF086}">
      <p15:sldGuideLst xmlns:p15="http://schemas.microsoft.com/office/powerpoint/2012/main">
        <p15:guide id="1" pos="7219">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773065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229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8192452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97691151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843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2774489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46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103310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8787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74055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95474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6482705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4603817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4215118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409061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3824952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5514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5608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817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720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0011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261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542501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6" Type="http://schemas.openxmlformats.org/officeDocument/2006/relationships/image" Target="../media/image10.sv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image" Target="../media/image9.png"/><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49"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09422694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5">
            <a:extLst>
              <a:ext uri="{96DAC541-7B7A-43D3-8B79-37D633B846F1}">
                <asvg:svgBlip xmlns:asvg="http://schemas.microsoft.com/office/drawing/2016/SVG/main" r:embed="rId1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85230262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a:t>JavaScript ES6</a:t>
            </a:r>
          </a:p>
        </p:txBody>
      </p:sp>
      <p:sp>
        <p:nvSpPr>
          <p:cNvPr id="12" name="Subtitle 11"/>
          <p:cNvSpPr>
            <a:spLocks noGrp="1"/>
          </p:cNvSpPr>
          <p:nvPr>
            <p:ph type="subTitle" idx="1"/>
          </p:nvPr>
        </p:nvSpPr>
        <p:spPr/>
        <p:txBody>
          <a:bodyPr>
            <a:normAutofit/>
          </a:bodyPr>
          <a:lstStyle/>
          <a:p>
            <a:pPr>
              <a:lnSpc>
                <a:spcPct val="100000"/>
              </a:lnSpc>
            </a:pPr>
            <a:r>
              <a:rPr lang="en-US" sz="2000" dirty="0"/>
              <a:t>Lesson</a:t>
            </a:r>
            <a:r>
              <a:rPr lang="en-US" sz="2000"/>
              <a:t>: 14</a:t>
            </a:r>
            <a:endParaRPr lang="en-US" sz="2000" dirty="0"/>
          </a:p>
          <a:p>
            <a:pPr>
              <a:lnSpc>
                <a:spcPct val="100000"/>
              </a:lnSpc>
            </a:pPr>
            <a:r>
              <a:rPr lang="en-US" sz="2000" dirty="0"/>
              <a:t>New syntax-based features &amp; New types</a:t>
            </a:r>
            <a:endParaRPr lang="en-US" sz="2000" b="0" dirty="0">
              <a:solidFill>
                <a:schemeClr val="tx1"/>
              </a:solidFill>
            </a:endParaRPr>
          </a:p>
        </p:txBody>
      </p:sp>
    </p:spTree>
    <p:extLst>
      <p:ext uri="{BB962C8B-B14F-4D97-AF65-F5344CB8AC3E}">
        <p14:creationId xmlns:p14="http://schemas.microsoft.com/office/powerpoint/2010/main" val="2654382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000" dirty="0"/>
              <a:t>Demo</a:t>
            </a:r>
          </a:p>
        </p:txBody>
      </p:sp>
      <p:sp>
        <p:nvSpPr>
          <p:cNvPr id="4" name="Content Placeholder 3"/>
          <p:cNvSpPr>
            <a:spLocks noGrp="1"/>
          </p:cNvSpPr>
          <p:nvPr>
            <p:ph idx="1"/>
          </p:nvPr>
        </p:nvSpPr>
        <p:spPr/>
        <p:txBody>
          <a:bodyPr/>
          <a:lstStyle/>
          <a:p>
            <a:r>
              <a:rPr lang="en-US" sz="1800" dirty="0">
                <a:latin typeface="+mj-lt"/>
              </a:rPr>
              <a:t>default-parameter-values</a:t>
            </a:r>
          </a:p>
        </p:txBody>
      </p:sp>
    </p:spTree>
    <p:extLst>
      <p:ext uri="{BB962C8B-B14F-4D97-AF65-F5344CB8AC3E}">
        <p14:creationId xmlns:p14="http://schemas.microsoft.com/office/powerpoint/2010/main" val="153159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The rest parameter</a:t>
            </a:r>
          </a:p>
        </p:txBody>
      </p:sp>
      <p:sp>
        <p:nvSpPr>
          <p:cNvPr id="3" name="Content Placeholder 2"/>
          <p:cNvSpPr>
            <a:spLocks noGrp="1"/>
          </p:cNvSpPr>
          <p:nvPr>
            <p:ph idx="1"/>
          </p:nvPr>
        </p:nvSpPr>
        <p:spPr>
          <a:xfrm>
            <a:off x="179512" y="1494766"/>
            <a:ext cx="8784976" cy="4643751"/>
          </a:xfrm>
        </p:spPr>
        <p:txBody>
          <a:bodyPr/>
          <a:lstStyle/>
          <a:p>
            <a:pPr algn="just">
              <a:lnSpc>
                <a:spcPct val="150000"/>
              </a:lnSpc>
            </a:pPr>
            <a:r>
              <a:rPr lang="en-US" sz="1800" dirty="0"/>
              <a:t>The rest parameter is represented by the "…" token.</a:t>
            </a:r>
          </a:p>
          <a:p>
            <a:pPr algn="just">
              <a:lnSpc>
                <a:spcPct val="150000"/>
              </a:lnSpc>
            </a:pPr>
            <a:r>
              <a:rPr lang="en-US" sz="1800" dirty="0"/>
              <a:t>The last parameter of a function prefixed with "…" is called as a rest parameter.</a:t>
            </a:r>
          </a:p>
          <a:p>
            <a:pPr algn="just">
              <a:lnSpc>
                <a:spcPct val="150000"/>
              </a:lnSpc>
            </a:pPr>
            <a:r>
              <a:rPr lang="en-US" sz="1800" dirty="0"/>
              <a:t>The rest parameter is an array type, which contains the rest of the parameters of a function when number of arguments exceeds the number of named parameters.</a:t>
            </a:r>
          </a:p>
          <a:p>
            <a:pPr algn="just">
              <a:lnSpc>
                <a:spcPct val="150000"/>
              </a:lnSpc>
            </a:pPr>
            <a:r>
              <a:rPr lang="en-US" sz="1800" dirty="0"/>
              <a:t>If the arguments exactly match with the named parameters, rest parameter returns empty array [] </a:t>
            </a:r>
          </a:p>
          <a:p>
            <a:pPr algn="just">
              <a:lnSpc>
                <a:spcPct val="150000"/>
              </a:lnSpc>
            </a:pPr>
            <a:endParaRPr lang="en-US" sz="1800" dirty="0"/>
          </a:p>
          <a:p>
            <a:pPr algn="just">
              <a:lnSpc>
                <a:spcPct val="150000"/>
              </a:lnSpc>
            </a:pPr>
            <a:endParaRPr lang="en-US" sz="1800" dirty="0"/>
          </a:p>
          <a:p>
            <a:pPr algn="just">
              <a:lnSpc>
                <a:spcPct val="150000"/>
              </a:lnSpc>
            </a:pPr>
            <a:endParaRPr lang="en-US" sz="1800" dirty="0"/>
          </a:p>
        </p:txBody>
      </p:sp>
    </p:spTree>
    <p:extLst>
      <p:ext uri="{BB962C8B-B14F-4D97-AF65-F5344CB8AC3E}">
        <p14:creationId xmlns:p14="http://schemas.microsoft.com/office/powerpoint/2010/main" val="3965136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000" dirty="0"/>
              <a:t>Demo</a:t>
            </a:r>
          </a:p>
        </p:txBody>
      </p:sp>
      <p:sp>
        <p:nvSpPr>
          <p:cNvPr id="4" name="Content Placeholder 3"/>
          <p:cNvSpPr>
            <a:spLocks noGrp="1"/>
          </p:cNvSpPr>
          <p:nvPr>
            <p:ph idx="1"/>
          </p:nvPr>
        </p:nvSpPr>
        <p:spPr/>
        <p:txBody>
          <a:bodyPr/>
          <a:lstStyle/>
          <a:p>
            <a:r>
              <a:rPr lang="en-US" sz="1800" dirty="0">
                <a:latin typeface="+mj-lt"/>
              </a:rPr>
              <a:t>rest-parameter</a:t>
            </a:r>
          </a:p>
        </p:txBody>
      </p:sp>
    </p:spTree>
    <p:extLst>
      <p:ext uri="{BB962C8B-B14F-4D97-AF65-F5344CB8AC3E}">
        <p14:creationId xmlns:p14="http://schemas.microsoft.com/office/powerpoint/2010/main" val="1724203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The spread operator</a:t>
            </a:r>
          </a:p>
        </p:txBody>
      </p:sp>
      <p:sp>
        <p:nvSpPr>
          <p:cNvPr id="3" name="Content Placeholder 2"/>
          <p:cNvSpPr>
            <a:spLocks noGrp="1"/>
          </p:cNvSpPr>
          <p:nvPr>
            <p:ph idx="1"/>
          </p:nvPr>
        </p:nvSpPr>
        <p:spPr>
          <a:xfrm>
            <a:off x="179512" y="1494766"/>
            <a:ext cx="8784976" cy="4643751"/>
          </a:xfrm>
        </p:spPr>
        <p:txBody>
          <a:bodyPr/>
          <a:lstStyle/>
          <a:p>
            <a:pPr algn="just">
              <a:lnSpc>
                <a:spcPct val="150000"/>
              </a:lnSpc>
            </a:pPr>
            <a:r>
              <a:rPr lang="en-US" sz="1800" dirty="0"/>
              <a:t>The spread operator is also represented by the "…" token.</a:t>
            </a:r>
          </a:p>
          <a:p>
            <a:pPr algn="just">
              <a:lnSpc>
                <a:spcPct val="150000"/>
              </a:lnSpc>
            </a:pPr>
            <a:r>
              <a:rPr lang="en-US" sz="1800" dirty="0"/>
              <a:t>A spread operator can be placed wherever multiple function arguments or multiple elements (for array literals) are expected in code.</a:t>
            </a:r>
          </a:p>
          <a:p>
            <a:pPr algn="just">
              <a:lnSpc>
                <a:spcPct val="150000"/>
              </a:lnSpc>
            </a:pPr>
            <a:r>
              <a:rPr lang="en-US" sz="1800" dirty="0"/>
              <a:t>A spread operator splits an </a:t>
            </a:r>
            <a:r>
              <a:rPr lang="en-US" sz="1800" dirty="0" err="1"/>
              <a:t>iterable</a:t>
            </a:r>
            <a:r>
              <a:rPr lang="en-US" sz="1800" dirty="0"/>
              <a:t> object into the individual values</a:t>
            </a:r>
          </a:p>
          <a:p>
            <a:pPr lvl="1" algn="just">
              <a:lnSpc>
                <a:spcPct val="150000"/>
              </a:lnSpc>
            </a:pPr>
            <a:r>
              <a:rPr lang="en-US" sz="1400" dirty="0"/>
              <a:t>An </a:t>
            </a:r>
            <a:r>
              <a:rPr lang="en-US" sz="1400" dirty="0" err="1"/>
              <a:t>iterable</a:t>
            </a:r>
            <a:r>
              <a:rPr lang="en-US" sz="1400" dirty="0"/>
              <a:t> is an object that contains a group of values, and implements ES6 </a:t>
            </a:r>
            <a:r>
              <a:rPr lang="en-US" sz="1400" dirty="0" err="1"/>
              <a:t>iterable</a:t>
            </a:r>
            <a:r>
              <a:rPr lang="en-US" sz="1400" dirty="0"/>
              <a:t> protocol to iterate through its values. An array is an example of built in an </a:t>
            </a:r>
            <a:r>
              <a:rPr lang="en-US" sz="1400" dirty="0" err="1"/>
              <a:t>iterable</a:t>
            </a:r>
            <a:r>
              <a:rPr lang="en-US" sz="1400" dirty="0"/>
              <a:t> object</a:t>
            </a:r>
          </a:p>
          <a:p>
            <a:pPr algn="just">
              <a:lnSpc>
                <a:spcPct val="150000"/>
              </a:lnSpc>
            </a:pPr>
            <a:endParaRPr lang="en-US" sz="1800" dirty="0"/>
          </a:p>
          <a:p>
            <a:pPr algn="just">
              <a:lnSpc>
                <a:spcPct val="150000"/>
              </a:lnSpc>
            </a:pPr>
            <a:endParaRPr lang="en-US" sz="1800" dirty="0"/>
          </a:p>
          <a:p>
            <a:pPr algn="just">
              <a:lnSpc>
                <a:spcPct val="150000"/>
              </a:lnSpc>
            </a:pPr>
            <a:endParaRPr lang="en-US" sz="1800" dirty="0"/>
          </a:p>
        </p:txBody>
      </p:sp>
    </p:spTree>
    <p:extLst>
      <p:ext uri="{BB962C8B-B14F-4D97-AF65-F5344CB8AC3E}">
        <p14:creationId xmlns:p14="http://schemas.microsoft.com/office/powerpoint/2010/main" val="3202564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000" dirty="0"/>
              <a:t>Demo</a:t>
            </a:r>
          </a:p>
        </p:txBody>
      </p:sp>
      <p:sp>
        <p:nvSpPr>
          <p:cNvPr id="4" name="Content Placeholder 3"/>
          <p:cNvSpPr>
            <a:spLocks noGrp="1"/>
          </p:cNvSpPr>
          <p:nvPr>
            <p:ph idx="1"/>
          </p:nvPr>
        </p:nvSpPr>
        <p:spPr/>
        <p:txBody>
          <a:bodyPr/>
          <a:lstStyle/>
          <a:p>
            <a:r>
              <a:rPr lang="en-US" sz="1800" dirty="0">
                <a:latin typeface="+mj-lt"/>
              </a:rPr>
              <a:t>spread-operator</a:t>
            </a:r>
          </a:p>
        </p:txBody>
      </p:sp>
    </p:spTree>
    <p:extLst>
      <p:ext uri="{BB962C8B-B14F-4D97-AF65-F5344CB8AC3E}">
        <p14:creationId xmlns:p14="http://schemas.microsoft.com/office/powerpoint/2010/main" val="2079812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The for…of loop</a:t>
            </a:r>
          </a:p>
        </p:txBody>
      </p:sp>
      <p:sp>
        <p:nvSpPr>
          <p:cNvPr id="3" name="Content Placeholder 2"/>
          <p:cNvSpPr>
            <a:spLocks noGrp="1"/>
          </p:cNvSpPr>
          <p:nvPr>
            <p:ph idx="1"/>
          </p:nvPr>
        </p:nvSpPr>
        <p:spPr>
          <a:xfrm>
            <a:off x="179512" y="1494766"/>
            <a:ext cx="8784976" cy="4643751"/>
          </a:xfrm>
        </p:spPr>
        <p:txBody>
          <a:bodyPr/>
          <a:lstStyle/>
          <a:p>
            <a:pPr algn="just">
              <a:lnSpc>
                <a:spcPct val="150000"/>
              </a:lnSpc>
            </a:pPr>
            <a:r>
              <a:rPr lang="en-US" sz="1800" dirty="0"/>
              <a:t>The for…of loop is used to iterate over the values of an </a:t>
            </a:r>
            <a:r>
              <a:rPr lang="en-US" sz="1800" dirty="0" err="1"/>
              <a:t>iterable</a:t>
            </a:r>
            <a:r>
              <a:rPr lang="en-US" sz="1800" dirty="0"/>
              <a:t> object. </a:t>
            </a:r>
          </a:p>
          <a:p>
            <a:pPr algn="just">
              <a:lnSpc>
                <a:spcPct val="150000"/>
              </a:lnSpc>
            </a:pPr>
            <a:endParaRPr lang="en-US" sz="1800" dirty="0"/>
          </a:p>
          <a:p>
            <a:pPr algn="just">
              <a:lnSpc>
                <a:spcPct val="150000"/>
              </a:lnSpc>
            </a:pPr>
            <a:endParaRPr lang="en-US" sz="1800" dirty="0"/>
          </a:p>
          <a:p>
            <a:pPr algn="just">
              <a:lnSpc>
                <a:spcPct val="150000"/>
              </a:lnSpc>
            </a:pPr>
            <a:endParaRPr lang="en-US" sz="1800" dirty="0"/>
          </a:p>
        </p:txBody>
      </p:sp>
      <p:sp>
        <p:nvSpPr>
          <p:cNvPr id="5" name="Rounded Rectangle 4"/>
          <p:cNvSpPr/>
          <p:nvPr/>
        </p:nvSpPr>
        <p:spPr>
          <a:xfrm>
            <a:off x="539552" y="2348880"/>
            <a:ext cx="7578842" cy="35283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(function(){</a:t>
            </a:r>
          </a:p>
          <a:p>
            <a:r>
              <a:rPr lang="en-US" dirty="0"/>
              <a:t>		var departments = ["</a:t>
            </a:r>
            <a:r>
              <a:rPr lang="en-US" dirty="0" err="1"/>
              <a:t>Training","HR","BPO</a:t>
            </a:r>
            <a:r>
              <a:rPr lang="en-US" dirty="0"/>
              <a:t>"];</a:t>
            </a:r>
          </a:p>
          <a:p>
            <a:r>
              <a:rPr lang="en-US" dirty="0"/>
              <a:t>		for(var department of departments){</a:t>
            </a:r>
          </a:p>
          <a:p>
            <a:r>
              <a:rPr lang="en-US" dirty="0"/>
              <a:t>			console.log(department);</a:t>
            </a:r>
          </a:p>
          <a:p>
            <a:r>
              <a:rPr lang="en-US" dirty="0"/>
              <a:t>		}</a:t>
            </a:r>
          </a:p>
          <a:p>
            <a:r>
              <a:rPr lang="en-US" dirty="0"/>
              <a:t>		</a:t>
            </a:r>
          </a:p>
          <a:p>
            <a:r>
              <a:rPr lang="en-US" dirty="0"/>
              <a:t>		var department = "Training";</a:t>
            </a:r>
          </a:p>
          <a:p>
            <a:r>
              <a:rPr lang="en-US" dirty="0"/>
              <a:t>		for(var </a:t>
            </a:r>
            <a:r>
              <a:rPr lang="en-US" dirty="0" err="1"/>
              <a:t>charInDepartment</a:t>
            </a:r>
            <a:r>
              <a:rPr lang="en-US" dirty="0"/>
              <a:t> of department){</a:t>
            </a:r>
          </a:p>
          <a:p>
            <a:r>
              <a:rPr lang="en-US" dirty="0"/>
              <a:t>			console.log(</a:t>
            </a:r>
            <a:r>
              <a:rPr lang="en-US" dirty="0" err="1"/>
              <a:t>charInDepartment</a:t>
            </a:r>
            <a:r>
              <a:rPr lang="en-US" dirty="0"/>
              <a:t>);</a:t>
            </a:r>
          </a:p>
          <a:p>
            <a:r>
              <a:rPr lang="en-US" dirty="0"/>
              <a:t>		}</a:t>
            </a:r>
          </a:p>
          <a:p>
            <a:r>
              <a:rPr lang="en-US" dirty="0"/>
              <a:t>	})();</a:t>
            </a:r>
          </a:p>
        </p:txBody>
      </p:sp>
    </p:spTree>
    <p:extLst>
      <p:ext uri="{BB962C8B-B14F-4D97-AF65-F5344CB8AC3E}">
        <p14:creationId xmlns:p14="http://schemas.microsoft.com/office/powerpoint/2010/main" val="3552176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000" dirty="0"/>
              <a:t>Demo</a:t>
            </a:r>
          </a:p>
        </p:txBody>
      </p:sp>
      <p:sp>
        <p:nvSpPr>
          <p:cNvPr id="4" name="Content Placeholder 3"/>
          <p:cNvSpPr>
            <a:spLocks noGrp="1"/>
          </p:cNvSpPr>
          <p:nvPr>
            <p:ph idx="1"/>
          </p:nvPr>
        </p:nvSpPr>
        <p:spPr/>
        <p:txBody>
          <a:bodyPr/>
          <a:lstStyle/>
          <a:p>
            <a:r>
              <a:rPr lang="en-US" sz="1800" dirty="0">
                <a:latin typeface="+mj-lt"/>
              </a:rPr>
              <a:t>for...of</a:t>
            </a:r>
          </a:p>
        </p:txBody>
      </p:sp>
    </p:spTree>
    <p:extLst>
      <p:ext uri="{BB962C8B-B14F-4D97-AF65-F5344CB8AC3E}">
        <p14:creationId xmlns:p14="http://schemas.microsoft.com/office/powerpoint/2010/main" val="2455812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Template literals</a:t>
            </a:r>
          </a:p>
        </p:txBody>
      </p:sp>
      <p:sp>
        <p:nvSpPr>
          <p:cNvPr id="3" name="Content Placeholder 2"/>
          <p:cNvSpPr>
            <a:spLocks noGrp="1"/>
          </p:cNvSpPr>
          <p:nvPr>
            <p:ph idx="1"/>
          </p:nvPr>
        </p:nvSpPr>
        <p:spPr>
          <a:xfrm>
            <a:off x="179512" y="1494766"/>
            <a:ext cx="8784976" cy="4643751"/>
          </a:xfrm>
        </p:spPr>
        <p:txBody>
          <a:bodyPr/>
          <a:lstStyle/>
          <a:p>
            <a:pPr algn="just">
              <a:lnSpc>
                <a:spcPct val="150000"/>
              </a:lnSpc>
            </a:pPr>
            <a:r>
              <a:rPr lang="en-US" sz="1800" dirty="0"/>
              <a:t>Template literals are string literals allowing embedded expressions. </a:t>
            </a:r>
          </a:p>
          <a:p>
            <a:pPr algn="just">
              <a:lnSpc>
                <a:spcPct val="150000"/>
              </a:lnSpc>
            </a:pPr>
            <a:r>
              <a:rPr lang="en-US" sz="1800" dirty="0"/>
              <a:t>Template literals are enclosed by the back-tick (` `) (grave accent) character instead of double or single quotes.</a:t>
            </a:r>
          </a:p>
          <a:p>
            <a:pPr algn="just">
              <a:lnSpc>
                <a:spcPct val="150000"/>
              </a:lnSpc>
            </a:pPr>
            <a:r>
              <a:rPr lang="en-US" sz="1800" dirty="0"/>
              <a:t>It is always processed and converted to a normal JavaScript string on runtime so it can be used in the place of normal strings.</a:t>
            </a:r>
          </a:p>
          <a:p>
            <a:pPr algn="just">
              <a:lnSpc>
                <a:spcPct val="150000"/>
              </a:lnSpc>
            </a:pPr>
            <a:r>
              <a:rPr lang="en-US" sz="1800" dirty="0"/>
              <a:t>The expressions are placed in placeholders indicated by dollar sign and curly brackets, i.e. ${expressions}</a:t>
            </a:r>
          </a:p>
          <a:p>
            <a:pPr algn="just">
              <a:lnSpc>
                <a:spcPct val="150000"/>
              </a:lnSpc>
            </a:pPr>
            <a:r>
              <a:rPr lang="en-US" sz="1800" dirty="0"/>
              <a:t>If custom function is used to process the string parts then the template string is called as a tagged template string and the custom function is called as tag function.</a:t>
            </a:r>
          </a:p>
          <a:p>
            <a:pPr algn="just">
              <a:lnSpc>
                <a:spcPct val="150000"/>
              </a:lnSpc>
            </a:pPr>
            <a:endParaRPr lang="en-US" sz="1800" dirty="0"/>
          </a:p>
          <a:p>
            <a:pPr algn="just">
              <a:lnSpc>
                <a:spcPct val="150000"/>
              </a:lnSpc>
            </a:pPr>
            <a:endParaRPr lang="en-US" sz="1800" dirty="0"/>
          </a:p>
          <a:p>
            <a:pPr algn="just">
              <a:lnSpc>
                <a:spcPct val="150000"/>
              </a:lnSpc>
            </a:pPr>
            <a:endParaRPr lang="en-US" sz="1800" dirty="0"/>
          </a:p>
        </p:txBody>
      </p:sp>
    </p:spTree>
    <p:extLst>
      <p:ext uri="{BB962C8B-B14F-4D97-AF65-F5344CB8AC3E}">
        <p14:creationId xmlns:p14="http://schemas.microsoft.com/office/powerpoint/2010/main" val="3496603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000" dirty="0"/>
              <a:t>Demo</a:t>
            </a:r>
          </a:p>
        </p:txBody>
      </p:sp>
      <p:sp>
        <p:nvSpPr>
          <p:cNvPr id="4" name="Content Placeholder 3"/>
          <p:cNvSpPr>
            <a:spLocks noGrp="1"/>
          </p:cNvSpPr>
          <p:nvPr>
            <p:ph idx="1"/>
          </p:nvPr>
        </p:nvSpPr>
        <p:spPr/>
        <p:txBody>
          <a:bodyPr/>
          <a:lstStyle/>
          <a:p>
            <a:r>
              <a:rPr lang="en-US" sz="1800" dirty="0">
                <a:latin typeface="+mj-lt"/>
              </a:rPr>
              <a:t>template-literals</a:t>
            </a:r>
          </a:p>
        </p:txBody>
      </p:sp>
    </p:spTree>
    <p:extLst>
      <p:ext uri="{BB962C8B-B14F-4D97-AF65-F5344CB8AC3E}">
        <p14:creationId xmlns:p14="http://schemas.microsoft.com/office/powerpoint/2010/main" val="243978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err="1"/>
              <a:t>Destructuring</a:t>
            </a:r>
            <a:r>
              <a:rPr lang="en-US" sz="3000" dirty="0"/>
              <a:t> assignment</a:t>
            </a:r>
          </a:p>
        </p:txBody>
      </p:sp>
      <p:sp>
        <p:nvSpPr>
          <p:cNvPr id="3" name="Content Placeholder 2"/>
          <p:cNvSpPr>
            <a:spLocks noGrp="1"/>
          </p:cNvSpPr>
          <p:nvPr>
            <p:ph idx="1"/>
          </p:nvPr>
        </p:nvSpPr>
        <p:spPr>
          <a:xfrm>
            <a:off x="179512" y="1494766"/>
            <a:ext cx="8784976" cy="4643751"/>
          </a:xfrm>
        </p:spPr>
        <p:txBody>
          <a:bodyPr/>
          <a:lstStyle/>
          <a:p>
            <a:pPr algn="just">
              <a:lnSpc>
                <a:spcPct val="150000"/>
              </a:lnSpc>
            </a:pPr>
            <a:r>
              <a:rPr lang="en-US" sz="1800" dirty="0" err="1"/>
              <a:t>Destructuring</a:t>
            </a:r>
            <a:r>
              <a:rPr lang="en-US" sz="1800" dirty="0"/>
              <a:t> assignment is an expression that allows to assign the values or properties of an </a:t>
            </a:r>
            <a:r>
              <a:rPr lang="en-US" sz="1800" dirty="0" err="1"/>
              <a:t>iterable</a:t>
            </a:r>
            <a:r>
              <a:rPr lang="en-US" sz="1800" dirty="0"/>
              <a:t> or object, to the variables, using a syntax that looks similar to the array or object construction literals respectively.</a:t>
            </a:r>
          </a:p>
          <a:p>
            <a:pPr algn="just">
              <a:lnSpc>
                <a:spcPct val="150000"/>
              </a:lnSpc>
            </a:pPr>
            <a:r>
              <a:rPr lang="en-US" sz="1800" dirty="0"/>
              <a:t>There are two kinds of </a:t>
            </a:r>
            <a:r>
              <a:rPr lang="en-US" sz="1800" dirty="0" err="1"/>
              <a:t>destructuring</a:t>
            </a:r>
            <a:r>
              <a:rPr lang="en-US" sz="1800" dirty="0"/>
              <a:t> assignment expressions array and object </a:t>
            </a:r>
            <a:r>
              <a:rPr lang="en-US" sz="1800" dirty="0" err="1"/>
              <a:t>destructuring</a:t>
            </a:r>
            <a:r>
              <a:rPr lang="en-US" sz="1800" dirty="0"/>
              <a:t> assignment.</a:t>
            </a:r>
          </a:p>
          <a:p>
            <a:pPr lvl="1" algn="just">
              <a:lnSpc>
                <a:spcPct val="150000"/>
              </a:lnSpc>
            </a:pPr>
            <a:r>
              <a:rPr lang="en-US" sz="1600" dirty="0"/>
              <a:t>An array </a:t>
            </a:r>
            <a:r>
              <a:rPr lang="en-US" sz="1600" dirty="0" err="1"/>
              <a:t>destructuring</a:t>
            </a:r>
            <a:r>
              <a:rPr lang="en-US" sz="1600" dirty="0"/>
              <a:t> assignment is used to extract the values of an </a:t>
            </a:r>
            <a:r>
              <a:rPr lang="en-US" sz="1600" dirty="0" err="1"/>
              <a:t>iterable</a:t>
            </a:r>
            <a:r>
              <a:rPr lang="en-US" sz="1600" dirty="0"/>
              <a:t> object and assign them to the variables. It's named as the array </a:t>
            </a:r>
            <a:r>
              <a:rPr lang="en-US" sz="1600" dirty="0" err="1"/>
              <a:t>destructuring</a:t>
            </a:r>
            <a:r>
              <a:rPr lang="en-US" sz="1600" dirty="0"/>
              <a:t> assignment because the expression is similar to an array construction literal.</a:t>
            </a:r>
          </a:p>
          <a:p>
            <a:pPr lvl="1" algn="just">
              <a:lnSpc>
                <a:spcPct val="150000"/>
              </a:lnSpc>
            </a:pPr>
            <a:r>
              <a:rPr lang="en-US" sz="1600" dirty="0"/>
              <a:t>An object </a:t>
            </a:r>
            <a:r>
              <a:rPr lang="en-US" sz="1600" dirty="0" err="1"/>
              <a:t>destructuring</a:t>
            </a:r>
            <a:r>
              <a:rPr lang="en-US" sz="1600" dirty="0"/>
              <a:t> assignment is used to the extract property values of an object and assign them to the variables.</a:t>
            </a:r>
          </a:p>
          <a:p>
            <a:pPr algn="just">
              <a:lnSpc>
                <a:spcPct val="150000"/>
              </a:lnSpc>
            </a:pPr>
            <a:endParaRPr lang="en-US" sz="1800" dirty="0"/>
          </a:p>
          <a:p>
            <a:pPr algn="just">
              <a:lnSpc>
                <a:spcPct val="150000"/>
              </a:lnSpc>
            </a:pPr>
            <a:endParaRPr lang="en-US" sz="1800" dirty="0"/>
          </a:p>
        </p:txBody>
      </p:sp>
    </p:spTree>
    <p:extLst>
      <p:ext uri="{BB962C8B-B14F-4D97-AF65-F5344CB8AC3E}">
        <p14:creationId xmlns:p14="http://schemas.microsoft.com/office/powerpoint/2010/main" val="117832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Lesson Objectives</a:t>
            </a:r>
            <a:endParaRPr lang="en-US" sz="2400" dirty="0"/>
          </a:p>
        </p:txBody>
      </p:sp>
      <p:sp>
        <p:nvSpPr>
          <p:cNvPr id="3" name="Content Placeholder 2"/>
          <p:cNvSpPr>
            <a:spLocks noGrp="1"/>
          </p:cNvSpPr>
          <p:nvPr>
            <p:ph idx="1"/>
          </p:nvPr>
        </p:nvSpPr>
        <p:spPr/>
        <p:txBody>
          <a:bodyPr/>
          <a:lstStyle/>
          <a:p>
            <a:pPr>
              <a:lnSpc>
                <a:spcPct val="150000"/>
              </a:lnSpc>
            </a:pPr>
            <a:r>
              <a:rPr lang="en-US" sz="1800" dirty="0"/>
              <a:t>At the end of this module you will be able to:</a:t>
            </a:r>
          </a:p>
          <a:p>
            <a:pPr lvl="1">
              <a:lnSpc>
                <a:spcPct val="150000"/>
              </a:lnSpc>
            </a:pPr>
            <a:r>
              <a:rPr lang="en-US" sz="1600" dirty="0"/>
              <a:t>Creating the block scoped variables using the let keyword</a:t>
            </a:r>
          </a:p>
          <a:p>
            <a:pPr lvl="1">
              <a:lnSpc>
                <a:spcPct val="150000"/>
              </a:lnSpc>
            </a:pPr>
            <a:r>
              <a:rPr lang="en-US" sz="1600" dirty="0"/>
              <a:t>Creating constant variables using the </a:t>
            </a:r>
            <a:r>
              <a:rPr lang="en-US" sz="1600" dirty="0" err="1"/>
              <a:t>const</a:t>
            </a:r>
            <a:r>
              <a:rPr lang="en-US" sz="1600" dirty="0"/>
              <a:t> keyword</a:t>
            </a:r>
          </a:p>
          <a:p>
            <a:pPr lvl="1">
              <a:lnSpc>
                <a:spcPct val="150000"/>
              </a:lnSpc>
            </a:pPr>
            <a:r>
              <a:rPr lang="en-US" sz="1600" dirty="0"/>
              <a:t>Use spread operator and the rest parameter</a:t>
            </a:r>
          </a:p>
          <a:p>
            <a:pPr lvl="1">
              <a:lnSpc>
                <a:spcPct val="150000"/>
              </a:lnSpc>
            </a:pPr>
            <a:r>
              <a:rPr lang="en-US" sz="1600" dirty="0"/>
              <a:t>Extract the data from </a:t>
            </a:r>
            <a:r>
              <a:rPr lang="en-US" sz="1600" dirty="0" err="1"/>
              <a:t>iterables</a:t>
            </a:r>
            <a:r>
              <a:rPr lang="en-US" sz="1600" dirty="0"/>
              <a:t> and objects using the </a:t>
            </a:r>
            <a:r>
              <a:rPr lang="en-US" sz="1600" dirty="0" err="1"/>
              <a:t>destructuring</a:t>
            </a:r>
            <a:r>
              <a:rPr lang="en-US" sz="1600" dirty="0"/>
              <a:t> assignment</a:t>
            </a:r>
          </a:p>
          <a:p>
            <a:pPr lvl="1">
              <a:lnSpc>
                <a:spcPct val="150000"/>
              </a:lnSpc>
            </a:pPr>
            <a:r>
              <a:rPr lang="en-US" sz="1600" dirty="0"/>
              <a:t>Use arrow functions</a:t>
            </a:r>
          </a:p>
          <a:p>
            <a:pPr lvl="1">
              <a:lnSpc>
                <a:spcPct val="150000"/>
              </a:lnSpc>
            </a:pPr>
            <a:r>
              <a:rPr lang="en-US" sz="1600" dirty="0"/>
              <a:t>Use new syntactic features, introduced by ES6.</a:t>
            </a:r>
            <a:endParaRPr lang="en-US" sz="1600" dirty="0">
              <a:latin typeface="Candara" panose="020E0502030303020204" pitchFamily="34" charset="0"/>
            </a:endParaRPr>
          </a:p>
        </p:txBody>
      </p:sp>
    </p:spTree>
    <p:extLst>
      <p:ext uri="{BB962C8B-B14F-4D97-AF65-F5344CB8AC3E}">
        <p14:creationId xmlns:p14="http://schemas.microsoft.com/office/powerpoint/2010/main" val="3640197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000" dirty="0"/>
              <a:t>Demo</a:t>
            </a:r>
          </a:p>
        </p:txBody>
      </p:sp>
      <p:sp>
        <p:nvSpPr>
          <p:cNvPr id="4" name="Content Placeholder 3"/>
          <p:cNvSpPr>
            <a:spLocks noGrp="1"/>
          </p:cNvSpPr>
          <p:nvPr>
            <p:ph idx="1"/>
          </p:nvPr>
        </p:nvSpPr>
        <p:spPr/>
        <p:txBody>
          <a:bodyPr/>
          <a:lstStyle/>
          <a:p>
            <a:r>
              <a:rPr lang="en-US" sz="1800" dirty="0" err="1">
                <a:latin typeface="+mj-lt"/>
              </a:rPr>
              <a:t>destructuring</a:t>
            </a:r>
            <a:endParaRPr lang="en-US" sz="1800" dirty="0">
              <a:latin typeface="+mj-lt"/>
            </a:endParaRPr>
          </a:p>
        </p:txBody>
      </p:sp>
    </p:spTree>
    <p:extLst>
      <p:ext uri="{BB962C8B-B14F-4D97-AF65-F5344CB8AC3E}">
        <p14:creationId xmlns:p14="http://schemas.microsoft.com/office/powerpoint/2010/main" val="509778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The ES6 symbols</a:t>
            </a:r>
          </a:p>
        </p:txBody>
      </p:sp>
      <p:sp>
        <p:nvSpPr>
          <p:cNvPr id="3" name="Content Placeholder 2"/>
          <p:cNvSpPr>
            <a:spLocks noGrp="1"/>
          </p:cNvSpPr>
          <p:nvPr>
            <p:ph idx="1"/>
          </p:nvPr>
        </p:nvSpPr>
        <p:spPr>
          <a:xfrm>
            <a:off x="179512" y="1412776"/>
            <a:ext cx="8784976" cy="4725741"/>
          </a:xfrm>
        </p:spPr>
        <p:txBody>
          <a:bodyPr>
            <a:normAutofit fontScale="92500" lnSpcReduction="10000"/>
          </a:bodyPr>
          <a:lstStyle/>
          <a:p>
            <a:pPr algn="just">
              <a:lnSpc>
                <a:spcPct val="150000"/>
              </a:lnSpc>
            </a:pPr>
            <a:r>
              <a:rPr lang="en-US" sz="1800" dirty="0"/>
              <a:t>symbols are the new primitive type like the Number, String, and Boolean introduced in ES</a:t>
            </a:r>
          </a:p>
          <a:p>
            <a:pPr algn="just">
              <a:lnSpc>
                <a:spcPct val="150000"/>
              </a:lnSpc>
            </a:pPr>
            <a:r>
              <a:rPr lang="en-US" sz="1800" dirty="0"/>
              <a:t>A symbol is a unique identifier where the unique identifier can never be accessed. </a:t>
            </a:r>
          </a:p>
          <a:p>
            <a:pPr algn="just">
              <a:lnSpc>
                <a:spcPct val="150000"/>
              </a:lnSpc>
            </a:pPr>
            <a:r>
              <a:rPr lang="en-US" sz="1800" dirty="0"/>
              <a:t>Symbol() function creates and returns a unique symbol every time it is called.</a:t>
            </a:r>
          </a:p>
          <a:p>
            <a:pPr algn="just">
              <a:lnSpc>
                <a:spcPct val="150000"/>
              </a:lnSpc>
            </a:pPr>
            <a:r>
              <a:rPr lang="en-US" sz="1800" dirty="0"/>
              <a:t>The Symbol() function takes an optional string parameter that represents the description of the symbol. </a:t>
            </a:r>
          </a:p>
          <a:p>
            <a:pPr algn="just">
              <a:lnSpc>
                <a:spcPct val="150000"/>
              </a:lnSpc>
            </a:pPr>
            <a:r>
              <a:rPr lang="en-US" sz="1800" dirty="0"/>
              <a:t>A description of a symbol can be used for debugging, but not to access the symbol itself. i.e. Two symbols with the same description are not equal at all.</a:t>
            </a:r>
          </a:p>
          <a:p>
            <a:pPr algn="just">
              <a:lnSpc>
                <a:spcPct val="150000"/>
              </a:lnSpc>
            </a:pPr>
            <a:r>
              <a:rPr lang="en-US" sz="1800" dirty="0"/>
              <a:t>The primary reason for introducing symbols in ES6 was so that it can be used as a key for object property, and prevent the accidental collision of the property keys.</a:t>
            </a:r>
          </a:p>
        </p:txBody>
      </p:sp>
    </p:spTree>
    <p:extLst>
      <p:ext uri="{BB962C8B-B14F-4D97-AF65-F5344CB8AC3E}">
        <p14:creationId xmlns:p14="http://schemas.microsoft.com/office/powerpoint/2010/main" val="2921978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The ES6 symbols</a:t>
            </a:r>
          </a:p>
        </p:txBody>
      </p:sp>
      <p:sp>
        <p:nvSpPr>
          <p:cNvPr id="3" name="Content Placeholder 2"/>
          <p:cNvSpPr>
            <a:spLocks noGrp="1"/>
          </p:cNvSpPr>
          <p:nvPr>
            <p:ph idx="1"/>
          </p:nvPr>
        </p:nvSpPr>
        <p:spPr>
          <a:xfrm>
            <a:off x="179512" y="1412776"/>
            <a:ext cx="8784976" cy="4896544"/>
          </a:xfrm>
        </p:spPr>
        <p:txBody>
          <a:bodyPr>
            <a:normAutofit lnSpcReduction="10000"/>
          </a:bodyPr>
          <a:lstStyle/>
          <a:p>
            <a:pPr algn="just">
              <a:lnSpc>
                <a:spcPct val="150000"/>
              </a:lnSpc>
            </a:pPr>
            <a:r>
              <a:rPr lang="en-US" sz="1800" dirty="0"/>
              <a:t>The Symbol object maintains a registry of the key/value pairs, where the key is the symbol description, and the value is the symbol.</a:t>
            </a:r>
          </a:p>
          <a:p>
            <a:pPr algn="just">
              <a:lnSpc>
                <a:spcPct val="150000"/>
              </a:lnSpc>
            </a:pPr>
            <a:r>
              <a:rPr lang="en-US" sz="1800" dirty="0"/>
              <a:t> When symbol is created using </a:t>
            </a:r>
            <a:r>
              <a:rPr lang="en-US" sz="1800" dirty="0" err="1"/>
              <a:t>Symbol.for</a:t>
            </a:r>
            <a:r>
              <a:rPr lang="en-US" sz="1800" dirty="0"/>
              <a:t>() method, it gets added to the registry and the method returns the symbol. If a symbol is created with a description that already exists, then the existing symbol will be retrieved.</a:t>
            </a:r>
          </a:p>
          <a:p>
            <a:pPr algn="just">
              <a:lnSpc>
                <a:spcPct val="150000"/>
              </a:lnSpc>
            </a:pPr>
            <a:r>
              <a:rPr lang="en-US" sz="1800" dirty="0" err="1"/>
              <a:t>Symbol.for</a:t>
            </a:r>
            <a:r>
              <a:rPr lang="en-US" sz="1800" dirty="0"/>
              <a:t>() method makes the symbol available globally.</a:t>
            </a:r>
          </a:p>
          <a:p>
            <a:pPr algn="just">
              <a:lnSpc>
                <a:spcPct val="150000"/>
              </a:lnSpc>
            </a:pPr>
            <a:r>
              <a:rPr lang="en-US" sz="1800" dirty="0"/>
              <a:t> ES6 introduced </a:t>
            </a:r>
            <a:r>
              <a:rPr lang="en-US" sz="1800" dirty="0" err="1"/>
              <a:t>Object.getOwnPropertySymbols</a:t>
            </a:r>
            <a:r>
              <a:rPr lang="en-US" sz="1800" dirty="0"/>
              <a:t>() to retrieve an array of symbol properties of an object.</a:t>
            </a:r>
          </a:p>
          <a:p>
            <a:pPr algn="just">
              <a:lnSpc>
                <a:spcPct val="150000"/>
              </a:lnSpc>
            </a:pPr>
            <a:r>
              <a:rPr lang="en-US" sz="1800" dirty="0"/>
              <a:t>In addition to the custom symbols, ES6 comes up with a built-in set of symbols called as well-known symbols. It is used for meta programming (looking deeper into objects, functions and even how JavaScript engine operates).</a:t>
            </a:r>
          </a:p>
        </p:txBody>
      </p:sp>
    </p:spTree>
    <p:extLst>
      <p:ext uri="{BB962C8B-B14F-4D97-AF65-F5344CB8AC3E}">
        <p14:creationId xmlns:p14="http://schemas.microsoft.com/office/powerpoint/2010/main" val="4062022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000" dirty="0"/>
              <a:t>Demo</a:t>
            </a:r>
          </a:p>
        </p:txBody>
      </p:sp>
      <p:sp>
        <p:nvSpPr>
          <p:cNvPr id="4" name="Content Placeholder 3"/>
          <p:cNvSpPr>
            <a:spLocks noGrp="1"/>
          </p:cNvSpPr>
          <p:nvPr>
            <p:ph idx="1"/>
          </p:nvPr>
        </p:nvSpPr>
        <p:spPr/>
        <p:txBody>
          <a:bodyPr/>
          <a:lstStyle/>
          <a:p>
            <a:r>
              <a:rPr lang="en-US" sz="1800" dirty="0">
                <a:latin typeface="+mj-lt"/>
              </a:rPr>
              <a:t>symbol</a:t>
            </a:r>
          </a:p>
        </p:txBody>
      </p:sp>
    </p:spTree>
    <p:extLst>
      <p:ext uri="{BB962C8B-B14F-4D97-AF65-F5344CB8AC3E}">
        <p14:creationId xmlns:p14="http://schemas.microsoft.com/office/powerpoint/2010/main" val="568283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well-known symbols</a:t>
            </a:r>
          </a:p>
        </p:txBody>
      </p:sp>
      <p:sp>
        <p:nvSpPr>
          <p:cNvPr id="3" name="Content Placeholder 2"/>
          <p:cNvSpPr>
            <a:spLocks noGrp="1"/>
          </p:cNvSpPr>
          <p:nvPr>
            <p:ph idx="1"/>
          </p:nvPr>
        </p:nvSpPr>
        <p:spPr>
          <a:xfrm>
            <a:off x="179512" y="1340768"/>
            <a:ext cx="8784976" cy="4896544"/>
          </a:xfrm>
        </p:spPr>
        <p:txBody>
          <a:bodyPr/>
          <a:lstStyle/>
          <a:p>
            <a:pPr algn="just">
              <a:lnSpc>
                <a:spcPct val="150000"/>
              </a:lnSpc>
            </a:pPr>
            <a:r>
              <a:rPr lang="en-US" sz="1800" dirty="0"/>
              <a:t>Here is a list of properties, referencing some important built-in symbols.</a:t>
            </a:r>
          </a:p>
          <a:p>
            <a:pPr lvl="1" algn="just">
              <a:lnSpc>
                <a:spcPct val="150000"/>
              </a:lnSpc>
            </a:pPr>
            <a:r>
              <a:rPr lang="en-US" sz="1400" dirty="0" err="1"/>
              <a:t>Symbol.iterator</a:t>
            </a:r>
            <a:endParaRPr lang="en-US" sz="1400" dirty="0"/>
          </a:p>
          <a:p>
            <a:pPr lvl="1" algn="just">
              <a:lnSpc>
                <a:spcPct val="150000"/>
              </a:lnSpc>
            </a:pPr>
            <a:r>
              <a:rPr lang="en-US" sz="1400" dirty="0" err="1"/>
              <a:t>Symbol.match</a:t>
            </a:r>
            <a:endParaRPr lang="en-US" sz="1400" dirty="0"/>
          </a:p>
          <a:p>
            <a:pPr lvl="1" algn="just">
              <a:lnSpc>
                <a:spcPct val="150000"/>
              </a:lnSpc>
            </a:pPr>
            <a:r>
              <a:rPr lang="en-US" sz="1400" dirty="0" err="1"/>
              <a:t>Symbol.search</a:t>
            </a:r>
            <a:endParaRPr lang="en-US" sz="1400" dirty="0"/>
          </a:p>
          <a:p>
            <a:pPr lvl="1" algn="just">
              <a:lnSpc>
                <a:spcPct val="150000"/>
              </a:lnSpc>
            </a:pPr>
            <a:r>
              <a:rPr lang="en-US" sz="1400" dirty="0" err="1"/>
              <a:t>Symbol.replace</a:t>
            </a:r>
            <a:endParaRPr lang="en-US" sz="1400" dirty="0"/>
          </a:p>
          <a:p>
            <a:pPr lvl="1" algn="just">
              <a:lnSpc>
                <a:spcPct val="150000"/>
              </a:lnSpc>
            </a:pPr>
            <a:r>
              <a:rPr lang="en-US" sz="1400" dirty="0" err="1"/>
              <a:t>Symbol.split</a:t>
            </a:r>
            <a:endParaRPr lang="en-US" sz="1400" dirty="0"/>
          </a:p>
          <a:p>
            <a:pPr lvl="1" algn="just">
              <a:lnSpc>
                <a:spcPct val="150000"/>
              </a:lnSpc>
            </a:pPr>
            <a:r>
              <a:rPr lang="en-US" sz="1400" dirty="0" err="1"/>
              <a:t>Symbol.hasInstance</a:t>
            </a:r>
            <a:endParaRPr lang="en-US" sz="1400" dirty="0"/>
          </a:p>
          <a:p>
            <a:pPr lvl="1" algn="just">
              <a:lnSpc>
                <a:spcPct val="150000"/>
              </a:lnSpc>
            </a:pPr>
            <a:r>
              <a:rPr lang="en-US" sz="1400" dirty="0" err="1"/>
              <a:t>Symbol.species</a:t>
            </a:r>
            <a:endParaRPr lang="en-US" sz="1400" dirty="0"/>
          </a:p>
          <a:p>
            <a:pPr lvl="1" algn="just">
              <a:lnSpc>
                <a:spcPct val="150000"/>
              </a:lnSpc>
            </a:pPr>
            <a:r>
              <a:rPr lang="en-US" sz="1400" dirty="0" err="1"/>
              <a:t>Symbol.unscopables</a:t>
            </a:r>
            <a:endParaRPr lang="en-US" sz="1400" dirty="0"/>
          </a:p>
          <a:p>
            <a:pPr lvl="1" algn="just">
              <a:lnSpc>
                <a:spcPct val="150000"/>
              </a:lnSpc>
            </a:pPr>
            <a:r>
              <a:rPr lang="en-US" sz="1400" dirty="0" err="1"/>
              <a:t>Symbol.isContcatSpreadable</a:t>
            </a:r>
            <a:endParaRPr lang="en-US" sz="1400" dirty="0"/>
          </a:p>
          <a:p>
            <a:pPr lvl="1" algn="just">
              <a:lnSpc>
                <a:spcPct val="150000"/>
              </a:lnSpc>
            </a:pPr>
            <a:r>
              <a:rPr lang="en-US" sz="1400" dirty="0" err="1"/>
              <a:t>Symbol.toPrimitive</a:t>
            </a:r>
            <a:endParaRPr lang="en-US" sz="1400" dirty="0"/>
          </a:p>
          <a:p>
            <a:pPr lvl="1" algn="just">
              <a:lnSpc>
                <a:spcPct val="150000"/>
              </a:lnSpc>
            </a:pPr>
            <a:r>
              <a:rPr lang="en-US" sz="1400" dirty="0" err="1"/>
              <a:t>Symbol.toStringTag</a:t>
            </a:r>
            <a:endParaRPr lang="en-US" sz="1400" dirty="0"/>
          </a:p>
        </p:txBody>
      </p:sp>
    </p:spTree>
    <p:extLst>
      <p:ext uri="{BB962C8B-B14F-4D97-AF65-F5344CB8AC3E}">
        <p14:creationId xmlns:p14="http://schemas.microsoft.com/office/powerpoint/2010/main" val="378878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3"/>
          <p:cNvSpPr>
            <a:spLocks noGrp="1"/>
          </p:cNvSpPr>
          <p:nvPr>
            <p:ph idx="1"/>
          </p:nvPr>
        </p:nvSpPr>
        <p:spPr/>
        <p:txBody>
          <a:bodyPr/>
          <a:lstStyle/>
          <a:p>
            <a:pPr algn="just">
              <a:lnSpc>
                <a:spcPct val="150000"/>
              </a:lnSpc>
            </a:pPr>
            <a:r>
              <a:rPr lang="en-US" sz="1800" dirty="0"/>
              <a:t>Variables that are declared using the let keyword are called as block scoped variables.</a:t>
            </a:r>
          </a:p>
          <a:p>
            <a:pPr algn="just">
              <a:lnSpc>
                <a:spcPct val="150000"/>
              </a:lnSpc>
            </a:pPr>
            <a:r>
              <a:rPr lang="en-US" sz="1800" dirty="0"/>
              <a:t>for…of loop is used to iterate over the values of an </a:t>
            </a:r>
            <a:r>
              <a:rPr lang="en-US" sz="1800" dirty="0" err="1"/>
              <a:t>iterable</a:t>
            </a:r>
            <a:r>
              <a:rPr lang="en-US" sz="1800" dirty="0"/>
              <a:t> object</a:t>
            </a:r>
          </a:p>
          <a:p>
            <a:pPr algn="just">
              <a:lnSpc>
                <a:spcPct val="150000"/>
              </a:lnSpc>
            </a:pPr>
            <a:r>
              <a:rPr lang="en-US" sz="1800" dirty="0"/>
              <a:t>spread operator splits an </a:t>
            </a:r>
            <a:r>
              <a:rPr lang="en-US" sz="1800" dirty="0" err="1"/>
              <a:t>iterable</a:t>
            </a:r>
            <a:r>
              <a:rPr lang="en-US" sz="1800" dirty="0"/>
              <a:t> object into the individual values</a:t>
            </a:r>
          </a:p>
          <a:p>
            <a:pPr algn="just">
              <a:lnSpc>
                <a:spcPct val="150000"/>
              </a:lnSpc>
            </a:pPr>
            <a:r>
              <a:rPr lang="en-US" sz="1800" dirty="0"/>
              <a:t>Templates are processed and converted to a normal JavaScript string on runtime. </a:t>
            </a:r>
          </a:p>
          <a:p>
            <a:pPr algn="just">
              <a:lnSpc>
                <a:spcPct val="150000"/>
              </a:lnSpc>
            </a:pPr>
            <a:r>
              <a:rPr lang="en-US" sz="1800" dirty="0"/>
              <a:t>A symbol is a unique and immutable data type and may be used as an identifier for object properties.</a:t>
            </a:r>
            <a:endParaRPr lang="en-US" sz="1800" dirty="0">
              <a:latin typeface="Candara" panose="020E0502030303020204" pitchFamily="34" charset="0"/>
            </a:endParaRPr>
          </a:p>
          <a:p>
            <a:pPr algn="just">
              <a:lnSpc>
                <a:spcPct val="100000"/>
              </a:lnSpc>
            </a:pPr>
            <a:endParaRPr lang="en-US" sz="1800" dirty="0">
              <a:latin typeface="Candara" panose="020E0502030303020204" pitchFamily="34" charset="0"/>
            </a:endParaRPr>
          </a:p>
          <a:p>
            <a:pPr algn="just">
              <a:lnSpc>
                <a:spcPct val="100000"/>
              </a:lnSpc>
            </a:pPr>
            <a:endParaRPr lang="en-US" sz="1800" dirty="0">
              <a:latin typeface="Candara" panose="020E0502030303020204" pitchFamily="34" charset="0"/>
            </a:endParaRPr>
          </a:p>
          <a:p>
            <a:pPr algn="just">
              <a:lnSpc>
                <a:spcPct val="100000"/>
              </a:lnSpc>
            </a:pPr>
            <a:endParaRPr lang="en-US" sz="1800" dirty="0">
              <a:latin typeface="Candara" panose="020E0502030303020204" pitchFamily="34" charset="0"/>
            </a:endParaRPr>
          </a:p>
          <a:p>
            <a:endParaRPr lang="en-US" sz="1800" dirty="0">
              <a:latin typeface="Candara" panose="020E0502030303020204" pitchFamily="34" charset="0"/>
            </a:endParaRPr>
          </a:p>
          <a:p>
            <a:endParaRPr lang="en-US" sz="1800" dirty="0">
              <a:latin typeface="Candara" panose="020E0502030303020204" pitchFamily="34" charset="0"/>
            </a:endParaRPr>
          </a:p>
        </p:txBody>
      </p:sp>
    </p:spTree>
    <p:extLst>
      <p:ext uri="{BB962C8B-B14F-4D97-AF65-F5344CB8AC3E}">
        <p14:creationId xmlns:p14="http://schemas.microsoft.com/office/powerpoint/2010/main" val="1956302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The let keyword</a:t>
            </a:r>
          </a:p>
        </p:txBody>
      </p:sp>
      <p:sp>
        <p:nvSpPr>
          <p:cNvPr id="3" name="Content Placeholder 2"/>
          <p:cNvSpPr>
            <a:spLocks noGrp="1"/>
          </p:cNvSpPr>
          <p:nvPr>
            <p:ph idx="1"/>
          </p:nvPr>
        </p:nvSpPr>
        <p:spPr>
          <a:xfrm>
            <a:off x="179512" y="1494766"/>
            <a:ext cx="8784976" cy="4643751"/>
          </a:xfrm>
        </p:spPr>
        <p:txBody>
          <a:bodyPr/>
          <a:lstStyle/>
          <a:p>
            <a:pPr algn="just">
              <a:lnSpc>
                <a:spcPct val="150000"/>
              </a:lnSpc>
            </a:pPr>
            <a:r>
              <a:rPr lang="en-US" sz="1800" b="1" i="1" dirty="0"/>
              <a:t>let</a:t>
            </a:r>
            <a:r>
              <a:rPr lang="en-US" sz="1800" dirty="0"/>
              <a:t> keyword is used to declare a block scoped variable, optionally initializing it to a value </a:t>
            </a:r>
          </a:p>
          <a:p>
            <a:pPr algn="just">
              <a:lnSpc>
                <a:spcPct val="150000"/>
              </a:lnSpc>
            </a:pPr>
            <a:r>
              <a:rPr lang="en-US" sz="1800" dirty="0"/>
              <a:t>Variables that are declared using the </a:t>
            </a:r>
            <a:r>
              <a:rPr lang="en-US" sz="1800" b="1" i="1" dirty="0"/>
              <a:t>let</a:t>
            </a:r>
            <a:r>
              <a:rPr lang="en-US" sz="1800" dirty="0"/>
              <a:t> keyword are called as block scoped variables.</a:t>
            </a:r>
          </a:p>
          <a:p>
            <a:pPr algn="just">
              <a:lnSpc>
                <a:spcPct val="150000"/>
              </a:lnSpc>
            </a:pPr>
            <a:r>
              <a:rPr lang="en-US" sz="1800" dirty="0"/>
              <a:t>Block scoped variables are accessible only inside the block in which it is defined.</a:t>
            </a:r>
          </a:p>
          <a:p>
            <a:pPr algn="just">
              <a:lnSpc>
                <a:spcPct val="150000"/>
              </a:lnSpc>
            </a:pPr>
            <a:r>
              <a:rPr lang="en-US" sz="1800" b="1" i="1" dirty="0"/>
              <a:t>let</a:t>
            </a:r>
            <a:r>
              <a:rPr lang="en-US" sz="1800" dirty="0"/>
              <a:t> keyword doesn't allow to declare the variable again in the same scope, it will throw error.</a:t>
            </a:r>
          </a:p>
          <a:p>
            <a:pPr algn="just">
              <a:lnSpc>
                <a:spcPct val="150000"/>
              </a:lnSpc>
            </a:pPr>
            <a:r>
              <a:rPr lang="en-US" sz="1800" dirty="0"/>
              <a:t>No </a:t>
            </a:r>
            <a:r>
              <a:rPr lang="en-US" sz="1800" b="1" i="1" dirty="0"/>
              <a:t>hoisting</a:t>
            </a:r>
            <a:r>
              <a:rPr lang="en-US" sz="1800" dirty="0"/>
              <a:t> will takes place when let keyword is used; i.e. let keyword ensures variable declaration takes place before it is used.</a:t>
            </a:r>
          </a:p>
          <a:p>
            <a:pPr algn="just">
              <a:lnSpc>
                <a:spcPct val="150000"/>
              </a:lnSpc>
            </a:pPr>
            <a:endParaRPr lang="en-US" sz="1800" dirty="0"/>
          </a:p>
        </p:txBody>
      </p:sp>
    </p:spTree>
    <p:extLst>
      <p:ext uri="{BB962C8B-B14F-4D97-AF65-F5344CB8AC3E}">
        <p14:creationId xmlns:p14="http://schemas.microsoft.com/office/powerpoint/2010/main" val="1229181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000" dirty="0"/>
              <a:t>Demo</a:t>
            </a:r>
          </a:p>
        </p:txBody>
      </p:sp>
      <p:sp>
        <p:nvSpPr>
          <p:cNvPr id="4" name="Content Placeholder 3"/>
          <p:cNvSpPr>
            <a:spLocks noGrp="1"/>
          </p:cNvSpPr>
          <p:nvPr>
            <p:ph idx="1"/>
          </p:nvPr>
        </p:nvSpPr>
        <p:spPr/>
        <p:txBody>
          <a:bodyPr/>
          <a:lstStyle/>
          <a:p>
            <a:r>
              <a:rPr lang="en-US" sz="1800" dirty="0">
                <a:latin typeface="+mj-lt"/>
              </a:rPr>
              <a:t>let-keyword</a:t>
            </a:r>
          </a:p>
        </p:txBody>
      </p:sp>
    </p:spTree>
    <p:extLst>
      <p:ext uri="{BB962C8B-B14F-4D97-AF65-F5344CB8AC3E}">
        <p14:creationId xmlns:p14="http://schemas.microsoft.com/office/powerpoint/2010/main" val="53117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The </a:t>
            </a:r>
            <a:r>
              <a:rPr lang="en-US" sz="3000" dirty="0" err="1"/>
              <a:t>const</a:t>
            </a:r>
            <a:r>
              <a:rPr lang="en-US" sz="3000" dirty="0"/>
              <a:t> keyword</a:t>
            </a:r>
          </a:p>
        </p:txBody>
      </p:sp>
      <p:sp>
        <p:nvSpPr>
          <p:cNvPr id="3" name="Content Placeholder 2"/>
          <p:cNvSpPr>
            <a:spLocks noGrp="1"/>
          </p:cNvSpPr>
          <p:nvPr>
            <p:ph idx="1"/>
          </p:nvPr>
        </p:nvSpPr>
        <p:spPr>
          <a:xfrm>
            <a:off x="179512" y="1494766"/>
            <a:ext cx="8784976" cy="4643751"/>
          </a:xfrm>
        </p:spPr>
        <p:txBody>
          <a:bodyPr/>
          <a:lstStyle/>
          <a:p>
            <a:pPr algn="just">
              <a:lnSpc>
                <a:spcPct val="150000"/>
              </a:lnSpc>
            </a:pPr>
            <a:r>
              <a:rPr lang="en-US" sz="1800" b="1" i="1" dirty="0" err="1"/>
              <a:t>const</a:t>
            </a:r>
            <a:r>
              <a:rPr lang="en-US" sz="1800" dirty="0"/>
              <a:t> keyword is used to declare the read-only variables, i.e. the variables whose value cannot be reassigned.</a:t>
            </a:r>
          </a:p>
          <a:p>
            <a:pPr algn="just">
              <a:lnSpc>
                <a:spcPct val="150000"/>
              </a:lnSpc>
            </a:pPr>
            <a:r>
              <a:rPr lang="en-US" sz="1800" dirty="0"/>
              <a:t>Constant variables are block-scoped variables, i.e. they follow the same scoping rules as the variables that are declared using the let keyword.</a:t>
            </a:r>
          </a:p>
          <a:p>
            <a:pPr algn="just">
              <a:lnSpc>
                <a:spcPct val="150000"/>
              </a:lnSpc>
            </a:pPr>
            <a:r>
              <a:rPr lang="en-US" sz="1800" dirty="0"/>
              <a:t>JavaScript object can be assigned to a constant variable, when assigning an object to a constant variable, the reference of the object becomes constant to that variable and not to the object itself. Therefore, the object is mutable.</a:t>
            </a:r>
          </a:p>
        </p:txBody>
      </p:sp>
    </p:spTree>
    <p:extLst>
      <p:ext uri="{BB962C8B-B14F-4D97-AF65-F5344CB8AC3E}">
        <p14:creationId xmlns:p14="http://schemas.microsoft.com/office/powerpoint/2010/main" val="857814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000" dirty="0"/>
              <a:t>Demo</a:t>
            </a:r>
          </a:p>
        </p:txBody>
      </p:sp>
      <p:sp>
        <p:nvSpPr>
          <p:cNvPr id="4" name="Content Placeholder 3"/>
          <p:cNvSpPr>
            <a:spLocks noGrp="1"/>
          </p:cNvSpPr>
          <p:nvPr>
            <p:ph idx="1"/>
          </p:nvPr>
        </p:nvSpPr>
        <p:spPr/>
        <p:txBody>
          <a:bodyPr/>
          <a:lstStyle/>
          <a:p>
            <a:r>
              <a:rPr lang="en-US" sz="1800" dirty="0" err="1">
                <a:latin typeface="+mj-lt"/>
              </a:rPr>
              <a:t>const</a:t>
            </a:r>
            <a:r>
              <a:rPr lang="en-US" sz="1800" dirty="0">
                <a:latin typeface="+mj-lt"/>
              </a:rPr>
              <a:t>-keyword</a:t>
            </a:r>
          </a:p>
        </p:txBody>
      </p:sp>
    </p:spTree>
    <p:extLst>
      <p:ext uri="{BB962C8B-B14F-4D97-AF65-F5344CB8AC3E}">
        <p14:creationId xmlns:p14="http://schemas.microsoft.com/office/powerpoint/2010/main" val="2748862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The arrow functions</a:t>
            </a:r>
          </a:p>
        </p:txBody>
      </p:sp>
      <p:sp>
        <p:nvSpPr>
          <p:cNvPr id="3" name="Content Placeholder 2"/>
          <p:cNvSpPr>
            <a:spLocks noGrp="1"/>
          </p:cNvSpPr>
          <p:nvPr>
            <p:ph idx="1"/>
          </p:nvPr>
        </p:nvSpPr>
        <p:spPr>
          <a:xfrm>
            <a:off x="179512" y="1494766"/>
            <a:ext cx="8784976" cy="4643751"/>
          </a:xfrm>
        </p:spPr>
        <p:txBody>
          <a:bodyPr/>
          <a:lstStyle/>
          <a:p>
            <a:pPr algn="just">
              <a:lnSpc>
                <a:spcPct val="150000"/>
              </a:lnSpc>
            </a:pPr>
            <a:r>
              <a:rPr lang="en-US" sz="1800" dirty="0"/>
              <a:t>ES6 provides a new way to create functions using the =&gt; operator.</a:t>
            </a:r>
          </a:p>
          <a:p>
            <a:pPr algn="just">
              <a:lnSpc>
                <a:spcPct val="150000"/>
              </a:lnSpc>
            </a:pPr>
            <a:r>
              <a:rPr lang="en-US" sz="1800" dirty="0"/>
              <a:t>Functions created using =&gt; operator is called as arrow functions. It can be also called as anonymous functions.</a:t>
            </a:r>
          </a:p>
          <a:p>
            <a:pPr algn="just">
              <a:lnSpc>
                <a:spcPct val="150000"/>
              </a:lnSpc>
            </a:pPr>
            <a:r>
              <a:rPr lang="en-US" sz="1800" dirty="0"/>
              <a:t>The arrow functions are the instances of the Function constructor.</a:t>
            </a:r>
          </a:p>
          <a:p>
            <a:pPr algn="just">
              <a:lnSpc>
                <a:spcPct val="150000"/>
              </a:lnSpc>
            </a:pPr>
            <a:r>
              <a:rPr lang="en-US" sz="1800" dirty="0"/>
              <a:t>If an arrow function contains just one statement, no need to wrap the code in brackets {} and the statement in the body is automatically returned.</a:t>
            </a:r>
          </a:p>
          <a:p>
            <a:pPr algn="just">
              <a:lnSpc>
                <a:spcPct val="150000"/>
              </a:lnSpc>
            </a:pPr>
            <a:r>
              <a:rPr lang="en-US" sz="1800" b="1" i="1" dirty="0"/>
              <a:t>this</a:t>
            </a:r>
            <a:r>
              <a:rPr lang="en-US" sz="1800" dirty="0"/>
              <a:t> keyword used inside the arrow function will return the context of the code in which it is running.</a:t>
            </a:r>
          </a:p>
          <a:p>
            <a:pPr algn="just">
              <a:lnSpc>
                <a:spcPct val="150000"/>
              </a:lnSpc>
            </a:pPr>
            <a:r>
              <a:rPr lang="en-US" sz="1800" dirty="0"/>
              <a:t>The arrow functions cannot be used as object constructors i.e. the new operator cannot be applied on them.</a:t>
            </a:r>
          </a:p>
        </p:txBody>
      </p:sp>
    </p:spTree>
    <p:extLst>
      <p:ext uri="{BB962C8B-B14F-4D97-AF65-F5344CB8AC3E}">
        <p14:creationId xmlns:p14="http://schemas.microsoft.com/office/powerpoint/2010/main" val="1510743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000" dirty="0"/>
              <a:t>Demo</a:t>
            </a:r>
          </a:p>
        </p:txBody>
      </p:sp>
      <p:sp>
        <p:nvSpPr>
          <p:cNvPr id="4" name="Content Placeholder 3"/>
          <p:cNvSpPr>
            <a:spLocks noGrp="1"/>
          </p:cNvSpPr>
          <p:nvPr>
            <p:ph idx="1"/>
          </p:nvPr>
        </p:nvSpPr>
        <p:spPr/>
        <p:txBody>
          <a:bodyPr/>
          <a:lstStyle/>
          <a:p>
            <a:r>
              <a:rPr lang="en-US" sz="1800" dirty="0">
                <a:latin typeface="+mj-lt"/>
              </a:rPr>
              <a:t>arrow-functions</a:t>
            </a:r>
          </a:p>
        </p:txBody>
      </p:sp>
    </p:spTree>
    <p:extLst>
      <p:ext uri="{BB962C8B-B14F-4D97-AF65-F5344CB8AC3E}">
        <p14:creationId xmlns:p14="http://schemas.microsoft.com/office/powerpoint/2010/main" val="1795125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Default parameter values</a:t>
            </a:r>
          </a:p>
        </p:txBody>
      </p:sp>
      <p:sp>
        <p:nvSpPr>
          <p:cNvPr id="3" name="Content Placeholder 2"/>
          <p:cNvSpPr>
            <a:spLocks noGrp="1"/>
          </p:cNvSpPr>
          <p:nvPr>
            <p:ph idx="1"/>
          </p:nvPr>
        </p:nvSpPr>
        <p:spPr>
          <a:xfrm>
            <a:off x="179512" y="1494766"/>
            <a:ext cx="8784976" cy="4643751"/>
          </a:xfrm>
        </p:spPr>
        <p:txBody>
          <a:bodyPr/>
          <a:lstStyle/>
          <a:p>
            <a:pPr algn="just">
              <a:lnSpc>
                <a:spcPct val="150000"/>
              </a:lnSpc>
            </a:pPr>
            <a:r>
              <a:rPr lang="en-US" sz="1800" dirty="0"/>
              <a:t>In JavaScript there is no defined way to assign the default values to the function parameters that are not passed.</a:t>
            </a:r>
          </a:p>
          <a:p>
            <a:pPr algn="just">
              <a:lnSpc>
                <a:spcPct val="150000"/>
              </a:lnSpc>
            </a:pPr>
            <a:r>
              <a:rPr lang="en-US" sz="1800" dirty="0"/>
              <a:t>Programmers need to  check the parameters with undefined value and assign  the default values.</a:t>
            </a:r>
          </a:p>
          <a:p>
            <a:pPr algn="just">
              <a:lnSpc>
                <a:spcPct val="150000"/>
              </a:lnSpc>
            </a:pPr>
            <a:r>
              <a:rPr lang="en-US" sz="1800" dirty="0"/>
              <a:t>ES6 provides a new syntax that can be used to do this in an easier way. </a:t>
            </a:r>
          </a:p>
          <a:p>
            <a:pPr algn="just">
              <a:lnSpc>
                <a:spcPct val="150000"/>
              </a:lnSpc>
            </a:pPr>
            <a:r>
              <a:rPr lang="en-US" sz="1800" dirty="0"/>
              <a:t>Default values / expression can be assigned with the parameter, which gets overridden if the value is passed unless undefined is passed as value.</a:t>
            </a:r>
          </a:p>
          <a:p>
            <a:pPr algn="just">
              <a:lnSpc>
                <a:spcPct val="150000"/>
              </a:lnSpc>
            </a:pPr>
            <a:r>
              <a:rPr lang="en-US" sz="1800" dirty="0"/>
              <a:t>Default parameters cannot be used before the declaration</a:t>
            </a:r>
          </a:p>
          <a:p>
            <a:pPr algn="just">
              <a:lnSpc>
                <a:spcPct val="150000"/>
              </a:lnSpc>
            </a:pPr>
            <a:r>
              <a:rPr lang="en-US" sz="1800" dirty="0"/>
              <a:t> For Dynamic function, the default parameter and body of the function(as last parameter) can be passed as string.</a:t>
            </a:r>
          </a:p>
        </p:txBody>
      </p:sp>
    </p:spTree>
    <p:extLst>
      <p:ext uri="{BB962C8B-B14F-4D97-AF65-F5344CB8AC3E}">
        <p14:creationId xmlns:p14="http://schemas.microsoft.com/office/powerpoint/2010/main" val="34147471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2A668E2-A2C0-441C-98B1-C064EF3C7B80}" vid="{275EFF7A-992F-43CC-9E2C-78EACCB73B1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D7665F-8C87-49F1-94B0-6D13FB5E127F}">
  <ds:schemaRefs>
    <ds:schemaRef ds:uri="http://schemas.microsoft.com/sharepoint/v3/contenttype/forms"/>
  </ds:schemaRefs>
</ds:datastoreItem>
</file>

<file path=customXml/itemProps2.xml><?xml version="1.0" encoding="utf-8"?>
<ds:datastoreItem xmlns:ds="http://schemas.openxmlformats.org/officeDocument/2006/customXml" ds:itemID="{E63433B7-998A-4D4C-91CD-BC966B06FCAD}">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3.xml><?xml version="1.0" encoding="utf-8"?>
<ds:datastoreItem xmlns:ds="http://schemas.openxmlformats.org/officeDocument/2006/customXml" ds:itemID="{44012F02-D80A-4ECC-BA9A-5511EE48C2D5}"/>
</file>

<file path=docProps/app.xml><?xml version="1.0" encoding="utf-8"?>
<Properties xmlns="http://schemas.openxmlformats.org/officeDocument/2006/extended-properties" xmlns:vt="http://schemas.openxmlformats.org/officeDocument/2006/docPropsVTypes">
  <Template/>
  <TotalTime>13108</TotalTime>
  <Words>1726</Words>
  <Application>Microsoft Office PowerPoint</Application>
  <PresentationFormat>On-screen Show (4:3)</PresentationFormat>
  <Paragraphs>190</Paragraphs>
  <Slides>25</Slides>
  <Notes>25</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33" baseType="lpstr">
      <vt:lpstr>Arial</vt:lpstr>
      <vt:lpstr>Calibri</vt:lpstr>
      <vt:lpstr>Candara</vt:lpstr>
      <vt:lpstr>Verdana</vt:lpstr>
      <vt:lpstr>Wingdings</vt:lpstr>
      <vt:lpstr>2_Corporate Presentation Template (4x3 - Normal)</vt:lpstr>
      <vt:lpstr>Section slides</vt:lpstr>
      <vt:lpstr>think-cell Slide</vt:lpstr>
      <vt:lpstr>JavaScript ES6</vt:lpstr>
      <vt:lpstr>Lesson Objectives</vt:lpstr>
      <vt:lpstr>The let keyword</vt:lpstr>
      <vt:lpstr>Demo</vt:lpstr>
      <vt:lpstr>The const keyword</vt:lpstr>
      <vt:lpstr>Demo</vt:lpstr>
      <vt:lpstr>The arrow functions</vt:lpstr>
      <vt:lpstr>Demo</vt:lpstr>
      <vt:lpstr>Default parameter values</vt:lpstr>
      <vt:lpstr>Demo</vt:lpstr>
      <vt:lpstr>The rest parameter</vt:lpstr>
      <vt:lpstr>Demo</vt:lpstr>
      <vt:lpstr>The spread operator</vt:lpstr>
      <vt:lpstr>Demo</vt:lpstr>
      <vt:lpstr>The for…of loop</vt:lpstr>
      <vt:lpstr>Demo</vt:lpstr>
      <vt:lpstr>Template literals</vt:lpstr>
      <vt:lpstr>Demo</vt:lpstr>
      <vt:lpstr>Destructuring assignment</vt:lpstr>
      <vt:lpstr>Demo</vt:lpstr>
      <vt:lpstr>The ES6 symbols</vt:lpstr>
      <vt:lpstr>The ES6 symbols</vt:lpstr>
      <vt:lpstr>Demo</vt:lpstr>
      <vt:lpstr>well-known symbols</vt:lpstr>
      <vt:lpstr>Summary</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React.js-Classbook-Lesson01</dc:title>
  <dc:subject>React.js - Class book</dc:subject>
  <dc:creator>Karthik Muthukrishnan</dc:creator>
  <dc:description>React.js - Class book created by Karthik M (714709)</dc:description>
  <cp:lastModifiedBy>Tembhare, Anjulata</cp:lastModifiedBy>
  <cp:revision>1191</cp:revision>
  <dcterms:created xsi:type="dcterms:W3CDTF">2014-04-28T11:21:39Z</dcterms:created>
  <dcterms:modified xsi:type="dcterms:W3CDTF">2019-02-09T12:02:19Z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0x010100064F797F9BD2124B9B89E1787624A7F8</vt:lpwstr>
  </property>
</Properties>
</file>