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81"/>
  </p:notesMasterIdLst>
  <p:handoutMasterIdLst>
    <p:handoutMasterId r:id="rId82"/>
  </p:handoutMasterIdLst>
  <p:sldIdLst>
    <p:sldId id="328" r:id="rId5"/>
    <p:sldId id="259" r:id="rId6"/>
    <p:sldId id="285" r:id="rId7"/>
    <p:sldId id="335" r:id="rId8"/>
    <p:sldId id="336" r:id="rId9"/>
    <p:sldId id="337" r:id="rId10"/>
    <p:sldId id="339" r:id="rId11"/>
    <p:sldId id="338" r:id="rId12"/>
    <p:sldId id="340" r:id="rId13"/>
    <p:sldId id="341" r:id="rId14"/>
    <p:sldId id="342" r:id="rId15"/>
    <p:sldId id="347" r:id="rId16"/>
    <p:sldId id="348" r:id="rId17"/>
    <p:sldId id="357" r:id="rId18"/>
    <p:sldId id="358" r:id="rId19"/>
    <p:sldId id="359" r:id="rId20"/>
    <p:sldId id="360" r:id="rId21"/>
    <p:sldId id="362" r:id="rId22"/>
    <p:sldId id="364" r:id="rId23"/>
    <p:sldId id="349" r:id="rId24"/>
    <p:sldId id="371" r:id="rId25"/>
    <p:sldId id="365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67" r:id="rId34"/>
    <p:sldId id="368" r:id="rId35"/>
    <p:sldId id="369" r:id="rId36"/>
    <p:sldId id="366" r:id="rId37"/>
    <p:sldId id="373" r:id="rId38"/>
    <p:sldId id="372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5" r:id="rId50"/>
    <p:sldId id="384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43" r:id="rId60"/>
    <p:sldId id="344" r:id="rId61"/>
    <p:sldId id="345" r:id="rId62"/>
    <p:sldId id="346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3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BA306-E0FF-4590-9382-044802AC9E77}">
          <p14:sldIdLst>
            <p14:sldId id="328"/>
            <p14:sldId id="259"/>
            <p14:sldId id="285"/>
            <p14:sldId id="335"/>
            <p14:sldId id="336"/>
            <p14:sldId id="337"/>
            <p14:sldId id="339"/>
            <p14:sldId id="338"/>
            <p14:sldId id="340"/>
            <p14:sldId id="341"/>
            <p14:sldId id="342"/>
            <p14:sldId id="347"/>
            <p14:sldId id="348"/>
            <p14:sldId id="357"/>
            <p14:sldId id="358"/>
            <p14:sldId id="359"/>
            <p14:sldId id="360"/>
            <p14:sldId id="362"/>
            <p14:sldId id="364"/>
            <p14:sldId id="349"/>
            <p14:sldId id="371"/>
            <p14:sldId id="365"/>
            <p14:sldId id="350"/>
            <p14:sldId id="351"/>
            <p14:sldId id="352"/>
            <p14:sldId id="353"/>
            <p14:sldId id="354"/>
            <p14:sldId id="355"/>
            <p14:sldId id="356"/>
            <p14:sldId id="367"/>
            <p14:sldId id="368"/>
            <p14:sldId id="369"/>
            <p14:sldId id="366"/>
            <p14:sldId id="373"/>
            <p14:sldId id="372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5"/>
            <p14:sldId id="38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43"/>
            <p14:sldId id="344"/>
            <p14:sldId id="345"/>
            <p14:sldId id="346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E3A75-AF04-4C18-96D3-725DBFB86849}" v="83" dt="2021-02-24T18:12:58.695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1" autoAdjust="0"/>
  </p:normalViewPr>
  <p:slideViewPr>
    <p:cSldViewPr snapToGrid="0" showGuides="1">
      <p:cViewPr varScale="1">
        <p:scale>
          <a:sx n="58" d="100"/>
          <a:sy n="58" d="100"/>
        </p:scale>
        <p:origin x="1544" y="5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-273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barhussain, Mohammed Ishaque" userId="c388dadc-8c06-4440-848f-810e20ed8739" providerId="ADAL" clId="{59DE3A75-AF04-4C18-96D3-725DBFB86849}"/>
    <pc:docChg chg="undo custSel addSld delSld modSld">
      <pc:chgData name="Jabarhussain, Mohammed Ishaque" userId="c388dadc-8c06-4440-848f-810e20ed8739" providerId="ADAL" clId="{59DE3A75-AF04-4C18-96D3-725DBFB86849}" dt="2021-02-24T18:13:47.488" v="684" actId="1076"/>
      <pc:docMkLst>
        <pc:docMk/>
      </pc:docMkLst>
      <pc:sldChg chg="modSp">
        <pc:chgData name="Jabarhussain, Mohammed Ishaque" userId="c388dadc-8c06-4440-848f-810e20ed8739" providerId="ADAL" clId="{59DE3A75-AF04-4C18-96D3-725DBFB86849}" dt="2021-02-24T17:17:43.576" v="375" actId="6549"/>
        <pc:sldMkLst>
          <pc:docMk/>
          <pc:sldMk cId="3326391632" sldId="347"/>
        </pc:sldMkLst>
        <pc:spChg chg="mod">
          <ac:chgData name="Jabarhussain, Mohammed Ishaque" userId="c388dadc-8c06-4440-848f-810e20ed8739" providerId="ADAL" clId="{59DE3A75-AF04-4C18-96D3-725DBFB86849}" dt="2021-02-24T17:17:43.576" v="375" actId="6549"/>
          <ac:spMkLst>
            <pc:docMk/>
            <pc:sldMk cId="3326391632" sldId="347"/>
            <ac:spMk id="3" creationId="{00000000-0000-0000-0000-000000000000}"/>
          </ac:spMkLst>
        </pc:spChg>
      </pc:sldChg>
      <pc:sldChg chg="addSp delSp modSp">
        <pc:chgData name="Jabarhussain, Mohammed Ishaque" userId="c388dadc-8c06-4440-848f-810e20ed8739" providerId="ADAL" clId="{59DE3A75-AF04-4C18-96D3-725DBFB86849}" dt="2021-02-24T14:48:08.642" v="23" actId="20577"/>
        <pc:sldMkLst>
          <pc:docMk/>
          <pc:sldMk cId="2751556633" sldId="348"/>
        </pc:sldMkLst>
        <pc:spChg chg="mod">
          <ac:chgData name="Jabarhussain, Mohammed Ishaque" userId="c388dadc-8c06-4440-848f-810e20ed8739" providerId="ADAL" clId="{59DE3A75-AF04-4C18-96D3-725DBFB86849}" dt="2021-02-24T14:48:08.642" v="23" actId="20577"/>
          <ac:spMkLst>
            <pc:docMk/>
            <pc:sldMk cId="2751556633" sldId="348"/>
            <ac:spMk id="2" creationId="{00000000-0000-0000-0000-000000000000}"/>
          </ac:spMkLst>
        </pc:spChg>
        <pc:spChg chg="del mod">
          <ac:chgData name="Jabarhussain, Mohammed Ishaque" userId="c388dadc-8c06-4440-848f-810e20ed8739" providerId="ADAL" clId="{59DE3A75-AF04-4C18-96D3-725DBFB86849}" dt="2021-02-24T14:47:46.060" v="5" actId="478"/>
          <ac:spMkLst>
            <pc:docMk/>
            <pc:sldMk cId="2751556633" sldId="348"/>
            <ac:spMk id="3" creationId="{00000000-0000-0000-0000-000000000000}"/>
          </ac:spMkLst>
        </pc:spChg>
        <pc:picChg chg="add mod">
          <ac:chgData name="Jabarhussain, Mohammed Ishaque" userId="c388dadc-8c06-4440-848f-810e20ed8739" providerId="ADAL" clId="{59DE3A75-AF04-4C18-96D3-725DBFB86849}" dt="2021-02-24T14:47:51.766" v="7" actId="14100"/>
          <ac:picMkLst>
            <pc:docMk/>
            <pc:sldMk cId="2751556633" sldId="348"/>
            <ac:picMk id="5" creationId="{FED25FA5-F2E5-43EC-A427-41850BAC0908}"/>
          </ac:picMkLst>
        </pc:picChg>
        <pc:picChg chg="add mod">
          <ac:chgData name="Jabarhussain, Mohammed Ishaque" userId="c388dadc-8c06-4440-848f-810e20ed8739" providerId="ADAL" clId="{59DE3A75-AF04-4C18-96D3-725DBFB86849}" dt="2021-02-24T14:47:57.273" v="9" actId="14100"/>
          <ac:picMkLst>
            <pc:docMk/>
            <pc:sldMk cId="2751556633" sldId="348"/>
            <ac:picMk id="7" creationId="{EEC5B785-D68F-4141-9893-F865588240BE}"/>
          </ac:picMkLst>
        </pc:picChg>
      </pc:sldChg>
      <pc:sldChg chg="addSp delSp modSp">
        <pc:chgData name="Jabarhussain, Mohammed Ishaque" userId="c388dadc-8c06-4440-848f-810e20ed8739" providerId="ADAL" clId="{59DE3A75-AF04-4C18-96D3-725DBFB86849}" dt="2021-02-24T17:37:43.894" v="540" actId="14100"/>
        <pc:sldMkLst>
          <pc:docMk/>
          <pc:sldMk cId="2520584479" sldId="349"/>
        </pc:sldMkLst>
        <pc:spChg chg="mod">
          <ac:chgData name="Jabarhussain, Mohammed Ishaque" userId="c388dadc-8c06-4440-848f-810e20ed8739" providerId="ADAL" clId="{59DE3A75-AF04-4C18-96D3-725DBFB86849}" dt="2021-02-24T17:32:51.741" v="502" actId="1076"/>
          <ac:spMkLst>
            <pc:docMk/>
            <pc:sldMk cId="2520584479" sldId="349"/>
            <ac:spMk id="2" creationId="{00000000-0000-0000-0000-000000000000}"/>
          </ac:spMkLst>
        </pc:spChg>
        <pc:spChg chg="mod">
          <ac:chgData name="Jabarhussain, Mohammed Ishaque" userId="c388dadc-8c06-4440-848f-810e20ed8739" providerId="ADAL" clId="{59DE3A75-AF04-4C18-96D3-725DBFB86849}" dt="2021-02-24T17:36:31.404" v="534" actId="20577"/>
          <ac:spMkLst>
            <pc:docMk/>
            <pc:sldMk cId="2520584479" sldId="349"/>
            <ac:spMk id="3" creationId="{00000000-0000-0000-0000-000000000000}"/>
          </ac:spMkLst>
        </pc:spChg>
        <pc:spChg chg="add del mod">
          <ac:chgData name="Jabarhussain, Mohammed Ishaque" userId="c388dadc-8c06-4440-848f-810e20ed8739" providerId="ADAL" clId="{59DE3A75-AF04-4C18-96D3-725DBFB86849}" dt="2021-02-24T17:36:27.369" v="527" actId="478"/>
          <ac:spMkLst>
            <pc:docMk/>
            <pc:sldMk cId="2520584479" sldId="349"/>
            <ac:spMk id="4" creationId="{E0C85B15-129F-4168-81AF-AB6B289F988C}"/>
          </ac:spMkLst>
        </pc:spChg>
        <pc:picChg chg="add mod">
          <ac:chgData name="Jabarhussain, Mohammed Ishaque" userId="c388dadc-8c06-4440-848f-810e20ed8739" providerId="ADAL" clId="{59DE3A75-AF04-4C18-96D3-725DBFB86849}" dt="2021-02-24T17:37:43.894" v="540" actId="14100"/>
          <ac:picMkLst>
            <pc:docMk/>
            <pc:sldMk cId="2520584479" sldId="349"/>
            <ac:picMk id="6" creationId="{528C66D8-26D2-490A-9957-D6AFC443643C}"/>
          </ac:picMkLst>
        </pc:picChg>
      </pc:sldChg>
      <pc:sldChg chg="modSp">
        <pc:chgData name="Jabarhussain, Mohammed Ishaque" userId="c388dadc-8c06-4440-848f-810e20ed8739" providerId="ADAL" clId="{59DE3A75-AF04-4C18-96D3-725DBFB86849}" dt="2021-02-24T17:41:39.012" v="541" actId="12"/>
        <pc:sldMkLst>
          <pc:docMk/>
          <pc:sldMk cId="1944718495" sldId="354"/>
        </pc:sldMkLst>
        <pc:spChg chg="mod">
          <ac:chgData name="Jabarhussain, Mohammed Ishaque" userId="c388dadc-8c06-4440-848f-810e20ed8739" providerId="ADAL" clId="{59DE3A75-AF04-4C18-96D3-725DBFB86849}" dt="2021-02-24T17:41:39.012" v="541" actId="12"/>
          <ac:spMkLst>
            <pc:docMk/>
            <pc:sldMk cId="1944718495" sldId="354"/>
            <ac:spMk id="3" creationId="{00000000-0000-0000-0000-000000000000}"/>
          </ac:spMkLst>
        </pc:spChg>
      </pc:sldChg>
      <pc:sldChg chg="addSp delSp modSp setBg modNotes">
        <pc:chgData name="Jabarhussain, Mohammed Ishaque" userId="c388dadc-8c06-4440-848f-810e20ed8739" providerId="ADAL" clId="{59DE3A75-AF04-4C18-96D3-725DBFB86849}" dt="2021-02-24T18:05:07.453" v="593" actId="20577"/>
        <pc:sldMkLst>
          <pc:docMk/>
          <pc:sldMk cId="3970317203" sldId="356"/>
        </pc:sldMkLst>
        <pc:spChg chg="mod">
          <ac:chgData name="Jabarhussain, Mohammed Ishaque" userId="c388dadc-8c06-4440-848f-810e20ed8739" providerId="ADAL" clId="{59DE3A75-AF04-4C18-96D3-725DBFB86849}" dt="2021-02-24T18:03:19.819" v="556" actId="20577"/>
          <ac:spMkLst>
            <pc:docMk/>
            <pc:sldMk cId="3970317203" sldId="356"/>
            <ac:spMk id="2" creationId="{00000000-0000-0000-0000-000000000000}"/>
          </ac:spMkLst>
        </pc:spChg>
        <pc:spChg chg="mod">
          <ac:chgData name="Jabarhussain, Mohammed Ishaque" userId="c388dadc-8c06-4440-848f-810e20ed8739" providerId="ADAL" clId="{59DE3A75-AF04-4C18-96D3-725DBFB86849}" dt="2021-02-24T18:05:07.453" v="593" actId="20577"/>
          <ac:spMkLst>
            <pc:docMk/>
            <pc:sldMk cId="3970317203" sldId="356"/>
            <ac:spMk id="3" creationId="{00000000-0000-0000-0000-000000000000}"/>
          </ac:spMkLst>
        </pc:spChg>
        <pc:spChg chg="add del">
          <ac:chgData name="Jabarhussain, Mohammed Ishaque" userId="c388dadc-8c06-4440-848f-810e20ed8739" providerId="ADAL" clId="{59DE3A75-AF04-4C18-96D3-725DBFB86849}" dt="2021-02-24T18:03:41.641" v="578"/>
          <ac:spMkLst>
            <pc:docMk/>
            <pc:sldMk cId="3970317203" sldId="356"/>
            <ac:spMk id="4" creationId="{9E2DFA0C-FC19-496B-A9BF-DB9F1D8B593E}"/>
          </ac:spMkLst>
        </pc:spChg>
      </pc:sldChg>
      <pc:sldChg chg="add del">
        <pc:chgData name="Jabarhussain, Mohammed Ishaque" userId="c388dadc-8c06-4440-848f-810e20ed8739" providerId="ADAL" clId="{59DE3A75-AF04-4C18-96D3-725DBFB86849}" dt="2021-02-24T14:51:49.564" v="25" actId="2696"/>
        <pc:sldMkLst>
          <pc:docMk/>
          <pc:sldMk cId="3131656145" sldId="357"/>
        </pc:sldMkLst>
      </pc:sldChg>
      <pc:sldChg chg="addSp modSp add">
        <pc:chgData name="Jabarhussain, Mohammed Ishaque" userId="c388dadc-8c06-4440-848f-810e20ed8739" providerId="ADAL" clId="{59DE3A75-AF04-4C18-96D3-725DBFB86849}" dt="2021-02-24T16:13:58.756" v="92" actId="1076"/>
        <pc:sldMkLst>
          <pc:docMk/>
          <pc:sldMk cId="3274398400" sldId="357"/>
        </pc:sldMkLst>
        <pc:spChg chg="mod">
          <ac:chgData name="Jabarhussain, Mohammed Ishaque" userId="c388dadc-8c06-4440-848f-810e20ed8739" providerId="ADAL" clId="{59DE3A75-AF04-4C18-96D3-725DBFB86849}" dt="2021-02-24T14:52:01.162" v="51" actId="20577"/>
          <ac:spMkLst>
            <pc:docMk/>
            <pc:sldMk cId="3274398400" sldId="357"/>
            <ac:spMk id="2" creationId="{00000000-0000-0000-0000-000000000000}"/>
          </ac:spMkLst>
        </pc:spChg>
        <pc:spChg chg="mod">
          <ac:chgData name="Jabarhussain, Mohammed Ishaque" userId="c388dadc-8c06-4440-848f-810e20ed8739" providerId="ADAL" clId="{59DE3A75-AF04-4C18-96D3-725DBFB86849}" dt="2021-02-24T14:52:30.589" v="59" actId="20577"/>
          <ac:spMkLst>
            <pc:docMk/>
            <pc:sldMk cId="3274398400" sldId="357"/>
            <ac:spMk id="3" creationId="{00000000-0000-0000-0000-000000000000}"/>
          </ac:spMkLst>
        </pc:spChg>
        <pc:graphicFrameChg chg="add mod modGraphic">
          <ac:chgData name="Jabarhussain, Mohammed Ishaque" userId="c388dadc-8c06-4440-848f-810e20ed8739" providerId="ADAL" clId="{59DE3A75-AF04-4C18-96D3-725DBFB86849}" dt="2021-02-24T16:13:58.756" v="92" actId="1076"/>
          <ac:graphicFrameMkLst>
            <pc:docMk/>
            <pc:sldMk cId="3274398400" sldId="357"/>
            <ac:graphicFrameMk id="4" creationId="{79C39F80-4DCE-4E72-88E2-03DF9EEA17A0}"/>
          </ac:graphicFrameMkLst>
        </pc:graphicFrameChg>
      </pc:sldChg>
      <pc:sldChg chg="modSp add">
        <pc:chgData name="Jabarhussain, Mohammed Ishaque" userId="c388dadc-8c06-4440-848f-810e20ed8739" providerId="ADAL" clId="{59DE3A75-AF04-4C18-96D3-725DBFB86849}" dt="2021-02-24T17:02:44.855" v="143" actId="20577"/>
        <pc:sldMkLst>
          <pc:docMk/>
          <pc:sldMk cId="3805860453" sldId="358"/>
        </pc:sldMkLst>
        <pc:spChg chg="mod">
          <ac:chgData name="Jabarhussain, Mohammed Ishaque" userId="c388dadc-8c06-4440-848f-810e20ed8739" providerId="ADAL" clId="{59DE3A75-AF04-4C18-96D3-725DBFB86849}" dt="2021-02-24T16:54:43.915" v="100" actId="20577"/>
          <ac:spMkLst>
            <pc:docMk/>
            <pc:sldMk cId="3805860453" sldId="358"/>
            <ac:spMk id="2" creationId="{00000000-0000-0000-0000-000000000000}"/>
          </ac:spMkLst>
        </pc:spChg>
        <pc:spChg chg="mod">
          <ac:chgData name="Jabarhussain, Mohammed Ishaque" userId="c388dadc-8c06-4440-848f-810e20ed8739" providerId="ADAL" clId="{59DE3A75-AF04-4C18-96D3-725DBFB86849}" dt="2021-02-24T17:02:44.855" v="143" actId="20577"/>
          <ac:spMkLst>
            <pc:docMk/>
            <pc:sldMk cId="3805860453" sldId="358"/>
            <ac:spMk id="3" creationId="{00000000-0000-0000-0000-000000000000}"/>
          </ac:spMkLst>
        </pc:spChg>
      </pc:sldChg>
      <pc:sldChg chg="modSp add">
        <pc:chgData name="Jabarhussain, Mohammed Ishaque" userId="c388dadc-8c06-4440-848f-810e20ed8739" providerId="ADAL" clId="{59DE3A75-AF04-4C18-96D3-725DBFB86849}" dt="2021-02-24T17:06:28.996" v="190" actId="1076"/>
        <pc:sldMkLst>
          <pc:docMk/>
          <pc:sldMk cId="1640798759" sldId="359"/>
        </pc:sldMkLst>
        <pc:spChg chg="mod">
          <ac:chgData name="Jabarhussain, Mohammed Ishaque" userId="c388dadc-8c06-4440-848f-810e20ed8739" providerId="ADAL" clId="{59DE3A75-AF04-4C18-96D3-725DBFB86849}" dt="2021-02-24T17:06:28.996" v="190" actId="1076"/>
          <ac:spMkLst>
            <pc:docMk/>
            <pc:sldMk cId="1640798759" sldId="359"/>
            <ac:spMk id="2" creationId="{00000000-0000-0000-0000-000000000000}"/>
          </ac:spMkLst>
        </pc:spChg>
        <pc:spChg chg="mod">
          <ac:chgData name="Jabarhussain, Mohammed Ishaque" userId="c388dadc-8c06-4440-848f-810e20ed8739" providerId="ADAL" clId="{59DE3A75-AF04-4C18-96D3-725DBFB86849}" dt="2021-02-24T17:06:26.499" v="189" actId="1076"/>
          <ac:spMkLst>
            <pc:docMk/>
            <pc:sldMk cId="1640798759" sldId="359"/>
            <ac:spMk id="3" creationId="{00000000-0000-0000-0000-000000000000}"/>
          </ac:spMkLst>
        </pc:spChg>
      </pc:sldChg>
      <pc:sldChg chg="addSp modSp add">
        <pc:chgData name="Jabarhussain, Mohammed Ishaque" userId="c388dadc-8c06-4440-848f-810e20ed8739" providerId="ADAL" clId="{59DE3A75-AF04-4C18-96D3-725DBFB86849}" dt="2021-02-24T17:08:07.068" v="202" actId="732"/>
        <pc:sldMkLst>
          <pc:docMk/>
          <pc:sldMk cId="1688347363" sldId="360"/>
        </pc:sldMkLst>
        <pc:spChg chg="add mod">
          <ac:chgData name="Jabarhussain, Mohammed Ishaque" userId="c388dadc-8c06-4440-848f-810e20ed8739" providerId="ADAL" clId="{59DE3A75-AF04-4C18-96D3-725DBFB86849}" dt="2021-02-24T17:06:08.445" v="186" actId="1076"/>
          <ac:spMkLst>
            <pc:docMk/>
            <pc:sldMk cId="1688347363" sldId="360"/>
            <ac:spMk id="2" creationId="{4331CB17-8F01-4BC6-A927-43DFD86C8632}"/>
          </ac:spMkLst>
        </pc:spChg>
        <pc:spChg chg="add mod">
          <ac:chgData name="Jabarhussain, Mohammed Ishaque" userId="c388dadc-8c06-4440-848f-810e20ed8739" providerId="ADAL" clId="{59DE3A75-AF04-4C18-96D3-725DBFB86849}" dt="2021-02-24T17:07:20.181" v="197" actId="1076"/>
          <ac:spMkLst>
            <pc:docMk/>
            <pc:sldMk cId="1688347363" sldId="360"/>
            <ac:spMk id="3" creationId="{E01CF8A3-F673-49FA-A781-07F5308870F7}"/>
          </ac:spMkLst>
        </pc:spChg>
        <pc:picChg chg="add mod modCrop">
          <ac:chgData name="Jabarhussain, Mohammed Ishaque" userId="c388dadc-8c06-4440-848f-810e20ed8739" providerId="ADAL" clId="{59DE3A75-AF04-4C18-96D3-725DBFB86849}" dt="2021-02-24T17:08:07.068" v="202" actId="732"/>
          <ac:picMkLst>
            <pc:docMk/>
            <pc:sldMk cId="1688347363" sldId="360"/>
            <ac:picMk id="4" creationId="{460F5E5F-EFE5-4AFB-8CA7-CCA4C0F1AC05}"/>
          </ac:picMkLst>
        </pc:picChg>
      </pc:sldChg>
      <pc:sldChg chg="addSp delSp modSp add del">
        <pc:chgData name="Jabarhussain, Mohammed Ishaque" userId="c388dadc-8c06-4440-848f-810e20ed8739" providerId="ADAL" clId="{59DE3A75-AF04-4C18-96D3-725DBFB86849}" dt="2021-02-24T17:09:04.706" v="210" actId="2696"/>
        <pc:sldMkLst>
          <pc:docMk/>
          <pc:sldMk cId="2601462596" sldId="361"/>
        </pc:sldMkLst>
        <pc:spChg chg="mod">
          <ac:chgData name="Jabarhussain, Mohammed Ishaque" userId="c388dadc-8c06-4440-848f-810e20ed8739" providerId="ADAL" clId="{59DE3A75-AF04-4C18-96D3-725DBFB86849}" dt="2021-02-24T17:08:43.141" v="204" actId="6549"/>
          <ac:spMkLst>
            <pc:docMk/>
            <pc:sldMk cId="2601462596" sldId="361"/>
            <ac:spMk id="3" creationId="{E01CF8A3-F673-49FA-A781-07F5308870F7}"/>
          </ac:spMkLst>
        </pc:spChg>
        <pc:spChg chg="add del">
          <ac:chgData name="Jabarhussain, Mohammed Ishaque" userId="c388dadc-8c06-4440-848f-810e20ed8739" providerId="ADAL" clId="{59DE3A75-AF04-4C18-96D3-725DBFB86849}" dt="2021-02-24T17:08:51.613" v="206"/>
          <ac:spMkLst>
            <pc:docMk/>
            <pc:sldMk cId="2601462596" sldId="361"/>
            <ac:spMk id="5" creationId="{C99101AC-F2F9-4D69-80FE-ABF14CF524CA}"/>
          </ac:spMkLst>
        </pc:spChg>
        <pc:spChg chg="add del">
          <ac:chgData name="Jabarhussain, Mohammed Ishaque" userId="c388dadc-8c06-4440-848f-810e20ed8739" providerId="ADAL" clId="{59DE3A75-AF04-4C18-96D3-725DBFB86849}" dt="2021-02-24T17:08:54.576" v="208"/>
          <ac:spMkLst>
            <pc:docMk/>
            <pc:sldMk cId="2601462596" sldId="361"/>
            <ac:spMk id="6" creationId="{075DE7BA-E8E3-4F26-BF50-14D82D5C5444}"/>
          </ac:spMkLst>
        </pc:spChg>
      </pc:sldChg>
      <pc:sldChg chg="addSp delSp modSp add">
        <pc:chgData name="Jabarhussain, Mohammed Ishaque" userId="c388dadc-8c06-4440-848f-810e20ed8739" providerId="ADAL" clId="{59DE3A75-AF04-4C18-96D3-725DBFB86849}" dt="2021-02-24T17:16:59.824" v="373" actId="14100"/>
        <pc:sldMkLst>
          <pc:docMk/>
          <pc:sldMk cId="3081253026" sldId="362"/>
        </pc:sldMkLst>
        <pc:spChg chg="add del mod">
          <ac:chgData name="Jabarhussain, Mohammed Ishaque" userId="c388dadc-8c06-4440-848f-810e20ed8739" providerId="ADAL" clId="{59DE3A75-AF04-4C18-96D3-725DBFB86849}" dt="2021-02-24T17:14:51.205" v="364" actId="20577"/>
          <ac:spMkLst>
            <pc:docMk/>
            <pc:sldMk cId="3081253026" sldId="362"/>
            <ac:spMk id="3" creationId="{E01CF8A3-F673-49FA-A781-07F5308870F7}"/>
          </ac:spMkLst>
        </pc:spChg>
        <pc:spChg chg="add del">
          <ac:chgData name="Jabarhussain, Mohammed Ishaque" userId="c388dadc-8c06-4440-848f-810e20ed8739" providerId="ADAL" clId="{59DE3A75-AF04-4C18-96D3-725DBFB86849}" dt="2021-02-24T17:09:18.807" v="214"/>
          <ac:spMkLst>
            <pc:docMk/>
            <pc:sldMk cId="3081253026" sldId="362"/>
            <ac:spMk id="5" creationId="{186F933F-4AE8-4751-BC3A-2A52ECA7B449}"/>
          </ac:spMkLst>
        </pc:spChg>
        <pc:spChg chg="add del">
          <ac:chgData name="Jabarhussain, Mohammed Ishaque" userId="c388dadc-8c06-4440-848f-810e20ed8739" providerId="ADAL" clId="{59DE3A75-AF04-4C18-96D3-725DBFB86849}" dt="2021-02-24T17:09:27.628" v="220"/>
          <ac:spMkLst>
            <pc:docMk/>
            <pc:sldMk cId="3081253026" sldId="362"/>
            <ac:spMk id="6" creationId="{F564E2CF-A508-4809-90B4-C0F4C66D2F14}"/>
          </ac:spMkLst>
        </pc:spChg>
        <pc:spChg chg="add del mod">
          <ac:chgData name="Jabarhussain, Mohammed Ishaque" userId="c388dadc-8c06-4440-848f-810e20ed8739" providerId="ADAL" clId="{59DE3A75-AF04-4C18-96D3-725DBFB86849}" dt="2021-02-24T17:10:24.527" v="249"/>
          <ac:spMkLst>
            <pc:docMk/>
            <pc:sldMk cId="3081253026" sldId="362"/>
            <ac:spMk id="7" creationId="{1470FCC5-E546-4E04-88D3-AE8AFEEB5EF1}"/>
          </ac:spMkLst>
        </pc:spChg>
        <pc:spChg chg="add del mod">
          <ac:chgData name="Jabarhussain, Mohammed Ishaque" userId="c388dadc-8c06-4440-848f-810e20ed8739" providerId="ADAL" clId="{59DE3A75-AF04-4C18-96D3-725DBFB86849}" dt="2021-02-24T17:10:41.823" v="262"/>
          <ac:spMkLst>
            <pc:docMk/>
            <pc:sldMk cId="3081253026" sldId="362"/>
            <ac:spMk id="8" creationId="{94C00337-D8F3-41DF-B497-B39C6CB75BF5}"/>
          </ac:spMkLst>
        </pc:spChg>
        <pc:picChg chg="del mod">
          <ac:chgData name="Jabarhussain, Mohammed Ishaque" userId="c388dadc-8c06-4440-848f-810e20ed8739" providerId="ADAL" clId="{59DE3A75-AF04-4C18-96D3-725DBFB86849}" dt="2021-02-24T17:13:10.957" v="300" actId="478"/>
          <ac:picMkLst>
            <pc:docMk/>
            <pc:sldMk cId="3081253026" sldId="362"/>
            <ac:picMk id="4" creationId="{460F5E5F-EFE5-4AFB-8CA7-CCA4C0F1AC05}"/>
          </ac:picMkLst>
        </pc:picChg>
        <pc:picChg chg="add mod modCrop">
          <ac:chgData name="Jabarhussain, Mohammed Ishaque" userId="c388dadc-8c06-4440-848f-810e20ed8739" providerId="ADAL" clId="{59DE3A75-AF04-4C18-96D3-725DBFB86849}" dt="2021-02-24T17:16:59.824" v="373" actId="14100"/>
          <ac:picMkLst>
            <pc:docMk/>
            <pc:sldMk cId="3081253026" sldId="362"/>
            <ac:picMk id="9" creationId="{03095203-D0A3-4D8E-9EE3-BB7F0CDD043B}"/>
          </ac:picMkLst>
        </pc:picChg>
      </pc:sldChg>
      <pc:sldChg chg="addSp modSp add del">
        <pc:chgData name="Jabarhussain, Mohammed Ishaque" userId="c388dadc-8c06-4440-848f-810e20ed8739" providerId="ADAL" clId="{59DE3A75-AF04-4C18-96D3-725DBFB86849}" dt="2021-02-24T17:22:15.189" v="414" actId="2696"/>
        <pc:sldMkLst>
          <pc:docMk/>
          <pc:sldMk cId="3039166195" sldId="363"/>
        </pc:sldMkLst>
        <pc:spChg chg="add mod">
          <ac:chgData name="Jabarhussain, Mohammed Ishaque" userId="c388dadc-8c06-4440-848f-810e20ed8739" providerId="ADAL" clId="{59DE3A75-AF04-4C18-96D3-725DBFB86849}" dt="2021-02-24T17:22:03.766" v="412" actId="6549"/>
          <ac:spMkLst>
            <pc:docMk/>
            <pc:sldMk cId="3039166195" sldId="363"/>
            <ac:spMk id="2" creationId="{74BC6A42-020A-425E-BC65-0B57FBABB87B}"/>
          </ac:spMkLst>
        </pc:spChg>
      </pc:sldChg>
      <pc:sldChg chg="modSp add">
        <pc:chgData name="Jabarhussain, Mohammed Ishaque" userId="c388dadc-8c06-4440-848f-810e20ed8739" providerId="ADAL" clId="{59DE3A75-AF04-4C18-96D3-725DBFB86849}" dt="2021-02-24T17:30:14.746" v="484"/>
        <pc:sldMkLst>
          <pc:docMk/>
          <pc:sldMk cId="1578267125" sldId="364"/>
        </pc:sldMkLst>
        <pc:spChg chg="mod">
          <ac:chgData name="Jabarhussain, Mohammed Ishaque" userId="c388dadc-8c06-4440-848f-810e20ed8739" providerId="ADAL" clId="{59DE3A75-AF04-4C18-96D3-725DBFB86849}" dt="2021-02-24T17:22:21.401" v="418" actId="20577"/>
          <ac:spMkLst>
            <pc:docMk/>
            <pc:sldMk cId="1578267125" sldId="364"/>
            <ac:spMk id="2" creationId="{00000000-0000-0000-0000-000000000000}"/>
          </ac:spMkLst>
        </pc:spChg>
        <pc:spChg chg="mod">
          <ac:chgData name="Jabarhussain, Mohammed Ishaque" userId="c388dadc-8c06-4440-848f-810e20ed8739" providerId="ADAL" clId="{59DE3A75-AF04-4C18-96D3-725DBFB86849}" dt="2021-02-24T17:30:14.746" v="484"/>
          <ac:spMkLst>
            <pc:docMk/>
            <pc:sldMk cId="1578267125" sldId="364"/>
            <ac:spMk id="3" creationId="{00000000-0000-0000-0000-000000000000}"/>
          </ac:spMkLst>
        </pc:spChg>
      </pc:sldChg>
      <pc:sldChg chg="add">
        <pc:chgData name="Jabarhussain, Mohammed Ishaque" userId="c388dadc-8c06-4440-848f-810e20ed8739" providerId="ADAL" clId="{59DE3A75-AF04-4C18-96D3-725DBFB86849}" dt="2021-02-24T17:22:55.273" v="437"/>
        <pc:sldMkLst>
          <pc:docMk/>
          <pc:sldMk cId="989465352" sldId="365"/>
        </pc:sldMkLst>
      </pc:sldChg>
      <pc:sldChg chg="add">
        <pc:chgData name="Jabarhussain, Mohammed Ishaque" userId="c388dadc-8c06-4440-848f-810e20ed8739" providerId="ADAL" clId="{59DE3A75-AF04-4C18-96D3-725DBFB86849}" dt="2021-02-24T18:00:44.727" v="542"/>
        <pc:sldMkLst>
          <pc:docMk/>
          <pc:sldMk cId="2366643785" sldId="366"/>
        </pc:sldMkLst>
      </pc:sldChg>
      <pc:sldChg chg="addSp modSp add">
        <pc:chgData name="Jabarhussain, Mohammed Ishaque" userId="c388dadc-8c06-4440-848f-810e20ed8739" providerId="ADAL" clId="{59DE3A75-AF04-4C18-96D3-725DBFB86849}" dt="2021-02-24T18:13:47.488" v="684" actId="1076"/>
        <pc:sldMkLst>
          <pc:docMk/>
          <pc:sldMk cId="739004452" sldId="367"/>
        </pc:sldMkLst>
        <pc:spChg chg="add mod">
          <ac:chgData name="Jabarhussain, Mohammed Ishaque" userId="c388dadc-8c06-4440-848f-810e20ed8739" providerId="ADAL" clId="{59DE3A75-AF04-4C18-96D3-725DBFB86849}" dt="2021-02-24T18:13:47.488" v="684" actId="1076"/>
          <ac:spMkLst>
            <pc:docMk/>
            <pc:sldMk cId="739004452" sldId="367"/>
            <ac:spMk id="2" creationId="{AFC0F9C1-08F7-4BA9-BF9D-C73295D65F2E}"/>
          </ac:spMkLst>
        </pc:spChg>
        <pc:picChg chg="add mod">
          <ac:chgData name="Jabarhussain, Mohammed Ishaque" userId="c388dadc-8c06-4440-848f-810e20ed8739" providerId="ADAL" clId="{59DE3A75-AF04-4C18-96D3-725DBFB86849}" dt="2021-02-24T18:13:43.363" v="683" actId="1076"/>
          <ac:picMkLst>
            <pc:docMk/>
            <pc:sldMk cId="739004452" sldId="367"/>
            <ac:picMk id="4" creationId="{B7C071EB-76CA-41B2-AF3C-55EC1A6358D8}"/>
          </ac:picMkLst>
        </pc:picChg>
      </pc:sldChg>
      <pc:sldChg chg="addSp delSp modSp add setBg">
        <pc:chgData name="Jabarhussain, Mohammed Ishaque" userId="c388dadc-8c06-4440-848f-810e20ed8739" providerId="ADAL" clId="{59DE3A75-AF04-4C18-96D3-725DBFB86849}" dt="2021-02-24T18:10:09.223" v="648" actId="14100"/>
        <pc:sldMkLst>
          <pc:docMk/>
          <pc:sldMk cId="987723289" sldId="368"/>
        </pc:sldMkLst>
        <pc:spChg chg="mod">
          <ac:chgData name="Jabarhussain, Mohammed Ishaque" userId="c388dadc-8c06-4440-848f-810e20ed8739" providerId="ADAL" clId="{59DE3A75-AF04-4C18-96D3-725DBFB86849}" dt="2021-02-24T18:08:35.439" v="644" actId="1076"/>
          <ac:spMkLst>
            <pc:docMk/>
            <pc:sldMk cId="987723289" sldId="368"/>
            <ac:spMk id="2" creationId="{00000000-0000-0000-0000-000000000000}"/>
          </ac:spMkLst>
        </pc:spChg>
        <pc:spChg chg="mod">
          <ac:chgData name="Jabarhussain, Mohammed Ishaque" userId="c388dadc-8c06-4440-848f-810e20ed8739" providerId="ADAL" clId="{59DE3A75-AF04-4C18-96D3-725DBFB86849}" dt="2021-02-24T18:08:27.028" v="643" actId="14100"/>
          <ac:spMkLst>
            <pc:docMk/>
            <pc:sldMk cId="987723289" sldId="368"/>
            <ac:spMk id="3" creationId="{00000000-0000-0000-0000-000000000000}"/>
          </ac:spMkLst>
        </pc:spChg>
        <pc:spChg chg="add del">
          <ac:chgData name="Jabarhussain, Mohammed Ishaque" userId="c388dadc-8c06-4440-848f-810e20ed8739" providerId="ADAL" clId="{59DE3A75-AF04-4C18-96D3-725DBFB86849}" dt="2021-02-24T18:07:05.663" v="634"/>
          <ac:spMkLst>
            <pc:docMk/>
            <pc:sldMk cId="987723289" sldId="368"/>
            <ac:spMk id="4" creationId="{95D1409A-EF51-477A-8388-7F4E830C40C4}"/>
          </ac:spMkLst>
        </pc:spChg>
        <pc:picChg chg="add mod">
          <ac:chgData name="Jabarhussain, Mohammed Ishaque" userId="c388dadc-8c06-4440-848f-810e20ed8739" providerId="ADAL" clId="{59DE3A75-AF04-4C18-96D3-725DBFB86849}" dt="2021-02-24T18:10:09.223" v="648" actId="14100"/>
          <ac:picMkLst>
            <pc:docMk/>
            <pc:sldMk cId="987723289" sldId="368"/>
            <ac:picMk id="6" creationId="{D9B5A3B7-0106-469D-B413-94A96BC25FAD}"/>
          </ac:picMkLst>
        </pc:picChg>
      </pc:sldChg>
      <pc:sldChg chg="addSp delSp modSp add setBg">
        <pc:chgData name="Jabarhussain, Mohammed Ishaque" userId="c388dadc-8c06-4440-848f-810e20ed8739" providerId="ADAL" clId="{59DE3A75-AF04-4C18-96D3-725DBFB86849}" dt="2021-02-24T18:13:16.473" v="681" actId="14100"/>
        <pc:sldMkLst>
          <pc:docMk/>
          <pc:sldMk cId="1941725912" sldId="369"/>
        </pc:sldMkLst>
        <pc:spChg chg="mod">
          <ac:chgData name="Jabarhussain, Mohammed Ishaque" userId="c388dadc-8c06-4440-848f-810e20ed8739" providerId="ADAL" clId="{59DE3A75-AF04-4C18-96D3-725DBFB86849}" dt="2021-02-24T18:11:03.319" v="662" actId="6549"/>
          <ac:spMkLst>
            <pc:docMk/>
            <pc:sldMk cId="1941725912" sldId="369"/>
            <ac:spMk id="2" creationId="{00000000-0000-0000-0000-000000000000}"/>
          </ac:spMkLst>
        </pc:spChg>
        <pc:spChg chg="mod">
          <ac:chgData name="Jabarhussain, Mohammed Ishaque" userId="c388dadc-8c06-4440-848f-810e20ed8739" providerId="ADAL" clId="{59DE3A75-AF04-4C18-96D3-725DBFB86849}" dt="2021-02-24T18:13:04.913" v="679" actId="1076"/>
          <ac:spMkLst>
            <pc:docMk/>
            <pc:sldMk cId="1941725912" sldId="369"/>
            <ac:spMk id="3" creationId="{00000000-0000-0000-0000-000000000000}"/>
          </ac:spMkLst>
        </pc:spChg>
        <pc:spChg chg="add del">
          <ac:chgData name="Jabarhussain, Mohammed Ishaque" userId="c388dadc-8c06-4440-848f-810e20ed8739" providerId="ADAL" clId="{59DE3A75-AF04-4C18-96D3-725DBFB86849}" dt="2021-02-24T18:11:32.755" v="670"/>
          <ac:spMkLst>
            <pc:docMk/>
            <pc:sldMk cId="1941725912" sldId="369"/>
            <ac:spMk id="4" creationId="{B7A3FA9D-D555-4CF3-86DF-0B3DC6980E9B}"/>
          </ac:spMkLst>
        </pc:spChg>
        <pc:picChg chg="del">
          <ac:chgData name="Jabarhussain, Mohammed Ishaque" userId="c388dadc-8c06-4440-848f-810e20ed8739" providerId="ADAL" clId="{59DE3A75-AF04-4C18-96D3-725DBFB86849}" dt="2021-02-24T18:11:06.467" v="663" actId="478"/>
          <ac:picMkLst>
            <pc:docMk/>
            <pc:sldMk cId="1941725912" sldId="369"/>
            <ac:picMk id="6" creationId="{D9B5A3B7-0106-469D-B413-94A96BC25FAD}"/>
          </ac:picMkLst>
        </pc:picChg>
        <pc:picChg chg="add mod">
          <ac:chgData name="Jabarhussain, Mohammed Ishaque" userId="c388dadc-8c06-4440-848f-810e20ed8739" providerId="ADAL" clId="{59DE3A75-AF04-4C18-96D3-725DBFB86849}" dt="2021-02-24T18:13:16.473" v="681" actId="14100"/>
          <ac:picMkLst>
            <pc:docMk/>
            <pc:sldMk cId="1941725912" sldId="369"/>
            <ac:picMk id="7" creationId="{40E677E5-6D2B-471C-B4E1-043383D4110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803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425018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78872" y="709456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1" y="236797"/>
            <a:ext cx="6216650" cy="24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 to Web services (SOAP &amp; REST)	    Introduction to Web service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Page 01-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component.html#setstat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vjoy.com/buil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90337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8366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1210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the traditional HTML form elements, the state of the elements will change with the user input.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React uses a declarative approach to describe the UI. The input needs to be dynamic to reflect the state properly.</a:t>
            </a: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render()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&lt;input type="text" name=“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compName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 value=“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 /&gt;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code above represents the view at any state, and the value will always be “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”.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With input fields, they must change in response to the user keystrokes. Given these points, let’s make the value dynamic.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render()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&lt;input type="text" name="title" value={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this.state.title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 /&gt;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Developers need to implement an event handler to capture changes with </a:t>
            </a:r>
            <a:r>
              <a:rPr lang="en-US" dirty="0" err="1"/>
              <a:t>onChange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best practice is for developers to implement the following things to sync the internal state with the view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Controlled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Components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In normal HTML form, it has the default behavior of browsing to a new page when the user submits the form. Same behavior is also available in React. But in most cases, what if a JavaScript function that handles the submission of the form and has access to the data that the user entered into the form. The standard way to achieve this is with a technique called “</a:t>
            </a:r>
            <a:r>
              <a:rPr lang="en-US" b="1" dirty="0"/>
              <a:t>controlled components</a:t>
            </a:r>
            <a:r>
              <a:rPr lang="en-US" dirty="0"/>
              <a:t>”.</a:t>
            </a: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HTML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F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orm elements like </a:t>
            </a:r>
            <a:r>
              <a:rPr lang="en-US" dirty="0"/>
              <a:t>&lt;input&gt;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 </a:t>
            </a: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and </a:t>
            </a:r>
            <a:r>
              <a:rPr lang="en-US" dirty="0"/>
              <a:t>&lt;select&gt;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have their own state and updates based on user input.</a:t>
            </a:r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But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React, mutable state is typically kept in the state property of components, and only updated with 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setState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()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that communication between service provider and consumer happen via SOAP messages</a:t>
            </a:r>
          </a:p>
        </p:txBody>
      </p:sp>
    </p:spTree>
    <p:extLst>
      <p:ext uri="{BB962C8B-B14F-4D97-AF65-F5344CB8AC3E}">
        <p14:creationId xmlns:p14="http://schemas.microsoft.com/office/powerpoint/2010/main" val="185356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Any submit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or button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click is triggered in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form 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will trigger 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handleClick</a:t>
            </a: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handleClick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=()=&gt;{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this.setState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({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displayValue:this.state.value.toUpperCase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(),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	value:''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});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pPr lvl="1" indent="0">
              <a:lnSpc>
                <a:spcPct val="150000"/>
              </a:lnSpc>
              <a:buNone/>
            </a:pP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 creating react &lt;select&gt;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400" kern="1200" baseline="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ie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.,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Drop down: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&lt;select value={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this.state.value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 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onChange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={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this.handleChange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value="grapefruit"&gt;Grapefruit&lt;/option&gt;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value="lime"&gt;Lime&lt;/option&gt;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value="coconut"&gt;Coconut&lt;/option&gt;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value="mango"&gt;Mango&lt;/option&gt;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&lt;/select&gt;</a:t>
            </a:r>
          </a:p>
          <a:p>
            <a:pPr lvl="1" indent="0">
              <a:lnSpc>
                <a:spcPct val="150000"/>
              </a:lnSpc>
              <a:buNone/>
            </a:pPr>
            <a:endParaRPr lang="en-US" sz="10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about WSDL and UDDI registry.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Also explains regarding web service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77782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You've got three options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Add a constructor and do the binding there (recommended):</a:t>
            </a:r>
          </a:p>
          <a:p>
            <a:pPr fontAlgn="base"/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this.handleSubmit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this.handleSubmit.bind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(this);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Bind directly:</a:t>
            </a:r>
          </a:p>
          <a:p>
            <a:pPr fontAlgn="base"/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onSubmit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={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this.handleSubmit.bind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(this)}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Use arrow =&gt; functions</a:t>
            </a:r>
          </a:p>
          <a:p>
            <a:pPr fontAlgn="base"/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onSubmit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={() =&gt;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this.handleSubmit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handleFormSubmit</a:t>
            </a:r>
            <a:r>
              <a:rPr lang="en-US" dirty="0"/>
              <a:t>(e) {</a:t>
            </a:r>
          </a:p>
          <a:p>
            <a:r>
              <a:rPr lang="en-US" dirty="0" err="1"/>
              <a:t>e.preventDefault</a:t>
            </a:r>
            <a:r>
              <a:rPr lang="en-US" dirty="0"/>
              <a:t>();</a:t>
            </a:r>
          </a:p>
          <a:p>
            <a:r>
              <a:rPr lang="en-US" dirty="0"/>
              <a:t>let </a:t>
            </a:r>
            <a:r>
              <a:rPr lang="en-US" dirty="0" err="1"/>
              <a:t>userData</a:t>
            </a:r>
            <a:r>
              <a:rPr lang="en-US" dirty="0"/>
              <a:t> = </a:t>
            </a:r>
            <a:r>
              <a:rPr lang="en-US" dirty="0" err="1"/>
              <a:t>this.state.newUser</a:t>
            </a:r>
            <a:r>
              <a:rPr lang="en-US" dirty="0"/>
              <a:t>;</a:t>
            </a:r>
          </a:p>
          <a:p>
            <a:r>
              <a:rPr lang="en-US" dirty="0"/>
              <a:t>alert("you typed : "+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userData</a:t>
            </a:r>
            <a:r>
              <a:rPr lang="en-US" dirty="0"/>
              <a:t>));</a:t>
            </a:r>
          </a:p>
          <a:p>
            <a:r>
              <a:rPr lang="en-US" dirty="0"/>
              <a:t>console.log("Successful " + </a:t>
            </a:r>
            <a:r>
              <a:rPr lang="en-US" dirty="0" err="1"/>
              <a:t>userData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FF0000"/>
                </a:solidFill>
              </a:rPr>
              <a:t>To build ready and download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https://divjoy.com/build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181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import React from 'react';</a:t>
            </a:r>
          </a:p>
          <a:p>
            <a:r>
              <a:rPr lang="en-IN" b="1" dirty="0"/>
              <a:t>import { </a:t>
            </a:r>
            <a:r>
              <a:rPr lang="en-IN" b="1" dirty="0" err="1"/>
              <a:t>createStyles</a:t>
            </a:r>
            <a:r>
              <a:rPr lang="en-IN" b="1" dirty="0"/>
              <a:t>, </a:t>
            </a:r>
            <a:r>
              <a:rPr lang="en-IN" b="1" dirty="0" err="1"/>
              <a:t>makeStyles</a:t>
            </a:r>
            <a:r>
              <a:rPr lang="en-IN" b="1" dirty="0"/>
              <a:t>, Theme } from '@material-</a:t>
            </a:r>
            <a:r>
              <a:rPr lang="en-IN" b="1" dirty="0" err="1"/>
              <a:t>ui</a:t>
            </a:r>
            <a:r>
              <a:rPr lang="en-IN" b="1" dirty="0"/>
              <a:t>/core/styles';</a:t>
            </a:r>
          </a:p>
          <a:p>
            <a:r>
              <a:rPr lang="en-IN" b="1" dirty="0"/>
              <a:t>import Button from '@material-</a:t>
            </a:r>
            <a:r>
              <a:rPr lang="en-IN" b="1" dirty="0" err="1"/>
              <a:t>ui</a:t>
            </a:r>
            <a:r>
              <a:rPr lang="en-IN" b="1" dirty="0"/>
              <a:t>/core/Button';</a:t>
            </a:r>
          </a:p>
          <a:p>
            <a:endParaRPr lang="en-IN" b="1" dirty="0"/>
          </a:p>
          <a:p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useStyles</a:t>
            </a:r>
            <a:r>
              <a:rPr lang="en-IN" b="1" dirty="0"/>
              <a:t> = </a:t>
            </a:r>
            <a:r>
              <a:rPr lang="en-IN" b="1" dirty="0" err="1"/>
              <a:t>makeStyles</a:t>
            </a:r>
            <a:r>
              <a:rPr lang="en-IN" b="1" dirty="0"/>
              <a:t>((theme: Theme) =&gt;</a:t>
            </a:r>
          </a:p>
          <a:p>
            <a:r>
              <a:rPr lang="en-IN" b="1" dirty="0"/>
              <a:t>  </a:t>
            </a:r>
            <a:r>
              <a:rPr lang="en-IN" b="1" dirty="0" err="1"/>
              <a:t>createStyles</a:t>
            </a:r>
            <a:r>
              <a:rPr lang="en-IN" b="1" dirty="0"/>
              <a:t>({</a:t>
            </a:r>
          </a:p>
          <a:p>
            <a:r>
              <a:rPr lang="en-IN" b="1" dirty="0"/>
              <a:t>    root: {</a:t>
            </a:r>
          </a:p>
          <a:p>
            <a:r>
              <a:rPr lang="en-IN" b="1" dirty="0"/>
              <a:t>      '&amp; &gt; *': {</a:t>
            </a:r>
          </a:p>
          <a:p>
            <a:r>
              <a:rPr lang="en-IN" b="1" dirty="0"/>
              <a:t>        margin: </a:t>
            </a:r>
            <a:r>
              <a:rPr lang="en-IN" b="1" dirty="0" err="1"/>
              <a:t>theme.spacing</a:t>
            </a:r>
            <a:r>
              <a:rPr lang="en-IN" b="1" dirty="0"/>
              <a:t>(1),</a:t>
            </a:r>
          </a:p>
          <a:p>
            <a:r>
              <a:rPr lang="en-IN" b="1" dirty="0"/>
              <a:t>      },</a:t>
            </a:r>
          </a:p>
          <a:p>
            <a:r>
              <a:rPr lang="en-IN" b="1" dirty="0"/>
              <a:t>    },</a:t>
            </a:r>
          </a:p>
          <a:p>
            <a:r>
              <a:rPr lang="en-IN" b="1" dirty="0"/>
              <a:t>  }),</a:t>
            </a:r>
          </a:p>
          <a:p>
            <a:r>
              <a:rPr lang="en-IN" b="1" dirty="0"/>
              <a:t>);</a:t>
            </a:r>
          </a:p>
          <a:p>
            <a:endParaRPr lang="en-IN" b="1" dirty="0"/>
          </a:p>
          <a:p>
            <a:r>
              <a:rPr lang="en-IN" b="1" dirty="0"/>
              <a:t>export default function </a:t>
            </a:r>
            <a:r>
              <a:rPr lang="en-IN" b="1" dirty="0" err="1"/>
              <a:t>TextButtons</a:t>
            </a:r>
            <a:r>
              <a:rPr lang="en-IN" b="1" dirty="0"/>
              <a:t>() {</a:t>
            </a:r>
          </a:p>
          <a:p>
            <a:r>
              <a:rPr lang="en-IN" b="1" dirty="0"/>
              <a:t>  </a:t>
            </a:r>
            <a:r>
              <a:rPr lang="en-IN" b="1" dirty="0" err="1"/>
              <a:t>const</a:t>
            </a:r>
            <a:r>
              <a:rPr lang="en-IN" b="1" dirty="0"/>
              <a:t> classes = </a:t>
            </a:r>
            <a:r>
              <a:rPr lang="en-IN" b="1" dirty="0" err="1"/>
              <a:t>useStyles</a:t>
            </a:r>
            <a:r>
              <a:rPr lang="en-IN" b="1" dirty="0"/>
              <a:t>();</a:t>
            </a:r>
          </a:p>
          <a:p>
            <a:endParaRPr lang="en-IN" b="1" dirty="0"/>
          </a:p>
          <a:p>
            <a:r>
              <a:rPr lang="en-IN" b="1" dirty="0"/>
              <a:t>  return (</a:t>
            </a:r>
          </a:p>
          <a:p>
            <a:r>
              <a:rPr lang="en-IN" b="1" dirty="0"/>
              <a:t>    &lt;div </a:t>
            </a:r>
            <a:r>
              <a:rPr lang="en-IN" b="1" dirty="0" err="1"/>
              <a:t>className</a:t>
            </a:r>
            <a:r>
              <a:rPr lang="en-IN" b="1" dirty="0"/>
              <a:t>={</a:t>
            </a:r>
            <a:r>
              <a:rPr lang="en-IN" b="1" dirty="0" err="1"/>
              <a:t>classes.root</a:t>
            </a:r>
            <a:r>
              <a:rPr lang="en-IN" b="1" dirty="0"/>
              <a:t>}&gt;</a:t>
            </a:r>
          </a:p>
          <a:p>
            <a:r>
              <a:rPr lang="en-IN" b="1" dirty="0"/>
              <a:t>      &lt;Button&gt;Default&lt;/Button&gt;</a:t>
            </a:r>
          </a:p>
          <a:p>
            <a:r>
              <a:rPr lang="en-IN" b="1" dirty="0"/>
              <a:t>      &lt;Button </a:t>
            </a:r>
            <a:r>
              <a:rPr lang="en-IN" b="1" dirty="0" err="1"/>
              <a:t>color</a:t>
            </a:r>
            <a:r>
              <a:rPr lang="en-IN" b="1" dirty="0"/>
              <a:t>="primary"&gt;Primary&lt;/Button&gt;</a:t>
            </a:r>
          </a:p>
          <a:p>
            <a:r>
              <a:rPr lang="en-IN" b="1" dirty="0"/>
              <a:t>      &lt;Button </a:t>
            </a:r>
            <a:r>
              <a:rPr lang="en-IN" b="1" dirty="0" err="1"/>
              <a:t>color</a:t>
            </a:r>
            <a:r>
              <a:rPr lang="en-IN" b="1" dirty="0"/>
              <a:t>="secondary"&gt;Secondary&lt;/Button&gt;</a:t>
            </a:r>
          </a:p>
          <a:p>
            <a:r>
              <a:rPr lang="en-IN" b="1" dirty="0"/>
              <a:t>      &lt;Button disabled&gt;Disabled&lt;/Button&gt;</a:t>
            </a:r>
          </a:p>
          <a:p>
            <a:r>
              <a:rPr lang="en-IN" b="1" dirty="0"/>
              <a:t>      &lt;Button </a:t>
            </a:r>
            <a:r>
              <a:rPr lang="en-IN" b="1" dirty="0" err="1"/>
              <a:t>href</a:t>
            </a:r>
            <a:r>
              <a:rPr lang="en-IN" b="1" dirty="0"/>
              <a:t>="#text-buttons" </a:t>
            </a:r>
            <a:r>
              <a:rPr lang="en-IN" b="1" dirty="0" err="1"/>
              <a:t>color</a:t>
            </a:r>
            <a:r>
              <a:rPr lang="en-IN" b="1" dirty="0"/>
              <a:t>="primary"&gt;</a:t>
            </a:r>
          </a:p>
          <a:p>
            <a:r>
              <a:rPr lang="en-IN" b="1" dirty="0"/>
              <a:t>        Link</a:t>
            </a:r>
          </a:p>
          <a:p>
            <a:r>
              <a:rPr lang="en-IN" b="1" dirty="0"/>
              <a:t>      &lt;/Button&gt;</a:t>
            </a:r>
          </a:p>
          <a:p>
            <a:r>
              <a:rPr lang="en-IN" b="1" dirty="0"/>
              <a:t>    &lt;/div&gt;</a:t>
            </a:r>
          </a:p>
          <a:p>
            <a:r>
              <a:rPr lang="en-IN" b="1" dirty="0"/>
              <a:t>  );</a:t>
            </a:r>
          </a:p>
          <a:p>
            <a:r>
              <a:rPr lang="en-IN" b="1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80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import React from 'react';</a:t>
            </a:r>
          </a:p>
          <a:p>
            <a:r>
              <a:rPr lang="en-IN" b="1" dirty="0"/>
              <a:t>import { </a:t>
            </a:r>
            <a:r>
              <a:rPr lang="en-IN" b="1" dirty="0" err="1"/>
              <a:t>createStyles</a:t>
            </a:r>
            <a:r>
              <a:rPr lang="en-IN" b="1" dirty="0"/>
              <a:t>, </a:t>
            </a:r>
            <a:r>
              <a:rPr lang="en-IN" b="1" dirty="0" err="1"/>
              <a:t>makeStyles</a:t>
            </a:r>
            <a:r>
              <a:rPr lang="en-IN" b="1" dirty="0"/>
              <a:t>, Theme } from '@material-</a:t>
            </a:r>
            <a:r>
              <a:rPr lang="en-IN" b="1" dirty="0" err="1"/>
              <a:t>ui</a:t>
            </a:r>
            <a:r>
              <a:rPr lang="en-IN" b="1" dirty="0"/>
              <a:t>/core/styles';</a:t>
            </a:r>
          </a:p>
          <a:p>
            <a:r>
              <a:rPr lang="en-IN" b="1" dirty="0"/>
              <a:t>import Button from '@material-</a:t>
            </a:r>
            <a:r>
              <a:rPr lang="en-IN" b="1" dirty="0" err="1"/>
              <a:t>ui</a:t>
            </a:r>
            <a:r>
              <a:rPr lang="en-IN" b="1" dirty="0"/>
              <a:t>/core/Button';</a:t>
            </a:r>
          </a:p>
          <a:p>
            <a:endParaRPr lang="en-IN" b="1" dirty="0"/>
          </a:p>
          <a:p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useStyles</a:t>
            </a:r>
            <a:r>
              <a:rPr lang="en-IN" b="1" dirty="0"/>
              <a:t> = </a:t>
            </a:r>
            <a:r>
              <a:rPr lang="en-IN" b="1" dirty="0" err="1"/>
              <a:t>makeStyles</a:t>
            </a:r>
            <a:r>
              <a:rPr lang="en-IN" b="1" dirty="0"/>
              <a:t>((theme: Theme) =&gt;</a:t>
            </a:r>
          </a:p>
          <a:p>
            <a:r>
              <a:rPr lang="en-IN" b="1" dirty="0"/>
              <a:t>  </a:t>
            </a:r>
            <a:r>
              <a:rPr lang="en-IN" b="1" dirty="0" err="1"/>
              <a:t>createStyles</a:t>
            </a:r>
            <a:r>
              <a:rPr lang="en-IN" b="1" dirty="0"/>
              <a:t>({</a:t>
            </a:r>
          </a:p>
          <a:p>
            <a:r>
              <a:rPr lang="en-IN" b="1" dirty="0"/>
              <a:t>    root: {</a:t>
            </a:r>
          </a:p>
          <a:p>
            <a:r>
              <a:rPr lang="en-IN" b="1" dirty="0"/>
              <a:t>      '&amp; &gt; *': {</a:t>
            </a:r>
          </a:p>
          <a:p>
            <a:r>
              <a:rPr lang="en-IN" b="1" dirty="0"/>
              <a:t>        margin: </a:t>
            </a:r>
            <a:r>
              <a:rPr lang="en-IN" b="1" dirty="0" err="1"/>
              <a:t>theme.spacing</a:t>
            </a:r>
            <a:r>
              <a:rPr lang="en-IN" b="1" dirty="0"/>
              <a:t>(1),</a:t>
            </a:r>
          </a:p>
          <a:p>
            <a:r>
              <a:rPr lang="en-IN" b="1" dirty="0"/>
              <a:t>      },</a:t>
            </a:r>
          </a:p>
          <a:p>
            <a:r>
              <a:rPr lang="en-IN" b="1" dirty="0"/>
              <a:t>    },</a:t>
            </a:r>
          </a:p>
          <a:p>
            <a:r>
              <a:rPr lang="en-IN" b="1" dirty="0"/>
              <a:t>  }),</a:t>
            </a:r>
          </a:p>
          <a:p>
            <a:r>
              <a:rPr lang="en-IN" b="1" dirty="0"/>
              <a:t>);</a:t>
            </a:r>
          </a:p>
          <a:p>
            <a:endParaRPr lang="en-IN" b="1" dirty="0"/>
          </a:p>
          <a:p>
            <a:r>
              <a:rPr lang="en-IN" b="1" dirty="0"/>
              <a:t>export default function </a:t>
            </a:r>
            <a:r>
              <a:rPr lang="en-IN" b="1" dirty="0" err="1"/>
              <a:t>TextButtons</a:t>
            </a:r>
            <a:r>
              <a:rPr lang="en-IN" b="1" dirty="0"/>
              <a:t>() {</a:t>
            </a:r>
          </a:p>
          <a:p>
            <a:r>
              <a:rPr lang="en-IN" b="1" dirty="0"/>
              <a:t>  </a:t>
            </a:r>
            <a:r>
              <a:rPr lang="en-IN" b="1" dirty="0" err="1"/>
              <a:t>const</a:t>
            </a:r>
            <a:r>
              <a:rPr lang="en-IN" b="1" dirty="0"/>
              <a:t> classes = </a:t>
            </a:r>
            <a:r>
              <a:rPr lang="en-IN" b="1" dirty="0" err="1"/>
              <a:t>useStyles</a:t>
            </a:r>
            <a:r>
              <a:rPr lang="en-IN" b="1" dirty="0"/>
              <a:t>();</a:t>
            </a:r>
          </a:p>
          <a:p>
            <a:endParaRPr lang="en-IN" b="1" dirty="0"/>
          </a:p>
          <a:p>
            <a:r>
              <a:rPr lang="en-IN" b="1" dirty="0"/>
              <a:t>  return (</a:t>
            </a:r>
          </a:p>
          <a:p>
            <a:r>
              <a:rPr lang="en-IN" b="1" dirty="0"/>
              <a:t>    &lt;div </a:t>
            </a:r>
            <a:r>
              <a:rPr lang="en-IN" b="1" dirty="0" err="1"/>
              <a:t>className</a:t>
            </a:r>
            <a:r>
              <a:rPr lang="en-IN" b="1" dirty="0"/>
              <a:t>={</a:t>
            </a:r>
            <a:r>
              <a:rPr lang="en-IN" b="1" dirty="0" err="1"/>
              <a:t>classes.root</a:t>
            </a:r>
            <a:r>
              <a:rPr lang="en-IN" b="1" dirty="0"/>
              <a:t>}&gt;</a:t>
            </a:r>
          </a:p>
          <a:p>
            <a:r>
              <a:rPr lang="en-IN" b="1" dirty="0"/>
              <a:t>      &lt;Button&gt;Default&lt;/Button&gt;</a:t>
            </a:r>
          </a:p>
          <a:p>
            <a:r>
              <a:rPr lang="en-IN" b="1" dirty="0"/>
              <a:t>      &lt;Button </a:t>
            </a:r>
            <a:r>
              <a:rPr lang="en-IN" b="1" dirty="0" err="1"/>
              <a:t>color</a:t>
            </a:r>
            <a:r>
              <a:rPr lang="en-IN" b="1" dirty="0"/>
              <a:t>="primary"&gt;Primary&lt;/Button&gt;</a:t>
            </a:r>
          </a:p>
          <a:p>
            <a:r>
              <a:rPr lang="en-IN" b="1" dirty="0"/>
              <a:t>      &lt;Button </a:t>
            </a:r>
            <a:r>
              <a:rPr lang="en-IN" b="1" dirty="0" err="1"/>
              <a:t>color</a:t>
            </a:r>
            <a:r>
              <a:rPr lang="en-IN" b="1" dirty="0"/>
              <a:t>="secondary"&gt;Secondary&lt;/Button&gt;</a:t>
            </a:r>
          </a:p>
          <a:p>
            <a:r>
              <a:rPr lang="en-IN" b="1" dirty="0"/>
              <a:t>      &lt;Button disabled&gt;Disabled&lt;/Button&gt;</a:t>
            </a:r>
          </a:p>
          <a:p>
            <a:r>
              <a:rPr lang="en-IN" b="1" dirty="0"/>
              <a:t>      &lt;Button </a:t>
            </a:r>
            <a:r>
              <a:rPr lang="en-IN" b="1" dirty="0" err="1"/>
              <a:t>href</a:t>
            </a:r>
            <a:r>
              <a:rPr lang="en-IN" b="1" dirty="0"/>
              <a:t>="#text-buttons" </a:t>
            </a:r>
            <a:r>
              <a:rPr lang="en-IN" b="1" dirty="0" err="1"/>
              <a:t>color</a:t>
            </a:r>
            <a:r>
              <a:rPr lang="en-IN" b="1" dirty="0"/>
              <a:t>="primary"&gt;</a:t>
            </a:r>
          </a:p>
          <a:p>
            <a:r>
              <a:rPr lang="en-IN" b="1" dirty="0"/>
              <a:t>        Link</a:t>
            </a:r>
          </a:p>
          <a:p>
            <a:r>
              <a:rPr lang="en-IN" b="1" dirty="0"/>
              <a:t>      &lt;/Button&gt;</a:t>
            </a:r>
          </a:p>
          <a:p>
            <a:r>
              <a:rPr lang="en-IN" b="1" dirty="0"/>
              <a:t>    &lt;/div&gt;</a:t>
            </a:r>
          </a:p>
          <a:p>
            <a:r>
              <a:rPr lang="en-IN" b="1" dirty="0"/>
              <a:t>  );</a:t>
            </a:r>
          </a:p>
          <a:p>
            <a:r>
              <a:rPr lang="en-IN" b="1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52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import React from 'react';</a:t>
            </a:r>
          </a:p>
          <a:p>
            <a:r>
              <a:rPr lang="en-IN" b="1" dirty="0"/>
              <a:t>import { </a:t>
            </a:r>
            <a:r>
              <a:rPr lang="en-IN" b="1" dirty="0" err="1"/>
              <a:t>createStyles</a:t>
            </a:r>
            <a:r>
              <a:rPr lang="en-IN" b="1" dirty="0"/>
              <a:t>, </a:t>
            </a:r>
            <a:r>
              <a:rPr lang="en-IN" b="1" dirty="0" err="1"/>
              <a:t>makeStyles</a:t>
            </a:r>
            <a:r>
              <a:rPr lang="en-IN" b="1" dirty="0"/>
              <a:t>, Theme } from '@material-</a:t>
            </a:r>
            <a:r>
              <a:rPr lang="en-IN" b="1" dirty="0" err="1"/>
              <a:t>ui</a:t>
            </a:r>
            <a:r>
              <a:rPr lang="en-IN" b="1" dirty="0"/>
              <a:t>/core/styles';</a:t>
            </a:r>
          </a:p>
          <a:p>
            <a:r>
              <a:rPr lang="en-IN" b="1" dirty="0"/>
              <a:t>import Button from '@material-</a:t>
            </a:r>
            <a:r>
              <a:rPr lang="en-IN" b="1" dirty="0" err="1"/>
              <a:t>ui</a:t>
            </a:r>
            <a:r>
              <a:rPr lang="en-IN" b="1" dirty="0"/>
              <a:t>/core/Button';</a:t>
            </a:r>
          </a:p>
          <a:p>
            <a:endParaRPr lang="en-IN" b="1" dirty="0"/>
          </a:p>
          <a:p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useStyles</a:t>
            </a:r>
            <a:r>
              <a:rPr lang="en-IN" b="1" dirty="0"/>
              <a:t> = </a:t>
            </a:r>
            <a:r>
              <a:rPr lang="en-IN" b="1" dirty="0" err="1"/>
              <a:t>makeStyles</a:t>
            </a:r>
            <a:r>
              <a:rPr lang="en-IN" b="1" dirty="0"/>
              <a:t>((theme: Theme) =&gt;</a:t>
            </a:r>
          </a:p>
          <a:p>
            <a:r>
              <a:rPr lang="en-IN" b="1" dirty="0"/>
              <a:t>  </a:t>
            </a:r>
            <a:r>
              <a:rPr lang="en-IN" b="1" dirty="0" err="1"/>
              <a:t>createStyles</a:t>
            </a:r>
            <a:r>
              <a:rPr lang="en-IN" b="1" dirty="0"/>
              <a:t>({</a:t>
            </a:r>
          </a:p>
          <a:p>
            <a:r>
              <a:rPr lang="en-IN" b="1" dirty="0"/>
              <a:t>    root: {</a:t>
            </a:r>
          </a:p>
          <a:p>
            <a:r>
              <a:rPr lang="en-IN" b="1" dirty="0"/>
              <a:t>      '&amp; &gt; *': {</a:t>
            </a:r>
          </a:p>
          <a:p>
            <a:r>
              <a:rPr lang="en-IN" b="1" dirty="0"/>
              <a:t>        margin: </a:t>
            </a:r>
            <a:r>
              <a:rPr lang="en-IN" b="1" dirty="0" err="1"/>
              <a:t>theme.spacing</a:t>
            </a:r>
            <a:r>
              <a:rPr lang="en-IN" b="1" dirty="0"/>
              <a:t>(1),</a:t>
            </a:r>
          </a:p>
          <a:p>
            <a:r>
              <a:rPr lang="en-IN" b="1" dirty="0"/>
              <a:t>      },</a:t>
            </a:r>
          </a:p>
          <a:p>
            <a:r>
              <a:rPr lang="en-IN" b="1" dirty="0"/>
              <a:t>    },</a:t>
            </a:r>
          </a:p>
          <a:p>
            <a:r>
              <a:rPr lang="en-IN" b="1" dirty="0"/>
              <a:t>  }),</a:t>
            </a:r>
          </a:p>
          <a:p>
            <a:r>
              <a:rPr lang="en-IN" b="1" dirty="0"/>
              <a:t>);</a:t>
            </a:r>
          </a:p>
          <a:p>
            <a:endParaRPr lang="en-IN" b="1" dirty="0"/>
          </a:p>
          <a:p>
            <a:r>
              <a:rPr lang="en-IN" b="1" dirty="0"/>
              <a:t>export default function </a:t>
            </a:r>
            <a:r>
              <a:rPr lang="en-IN" b="1" dirty="0" err="1"/>
              <a:t>TextButtons</a:t>
            </a:r>
            <a:r>
              <a:rPr lang="en-IN" b="1" dirty="0"/>
              <a:t>() {</a:t>
            </a:r>
          </a:p>
          <a:p>
            <a:r>
              <a:rPr lang="en-IN" b="1" dirty="0"/>
              <a:t>  </a:t>
            </a:r>
            <a:r>
              <a:rPr lang="en-IN" b="1" dirty="0" err="1"/>
              <a:t>const</a:t>
            </a:r>
            <a:r>
              <a:rPr lang="en-IN" b="1" dirty="0"/>
              <a:t> classes = </a:t>
            </a:r>
            <a:r>
              <a:rPr lang="en-IN" b="1" dirty="0" err="1"/>
              <a:t>useStyles</a:t>
            </a:r>
            <a:r>
              <a:rPr lang="en-IN" b="1" dirty="0"/>
              <a:t>();</a:t>
            </a:r>
          </a:p>
          <a:p>
            <a:endParaRPr lang="en-IN" b="1" dirty="0"/>
          </a:p>
          <a:p>
            <a:r>
              <a:rPr lang="en-IN" b="1" dirty="0"/>
              <a:t>  return (</a:t>
            </a:r>
          </a:p>
          <a:p>
            <a:r>
              <a:rPr lang="en-IN" b="1" dirty="0"/>
              <a:t>    &lt;div </a:t>
            </a:r>
            <a:r>
              <a:rPr lang="en-IN" b="1" dirty="0" err="1"/>
              <a:t>className</a:t>
            </a:r>
            <a:r>
              <a:rPr lang="en-IN" b="1" dirty="0"/>
              <a:t>={</a:t>
            </a:r>
            <a:r>
              <a:rPr lang="en-IN" b="1" dirty="0" err="1"/>
              <a:t>classes.root</a:t>
            </a:r>
            <a:r>
              <a:rPr lang="en-IN" b="1" dirty="0"/>
              <a:t>}&gt;</a:t>
            </a:r>
          </a:p>
          <a:p>
            <a:r>
              <a:rPr lang="en-IN" b="1" dirty="0"/>
              <a:t>      &lt;Button&gt;Default&lt;/Button&gt;</a:t>
            </a:r>
          </a:p>
          <a:p>
            <a:r>
              <a:rPr lang="en-IN" b="1" dirty="0"/>
              <a:t>      &lt;Button </a:t>
            </a:r>
            <a:r>
              <a:rPr lang="en-IN" b="1" dirty="0" err="1"/>
              <a:t>color</a:t>
            </a:r>
            <a:r>
              <a:rPr lang="en-IN" b="1" dirty="0"/>
              <a:t>="primary"&gt;Primary&lt;/Button&gt;</a:t>
            </a:r>
          </a:p>
          <a:p>
            <a:r>
              <a:rPr lang="en-IN" b="1" dirty="0"/>
              <a:t>      &lt;Button </a:t>
            </a:r>
            <a:r>
              <a:rPr lang="en-IN" b="1" dirty="0" err="1"/>
              <a:t>color</a:t>
            </a:r>
            <a:r>
              <a:rPr lang="en-IN" b="1" dirty="0"/>
              <a:t>="secondary"&gt;Secondary&lt;/Button&gt;</a:t>
            </a:r>
          </a:p>
          <a:p>
            <a:r>
              <a:rPr lang="en-IN" b="1" dirty="0"/>
              <a:t>      &lt;Button disabled&gt;Disabled&lt;/Button&gt;</a:t>
            </a:r>
          </a:p>
          <a:p>
            <a:r>
              <a:rPr lang="en-IN" b="1" dirty="0"/>
              <a:t>      &lt;Button </a:t>
            </a:r>
            <a:r>
              <a:rPr lang="en-IN" b="1" dirty="0" err="1"/>
              <a:t>href</a:t>
            </a:r>
            <a:r>
              <a:rPr lang="en-IN" b="1" dirty="0"/>
              <a:t>="#text-buttons" </a:t>
            </a:r>
            <a:r>
              <a:rPr lang="en-IN" b="1" dirty="0" err="1"/>
              <a:t>color</a:t>
            </a:r>
            <a:r>
              <a:rPr lang="en-IN" b="1" dirty="0"/>
              <a:t>="primary"&gt;</a:t>
            </a:r>
          </a:p>
          <a:p>
            <a:r>
              <a:rPr lang="en-IN" b="1" dirty="0"/>
              <a:t>        Link</a:t>
            </a:r>
          </a:p>
          <a:p>
            <a:r>
              <a:rPr lang="en-IN" b="1" dirty="0"/>
              <a:t>      &lt;/Button&gt;</a:t>
            </a:r>
          </a:p>
          <a:p>
            <a:r>
              <a:rPr lang="en-IN" b="1" dirty="0"/>
              <a:t>    &lt;/div&gt;</a:t>
            </a:r>
          </a:p>
          <a:p>
            <a:r>
              <a:rPr lang="en-IN" b="1" dirty="0"/>
              <a:t>  );</a:t>
            </a:r>
          </a:p>
          <a:p>
            <a:r>
              <a:rPr lang="en-IN" b="1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41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1906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96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2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2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97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5338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764" r:id="rId2"/>
    <p:sldLayoutId id="2147483809" r:id="rId3"/>
    <p:sldLayoutId id="2147483810" r:id="rId4"/>
    <p:sldLayoutId id="2147483811" r:id="rId5"/>
    <p:sldLayoutId id="2147483812" r:id="rId6"/>
    <p:sldLayoutId id="2147483854" r:id="rId7"/>
    <p:sldLayoutId id="2147483855" r:id="rId8"/>
    <p:sldLayoutId id="214748385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fif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-ui.com/getting-started/templates/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99311" y="2058235"/>
            <a:ext cx="6064329" cy="153904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/>
              <a:t>GOOGLE MATERIAL UI</a:t>
            </a:r>
          </a:p>
        </p:txBody>
      </p:sp>
      <p:pic>
        <p:nvPicPr>
          <p:cNvPr id="4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55" y="686634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77BF305-8D36-4E7D-8500-5D48A455C1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69" y="3106756"/>
            <a:ext cx="2978504" cy="25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3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Roboto Font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Material-UI was designed with the Roboto font in mind. </a:t>
            </a:r>
          </a:p>
          <a:p>
            <a:endParaRPr lang="en-IN" dirty="0"/>
          </a:p>
          <a:p>
            <a:r>
              <a:rPr lang="en-IN" dirty="0"/>
              <a:t>The Roboto font will not be automatically loaded by Material-UI. </a:t>
            </a:r>
          </a:p>
          <a:p>
            <a:endParaRPr lang="en-IN" dirty="0"/>
          </a:p>
          <a:p>
            <a:r>
              <a:rPr lang="en-IN" dirty="0"/>
              <a:t>The developer is responsible for loading all fonts used in their application. </a:t>
            </a:r>
          </a:p>
          <a:p>
            <a:endParaRPr lang="en-IN" dirty="0"/>
          </a:p>
          <a:p>
            <a:r>
              <a:rPr lang="en-IN" dirty="0"/>
              <a:t>Roboto Font has a few easy ways to get started.</a:t>
            </a:r>
          </a:p>
          <a:p>
            <a:endParaRPr lang="en-IN" dirty="0"/>
          </a:p>
          <a:p>
            <a:r>
              <a:rPr lang="en-IN" dirty="0"/>
              <a:t>For instance, via Google Web Fonts:</a:t>
            </a:r>
          </a:p>
          <a:p>
            <a:endParaRPr lang="en-IN" dirty="0"/>
          </a:p>
          <a:p>
            <a:r>
              <a:rPr lang="en-IN" sz="1700" dirty="0"/>
              <a:t>&lt;link </a:t>
            </a:r>
            <a:r>
              <a:rPr lang="en-IN" sz="1700" dirty="0" err="1"/>
              <a:t>rel</a:t>
            </a:r>
            <a:r>
              <a:rPr lang="en-IN" sz="1700" dirty="0"/>
              <a:t>="stylesheet“</a:t>
            </a:r>
          </a:p>
          <a:p>
            <a:r>
              <a:rPr lang="en-IN" sz="1700" dirty="0"/>
              <a:t> </a:t>
            </a:r>
            <a:r>
              <a:rPr lang="en-IN" sz="1700" dirty="0" err="1"/>
              <a:t>href</a:t>
            </a:r>
            <a:r>
              <a:rPr lang="en-IN" sz="1700" dirty="0"/>
              <a:t>="https://fonts.googleapis.com/</a:t>
            </a:r>
            <a:r>
              <a:rPr lang="en-IN" sz="1700" dirty="0" err="1"/>
              <a:t>css</a:t>
            </a:r>
            <a:r>
              <a:rPr lang="en-IN" sz="1700" dirty="0"/>
              <a:t>? family=Roboto:300,400,500"&gt;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3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Install and Import Roboto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To Install using npm:</a:t>
            </a:r>
          </a:p>
          <a:p>
            <a:endParaRPr lang="en-IN" dirty="0"/>
          </a:p>
          <a:p>
            <a:r>
              <a:rPr lang="en-IN" i="1" dirty="0"/>
              <a:t>npm install typeface-</a:t>
            </a:r>
            <a:r>
              <a:rPr lang="en-IN" i="1" dirty="0" err="1"/>
              <a:t>roboto</a:t>
            </a:r>
            <a:r>
              <a:rPr lang="en-IN" i="1" dirty="0"/>
              <a:t> --save</a:t>
            </a:r>
          </a:p>
          <a:p>
            <a:endParaRPr lang="en-IN" dirty="0"/>
          </a:p>
          <a:p>
            <a:r>
              <a:rPr lang="en-IN" dirty="0"/>
              <a:t>Then, you can import it in your entry-point.</a:t>
            </a:r>
          </a:p>
          <a:p>
            <a:endParaRPr lang="en-IN" dirty="0"/>
          </a:p>
          <a:p>
            <a:r>
              <a:rPr lang="en-IN" i="1" dirty="0"/>
              <a:t>import 'typeface-</a:t>
            </a:r>
            <a:r>
              <a:rPr lang="en-IN" i="1" dirty="0" err="1"/>
              <a:t>roboto</a:t>
            </a:r>
            <a:r>
              <a:rPr lang="en-IN" i="1" dirty="0"/>
              <a:t>’;</a:t>
            </a:r>
          </a:p>
          <a:p>
            <a:endParaRPr lang="en-IN" dirty="0"/>
          </a:p>
          <a:p>
            <a:r>
              <a:rPr lang="en-IN" dirty="0"/>
              <a:t>Material-UI default typography configuration only relies on </a:t>
            </a:r>
          </a:p>
          <a:p>
            <a:r>
              <a:rPr lang="en-IN" dirty="0"/>
              <a:t>300, 400 and 500 font weights.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1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APPBAR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App Bar displays information and actions relating to the current screen.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AppBar</a:t>
            </a:r>
            <a:r>
              <a:rPr lang="en-IN" dirty="0"/>
              <a:t> component in Material UI is actually just a Paper component with some special CSS properties.</a:t>
            </a:r>
          </a:p>
          <a:p>
            <a:endParaRPr lang="en-IN" dirty="0"/>
          </a:p>
          <a:p>
            <a:r>
              <a:rPr lang="en-IN" dirty="0"/>
              <a:t>It’s used for branding, screen titles, navigation, and actions.</a:t>
            </a:r>
          </a:p>
          <a:p>
            <a:endParaRPr lang="en-IN" dirty="0"/>
          </a:p>
          <a:p>
            <a:r>
              <a:rPr lang="en-IN" dirty="0"/>
              <a:t>It can transform into a contextual action bar or be used as a navbar.</a:t>
            </a:r>
          </a:p>
          <a:p>
            <a:endParaRPr lang="en-IN" dirty="0"/>
          </a:p>
          <a:p>
            <a:r>
              <a:rPr lang="en-IN" dirty="0"/>
              <a:t>By default, the </a:t>
            </a:r>
            <a:r>
              <a:rPr lang="en-IN" dirty="0" err="1"/>
              <a:t>AppBar's</a:t>
            </a:r>
            <a:r>
              <a:rPr lang="en-IN" dirty="0"/>
              <a:t> position is fixed, and the appropriate CSS positioning is set by the component (top, left, right). </a:t>
            </a:r>
          </a:p>
          <a:p>
            <a:r>
              <a:rPr lang="en-IN" sz="1400" dirty="0"/>
              <a:t> </a:t>
            </a:r>
          </a:p>
          <a:p>
            <a:r>
              <a:rPr lang="en-IN" dirty="0"/>
              <a:t>You can change the position property of the </a:t>
            </a:r>
            <a:r>
              <a:rPr lang="en-IN" dirty="0" err="1"/>
              <a:t>AppBar</a:t>
            </a:r>
            <a:r>
              <a:rPr lang="en-IN" dirty="0"/>
              <a:t> by using the position prop.</a:t>
            </a:r>
          </a:p>
          <a:p>
            <a:endParaRPr lang="en-IN" dirty="0"/>
          </a:p>
          <a:p>
            <a:r>
              <a:rPr lang="en-IN" dirty="0"/>
              <a:t>The available options are the same as the CSS position values- position absolute, fixed, relative, static and sticky.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639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APPBAR Basic Example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D25FA5-F2E5-43EC-A427-41850BAC0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0" y="1296111"/>
            <a:ext cx="8363380" cy="336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5B785-D68F-4141-9893-F86558824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0" y="5019106"/>
            <a:ext cx="8363380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5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APPBAR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341153"/>
            <a:ext cx="81833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sz="1400" dirty="0"/>
          </a:p>
          <a:p>
            <a:r>
              <a:rPr lang="en-IN" sz="1400" dirty="0"/>
              <a:t> </a:t>
            </a: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C39F80-4DCE-4E72-88E2-03DF9EEA1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00250"/>
              </p:ext>
            </p:extLst>
          </p:nvPr>
        </p:nvGraphicFramePr>
        <p:xfrm>
          <a:off x="1318517" y="1373989"/>
          <a:ext cx="6096000" cy="3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940854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58554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898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Component Name  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    Props Used         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224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AppBar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position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The positioning type.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0252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Toolbar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–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Toolbar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18506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Typography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variant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Applies the theme typography styles.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424884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variant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The variant to use.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494324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color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The </a:t>
                      </a:r>
                      <a:r>
                        <a:rPr lang="en-IN" sz="1250" b="0" dirty="0" err="1">
                          <a:effectLst/>
                        </a:rPr>
                        <a:t>color</a:t>
                      </a:r>
                      <a:r>
                        <a:rPr lang="en-IN" sz="1250" b="0" dirty="0">
                          <a:effectLst/>
                        </a:rPr>
                        <a:t> of the component. 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19783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Text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variant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The variant to use.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95439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9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TOOLBAR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main purpose of </a:t>
            </a:r>
            <a:r>
              <a:rPr lang="en-IN" b="1" dirty="0"/>
              <a:t>Toolbar</a:t>
            </a:r>
            <a:r>
              <a:rPr lang="en-IN" dirty="0"/>
              <a:t> is to display its children with an inline display (elements are placed next to each other)</a:t>
            </a:r>
          </a:p>
          <a:p>
            <a:endParaRPr lang="en-IN" dirty="0"/>
          </a:p>
          <a:p>
            <a:r>
              <a:rPr lang="en-IN" dirty="0"/>
              <a:t>Toolbar uses </a:t>
            </a:r>
            <a:r>
              <a:rPr lang="en-IN" i="1" dirty="0"/>
              <a:t>display: flex</a:t>
            </a:r>
            <a:r>
              <a:rPr lang="en-IN" dirty="0"/>
              <a:t> as </a:t>
            </a:r>
            <a:r>
              <a:rPr lang="en-IN" dirty="0" err="1"/>
              <a:t>Appbar</a:t>
            </a:r>
            <a:r>
              <a:rPr lang="en-IN" dirty="0"/>
              <a:t> uses, but doesn't set </a:t>
            </a:r>
            <a:r>
              <a:rPr lang="en-IN" i="1" dirty="0"/>
              <a:t>flex-direction</a:t>
            </a:r>
            <a:r>
              <a:rPr lang="en-IN" dirty="0"/>
              <a:t>, which means it uses its default value: </a:t>
            </a:r>
            <a:r>
              <a:rPr lang="en-IN" i="1" dirty="0"/>
              <a:t>row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The </a:t>
            </a:r>
            <a:r>
              <a:rPr lang="en-IN" dirty="0" err="1"/>
              <a:t>MuiToolbar</a:t>
            </a:r>
            <a:r>
              <a:rPr lang="en-IN" dirty="0"/>
              <a:t> name can be used for providing default props or style, overrides at the theme level.</a:t>
            </a:r>
          </a:p>
          <a:p>
            <a:r>
              <a:rPr lang="en-IN" sz="1400" dirty="0"/>
              <a:t> </a:t>
            </a:r>
          </a:p>
          <a:p>
            <a:r>
              <a:rPr lang="en-IN" dirty="0"/>
              <a:t>Toolbar will be much almost always be used in conjunction with </a:t>
            </a:r>
            <a:r>
              <a:rPr lang="en-IN" dirty="0" err="1"/>
              <a:t>AppBar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You will find in all or most of demo’s that header contains 2 things.</a:t>
            </a:r>
          </a:p>
          <a:p>
            <a:endParaRPr lang="en-IN" dirty="0"/>
          </a:p>
          <a:p>
            <a:r>
              <a:rPr lang="en-IN" dirty="0"/>
              <a:t>One is </a:t>
            </a:r>
            <a:r>
              <a:rPr lang="en-IN" dirty="0" err="1"/>
              <a:t>AppBar</a:t>
            </a:r>
            <a:r>
              <a:rPr lang="en-IN" dirty="0"/>
              <a:t> and within that </a:t>
            </a:r>
            <a:r>
              <a:rPr lang="en-IN" dirty="0" err="1"/>
              <a:t>ToolBar</a:t>
            </a:r>
            <a:r>
              <a:rPr lang="en-IN" dirty="0"/>
              <a:t> will be used.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586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8059" y="642707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TOOLBAR Vs APPBAR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059" y="1608586"/>
            <a:ext cx="81833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Appbar</a:t>
            </a:r>
            <a:r>
              <a:rPr lang="en-IN" dirty="0"/>
              <a:t> is totally about what it given the positioning and styling in terms of Layout to the actual header.</a:t>
            </a:r>
          </a:p>
          <a:p>
            <a:endParaRPr lang="en-IN" dirty="0"/>
          </a:p>
          <a:p>
            <a:r>
              <a:rPr lang="en-IN" dirty="0"/>
              <a:t>Toolbar is mostly about giving the structure. </a:t>
            </a:r>
          </a:p>
          <a:p>
            <a:endParaRPr lang="en-IN" dirty="0"/>
          </a:p>
          <a:p>
            <a:r>
              <a:rPr lang="en-IN" dirty="0"/>
              <a:t>Without Toolbar you will find the </a:t>
            </a:r>
            <a:r>
              <a:rPr lang="en-IN" dirty="0" err="1"/>
              <a:t>AppBar</a:t>
            </a:r>
            <a:r>
              <a:rPr lang="en-IN" dirty="0"/>
              <a:t> gets jumbled up with all items in it. </a:t>
            </a:r>
          </a:p>
          <a:p>
            <a:endParaRPr lang="en-IN" dirty="0"/>
          </a:p>
          <a:p>
            <a:r>
              <a:rPr lang="en-IN" dirty="0"/>
              <a:t>And without </a:t>
            </a:r>
            <a:r>
              <a:rPr lang="en-IN" dirty="0" err="1"/>
              <a:t>Appbar</a:t>
            </a:r>
            <a:r>
              <a:rPr lang="en-IN" dirty="0"/>
              <a:t>, you will find no Styles applied on it.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Whatever items you want in the </a:t>
            </a:r>
            <a:r>
              <a:rPr lang="en-IN" dirty="0" err="1"/>
              <a:t>Appbar</a:t>
            </a:r>
            <a:r>
              <a:rPr lang="en-IN" dirty="0"/>
              <a:t> will be placed inside the nested Toolbar.</a:t>
            </a:r>
          </a:p>
          <a:p>
            <a:endParaRPr lang="en-IN" dirty="0"/>
          </a:p>
          <a:p>
            <a:r>
              <a:rPr lang="en-IN" dirty="0"/>
              <a:t>In </a:t>
            </a:r>
            <a:r>
              <a:rPr lang="en-IN" dirty="0" err="1"/>
              <a:t>Appbar</a:t>
            </a:r>
            <a:r>
              <a:rPr lang="en-IN" dirty="0"/>
              <a:t>, you will find properties as setting the </a:t>
            </a:r>
            <a:r>
              <a:rPr lang="en-IN" dirty="0" err="1"/>
              <a:t>color</a:t>
            </a:r>
            <a:r>
              <a:rPr lang="en-IN" dirty="0"/>
              <a:t> and positioning will be taken care by this.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079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CB17-8F01-4BC6-A927-43DFD86C8632}"/>
              </a:ext>
            </a:extLst>
          </p:cNvPr>
          <p:cNvSpPr txBox="1">
            <a:spLocks/>
          </p:cNvSpPr>
          <p:nvPr/>
        </p:nvSpPr>
        <p:spPr>
          <a:xfrm>
            <a:off x="388607" y="581062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TOOLBAR Vs APPBAR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1CF8A3-F673-49FA-A781-07F5308870F7}"/>
              </a:ext>
            </a:extLst>
          </p:cNvPr>
          <p:cNvSpPr/>
          <p:nvPr/>
        </p:nvSpPr>
        <p:spPr>
          <a:xfrm>
            <a:off x="388607" y="1110821"/>
            <a:ext cx="8395797" cy="398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we have an </a:t>
            </a:r>
            <a:r>
              <a:rPr lang="en-IN" b="1" dirty="0" err="1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with a </a:t>
            </a:r>
            <a:r>
              <a:rPr lang="en-IN" b="1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Toolbar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with two </a:t>
            </a:r>
            <a:r>
              <a:rPr lang="en-IN" b="1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as children:</a:t>
            </a:r>
          </a:p>
          <a:p>
            <a:pPr fontAlgn="base"/>
            <a:r>
              <a:rPr lang="en-IN" dirty="0"/>
              <a:t>&lt;</a:t>
            </a:r>
            <a:r>
              <a:rPr lang="en-IN" dirty="0" err="1"/>
              <a:t>AppBar</a:t>
            </a:r>
            <a:r>
              <a:rPr lang="en-IN" dirty="0"/>
              <a:t>&gt;</a:t>
            </a:r>
          </a:p>
          <a:p>
            <a:pPr fontAlgn="base"/>
            <a:r>
              <a:rPr lang="en-IN" dirty="0"/>
              <a:t>    &lt;Toolbar&gt;</a:t>
            </a:r>
          </a:p>
          <a:p>
            <a:pPr fontAlgn="base"/>
            <a:r>
              <a:rPr lang="en-IN" dirty="0"/>
              <a:t>        &lt;Button variant="outlined" </a:t>
            </a:r>
            <a:r>
              <a:rPr lang="en-IN" dirty="0" err="1"/>
              <a:t>color</a:t>
            </a:r>
            <a:r>
              <a:rPr lang="en-IN" dirty="0"/>
              <a:t>="inherit" &gt;</a:t>
            </a:r>
          </a:p>
          <a:p>
            <a:pPr fontAlgn="base"/>
            <a:r>
              <a:rPr lang="en-IN" dirty="0"/>
              <a:t>            Button 1</a:t>
            </a:r>
          </a:p>
          <a:p>
            <a:pPr fontAlgn="base"/>
            <a:r>
              <a:rPr lang="en-IN" dirty="0"/>
              <a:t>        &lt;/Button&gt;</a:t>
            </a:r>
          </a:p>
          <a:p>
            <a:pPr fontAlgn="base"/>
            <a:r>
              <a:rPr lang="en-IN" dirty="0"/>
              <a:t>        &lt;Button variant="outlined" </a:t>
            </a:r>
            <a:r>
              <a:rPr lang="en-IN" dirty="0" err="1"/>
              <a:t>color</a:t>
            </a:r>
            <a:r>
              <a:rPr lang="en-IN" dirty="0"/>
              <a:t>="inherit"&gt;</a:t>
            </a:r>
          </a:p>
          <a:p>
            <a:pPr fontAlgn="base"/>
            <a:r>
              <a:rPr lang="en-IN" dirty="0"/>
              <a:t>            Button 2</a:t>
            </a:r>
          </a:p>
          <a:p>
            <a:pPr fontAlgn="base"/>
            <a:r>
              <a:rPr lang="en-IN" dirty="0"/>
              <a:t>        &lt;/Button&gt;</a:t>
            </a:r>
          </a:p>
          <a:p>
            <a:pPr fontAlgn="base"/>
            <a:r>
              <a:rPr lang="en-IN" dirty="0"/>
              <a:t>    &lt;/Toolbar&gt;</a:t>
            </a:r>
          </a:p>
          <a:p>
            <a:pPr fontAlgn="base"/>
            <a:r>
              <a:rPr lang="en-IN" dirty="0"/>
              <a:t>&lt;/</a:t>
            </a:r>
            <a:r>
              <a:rPr lang="en-IN" dirty="0" err="1"/>
              <a:t>AppBar</a:t>
            </a:r>
            <a:r>
              <a:rPr lang="en-IN" dirty="0"/>
              <a:t>&gt;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en-IN" sz="1600" dirty="0">
              <a:solidFill>
                <a:srgbClr val="24272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F5E5F-EFE5-4AFB-8CA7-CCA4C0F1AC0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1"/>
          <a:stretch/>
        </p:blipFill>
        <p:spPr bwMode="auto">
          <a:xfrm>
            <a:off x="536538" y="4633645"/>
            <a:ext cx="7035515" cy="156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34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CB17-8F01-4BC6-A927-43DFD86C8632}"/>
              </a:ext>
            </a:extLst>
          </p:cNvPr>
          <p:cNvSpPr txBox="1">
            <a:spLocks/>
          </p:cNvSpPr>
          <p:nvPr/>
        </p:nvSpPr>
        <p:spPr>
          <a:xfrm>
            <a:off x="388607" y="581062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TOOLBAR Vs APPBAR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1CF8A3-F673-49FA-A781-07F5308870F7}"/>
              </a:ext>
            </a:extLst>
          </p:cNvPr>
          <p:cNvSpPr/>
          <p:nvPr/>
        </p:nvSpPr>
        <p:spPr>
          <a:xfrm>
            <a:off x="388607" y="1110821"/>
            <a:ext cx="8395797" cy="6790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dirty="0"/>
              <a:t>If we remove the </a:t>
            </a:r>
            <a:r>
              <a:rPr lang="en-IN" b="1" dirty="0"/>
              <a:t>Toolbar</a:t>
            </a:r>
            <a:r>
              <a:rPr lang="en-IN" dirty="0"/>
              <a:t> and place the </a:t>
            </a:r>
            <a:r>
              <a:rPr lang="en-IN" b="1" dirty="0"/>
              <a:t>Button</a:t>
            </a:r>
            <a:r>
              <a:rPr lang="en-IN" dirty="0"/>
              <a:t>s directly under the </a:t>
            </a:r>
            <a:r>
              <a:rPr lang="en-IN" b="1" dirty="0" err="1"/>
              <a:t>AppBar</a:t>
            </a:r>
            <a:r>
              <a:rPr lang="en-IN" dirty="0"/>
              <a:t> component: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dirty="0" err="1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variant="outlined" </a:t>
            </a:r>
            <a:r>
              <a:rPr lang="en-IN" sz="1600" dirty="0" err="1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="inherit" &gt;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Button 1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&lt;/Button&gt;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&lt;Button variant="outlined" </a:t>
            </a:r>
            <a:r>
              <a:rPr lang="en-IN" sz="1600" dirty="0" err="1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="inherit"&gt;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Button 2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&lt;/Button&gt;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600" dirty="0" err="1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IN" sz="16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dirty="0"/>
              <a:t>The result will be very different as shown in next slide, because now the buttons are direct descendants of the </a:t>
            </a:r>
            <a:r>
              <a:rPr lang="en-IN" b="1" dirty="0" err="1"/>
              <a:t>AppBar</a:t>
            </a:r>
            <a:r>
              <a:rPr lang="en-IN" dirty="0"/>
              <a:t> component and so, they will be stacked on top of each other.</a:t>
            </a:r>
            <a:endParaRPr lang="en-IN" sz="1600" dirty="0">
              <a:solidFill>
                <a:srgbClr val="24272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en-IN" dirty="0">
              <a:solidFill>
                <a:srgbClr val="24272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en-IN" dirty="0">
              <a:solidFill>
                <a:srgbClr val="24272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en-IN" sz="1600" dirty="0">
              <a:solidFill>
                <a:srgbClr val="24272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095203-D0A3-4D8E-9EE3-BB7F0CDD04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3" b="-23238"/>
          <a:stretch/>
        </p:blipFill>
        <p:spPr bwMode="auto">
          <a:xfrm>
            <a:off x="1953162" y="3885724"/>
            <a:ext cx="6286711" cy="1384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25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DEMO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341153"/>
            <a:ext cx="8183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err="1"/>
              <a:t>Appbar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Toolbar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82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193" y="323386"/>
            <a:ext cx="8262453" cy="863600"/>
          </a:xfrm>
        </p:spPr>
        <p:txBody>
          <a:bodyPr>
            <a:normAutofit/>
          </a:bodyPr>
          <a:lstStyle/>
          <a:p>
            <a:r>
              <a:rPr lang="en-US" sz="2800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35"/>
          </p:nvPr>
        </p:nvSpPr>
        <p:spPr>
          <a:xfrm>
            <a:off x="313193" y="821933"/>
            <a:ext cx="6067059" cy="57126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At the end of this module on React fundamentals you will be able to: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Explain and demonstrate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Installing Material UI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Material UI </a:t>
            </a:r>
            <a:r>
              <a:rPr lang="en-US" sz="1600" dirty="0" err="1"/>
              <a:t>AppBar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Material UI's Toolbar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Custom React </a:t>
            </a:r>
            <a:r>
              <a:rPr lang="en-US" sz="1600" dirty="0" err="1"/>
              <a:t>NavBar</a:t>
            </a:r>
            <a:r>
              <a:rPr lang="en-US" sz="1600" dirty="0"/>
              <a:t> CSS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Material UI Buttons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Using Material UI - Rendering a Button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Material UI Card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Material UI Checkbox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Material UI Grid Component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Material UI </a:t>
            </a:r>
            <a:r>
              <a:rPr lang="en-US" sz="1600" dirty="0" err="1"/>
              <a:t>IconButton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Material UI Paper Component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Style Material UI Components with my own CSS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UI Templates for Business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Typography Usage</a:t>
            </a:r>
          </a:p>
          <a:p>
            <a:pPr lvl="1"/>
            <a:endParaRPr lang="en-US" dirty="0"/>
          </a:p>
        </p:txBody>
      </p:sp>
      <p:pic>
        <p:nvPicPr>
          <p:cNvPr id="43010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80" y="1673227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4573" y="661770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Custom React </a:t>
            </a:r>
            <a:r>
              <a:rPr lang="en-IN" dirty="0" err="1"/>
              <a:t>NavBar</a:t>
            </a:r>
            <a:r>
              <a:rPr lang="en-IN" dirty="0"/>
              <a:t> CSS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573" y="1341153"/>
            <a:ext cx="836180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Simple implementation of their </a:t>
            </a:r>
            <a:r>
              <a:rPr lang="en-IN" dirty="0" err="1"/>
              <a:t>AppBar</a:t>
            </a:r>
            <a:r>
              <a:rPr lang="en-IN" dirty="0"/>
              <a:t> using pure React and CSS.</a:t>
            </a:r>
          </a:p>
          <a:p>
            <a:r>
              <a:rPr lang="en-IN" sz="1200" dirty="0"/>
              <a:t>function App()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&lt;header </a:t>
            </a:r>
            <a:r>
              <a:rPr lang="en-IN" sz="1200" dirty="0" err="1"/>
              <a:t>className</a:t>
            </a:r>
            <a:r>
              <a:rPr lang="en-IN" sz="1200" dirty="0"/>
              <a:t>="Navbar"&gt;</a:t>
            </a:r>
          </a:p>
          <a:p>
            <a:r>
              <a:rPr lang="en-IN" sz="1200" dirty="0"/>
              <a:t>        &lt;div </a:t>
            </a:r>
            <a:r>
              <a:rPr lang="en-IN" sz="1200" dirty="0" err="1"/>
              <a:t>className</a:t>
            </a:r>
            <a:r>
              <a:rPr lang="en-IN" sz="1200" dirty="0"/>
              <a:t>="Toolbar"&gt;</a:t>
            </a:r>
          </a:p>
          <a:p>
            <a:r>
              <a:rPr lang="en-IN" sz="1200" dirty="0"/>
              <a:t>         &lt;div </a:t>
            </a:r>
            <a:r>
              <a:rPr lang="en-IN" sz="1200" dirty="0" err="1"/>
              <a:t>className</a:t>
            </a:r>
            <a:r>
              <a:rPr lang="en-IN" sz="1200" dirty="0"/>
              <a:t>="Title"&gt; My Sweet App &lt;/div&gt;</a:t>
            </a:r>
          </a:p>
          <a:p>
            <a:r>
              <a:rPr lang="en-IN" sz="1200" dirty="0"/>
              <a:t>          &lt;div&gt;</a:t>
            </a:r>
          </a:p>
          <a:p>
            <a:r>
              <a:rPr lang="en-IN" sz="1200" dirty="0"/>
              <a:t>            &lt;button&gt; Login &lt;/button&gt;</a:t>
            </a:r>
          </a:p>
          <a:p>
            <a:r>
              <a:rPr lang="en-IN" sz="1200" dirty="0"/>
              <a:t>          &lt;/div&gt;</a:t>
            </a:r>
          </a:p>
          <a:p>
            <a:r>
              <a:rPr lang="en-IN" sz="1200" dirty="0"/>
              <a:t>        &lt;/div&gt;</a:t>
            </a:r>
          </a:p>
          <a:p>
            <a:r>
              <a:rPr lang="en-IN" sz="1200" dirty="0"/>
              <a:t>      &lt;/header&gt;</a:t>
            </a:r>
          </a:p>
          <a:p>
            <a:r>
              <a:rPr lang="en-IN" sz="1200" dirty="0"/>
              <a:t>      &lt;div </a:t>
            </a:r>
            <a:r>
              <a:rPr lang="en-IN" sz="1200" dirty="0" err="1"/>
              <a:t>className</a:t>
            </a:r>
            <a:r>
              <a:rPr lang="en-IN" sz="1200" dirty="0"/>
              <a:t>="Toolbar" /&gt;</a:t>
            </a:r>
          </a:p>
          <a:p>
            <a:r>
              <a:rPr lang="en-IN" sz="1200" dirty="0"/>
              <a:t>      &lt;h1&gt; Custom React CSS Navbar &lt;/h1&gt;</a:t>
            </a:r>
          </a:p>
          <a:p>
            <a:r>
              <a:rPr lang="en-IN" sz="1200" dirty="0"/>
              <a:t>      &lt;p&gt;</a:t>
            </a:r>
          </a:p>
          <a:p>
            <a:r>
              <a:rPr lang="en-IN" sz="1200" dirty="0"/>
              <a:t>        {" "}</a:t>
            </a:r>
          </a:p>
          <a:p>
            <a:r>
              <a:rPr lang="en-IN" sz="1200" dirty="0"/>
              <a:t>        Above you will see a custom CSS Navbar inspired by Material UI's </a:t>
            </a:r>
            <a:r>
              <a:rPr lang="en-IN" sz="1200" dirty="0" err="1"/>
              <a:t>AppBar</a:t>
            </a:r>
            <a:r>
              <a:rPr lang="en-IN" sz="1200" dirty="0"/>
              <a:t>.</a:t>
            </a:r>
          </a:p>
          <a:p>
            <a:r>
              <a:rPr lang="en-IN" sz="1200" dirty="0"/>
              <a:t>      &lt;/p&gt;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endParaRPr lang="en-IN" sz="12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8C66D8-26D2-490A-9957-D6AFC4436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24" y="4836405"/>
            <a:ext cx="7143402" cy="15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8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DEMO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341153"/>
            <a:ext cx="818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 React Navbar CSS </a:t>
            </a:r>
          </a:p>
          <a:p>
            <a:r>
              <a:rPr lang="en-IN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832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BUTTON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341153"/>
            <a:ext cx="818338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Buttons allow users to take actions, and make choices, with a single tap.</a:t>
            </a:r>
          </a:p>
          <a:p>
            <a:endParaRPr lang="en-IN" u="sng" dirty="0"/>
          </a:p>
          <a:p>
            <a:r>
              <a:rPr lang="en-IN" dirty="0"/>
              <a:t>Buttons communicate actions that users can take. </a:t>
            </a:r>
          </a:p>
          <a:p>
            <a:endParaRPr lang="en-IN" dirty="0"/>
          </a:p>
          <a:p>
            <a:r>
              <a:rPr lang="en-IN" dirty="0"/>
              <a:t>They are typically placed throughout your UI, in places like:</a:t>
            </a:r>
          </a:p>
          <a:p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Dialogs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Modal windows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Forms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Cards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Toolbars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946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BUTTON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341153"/>
            <a:ext cx="818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u="sng" dirty="0"/>
              <a:t>Installation: </a:t>
            </a:r>
          </a:p>
          <a:p>
            <a:endParaRPr lang="en-IN" dirty="0"/>
          </a:p>
          <a:p>
            <a:r>
              <a:rPr lang="en-IN" dirty="0"/>
              <a:t>npm install @material/button</a:t>
            </a:r>
          </a:p>
          <a:p>
            <a:endParaRPr lang="en-IN" dirty="0"/>
          </a:p>
          <a:p>
            <a:r>
              <a:rPr lang="en-IN" u="sng" dirty="0"/>
              <a:t>Styles:</a:t>
            </a:r>
          </a:p>
          <a:p>
            <a:endParaRPr lang="en-IN" dirty="0"/>
          </a:p>
          <a:p>
            <a:r>
              <a:rPr lang="en-IN" dirty="0"/>
              <a:t>@use “@material/button” ;</a:t>
            </a:r>
          </a:p>
          <a:p>
            <a:endParaRPr lang="en-IN" dirty="0"/>
          </a:p>
          <a:p>
            <a:r>
              <a:rPr lang="en-IN" dirty="0"/>
              <a:t>@include button.core-styles;</a:t>
            </a:r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9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TYPES OF BUTTONS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038012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700" dirty="0"/>
          </a:p>
          <a:p>
            <a:r>
              <a:rPr lang="en-IN" sz="1700" b="1" dirty="0"/>
              <a:t>1. Text button</a:t>
            </a:r>
            <a:r>
              <a:rPr lang="en-IN" sz="1700" dirty="0"/>
              <a:t> (low emphasis)</a:t>
            </a:r>
            <a:br>
              <a:rPr lang="en-IN" sz="1700" dirty="0"/>
            </a:br>
            <a:r>
              <a:rPr lang="en-IN" sz="1700" dirty="0"/>
              <a:t>Text buttons are typically used for less important actions.</a:t>
            </a:r>
            <a:br>
              <a:rPr lang="en-IN" sz="1700" dirty="0"/>
            </a:br>
            <a:br>
              <a:rPr lang="en-IN" sz="1700" dirty="0"/>
            </a:br>
            <a:r>
              <a:rPr lang="en-IN" sz="1700" b="1" dirty="0"/>
              <a:t>2. Outlined Button</a:t>
            </a:r>
            <a:r>
              <a:rPr lang="en-IN" sz="1700" dirty="0"/>
              <a:t> (medium emphasis)</a:t>
            </a:r>
            <a:br>
              <a:rPr lang="en-IN" sz="1700" dirty="0"/>
            </a:br>
            <a:r>
              <a:rPr lang="en-IN" sz="1700" dirty="0"/>
              <a:t>Outlined buttons are used for more emphasis than text buttons due to the stroke.</a:t>
            </a:r>
            <a:br>
              <a:rPr lang="en-IN" sz="1700" dirty="0"/>
            </a:br>
            <a:br>
              <a:rPr lang="en-IN" sz="1700" dirty="0"/>
            </a:br>
            <a:r>
              <a:rPr lang="en-IN" sz="1700" b="1" dirty="0"/>
              <a:t>3. Contained button</a:t>
            </a:r>
            <a:r>
              <a:rPr lang="en-IN" sz="1700" dirty="0"/>
              <a:t> (high emphasis)</a:t>
            </a:r>
            <a:br>
              <a:rPr lang="en-IN" sz="1700" dirty="0"/>
            </a:br>
            <a:r>
              <a:rPr lang="en-IN" sz="1700" dirty="0"/>
              <a:t>Contained buttons have more emphasis, as they use a </a:t>
            </a:r>
            <a:r>
              <a:rPr lang="en-IN" sz="1700" dirty="0" err="1"/>
              <a:t>color</a:t>
            </a:r>
            <a:r>
              <a:rPr lang="en-IN" sz="1700" dirty="0"/>
              <a:t> fill and shadow.</a:t>
            </a:r>
            <a:br>
              <a:rPr lang="en-IN" sz="1700" dirty="0"/>
            </a:br>
            <a:br>
              <a:rPr lang="en-IN" sz="1700" dirty="0"/>
            </a:br>
            <a:r>
              <a:rPr lang="en-IN" sz="1700" b="1" dirty="0"/>
              <a:t>4. Toggle button</a:t>
            </a:r>
            <a:br>
              <a:rPr lang="en-IN" sz="1700" dirty="0"/>
            </a:br>
            <a:r>
              <a:rPr lang="en-IN" sz="1700" dirty="0"/>
              <a:t>Toggle buttons group a set of actions using layout and spacing. They’re used less often than other button types.</a:t>
            </a:r>
          </a:p>
          <a:p>
            <a:endParaRPr lang="en-IN" sz="1700" dirty="0"/>
          </a:p>
          <a:p>
            <a:r>
              <a:rPr lang="en-IN" sz="1700" dirty="0"/>
              <a:t>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65721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TYPES OF BUTTONS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950140"/>
            <a:ext cx="803801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700" dirty="0"/>
          </a:p>
          <a:p>
            <a:r>
              <a:rPr lang="en-IN" sz="1700" dirty="0"/>
              <a:t>Buttons contain one required element and four optional elements.</a:t>
            </a:r>
          </a:p>
          <a:p>
            <a:r>
              <a:rPr lang="en-IN" sz="1700" b="1" dirty="0"/>
              <a:t>1. Text button</a:t>
            </a:r>
            <a:br>
              <a:rPr lang="en-IN" sz="1700" dirty="0"/>
            </a:br>
            <a:r>
              <a:rPr lang="en-IN" sz="1700" dirty="0"/>
              <a:t>A. Text label</a:t>
            </a:r>
            <a:br>
              <a:rPr lang="en-IN" sz="1700" dirty="0"/>
            </a:br>
            <a:r>
              <a:rPr lang="en-IN" sz="1700" dirty="0"/>
              <a:t>C. Icon (optional)</a:t>
            </a:r>
            <a:br>
              <a:rPr lang="en-IN" sz="1700" dirty="0"/>
            </a:br>
            <a:br>
              <a:rPr lang="en-IN" sz="1700" dirty="0"/>
            </a:br>
            <a:r>
              <a:rPr lang="en-IN" sz="1700" b="1" dirty="0"/>
              <a:t>2. Outlined button</a:t>
            </a:r>
            <a:br>
              <a:rPr lang="en-IN" sz="1700" dirty="0"/>
            </a:br>
            <a:r>
              <a:rPr lang="en-IN" sz="1700" dirty="0"/>
              <a:t>A. Text label</a:t>
            </a:r>
            <a:br>
              <a:rPr lang="en-IN" sz="1700" dirty="0"/>
            </a:br>
            <a:r>
              <a:rPr lang="en-IN" sz="1700" dirty="0"/>
              <a:t>B. Container</a:t>
            </a:r>
            <a:br>
              <a:rPr lang="en-IN" sz="1700" dirty="0"/>
            </a:br>
            <a:r>
              <a:rPr lang="en-IN" sz="1700" dirty="0"/>
              <a:t>C. Icon (optional)</a:t>
            </a:r>
            <a:br>
              <a:rPr lang="en-IN" sz="1700" dirty="0"/>
            </a:br>
            <a:br>
              <a:rPr lang="en-IN" sz="1700" dirty="0"/>
            </a:br>
            <a:r>
              <a:rPr lang="en-IN" sz="1700" b="1" dirty="0"/>
              <a:t>3. Contained button</a:t>
            </a:r>
            <a:br>
              <a:rPr lang="en-IN" sz="1700" dirty="0"/>
            </a:br>
            <a:r>
              <a:rPr lang="en-IN" sz="1700" dirty="0"/>
              <a:t>A. Text label</a:t>
            </a:r>
            <a:br>
              <a:rPr lang="en-IN" sz="1700" dirty="0"/>
            </a:br>
            <a:r>
              <a:rPr lang="en-IN" sz="1700" dirty="0"/>
              <a:t>B. Container</a:t>
            </a:r>
            <a:br>
              <a:rPr lang="en-IN" sz="1700" dirty="0"/>
            </a:br>
            <a:r>
              <a:rPr lang="en-IN" sz="1700" dirty="0"/>
              <a:t>C. Icon (optional)</a:t>
            </a:r>
            <a:br>
              <a:rPr lang="en-IN" sz="1700" dirty="0"/>
            </a:br>
            <a:br>
              <a:rPr lang="en-IN" sz="1700" dirty="0"/>
            </a:br>
            <a:r>
              <a:rPr lang="en-IN" sz="1700" b="1" dirty="0"/>
              <a:t>4. Outlined button</a:t>
            </a:r>
            <a:br>
              <a:rPr lang="en-IN" sz="1700" dirty="0"/>
            </a:br>
            <a:r>
              <a:rPr lang="en-IN" sz="1700" dirty="0"/>
              <a:t>A. Text label</a:t>
            </a:r>
            <a:br>
              <a:rPr lang="en-IN" sz="1700" dirty="0"/>
            </a:br>
            <a:r>
              <a:rPr lang="en-IN" sz="1700" dirty="0"/>
              <a:t>C. Icon(optional)</a:t>
            </a:r>
          </a:p>
          <a:p>
            <a:endParaRPr lang="en-IN" sz="1700" dirty="0"/>
          </a:p>
          <a:p>
            <a:r>
              <a:rPr lang="en-IN" sz="1700" dirty="0"/>
              <a:t>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2298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ELEMENTS OF BUTTONS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038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64B52-B485-4AC7-BF8C-74EF17BB5F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" y="1494765"/>
            <a:ext cx="8038012" cy="4643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303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BUTTONS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939500"/>
            <a:ext cx="80380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dirty="0"/>
              <a:t>Text Buttons</a:t>
            </a:r>
          </a:p>
          <a:p>
            <a:r>
              <a:rPr lang="en-IN" dirty="0"/>
              <a:t>Text buttons and contained buttons use text labels, which describe the action that will occur if a user taps a button. </a:t>
            </a:r>
          </a:p>
          <a:p>
            <a:endParaRPr lang="en-IN" dirty="0"/>
          </a:p>
          <a:p>
            <a:r>
              <a:rPr lang="en-IN" dirty="0"/>
              <a:t>If a text label is not used, an icon should be present to signify what the button does.</a:t>
            </a:r>
          </a:p>
          <a:p>
            <a:endParaRPr lang="en-IN" dirty="0"/>
          </a:p>
          <a:p>
            <a:r>
              <a:rPr lang="en-IN" b="1" dirty="0"/>
              <a:t>Outlined buttons </a:t>
            </a:r>
            <a:r>
              <a:rPr lang="en-IN" dirty="0"/>
              <a:t>are medium-emphasis buttons. They contain actions that are important, but aren’t the primary action in an app.</a:t>
            </a:r>
          </a:p>
          <a:p>
            <a:endParaRPr lang="en-IN" dirty="0"/>
          </a:p>
          <a:p>
            <a:r>
              <a:rPr lang="en-IN" dirty="0"/>
              <a:t>Outlined buttons display a stroke around a text label. Stroke can be represented in different ways: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Set a button’s width to be the size of the text label, with 16dp padding on the left and right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Set the button’s relative position to the responsive layout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a resting state, outlined buttons should display containment with a stroke and no fill.</a:t>
            </a:r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18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BUTTONS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939500"/>
            <a:ext cx="8038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dirty="0"/>
              <a:t>Contained Buttons:</a:t>
            </a:r>
          </a:p>
          <a:p>
            <a:endParaRPr lang="en-IN" dirty="0"/>
          </a:p>
          <a:p>
            <a:r>
              <a:rPr lang="en-IN" dirty="0"/>
              <a:t>Contained buttons display a container around a text label. </a:t>
            </a:r>
          </a:p>
          <a:p>
            <a:endParaRPr lang="en-IN" dirty="0"/>
          </a:p>
          <a:p>
            <a:r>
              <a:rPr lang="en-IN" dirty="0"/>
              <a:t>Containers can be represented in different ways: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Set container width to the size of the text label with 16dp padding on the left and right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Set the container’s relative position to the responsive layout grid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Contained buttons should display containers with a solid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31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91153" y="639735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DEMO ON TEXT BUTTON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153" y="1080885"/>
            <a:ext cx="8038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import React from 'react';</a:t>
            </a:r>
          </a:p>
          <a:p>
            <a:r>
              <a:rPr lang="en-IN" dirty="0"/>
              <a:t>import { </a:t>
            </a:r>
            <a:r>
              <a:rPr lang="en-IN" dirty="0" err="1"/>
              <a:t>createStyles</a:t>
            </a:r>
            <a:r>
              <a:rPr lang="en-IN" dirty="0"/>
              <a:t>,</a:t>
            </a:r>
          </a:p>
          <a:p>
            <a:r>
              <a:rPr lang="en-IN" dirty="0"/>
              <a:t>	  </a:t>
            </a:r>
            <a:r>
              <a:rPr lang="en-IN" dirty="0" err="1"/>
              <a:t>makeStyles</a:t>
            </a:r>
            <a:r>
              <a:rPr lang="en-IN" dirty="0"/>
              <a:t>,</a:t>
            </a:r>
          </a:p>
          <a:p>
            <a:r>
              <a:rPr lang="en-IN" dirty="0"/>
              <a:t>	  Theme } from '@material-</a:t>
            </a:r>
            <a:r>
              <a:rPr lang="en-IN" dirty="0" err="1"/>
              <a:t>ui</a:t>
            </a:r>
            <a:r>
              <a:rPr lang="en-IN" dirty="0"/>
              <a:t>/core/styles';</a:t>
            </a:r>
          </a:p>
          <a:p>
            <a:r>
              <a:rPr lang="en-IN" dirty="0"/>
              <a:t>import Button from '@material-</a:t>
            </a:r>
            <a:r>
              <a:rPr lang="en-IN" dirty="0" err="1"/>
              <a:t>ui</a:t>
            </a:r>
            <a:r>
              <a:rPr lang="en-IN" dirty="0"/>
              <a:t>/core/Button';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useStyles</a:t>
            </a:r>
            <a:r>
              <a:rPr lang="en-IN" dirty="0"/>
              <a:t> = </a:t>
            </a:r>
            <a:r>
              <a:rPr lang="en-IN" dirty="0" err="1"/>
              <a:t>makeStyles</a:t>
            </a:r>
            <a:r>
              <a:rPr lang="en-IN" dirty="0"/>
              <a:t>((theme: Theme) =&gt;</a:t>
            </a:r>
          </a:p>
          <a:p>
            <a:r>
              <a:rPr lang="en-IN" dirty="0"/>
              <a:t>  </a:t>
            </a:r>
            <a:r>
              <a:rPr lang="en-IN" dirty="0" err="1"/>
              <a:t>createStyles</a:t>
            </a:r>
            <a:r>
              <a:rPr lang="en-IN" dirty="0"/>
              <a:t>({</a:t>
            </a:r>
          </a:p>
          <a:p>
            <a:r>
              <a:rPr lang="en-IN" dirty="0"/>
              <a:t>    root: {</a:t>
            </a:r>
          </a:p>
          <a:p>
            <a:r>
              <a:rPr lang="en-IN" dirty="0"/>
              <a:t>      '&amp; &gt; *': {</a:t>
            </a:r>
          </a:p>
          <a:p>
            <a:r>
              <a:rPr lang="en-IN" dirty="0"/>
              <a:t>        margin: </a:t>
            </a:r>
            <a:r>
              <a:rPr lang="en-IN" dirty="0" err="1"/>
              <a:t>theme.spacing</a:t>
            </a:r>
            <a:r>
              <a:rPr lang="en-IN" dirty="0"/>
              <a:t>(1),</a:t>
            </a:r>
          </a:p>
          <a:p>
            <a:r>
              <a:rPr lang="en-IN" dirty="0"/>
              <a:t>      },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}),</a:t>
            </a:r>
          </a:p>
          <a:p>
            <a:r>
              <a:rPr lang="en-IN" dirty="0"/>
              <a:t>);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98516" y="471442"/>
            <a:ext cx="8941181" cy="48522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MATERIAL-UI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98516" y="2367187"/>
            <a:ext cx="8845484" cy="43231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8516" y="1181531"/>
            <a:ext cx="8385337" cy="496241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React components for faster and easier web development. </a:t>
            </a:r>
          </a:p>
          <a:p>
            <a:endParaRPr lang="en-IN" dirty="0"/>
          </a:p>
          <a:p>
            <a:r>
              <a:rPr lang="en-IN" dirty="0"/>
              <a:t>Build your own design system or start with Material Design.</a:t>
            </a:r>
          </a:p>
          <a:p>
            <a:endParaRPr lang="en-IN" dirty="0"/>
          </a:p>
          <a:p>
            <a:r>
              <a:rPr lang="en-IN" dirty="0"/>
              <a:t>Material-UI is an MIT-licensed open-source project.</a:t>
            </a:r>
          </a:p>
          <a:p>
            <a:endParaRPr lang="en-IN" dirty="0"/>
          </a:p>
          <a:p>
            <a:r>
              <a:rPr lang="en-IN" dirty="0"/>
              <a:t>What is MIT License? </a:t>
            </a:r>
          </a:p>
          <a:p>
            <a:r>
              <a:rPr lang="en-IN" dirty="0"/>
              <a:t>The MIT License is a permissive free software license originating at the Massachusetts Institute of Technology in the late 1980s. </a:t>
            </a:r>
          </a:p>
          <a:p>
            <a:endParaRPr lang="en-IN" dirty="0"/>
          </a:p>
          <a:p>
            <a:r>
              <a:rPr lang="en-IN" dirty="0"/>
              <a:t>As a permissive license, it puts only very limited restriction on reuse and has, therefore, high license compatibility. </a:t>
            </a:r>
          </a:p>
          <a:p>
            <a:endParaRPr lang="en-IN" dirty="0"/>
          </a:p>
          <a:p>
            <a:r>
              <a:rPr lang="en-IN" dirty="0"/>
              <a:t>It's business friendly and open source friendly.</a:t>
            </a:r>
          </a:p>
          <a:p>
            <a:pPr lvl="1">
              <a:lnSpc>
                <a:spcPct val="150000"/>
              </a:lnSpc>
            </a:pPr>
            <a:endParaRPr lang="en-US" sz="17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C0F9C1-08F7-4BA9-BF9D-C73295D65F2E}"/>
              </a:ext>
            </a:extLst>
          </p:cNvPr>
          <p:cNvSpPr/>
          <p:nvPr/>
        </p:nvSpPr>
        <p:spPr>
          <a:xfrm>
            <a:off x="440673" y="1188863"/>
            <a:ext cx="785502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export default function </a:t>
            </a:r>
            <a:r>
              <a:rPr lang="en-IN" sz="1600" dirty="0" err="1"/>
              <a:t>TextButtons</a:t>
            </a:r>
            <a:r>
              <a:rPr lang="en-IN" sz="1600" dirty="0"/>
              <a:t>() {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const</a:t>
            </a:r>
            <a:r>
              <a:rPr lang="en-IN" sz="1600" dirty="0"/>
              <a:t> classes = </a:t>
            </a:r>
            <a:r>
              <a:rPr lang="en-IN" sz="1600" dirty="0" err="1"/>
              <a:t>useStyles</a:t>
            </a:r>
            <a:r>
              <a:rPr lang="en-IN" sz="1600" dirty="0"/>
              <a:t>();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sz="1600" dirty="0"/>
              <a:t>return (</a:t>
            </a:r>
          </a:p>
          <a:p>
            <a:r>
              <a:rPr lang="en-IN" sz="1600" dirty="0"/>
              <a:t>    &lt;div </a:t>
            </a:r>
            <a:r>
              <a:rPr lang="en-IN" sz="1600" dirty="0" err="1"/>
              <a:t>className</a:t>
            </a:r>
            <a:r>
              <a:rPr lang="en-IN" sz="1600" dirty="0"/>
              <a:t>={</a:t>
            </a:r>
            <a:r>
              <a:rPr lang="en-IN" sz="1600" dirty="0" err="1"/>
              <a:t>classes.root</a:t>
            </a:r>
            <a:r>
              <a:rPr lang="en-IN" sz="1600" dirty="0"/>
              <a:t>}&gt;</a:t>
            </a:r>
          </a:p>
          <a:p>
            <a:r>
              <a:rPr lang="en-IN" sz="1600" dirty="0"/>
              <a:t>      &lt;Button&gt;Default&lt;/Button&gt;</a:t>
            </a:r>
          </a:p>
          <a:p>
            <a:r>
              <a:rPr lang="en-IN" sz="1600" dirty="0"/>
              <a:t>      &lt;Button </a:t>
            </a:r>
            <a:r>
              <a:rPr lang="en-IN" sz="1600" dirty="0" err="1"/>
              <a:t>color</a:t>
            </a:r>
            <a:r>
              <a:rPr lang="en-IN" sz="1600" dirty="0"/>
              <a:t>="primary"&gt;Primary&lt;/Button&gt;</a:t>
            </a:r>
          </a:p>
          <a:p>
            <a:r>
              <a:rPr lang="en-IN" sz="1600" dirty="0"/>
              <a:t>      &lt;Button </a:t>
            </a:r>
            <a:r>
              <a:rPr lang="en-IN" sz="1600" dirty="0" err="1"/>
              <a:t>color</a:t>
            </a:r>
            <a:r>
              <a:rPr lang="en-IN" sz="1600" dirty="0"/>
              <a:t>="secondary"&gt;Secondary&lt;/Button&gt;</a:t>
            </a:r>
          </a:p>
          <a:p>
            <a:r>
              <a:rPr lang="en-IN" sz="1600" dirty="0"/>
              <a:t>      &lt;Button disabled&gt;Disabled&lt;/Button&gt;</a:t>
            </a:r>
          </a:p>
          <a:p>
            <a:r>
              <a:rPr lang="en-IN" sz="1600" dirty="0"/>
              <a:t>      &lt;Button </a:t>
            </a:r>
            <a:r>
              <a:rPr lang="en-IN" sz="1600" dirty="0" err="1"/>
              <a:t>href</a:t>
            </a:r>
            <a:r>
              <a:rPr lang="en-IN" sz="1600" dirty="0"/>
              <a:t>="#text-buttons" </a:t>
            </a:r>
            <a:r>
              <a:rPr lang="en-IN" sz="1600" dirty="0" err="1"/>
              <a:t>color</a:t>
            </a:r>
            <a:r>
              <a:rPr lang="en-IN" sz="1600" dirty="0"/>
              <a:t>="primary"&gt;</a:t>
            </a:r>
          </a:p>
          <a:p>
            <a:r>
              <a:rPr lang="en-IN" sz="1600" dirty="0"/>
              <a:t>        Link</a:t>
            </a:r>
          </a:p>
          <a:p>
            <a:r>
              <a:rPr lang="en-IN" sz="1600" dirty="0"/>
              <a:t>      &lt;/Button&gt;</a:t>
            </a:r>
          </a:p>
          <a:p>
            <a:r>
              <a:rPr lang="en-IN" sz="1600" dirty="0"/>
              <a:t>    &lt;/div&gt;</a:t>
            </a:r>
          </a:p>
          <a:p>
            <a:r>
              <a:rPr lang="en-IN" sz="1600" dirty="0"/>
              <a:t>  );</a:t>
            </a:r>
          </a:p>
          <a:p>
            <a:r>
              <a:rPr lang="en-IN" sz="1600" dirty="0"/>
              <a:t>}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7C071EB-76CA-41B2-AF3C-55EC1A63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82" y="5253307"/>
            <a:ext cx="6929609" cy="8316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9E35DB-3640-4E47-BFB3-8D09E2F64A5A}"/>
              </a:ext>
            </a:extLst>
          </p:cNvPr>
          <p:cNvSpPr txBox="1">
            <a:spLocks/>
          </p:cNvSpPr>
          <p:nvPr/>
        </p:nvSpPr>
        <p:spPr>
          <a:xfrm>
            <a:off x="440673" y="659104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DEMO ON TEXT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4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5591" y="705836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DEMO ON CONTAINED BUTTON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591" y="1058851"/>
            <a:ext cx="84829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1600" dirty="0"/>
              <a:t>export default function </a:t>
            </a:r>
            <a:r>
              <a:rPr lang="en-IN" sz="1600" dirty="0" err="1"/>
              <a:t>ContainedButtons</a:t>
            </a:r>
            <a:r>
              <a:rPr lang="en-IN" sz="1600" dirty="0"/>
              <a:t>() {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const</a:t>
            </a:r>
            <a:r>
              <a:rPr lang="en-IN" sz="1600" dirty="0"/>
              <a:t> classes = </a:t>
            </a:r>
            <a:r>
              <a:rPr lang="en-IN" sz="1600" dirty="0" err="1"/>
              <a:t>useStyles</a:t>
            </a:r>
            <a:r>
              <a:rPr lang="en-IN" sz="1600" dirty="0"/>
              <a:t>();</a:t>
            </a:r>
          </a:p>
          <a:p>
            <a:r>
              <a:rPr lang="en-IN" sz="1600" dirty="0"/>
              <a:t>  return (</a:t>
            </a:r>
          </a:p>
          <a:p>
            <a:r>
              <a:rPr lang="en-IN" sz="1600" dirty="0"/>
              <a:t>    &lt;div </a:t>
            </a:r>
            <a:r>
              <a:rPr lang="en-IN" sz="1600" dirty="0" err="1"/>
              <a:t>className</a:t>
            </a:r>
            <a:r>
              <a:rPr lang="en-IN" sz="1600" dirty="0"/>
              <a:t>={</a:t>
            </a:r>
            <a:r>
              <a:rPr lang="en-IN" sz="1600" dirty="0" err="1"/>
              <a:t>classes.root</a:t>
            </a:r>
            <a:r>
              <a:rPr lang="en-IN" sz="1600" dirty="0"/>
              <a:t>}&gt;</a:t>
            </a:r>
          </a:p>
          <a:p>
            <a:r>
              <a:rPr lang="en-IN" sz="1600" dirty="0"/>
              <a:t>      &lt;Button variant="contained"&gt;Default&lt;/Button&gt;</a:t>
            </a:r>
          </a:p>
          <a:p>
            <a:r>
              <a:rPr lang="en-IN" sz="1600" dirty="0"/>
              <a:t>      &lt;Button variant="contained" </a:t>
            </a:r>
            <a:r>
              <a:rPr lang="en-IN" sz="1600" dirty="0" err="1"/>
              <a:t>color</a:t>
            </a:r>
            <a:r>
              <a:rPr lang="en-IN" sz="1600" dirty="0"/>
              <a:t>="primary"&gt;</a:t>
            </a:r>
          </a:p>
          <a:p>
            <a:r>
              <a:rPr lang="en-IN" sz="1600" dirty="0"/>
              <a:t>        Primary</a:t>
            </a:r>
          </a:p>
          <a:p>
            <a:r>
              <a:rPr lang="en-IN" sz="1600" dirty="0"/>
              <a:t>      &lt;/Button&gt;</a:t>
            </a:r>
          </a:p>
          <a:p>
            <a:r>
              <a:rPr lang="en-IN" sz="1600" dirty="0"/>
              <a:t>      &lt;Button variant="contained" </a:t>
            </a:r>
            <a:r>
              <a:rPr lang="en-IN" sz="1600" dirty="0" err="1"/>
              <a:t>color</a:t>
            </a:r>
            <a:r>
              <a:rPr lang="en-IN" sz="1600" dirty="0"/>
              <a:t>="secondary"&gt;</a:t>
            </a:r>
          </a:p>
          <a:p>
            <a:r>
              <a:rPr lang="en-IN" sz="1600" dirty="0"/>
              <a:t>        Secondary</a:t>
            </a:r>
          </a:p>
          <a:p>
            <a:r>
              <a:rPr lang="en-IN" sz="1600" dirty="0"/>
              <a:t>      &lt;/Button&gt;</a:t>
            </a:r>
          </a:p>
          <a:p>
            <a:r>
              <a:rPr lang="en-IN" sz="1600" dirty="0"/>
              <a:t>      &lt;Button variant="contained" disabled&gt;</a:t>
            </a:r>
          </a:p>
          <a:p>
            <a:r>
              <a:rPr lang="en-IN" sz="1600" dirty="0"/>
              <a:t>        Disabled</a:t>
            </a:r>
          </a:p>
          <a:p>
            <a:r>
              <a:rPr lang="en-IN" sz="1600" dirty="0"/>
              <a:t>      &lt;/Button&gt;</a:t>
            </a:r>
          </a:p>
          <a:p>
            <a:r>
              <a:rPr lang="en-IN" sz="1600" dirty="0"/>
              <a:t>      &lt;Button variant="contained" </a:t>
            </a:r>
            <a:r>
              <a:rPr lang="en-IN" sz="1600" dirty="0" err="1"/>
              <a:t>color</a:t>
            </a:r>
            <a:r>
              <a:rPr lang="en-IN" sz="1600" dirty="0"/>
              <a:t>="primary" </a:t>
            </a:r>
            <a:r>
              <a:rPr lang="en-IN" sz="1600" dirty="0" err="1"/>
              <a:t>href</a:t>
            </a:r>
            <a:r>
              <a:rPr lang="en-IN" sz="1600" dirty="0"/>
              <a:t>="#contained-buttons"&gt;</a:t>
            </a:r>
          </a:p>
          <a:p>
            <a:r>
              <a:rPr lang="en-IN" sz="1600" dirty="0"/>
              <a:t>        Link</a:t>
            </a:r>
          </a:p>
          <a:p>
            <a:r>
              <a:rPr lang="en-IN" sz="1600" dirty="0"/>
              <a:t>      &lt;/Button&gt;</a:t>
            </a:r>
          </a:p>
          <a:p>
            <a:r>
              <a:rPr lang="en-IN" sz="1600" dirty="0"/>
              <a:t>    &lt;/div&gt;</a:t>
            </a:r>
          </a:p>
          <a:p>
            <a:r>
              <a:rPr lang="en-IN" sz="1600" dirty="0"/>
              <a:t>  );</a:t>
            </a:r>
          </a:p>
          <a:p>
            <a:r>
              <a:rPr lang="en-IN" sz="1600" dirty="0"/>
              <a:t>}</a:t>
            </a:r>
            <a:endParaRPr lang="en-IN" sz="1600" b="1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5A3B7-0106-469D-B413-94A96BC2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07" y="5597928"/>
            <a:ext cx="6706094" cy="8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23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5591" y="525461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DEMO ON OUTLINED BUTTON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720" y="1166841"/>
            <a:ext cx="84829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&lt;Button variant="outlined"&gt;Default&lt;/Button&gt;</a:t>
            </a:r>
          </a:p>
          <a:p>
            <a:r>
              <a:rPr lang="en-IN" sz="1600" dirty="0"/>
              <a:t>&lt;Button variant="outlined" </a:t>
            </a:r>
            <a:r>
              <a:rPr lang="en-IN" sz="1600" dirty="0" err="1"/>
              <a:t>color</a:t>
            </a:r>
            <a:r>
              <a:rPr lang="en-IN" sz="1600" dirty="0"/>
              <a:t>="primary"&gt;</a:t>
            </a:r>
          </a:p>
          <a:p>
            <a:r>
              <a:rPr lang="en-IN" sz="1600" dirty="0"/>
              <a:t>  Primary</a:t>
            </a:r>
          </a:p>
          <a:p>
            <a:r>
              <a:rPr lang="en-IN" sz="1600" dirty="0"/>
              <a:t>&lt;/Button&gt;</a:t>
            </a:r>
          </a:p>
          <a:p>
            <a:endParaRPr lang="en-IN" sz="1600" dirty="0"/>
          </a:p>
          <a:p>
            <a:r>
              <a:rPr lang="en-IN" sz="1600" dirty="0"/>
              <a:t>&lt;Button variant="outlined" </a:t>
            </a:r>
            <a:r>
              <a:rPr lang="en-IN" sz="1600" dirty="0" err="1"/>
              <a:t>color</a:t>
            </a:r>
            <a:r>
              <a:rPr lang="en-IN" sz="1600" dirty="0"/>
              <a:t>="secondary"&gt;</a:t>
            </a:r>
          </a:p>
          <a:p>
            <a:r>
              <a:rPr lang="en-IN" sz="1600" dirty="0"/>
              <a:t>  Secondary</a:t>
            </a:r>
          </a:p>
          <a:p>
            <a:r>
              <a:rPr lang="en-IN" sz="1600" dirty="0"/>
              <a:t>&lt;/Button&gt;</a:t>
            </a:r>
          </a:p>
          <a:p>
            <a:endParaRPr lang="en-IN" sz="1600" dirty="0"/>
          </a:p>
          <a:p>
            <a:r>
              <a:rPr lang="en-IN" sz="1600" dirty="0"/>
              <a:t>&lt;Button variant="outlined" disabled&gt;</a:t>
            </a:r>
          </a:p>
          <a:p>
            <a:r>
              <a:rPr lang="en-IN" sz="1600" dirty="0"/>
              <a:t>  Disabled</a:t>
            </a:r>
          </a:p>
          <a:p>
            <a:r>
              <a:rPr lang="en-IN" sz="1600" dirty="0"/>
              <a:t>&lt;/Button&gt;</a:t>
            </a:r>
          </a:p>
          <a:p>
            <a:endParaRPr lang="en-IN" sz="1600" dirty="0"/>
          </a:p>
          <a:p>
            <a:r>
              <a:rPr lang="en-IN" sz="1600" dirty="0"/>
              <a:t>&lt;Button variant="outlined" </a:t>
            </a:r>
            <a:r>
              <a:rPr lang="en-IN" sz="1600" dirty="0" err="1"/>
              <a:t>color</a:t>
            </a:r>
            <a:r>
              <a:rPr lang="en-IN" sz="1600" dirty="0"/>
              <a:t>="primary" </a:t>
            </a:r>
            <a:r>
              <a:rPr lang="en-IN" sz="1600" dirty="0" err="1"/>
              <a:t>href</a:t>
            </a:r>
            <a:r>
              <a:rPr lang="en-IN" sz="1600" dirty="0"/>
              <a:t>="#outlined-buttons"&gt;</a:t>
            </a:r>
          </a:p>
          <a:p>
            <a:r>
              <a:rPr lang="en-IN" sz="1600" dirty="0"/>
              <a:t>  Link</a:t>
            </a:r>
          </a:p>
          <a:p>
            <a:r>
              <a:rPr lang="en-IN" sz="1600" dirty="0"/>
              <a:t>&lt;/Button&gt;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677E5-6D2B-471C-B4E1-043383D41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1" y="5370467"/>
            <a:ext cx="8099853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25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RENDERING THE BUTTON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939500"/>
            <a:ext cx="80380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Using the components are simple in material UI.</a:t>
            </a:r>
          </a:p>
          <a:p>
            <a:endParaRPr lang="en-IN" dirty="0"/>
          </a:p>
          <a:p>
            <a:r>
              <a:rPr lang="en-IN" dirty="0"/>
              <a:t>Import the component from the library and render it like any other React component.</a:t>
            </a:r>
          </a:p>
          <a:p>
            <a:endParaRPr lang="en-IN" dirty="0"/>
          </a:p>
          <a:p>
            <a:r>
              <a:rPr lang="en-IN" dirty="0"/>
              <a:t>import React from 'react';</a:t>
            </a:r>
          </a:p>
          <a:p>
            <a:r>
              <a:rPr lang="en-IN" dirty="0"/>
              <a:t>import { Button } from '@material-</a:t>
            </a:r>
            <a:r>
              <a:rPr lang="en-IN" dirty="0" err="1"/>
              <a:t>ui</a:t>
            </a:r>
            <a:r>
              <a:rPr lang="en-IN" dirty="0"/>
              <a:t>/core';</a:t>
            </a:r>
          </a:p>
          <a:p>
            <a:r>
              <a:rPr lang="en-IN" dirty="0"/>
              <a:t>function App() {</a:t>
            </a:r>
          </a:p>
          <a:p>
            <a:r>
              <a:rPr lang="en-IN" dirty="0"/>
              <a:t>  return &lt;Button </a:t>
            </a:r>
            <a:r>
              <a:rPr lang="en-IN" dirty="0" err="1"/>
              <a:t>color</a:t>
            </a:r>
            <a:r>
              <a:rPr lang="en-IN" dirty="0"/>
              <a:t>="primary"&gt;Hello World&lt;/Button&gt;;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Good thing about component is, they all contain their own styles. </a:t>
            </a:r>
          </a:p>
          <a:p>
            <a:endParaRPr lang="en-IN" dirty="0"/>
          </a:p>
          <a:p>
            <a:r>
              <a:rPr lang="en-IN" dirty="0"/>
              <a:t>There is a theme which controls properties like spacing and the primary </a:t>
            </a:r>
            <a:r>
              <a:rPr lang="en-IN" dirty="0" err="1"/>
              <a:t>color</a:t>
            </a:r>
            <a:r>
              <a:rPr lang="en-IN" dirty="0"/>
              <a:t> palette.</a:t>
            </a:r>
          </a:p>
          <a:p>
            <a:endParaRPr lang="en-IN" dirty="0"/>
          </a:p>
          <a:p>
            <a:r>
              <a:rPr lang="en-IN" dirty="0"/>
              <a:t>In all previous button type demo’s, you would have rendered the button as rendering any other components.</a:t>
            </a:r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43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CARD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301697"/>
            <a:ext cx="8038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Card contain content and actions about a single subject.</a:t>
            </a:r>
          </a:p>
          <a:p>
            <a:endParaRPr lang="en-IN" dirty="0"/>
          </a:p>
          <a:p>
            <a:r>
              <a:rPr lang="en-IN" dirty="0"/>
              <a:t>In other words, Cards are surfaces that display content and actions on a single topic.</a:t>
            </a:r>
          </a:p>
          <a:p>
            <a:endParaRPr lang="en-IN" dirty="0"/>
          </a:p>
          <a:p>
            <a:r>
              <a:rPr lang="en-IN" dirty="0"/>
              <a:t>Cards can support multiple actions, UI controls, and an overflow menu.</a:t>
            </a:r>
          </a:p>
          <a:p>
            <a:endParaRPr lang="en-IN" dirty="0"/>
          </a:p>
          <a:p>
            <a:r>
              <a:rPr lang="en-IN" dirty="0"/>
              <a:t>And cards are entry points to more complex and detailed information as well.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See the below example on Simple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SIMPLE CARD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79FB82-7E8D-402E-802C-DDECF0539F20}"/>
              </a:ext>
            </a:extLst>
          </p:cNvPr>
          <p:cNvSpPr/>
          <p:nvPr/>
        </p:nvSpPr>
        <p:spPr>
          <a:xfrm>
            <a:off x="552994" y="1124166"/>
            <a:ext cx="7326217" cy="2304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{ </a:t>
            </a:r>
            <a:r>
              <a:rPr lang="en-IN" dirty="0" err="1"/>
              <a:t>makeStyles</a:t>
            </a:r>
            <a:r>
              <a:rPr lang="en-IN" dirty="0"/>
              <a:t> } from '@material-</a:t>
            </a:r>
            <a:r>
              <a:rPr lang="en-IN" dirty="0" err="1"/>
              <a:t>ui</a:t>
            </a:r>
            <a:r>
              <a:rPr lang="en-IN" dirty="0"/>
              <a:t>/core/styles';</a:t>
            </a:r>
          </a:p>
          <a:p>
            <a:r>
              <a:rPr lang="en-IN" dirty="0"/>
              <a:t>import Card from '@material-</a:t>
            </a:r>
            <a:r>
              <a:rPr lang="en-IN" dirty="0" err="1"/>
              <a:t>ui</a:t>
            </a:r>
            <a:r>
              <a:rPr lang="en-IN" dirty="0"/>
              <a:t>/core/Card';</a:t>
            </a:r>
          </a:p>
          <a:p>
            <a:r>
              <a:rPr lang="en-IN" dirty="0"/>
              <a:t>import </a:t>
            </a:r>
            <a:r>
              <a:rPr lang="en-IN" dirty="0" err="1"/>
              <a:t>CardActions</a:t>
            </a:r>
            <a:r>
              <a:rPr lang="en-IN" dirty="0"/>
              <a:t> from '@material-</a:t>
            </a:r>
            <a:r>
              <a:rPr lang="en-IN" dirty="0" err="1"/>
              <a:t>ui</a:t>
            </a:r>
            <a:r>
              <a:rPr lang="en-IN" dirty="0"/>
              <a:t>/core/</a:t>
            </a:r>
            <a:r>
              <a:rPr lang="en-IN" dirty="0" err="1"/>
              <a:t>CardActions</a:t>
            </a:r>
            <a:r>
              <a:rPr lang="en-IN" dirty="0"/>
              <a:t>';</a:t>
            </a:r>
          </a:p>
          <a:p>
            <a:r>
              <a:rPr lang="en-IN" dirty="0"/>
              <a:t>import </a:t>
            </a:r>
            <a:r>
              <a:rPr lang="en-IN" dirty="0" err="1"/>
              <a:t>CardContent</a:t>
            </a:r>
            <a:r>
              <a:rPr lang="en-IN" dirty="0"/>
              <a:t> from '@material-</a:t>
            </a:r>
            <a:r>
              <a:rPr lang="en-IN" dirty="0" err="1"/>
              <a:t>ui</a:t>
            </a:r>
            <a:r>
              <a:rPr lang="en-IN" dirty="0"/>
              <a:t>/core/</a:t>
            </a:r>
            <a:r>
              <a:rPr lang="en-IN" dirty="0" err="1"/>
              <a:t>CardContent</a:t>
            </a:r>
            <a:r>
              <a:rPr lang="en-IN" dirty="0"/>
              <a:t>';</a:t>
            </a:r>
          </a:p>
          <a:p>
            <a:r>
              <a:rPr lang="en-IN" dirty="0"/>
              <a:t>import Button from '@material-</a:t>
            </a:r>
            <a:r>
              <a:rPr lang="en-IN" dirty="0" err="1"/>
              <a:t>ui</a:t>
            </a:r>
            <a:r>
              <a:rPr lang="en-IN" dirty="0"/>
              <a:t>/core/Button';</a:t>
            </a:r>
          </a:p>
          <a:p>
            <a:r>
              <a:rPr lang="en-IN" dirty="0"/>
              <a:t>import Typography from '@material-</a:t>
            </a:r>
            <a:r>
              <a:rPr lang="en-IN" dirty="0" err="1"/>
              <a:t>ui</a:t>
            </a:r>
            <a:r>
              <a:rPr lang="en-IN" dirty="0"/>
              <a:t>/core/Typography';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AEB8B8-E61A-4338-B63F-DDB82FFB4B80}"/>
              </a:ext>
            </a:extLst>
          </p:cNvPr>
          <p:cNvSpPr/>
          <p:nvPr/>
        </p:nvSpPr>
        <p:spPr>
          <a:xfrm>
            <a:off x="552994" y="3514381"/>
            <a:ext cx="7326217" cy="2864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useStyles</a:t>
            </a:r>
            <a:r>
              <a:rPr lang="en-IN" dirty="0"/>
              <a:t> = </a:t>
            </a:r>
            <a:r>
              <a:rPr lang="en-IN" dirty="0" err="1"/>
              <a:t>makeStyles</a:t>
            </a:r>
            <a:r>
              <a:rPr lang="en-IN" dirty="0"/>
              <a:t>({</a:t>
            </a:r>
          </a:p>
          <a:p>
            <a:r>
              <a:rPr lang="en-IN" dirty="0"/>
              <a:t>root: {   </a:t>
            </a:r>
            <a:r>
              <a:rPr lang="en-IN" dirty="0" err="1"/>
              <a:t>minWidth</a:t>
            </a:r>
            <a:r>
              <a:rPr lang="en-IN" dirty="0"/>
              <a:t>: 275,  },</a:t>
            </a:r>
          </a:p>
          <a:p>
            <a:r>
              <a:rPr lang="en-IN" dirty="0"/>
              <a:t>bullet: { display: 'inline-block',</a:t>
            </a:r>
          </a:p>
          <a:p>
            <a:r>
              <a:rPr lang="en-IN" dirty="0"/>
              <a:t>	  margin: '0 2px',</a:t>
            </a:r>
          </a:p>
          <a:p>
            <a:r>
              <a:rPr lang="en-IN" dirty="0"/>
              <a:t>             transform: 'scale(0.8)',  },</a:t>
            </a:r>
          </a:p>
          <a:p>
            <a:r>
              <a:rPr lang="en-IN" dirty="0"/>
              <a:t>title: {   </a:t>
            </a:r>
            <a:r>
              <a:rPr lang="en-IN" dirty="0" err="1"/>
              <a:t>fontSize</a:t>
            </a:r>
            <a:r>
              <a:rPr lang="en-IN" dirty="0"/>
              <a:t>: 14,  },</a:t>
            </a:r>
          </a:p>
          <a:p>
            <a:r>
              <a:rPr lang="en-IN" dirty="0"/>
              <a:t>             </a:t>
            </a:r>
            <a:r>
              <a:rPr lang="en-IN" dirty="0" err="1"/>
              <a:t>pos</a:t>
            </a:r>
            <a:r>
              <a:rPr lang="en-IN" dirty="0"/>
              <a:t>: {             </a:t>
            </a:r>
            <a:r>
              <a:rPr lang="en-IN" dirty="0" err="1"/>
              <a:t>marginBottom</a:t>
            </a:r>
            <a:r>
              <a:rPr lang="en-IN" dirty="0"/>
              <a:t>: 12,   },</a:t>
            </a:r>
          </a:p>
          <a:p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988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SIMPLE CARD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export default function </a:t>
            </a:r>
            <a:r>
              <a:rPr lang="en-IN" sz="1600" dirty="0" err="1"/>
              <a:t>SimpleCard</a:t>
            </a:r>
            <a:r>
              <a:rPr lang="en-IN" sz="1600" dirty="0"/>
              <a:t>() {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const</a:t>
            </a:r>
            <a:r>
              <a:rPr lang="en-IN" sz="1600" dirty="0"/>
              <a:t> classes = </a:t>
            </a:r>
            <a:r>
              <a:rPr lang="en-IN" sz="1600" dirty="0" err="1"/>
              <a:t>useStyles</a:t>
            </a:r>
            <a:r>
              <a:rPr lang="en-IN" sz="1600" dirty="0"/>
              <a:t>();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const</a:t>
            </a:r>
            <a:r>
              <a:rPr lang="en-IN" sz="1600" dirty="0"/>
              <a:t> bull = &lt;span </a:t>
            </a:r>
            <a:r>
              <a:rPr lang="en-IN" sz="1600" dirty="0" err="1"/>
              <a:t>className</a:t>
            </a:r>
            <a:r>
              <a:rPr lang="en-IN" sz="1600" dirty="0"/>
              <a:t>={</a:t>
            </a:r>
            <a:r>
              <a:rPr lang="en-IN" sz="1600" dirty="0" err="1"/>
              <a:t>classes.bullet</a:t>
            </a:r>
            <a:r>
              <a:rPr lang="en-IN" sz="1600" dirty="0"/>
              <a:t>}&gt;-&lt;/span&gt;;</a:t>
            </a:r>
          </a:p>
          <a:p>
            <a:endParaRPr lang="en-IN" sz="1600" dirty="0"/>
          </a:p>
          <a:p>
            <a:r>
              <a:rPr lang="en-IN" sz="1600" dirty="0"/>
              <a:t>  return (</a:t>
            </a:r>
          </a:p>
          <a:p>
            <a:r>
              <a:rPr lang="en-IN" sz="1600" dirty="0"/>
              <a:t>    &lt;Card </a:t>
            </a:r>
            <a:r>
              <a:rPr lang="en-IN" sz="1600" dirty="0" err="1"/>
              <a:t>className</a:t>
            </a:r>
            <a:r>
              <a:rPr lang="en-IN" sz="1600" dirty="0"/>
              <a:t>={</a:t>
            </a:r>
            <a:r>
              <a:rPr lang="en-IN" sz="1600" dirty="0" err="1"/>
              <a:t>classes.root</a:t>
            </a:r>
            <a:r>
              <a:rPr lang="en-IN" sz="1600" dirty="0"/>
              <a:t>}&gt;</a:t>
            </a:r>
          </a:p>
          <a:p>
            <a:r>
              <a:rPr lang="en-IN" sz="1600" dirty="0"/>
              <a:t>      &lt;</a:t>
            </a:r>
            <a:r>
              <a:rPr lang="en-IN" sz="1600" dirty="0" err="1"/>
              <a:t>CardContent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&lt;Typography </a:t>
            </a:r>
            <a:r>
              <a:rPr lang="en-IN" sz="1600" dirty="0" err="1"/>
              <a:t>className</a:t>
            </a:r>
            <a:r>
              <a:rPr lang="en-IN" sz="1600" dirty="0"/>
              <a:t>={</a:t>
            </a:r>
            <a:r>
              <a:rPr lang="en-IN" sz="1600" dirty="0" err="1"/>
              <a:t>classes.title</a:t>
            </a:r>
            <a:r>
              <a:rPr lang="en-IN" sz="1600" dirty="0"/>
              <a:t>} </a:t>
            </a:r>
            <a:r>
              <a:rPr lang="en-IN" sz="1600" dirty="0" err="1"/>
              <a:t>color</a:t>
            </a:r>
            <a:r>
              <a:rPr lang="en-IN" sz="1600" dirty="0"/>
              <a:t>="</a:t>
            </a:r>
            <a:r>
              <a:rPr lang="en-IN" sz="1600" dirty="0" err="1"/>
              <a:t>textSecondary</a:t>
            </a:r>
            <a:r>
              <a:rPr lang="en-IN" sz="1600" dirty="0"/>
              <a:t>" 						</a:t>
            </a:r>
            <a:r>
              <a:rPr lang="en-IN" sz="1600" dirty="0" err="1"/>
              <a:t>gutterBottom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  Session of the Day</a:t>
            </a:r>
          </a:p>
          <a:p>
            <a:r>
              <a:rPr lang="en-IN" sz="1600" dirty="0"/>
              <a:t>        &lt;/Typography&gt;</a:t>
            </a:r>
          </a:p>
          <a:p>
            <a:endParaRPr lang="en-IN" sz="1600" dirty="0"/>
          </a:p>
          <a:p>
            <a:r>
              <a:rPr lang="en-IN" sz="1600" dirty="0"/>
              <a:t>        &lt;Typography variant="h5" component="h2"&gt;</a:t>
            </a:r>
          </a:p>
          <a:p>
            <a:r>
              <a:rPr lang="en-IN" sz="1600" dirty="0"/>
              <a:t>          Material{bull}UI{bull}React{bull}Session</a:t>
            </a:r>
          </a:p>
          <a:p>
            <a:r>
              <a:rPr lang="en-IN" sz="1600" dirty="0"/>
              <a:t>        &lt;/Typography&gt;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70416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4FFE9C-727F-4BC0-8DEB-D8694D443BB9}"/>
              </a:ext>
            </a:extLst>
          </p:cNvPr>
          <p:cNvSpPr/>
          <p:nvPr/>
        </p:nvSpPr>
        <p:spPr>
          <a:xfrm>
            <a:off x="511077" y="1387179"/>
            <a:ext cx="794100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   &lt;Typography </a:t>
            </a:r>
            <a:r>
              <a:rPr lang="en-IN" sz="1600" dirty="0" err="1"/>
              <a:t>className</a:t>
            </a:r>
            <a:r>
              <a:rPr lang="en-IN" sz="1600" dirty="0"/>
              <a:t>={</a:t>
            </a:r>
            <a:r>
              <a:rPr lang="en-IN" sz="1600" dirty="0" err="1"/>
              <a:t>classes.pos</a:t>
            </a:r>
            <a:r>
              <a:rPr lang="en-IN" sz="1600" dirty="0"/>
              <a:t>} </a:t>
            </a:r>
            <a:r>
              <a:rPr lang="en-IN" sz="1600" dirty="0" err="1"/>
              <a:t>color</a:t>
            </a:r>
            <a:r>
              <a:rPr lang="en-IN" sz="1600" dirty="0"/>
              <a:t>="</a:t>
            </a:r>
            <a:r>
              <a:rPr lang="en-IN" sz="1600" dirty="0" err="1"/>
              <a:t>textSecondary</a:t>
            </a:r>
            <a:r>
              <a:rPr lang="en-IN" sz="1600" dirty="0"/>
              <a:t>"&gt;</a:t>
            </a:r>
          </a:p>
          <a:p>
            <a:r>
              <a:rPr lang="en-IN" sz="1600" dirty="0"/>
              <a:t>          UI Library</a:t>
            </a:r>
          </a:p>
          <a:p>
            <a:r>
              <a:rPr lang="en-IN" sz="1600" dirty="0"/>
              <a:t>   &lt;/Typography&gt;</a:t>
            </a:r>
          </a:p>
          <a:p>
            <a:endParaRPr lang="en-IN" sz="1600" dirty="0"/>
          </a:p>
          <a:p>
            <a:r>
              <a:rPr lang="en-IN" sz="1600" dirty="0"/>
              <a:t>   &lt;Typography variant="body2" component="p"&gt;</a:t>
            </a:r>
          </a:p>
          <a:p>
            <a:r>
              <a:rPr lang="en-IN" sz="1600" dirty="0"/>
              <a:t>        Material-UI components work in isolation</a:t>
            </a:r>
          </a:p>
          <a:p>
            <a:r>
              <a:rPr lang="en-IN" sz="1600" dirty="0"/>
              <a:t>          &lt;</a:t>
            </a:r>
            <a:r>
              <a:rPr lang="en-IN" sz="1600" dirty="0" err="1"/>
              <a:t>br</a:t>
            </a:r>
            <a:r>
              <a:rPr lang="en-IN" sz="1600" dirty="0"/>
              <a:t> /&gt;</a:t>
            </a:r>
          </a:p>
          <a:p>
            <a:r>
              <a:rPr lang="en-IN" sz="1600" dirty="0"/>
              <a:t>          {'"self-supporting"'}</a:t>
            </a:r>
          </a:p>
          <a:p>
            <a:r>
              <a:rPr lang="en-IN" sz="1600" dirty="0"/>
              <a:t>   &lt;/Typography&gt;</a:t>
            </a:r>
          </a:p>
          <a:p>
            <a:r>
              <a:rPr lang="en-IN" sz="1600" dirty="0"/>
              <a:t>  &lt;/</a:t>
            </a:r>
            <a:r>
              <a:rPr lang="en-IN" sz="1600" dirty="0" err="1"/>
              <a:t>CardContent</a:t>
            </a:r>
            <a:r>
              <a:rPr lang="en-IN" sz="1600" dirty="0"/>
              <a:t>&gt;</a:t>
            </a:r>
          </a:p>
          <a:p>
            <a:endParaRPr lang="en-IN" sz="1600" dirty="0"/>
          </a:p>
          <a:p>
            <a:r>
              <a:rPr lang="en-IN" sz="1600" dirty="0"/>
              <a:t>  &lt;</a:t>
            </a:r>
            <a:r>
              <a:rPr lang="en-IN" sz="1600" dirty="0" err="1"/>
              <a:t>CardActions</a:t>
            </a:r>
            <a:r>
              <a:rPr lang="en-IN" sz="1600" dirty="0"/>
              <a:t>&gt;</a:t>
            </a:r>
          </a:p>
          <a:p>
            <a:r>
              <a:rPr lang="en-IN" sz="1600" dirty="0"/>
              <a:t>    &lt;Button size="small"&gt;Learn More&lt;/Button&gt;</a:t>
            </a:r>
          </a:p>
          <a:p>
            <a:r>
              <a:rPr lang="en-IN" sz="1600" dirty="0"/>
              <a:t>  &lt;/</a:t>
            </a:r>
            <a:r>
              <a:rPr lang="en-IN" sz="1600" dirty="0" err="1"/>
              <a:t>CardActions</a:t>
            </a:r>
            <a:r>
              <a:rPr lang="en-IN" sz="1600" dirty="0"/>
              <a:t>&gt;</a:t>
            </a:r>
          </a:p>
          <a:p>
            <a:r>
              <a:rPr lang="en-IN" sz="1600" dirty="0"/>
              <a:t> &lt;/Card&gt;</a:t>
            </a:r>
          </a:p>
          <a:p>
            <a:r>
              <a:rPr lang="en-IN" sz="1600" dirty="0"/>
              <a:t>  );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5D4459-EE68-4190-88E8-5D48C4DD4DB9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SIMPLE CARD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5B7FC9-AEB9-4774-AA3C-8862F93BB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49" y="4235205"/>
            <a:ext cx="3200564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27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4FFE9C-727F-4BC0-8DEB-D8694D443BB9}"/>
              </a:ext>
            </a:extLst>
          </p:cNvPr>
          <p:cNvSpPr/>
          <p:nvPr/>
        </p:nvSpPr>
        <p:spPr>
          <a:xfrm>
            <a:off x="511077" y="1387179"/>
            <a:ext cx="80998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export default function </a:t>
            </a:r>
            <a:r>
              <a:rPr lang="en-IN" sz="1600" dirty="0" err="1"/>
              <a:t>MediaCard</a:t>
            </a:r>
            <a:r>
              <a:rPr lang="en-IN" sz="1600" dirty="0"/>
              <a:t>() {</a:t>
            </a:r>
          </a:p>
          <a:p>
            <a:r>
              <a:rPr lang="en-IN" sz="1600" dirty="0" err="1"/>
              <a:t>const</a:t>
            </a:r>
            <a:r>
              <a:rPr lang="en-IN" sz="1600" dirty="0"/>
              <a:t> classes = </a:t>
            </a:r>
            <a:r>
              <a:rPr lang="en-IN" sz="1600" dirty="0" err="1"/>
              <a:t>useStyles</a:t>
            </a:r>
            <a:r>
              <a:rPr lang="en-IN" sz="1600" dirty="0"/>
              <a:t>();</a:t>
            </a:r>
          </a:p>
          <a:p>
            <a:endParaRPr lang="en-IN" sz="1600" dirty="0"/>
          </a:p>
          <a:p>
            <a:r>
              <a:rPr lang="en-IN" sz="1600" dirty="0"/>
              <a:t>  return (</a:t>
            </a:r>
          </a:p>
          <a:p>
            <a:r>
              <a:rPr lang="en-IN" sz="1600" dirty="0"/>
              <a:t>    &lt;Card </a:t>
            </a:r>
            <a:r>
              <a:rPr lang="en-IN" sz="1600" dirty="0" err="1"/>
              <a:t>className</a:t>
            </a:r>
            <a:r>
              <a:rPr lang="en-IN" sz="1600" dirty="0"/>
              <a:t>={</a:t>
            </a:r>
            <a:r>
              <a:rPr lang="en-IN" sz="1600" dirty="0" err="1"/>
              <a:t>classes.root</a:t>
            </a:r>
            <a:r>
              <a:rPr lang="en-IN" sz="1600" dirty="0"/>
              <a:t>}&gt;</a:t>
            </a:r>
          </a:p>
          <a:p>
            <a:r>
              <a:rPr lang="en-IN" sz="1600" dirty="0"/>
              <a:t>      &lt;</a:t>
            </a:r>
            <a:r>
              <a:rPr lang="en-IN" sz="1600" dirty="0" err="1"/>
              <a:t>CardActionArea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CardMedia</a:t>
            </a:r>
            <a:endParaRPr lang="en-IN" sz="1600" dirty="0"/>
          </a:p>
          <a:p>
            <a:r>
              <a:rPr lang="en-IN" sz="1600" dirty="0"/>
              <a:t>          </a:t>
            </a:r>
            <a:r>
              <a:rPr lang="en-IN" sz="1600" dirty="0" err="1"/>
              <a:t>className</a:t>
            </a:r>
            <a:r>
              <a:rPr lang="en-IN" sz="1600" dirty="0"/>
              <a:t>={</a:t>
            </a:r>
            <a:r>
              <a:rPr lang="en-IN" sz="1600" dirty="0" err="1"/>
              <a:t>classes.media</a:t>
            </a:r>
            <a:r>
              <a:rPr lang="en-IN" sz="1600" dirty="0"/>
              <a:t>}</a:t>
            </a:r>
          </a:p>
          <a:p>
            <a:r>
              <a:rPr lang="en-IN" sz="1600" dirty="0"/>
              <a:t>          image="https://img.etb2bimg.com/imgv2/width-960,height-	430,resize_mode-1/</a:t>
            </a:r>
            <a:r>
              <a:rPr lang="en-IN" sz="1600" dirty="0" err="1"/>
              <a:t>retail_files</a:t>
            </a:r>
            <a:r>
              <a:rPr lang="en-IN" sz="1600" dirty="0"/>
              <a:t>/2-1503917163-prod-bnr.jpg"</a:t>
            </a:r>
          </a:p>
          <a:p>
            <a:r>
              <a:rPr lang="en-IN" sz="1600" dirty="0"/>
              <a:t>          title="Honda Sedan Car"</a:t>
            </a:r>
          </a:p>
          <a:p>
            <a:r>
              <a:rPr lang="en-IN" sz="1600" dirty="0"/>
              <a:t>        /&gt;</a:t>
            </a:r>
          </a:p>
          <a:p>
            <a:endParaRPr lang="en-IN" sz="1600" dirty="0"/>
          </a:p>
          <a:p>
            <a:r>
              <a:rPr lang="en-IN" sz="1600" dirty="0"/>
              <a:t>        &lt;</a:t>
            </a:r>
            <a:r>
              <a:rPr lang="en-IN" sz="1600" dirty="0" err="1"/>
              <a:t>CardContent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&lt;Typography </a:t>
            </a:r>
            <a:r>
              <a:rPr lang="en-IN" sz="1600" dirty="0" err="1"/>
              <a:t>gutterBottom</a:t>
            </a:r>
            <a:r>
              <a:rPr lang="en-IN" sz="1600" dirty="0"/>
              <a:t> variant="h5" component="h2"&gt;</a:t>
            </a:r>
          </a:p>
          <a:p>
            <a:r>
              <a:rPr lang="en-IN" sz="1600" dirty="0"/>
              <a:t>            Honda Amaze</a:t>
            </a:r>
          </a:p>
          <a:p>
            <a:r>
              <a:rPr lang="en-IN" sz="1600" dirty="0"/>
              <a:t>        &lt;/Typography&gt;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5D4459-EE68-4190-88E8-5D48C4DD4DB9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CARD USING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5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4FFE9C-727F-4BC0-8DEB-D8694D443BB9}"/>
              </a:ext>
            </a:extLst>
          </p:cNvPr>
          <p:cNvSpPr/>
          <p:nvPr/>
        </p:nvSpPr>
        <p:spPr>
          <a:xfrm>
            <a:off x="552993" y="1213562"/>
            <a:ext cx="80998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 &lt;Typography variant="body2" </a:t>
            </a:r>
            <a:r>
              <a:rPr lang="en-IN" sz="1600" dirty="0" err="1"/>
              <a:t>color</a:t>
            </a:r>
            <a:r>
              <a:rPr lang="en-IN" sz="1600" dirty="0"/>
              <a:t>="</a:t>
            </a:r>
            <a:r>
              <a:rPr lang="en-IN" sz="1600" dirty="0" err="1"/>
              <a:t>textSecondary</a:t>
            </a:r>
            <a:r>
              <a:rPr lang="en-IN" sz="1600" dirty="0"/>
              <a:t>" component="p"&gt;</a:t>
            </a:r>
          </a:p>
          <a:p>
            <a:r>
              <a:rPr lang="en-IN" sz="1600" dirty="0"/>
              <a:t>          The Honda Amaze (also known as Honda Brio Amaze for the first-generation model) is a 4-door subcompact sedan produced by Honda slotted below the City.</a:t>
            </a:r>
          </a:p>
          <a:p>
            <a:r>
              <a:rPr lang="en-IN" sz="1600" dirty="0"/>
              <a:t> &lt;/Typography&gt;</a:t>
            </a:r>
          </a:p>
          <a:p>
            <a:r>
              <a:rPr lang="en-IN" sz="1600" dirty="0"/>
              <a:t>&lt;/</a:t>
            </a:r>
            <a:r>
              <a:rPr lang="en-IN" sz="1600" dirty="0" err="1"/>
              <a:t>CardContent</a:t>
            </a:r>
            <a:r>
              <a:rPr lang="en-IN" sz="1600" dirty="0"/>
              <a:t>&gt;</a:t>
            </a:r>
          </a:p>
          <a:p>
            <a:r>
              <a:rPr lang="en-IN" sz="1600" dirty="0"/>
              <a:t>&lt;/</a:t>
            </a:r>
            <a:r>
              <a:rPr lang="en-IN" sz="1600" dirty="0" err="1"/>
              <a:t>CardActionArea</a:t>
            </a:r>
            <a:r>
              <a:rPr lang="en-IN" sz="1600" dirty="0"/>
              <a:t>&gt;</a:t>
            </a:r>
          </a:p>
          <a:p>
            <a:endParaRPr lang="en-IN" sz="1600" dirty="0"/>
          </a:p>
          <a:p>
            <a:r>
              <a:rPr lang="en-IN" sz="1600" dirty="0"/>
              <a:t>&lt;</a:t>
            </a:r>
            <a:r>
              <a:rPr lang="en-IN" sz="1600" dirty="0" err="1"/>
              <a:t>CardActions</a:t>
            </a:r>
            <a:r>
              <a:rPr lang="en-IN" sz="1600" dirty="0"/>
              <a:t>&gt;</a:t>
            </a:r>
          </a:p>
          <a:p>
            <a:r>
              <a:rPr lang="en-IN" sz="1600" dirty="0"/>
              <a:t>    &lt;Button size="small" </a:t>
            </a:r>
            <a:r>
              <a:rPr lang="en-IN" sz="1600" dirty="0" err="1"/>
              <a:t>color</a:t>
            </a:r>
            <a:r>
              <a:rPr lang="en-IN" sz="1600" dirty="0"/>
              <a:t>="primary"&gt;</a:t>
            </a:r>
          </a:p>
          <a:p>
            <a:r>
              <a:rPr lang="en-IN" sz="1600" dirty="0"/>
              <a:t>          Share</a:t>
            </a:r>
          </a:p>
          <a:p>
            <a:r>
              <a:rPr lang="en-IN" sz="1600" dirty="0"/>
              <a:t>    &lt;/Button&gt;</a:t>
            </a:r>
          </a:p>
          <a:p>
            <a:r>
              <a:rPr lang="en-IN" sz="1600" dirty="0"/>
              <a:t>    &lt;Button size="small" </a:t>
            </a:r>
            <a:r>
              <a:rPr lang="en-IN" sz="1600" dirty="0" err="1"/>
              <a:t>color</a:t>
            </a:r>
            <a:r>
              <a:rPr lang="en-IN" sz="1600" dirty="0"/>
              <a:t>="primary"&gt;</a:t>
            </a:r>
          </a:p>
          <a:p>
            <a:r>
              <a:rPr lang="en-IN" sz="1600" dirty="0"/>
              <a:t>          Learn More</a:t>
            </a:r>
          </a:p>
          <a:p>
            <a:r>
              <a:rPr lang="en-IN" sz="1600" dirty="0"/>
              <a:t>    &lt;/Button&gt;</a:t>
            </a:r>
          </a:p>
          <a:p>
            <a:r>
              <a:rPr lang="en-IN" sz="1600" dirty="0"/>
              <a:t>&lt;/</a:t>
            </a:r>
            <a:r>
              <a:rPr lang="en-IN" sz="1600" dirty="0" err="1"/>
              <a:t>CardActions</a:t>
            </a:r>
            <a:r>
              <a:rPr lang="en-IN" sz="1600" dirty="0"/>
              <a:t>&gt;</a:t>
            </a:r>
          </a:p>
          <a:p>
            <a:r>
              <a:rPr lang="en-IN" sz="1600" dirty="0"/>
              <a:t>&lt;/Card&gt;</a:t>
            </a:r>
          </a:p>
          <a:p>
            <a:r>
              <a:rPr lang="en-IN" sz="1600" dirty="0"/>
              <a:t>);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5D4459-EE68-4190-88E8-5D48C4DD4DB9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CARD USING IMAGE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0AC29-BEDA-4E66-B536-25FAC2C35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39" y="3001899"/>
            <a:ext cx="3264068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1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9595" y="413266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MATERIAL-UI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9595" y="965772"/>
            <a:ext cx="8383713" cy="526036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  <a:p>
            <a:r>
              <a:rPr lang="en-IN" dirty="0"/>
              <a:t>Material-UI components work in isolation.</a:t>
            </a:r>
          </a:p>
          <a:p>
            <a:endParaRPr lang="en-IN" dirty="0"/>
          </a:p>
          <a:p>
            <a:r>
              <a:rPr lang="en-IN" dirty="0"/>
              <a:t>They are self-supporting, and will inject, and only inject, the styles they need to display. </a:t>
            </a:r>
          </a:p>
          <a:p>
            <a:endParaRPr lang="en-IN" dirty="0"/>
          </a:p>
          <a:p>
            <a:r>
              <a:rPr lang="en-IN" dirty="0"/>
              <a:t>They don't rely on any global style-sheets such as normalize.css.</a:t>
            </a:r>
          </a:p>
          <a:p>
            <a:endParaRPr lang="en-IN" dirty="0"/>
          </a:p>
          <a:p>
            <a:r>
              <a:rPr lang="en-IN" dirty="0"/>
              <a:t>It's an independent project with ongoing development.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523099"/>
            <a:ext cx="65" cy="104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0880" rIns="0" bIns="3808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51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CHECKBOX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Material UI Checkbox works by using the browser's native input HTML element, inside of a Material UI </a:t>
            </a:r>
            <a:r>
              <a:rPr lang="en-IN" dirty="0" err="1"/>
              <a:t>IconButton</a:t>
            </a:r>
            <a:r>
              <a:rPr lang="en-IN" dirty="0"/>
              <a:t> to create the ripple and button effects.</a:t>
            </a:r>
          </a:p>
          <a:p>
            <a:endParaRPr lang="en-IN" dirty="0"/>
          </a:p>
          <a:p>
            <a:r>
              <a:rPr lang="en-IN" dirty="0"/>
              <a:t>The native checkbox input is hidden and instead a checkbox SVG icon is used.</a:t>
            </a:r>
          </a:p>
          <a:p>
            <a:endParaRPr lang="en-IN" dirty="0"/>
          </a:p>
          <a:p>
            <a:r>
              <a:rPr lang="en-IN" dirty="0"/>
              <a:t>Using the Material UI Checkbox is essentially the same as native React inputs.</a:t>
            </a:r>
          </a:p>
          <a:p>
            <a:endParaRPr lang="en-IN" dirty="0"/>
          </a:p>
          <a:p>
            <a:r>
              <a:rPr lang="en-IN" dirty="0"/>
              <a:t>You have a checked prop, a </a:t>
            </a:r>
            <a:r>
              <a:rPr lang="en-IN" dirty="0" err="1"/>
              <a:t>boolean</a:t>
            </a:r>
            <a:r>
              <a:rPr lang="en-IN" dirty="0"/>
              <a:t> set to either true or false, which determines whether the Checkbox is checked or not.</a:t>
            </a:r>
          </a:p>
          <a:p>
            <a:endParaRPr lang="en-IN" dirty="0"/>
          </a:p>
          <a:p>
            <a:r>
              <a:rPr lang="en-IN" dirty="0"/>
              <a:t>You use the </a:t>
            </a:r>
            <a:r>
              <a:rPr lang="en-IN" dirty="0" err="1"/>
              <a:t>onChange</a:t>
            </a:r>
            <a:r>
              <a:rPr lang="en-IN" dirty="0"/>
              <a:t> prop and React hooks to set and maintain the state of the checkbox. 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761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CHECKBOX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A8E06-C2DE-4F6A-9F2F-B62F8823E717}"/>
              </a:ext>
            </a:extLst>
          </p:cNvPr>
          <p:cNvSpPr/>
          <p:nvPr/>
        </p:nvSpPr>
        <p:spPr>
          <a:xfrm>
            <a:off x="552995" y="1351507"/>
            <a:ext cx="80380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 the event handler, we can look at </a:t>
            </a:r>
            <a:r>
              <a:rPr lang="en-IN" dirty="0" err="1"/>
              <a:t>event.target.checked</a:t>
            </a:r>
            <a:r>
              <a:rPr lang="en-IN" dirty="0"/>
              <a:t> to know what the new state value should be set to.</a:t>
            </a:r>
          </a:p>
          <a:p>
            <a:endParaRPr lang="en-IN" dirty="0"/>
          </a:p>
          <a:p>
            <a:r>
              <a:rPr lang="en-IN" dirty="0"/>
              <a:t>While handling multiple checkboxes, we can look at the target.name to identify which checkbox we touched and then store that as a key in our React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875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CHECKBOX Simple Example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A8E06-C2DE-4F6A-9F2F-B62F8823E717}"/>
              </a:ext>
            </a:extLst>
          </p:cNvPr>
          <p:cNvSpPr/>
          <p:nvPr/>
        </p:nvSpPr>
        <p:spPr>
          <a:xfrm>
            <a:off x="555145" y="1213562"/>
            <a:ext cx="84367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React from "react";</a:t>
            </a:r>
          </a:p>
          <a:p>
            <a:r>
              <a:rPr lang="en-IN" dirty="0"/>
              <a:t>import Checkbox from "@material-</a:t>
            </a:r>
            <a:r>
              <a:rPr lang="en-IN" dirty="0" err="1"/>
              <a:t>ui</a:t>
            </a:r>
            <a:r>
              <a:rPr lang="en-IN" dirty="0"/>
              <a:t>/core/Checkbox";</a:t>
            </a:r>
          </a:p>
          <a:p>
            <a:r>
              <a:rPr lang="en-IN" dirty="0"/>
              <a:t>import </a:t>
            </a:r>
            <a:r>
              <a:rPr lang="en-IN" dirty="0" err="1"/>
              <a:t>FormControlLabel</a:t>
            </a:r>
            <a:r>
              <a:rPr lang="en-IN" dirty="0"/>
              <a:t> from "@material-</a:t>
            </a:r>
            <a:r>
              <a:rPr lang="en-IN" dirty="0" err="1"/>
              <a:t>ui</a:t>
            </a:r>
            <a:r>
              <a:rPr lang="en-IN" dirty="0"/>
              <a:t>/core/</a:t>
            </a:r>
            <a:r>
              <a:rPr lang="en-IN" dirty="0" err="1"/>
              <a:t>FormControlLabel</a:t>
            </a:r>
            <a:r>
              <a:rPr lang="en-IN" dirty="0"/>
              <a:t>";</a:t>
            </a:r>
          </a:p>
          <a:p>
            <a:endParaRPr lang="en-IN" dirty="0"/>
          </a:p>
          <a:p>
            <a:r>
              <a:rPr lang="en-IN" dirty="0"/>
              <a:t>function App() {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[checked, </a:t>
            </a:r>
            <a:r>
              <a:rPr lang="en-IN" dirty="0" err="1"/>
              <a:t>setChecked</a:t>
            </a:r>
            <a:r>
              <a:rPr lang="en-IN" dirty="0"/>
              <a:t>] = </a:t>
            </a:r>
            <a:r>
              <a:rPr lang="en-IN" dirty="0" err="1"/>
              <a:t>React.useState</a:t>
            </a:r>
            <a:r>
              <a:rPr lang="en-IN" dirty="0"/>
              <a:t>(true);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handleChange</a:t>
            </a:r>
            <a:r>
              <a:rPr lang="en-IN" dirty="0"/>
              <a:t> = (event) =&gt; {</a:t>
            </a:r>
          </a:p>
          <a:p>
            <a:r>
              <a:rPr lang="en-IN" dirty="0"/>
              <a:t>    </a:t>
            </a:r>
            <a:r>
              <a:rPr lang="en-IN" dirty="0" err="1"/>
              <a:t>setChecked</a:t>
            </a:r>
            <a:r>
              <a:rPr lang="en-IN" dirty="0"/>
              <a:t>(</a:t>
            </a:r>
            <a:r>
              <a:rPr lang="en-IN" dirty="0" err="1"/>
              <a:t>event.target.checked</a:t>
            </a:r>
            <a:r>
              <a:rPr lang="en-IN" dirty="0"/>
              <a:t>);</a:t>
            </a:r>
          </a:p>
          <a:p>
            <a:r>
              <a:rPr lang="en-IN" dirty="0"/>
              <a:t>  };</a:t>
            </a:r>
          </a:p>
          <a:p>
            <a:r>
              <a:rPr lang="en-IN" dirty="0"/>
              <a:t>  return (</a:t>
            </a:r>
          </a:p>
          <a:p>
            <a:r>
              <a:rPr lang="en-IN" dirty="0"/>
              <a:t>    &lt;</a:t>
            </a:r>
            <a:r>
              <a:rPr lang="en-IN" dirty="0" err="1"/>
              <a:t>FormControlLabel</a:t>
            </a:r>
            <a:endParaRPr lang="en-IN" dirty="0"/>
          </a:p>
          <a:p>
            <a:r>
              <a:rPr lang="en-IN" dirty="0"/>
              <a:t>      	control={&lt;Checkbox checked={checked}       	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handleChange</a:t>
            </a:r>
            <a:r>
              <a:rPr lang="en-IN" dirty="0"/>
              <a:t>} /&gt;}</a:t>
            </a:r>
          </a:p>
          <a:p>
            <a:r>
              <a:rPr lang="en-IN" dirty="0"/>
              <a:t>      	label="Check me"</a:t>
            </a:r>
          </a:p>
          <a:p>
            <a:r>
              <a:rPr lang="en-IN" dirty="0"/>
              <a:t>    /&gt;</a:t>
            </a:r>
          </a:p>
          <a:p>
            <a:r>
              <a:rPr lang="en-IN" dirty="0"/>
              <a:t>  );</a:t>
            </a:r>
          </a:p>
          <a:p>
            <a:r>
              <a:rPr lang="en-IN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614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CHECKBOX </a:t>
            </a:r>
            <a:r>
              <a:rPr lang="en-IN" dirty="0" err="1"/>
              <a:t>FormGroup</a:t>
            </a:r>
            <a:r>
              <a:rPr lang="en-IN" dirty="0"/>
              <a:t> Example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BADD6-29FE-4088-AC0D-6FAAA622BADC}"/>
              </a:ext>
            </a:extLst>
          </p:cNvPr>
          <p:cNvSpPr/>
          <p:nvPr/>
        </p:nvSpPr>
        <p:spPr>
          <a:xfrm>
            <a:off x="552994" y="1303874"/>
            <a:ext cx="8038012" cy="4674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{ </a:t>
            </a:r>
            <a:r>
              <a:rPr lang="en-IN" dirty="0" err="1"/>
              <a:t>makeStyles</a:t>
            </a:r>
            <a:r>
              <a:rPr lang="en-IN" dirty="0"/>
              <a:t>, Theme, </a:t>
            </a:r>
            <a:r>
              <a:rPr lang="en-IN" dirty="0" err="1"/>
              <a:t>createStyles</a:t>
            </a:r>
            <a:r>
              <a:rPr lang="en-IN" dirty="0"/>
              <a:t> } from '@material-</a:t>
            </a:r>
            <a:r>
              <a:rPr lang="en-IN" dirty="0" err="1"/>
              <a:t>ui</a:t>
            </a:r>
            <a:r>
              <a:rPr lang="en-IN" dirty="0"/>
              <a:t>/core/styles';</a:t>
            </a:r>
          </a:p>
          <a:p>
            <a:r>
              <a:rPr lang="en-IN" dirty="0"/>
              <a:t>import </a:t>
            </a:r>
            <a:r>
              <a:rPr lang="en-IN" dirty="0" err="1"/>
              <a:t>FormLabel</a:t>
            </a:r>
            <a:r>
              <a:rPr lang="en-IN" dirty="0"/>
              <a:t> from '@material-</a:t>
            </a:r>
            <a:r>
              <a:rPr lang="en-IN" dirty="0" err="1"/>
              <a:t>ui</a:t>
            </a:r>
            <a:r>
              <a:rPr lang="en-IN" dirty="0"/>
              <a:t>/core/</a:t>
            </a:r>
            <a:r>
              <a:rPr lang="en-IN" dirty="0" err="1"/>
              <a:t>FormLabel</a:t>
            </a:r>
            <a:r>
              <a:rPr lang="en-IN" dirty="0"/>
              <a:t>';</a:t>
            </a:r>
          </a:p>
          <a:p>
            <a:r>
              <a:rPr lang="en-IN" dirty="0"/>
              <a:t>import </a:t>
            </a:r>
            <a:r>
              <a:rPr lang="en-IN" dirty="0" err="1"/>
              <a:t>FormControl</a:t>
            </a:r>
            <a:r>
              <a:rPr lang="en-IN" dirty="0"/>
              <a:t> from '@material-</a:t>
            </a:r>
            <a:r>
              <a:rPr lang="en-IN" dirty="0" err="1"/>
              <a:t>ui</a:t>
            </a:r>
            <a:r>
              <a:rPr lang="en-IN" dirty="0"/>
              <a:t>/core/</a:t>
            </a:r>
            <a:r>
              <a:rPr lang="en-IN" dirty="0" err="1"/>
              <a:t>FormControl</a:t>
            </a:r>
            <a:r>
              <a:rPr lang="en-IN" dirty="0"/>
              <a:t>';</a:t>
            </a:r>
          </a:p>
          <a:p>
            <a:r>
              <a:rPr lang="en-IN" dirty="0"/>
              <a:t>import </a:t>
            </a:r>
            <a:r>
              <a:rPr lang="en-IN" dirty="0" err="1"/>
              <a:t>FormGroup</a:t>
            </a:r>
            <a:r>
              <a:rPr lang="en-IN" dirty="0"/>
              <a:t> from '@material-</a:t>
            </a:r>
            <a:r>
              <a:rPr lang="en-IN" dirty="0" err="1"/>
              <a:t>ui</a:t>
            </a:r>
            <a:r>
              <a:rPr lang="en-IN" dirty="0"/>
              <a:t>/core/</a:t>
            </a:r>
            <a:r>
              <a:rPr lang="en-IN" dirty="0" err="1"/>
              <a:t>FormGroup</a:t>
            </a:r>
            <a:r>
              <a:rPr lang="en-IN" dirty="0"/>
              <a:t>';</a:t>
            </a:r>
          </a:p>
          <a:p>
            <a:r>
              <a:rPr lang="en-IN" dirty="0"/>
              <a:t>import </a:t>
            </a:r>
            <a:r>
              <a:rPr lang="en-IN" dirty="0" err="1"/>
              <a:t>FormControlLabel</a:t>
            </a:r>
            <a:r>
              <a:rPr lang="en-IN" dirty="0"/>
              <a:t> from '@material-</a:t>
            </a:r>
            <a:r>
              <a:rPr lang="en-IN" dirty="0" err="1"/>
              <a:t>ui</a:t>
            </a:r>
            <a:r>
              <a:rPr lang="en-IN" dirty="0"/>
              <a:t>/core/</a:t>
            </a:r>
            <a:r>
              <a:rPr lang="en-IN" dirty="0" err="1"/>
              <a:t>FormControlLabel</a:t>
            </a:r>
            <a:r>
              <a:rPr lang="en-IN" dirty="0"/>
              <a:t>';</a:t>
            </a:r>
          </a:p>
          <a:p>
            <a:r>
              <a:rPr lang="en-IN" dirty="0"/>
              <a:t>import </a:t>
            </a:r>
            <a:r>
              <a:rPr lang="en-IN" dirty="0" err="1"/>
              <a:t>FormHelperText</a:t>
            </a:r>
            <a:r>
              <a:rPr lang="en-IN" dirty="0"/>
              <a:t> from '@material-</a:t>
            </a:r>
            <a:r>
              <a:rPr lang="en-IN" dirty="0" err="1"/>
              <a:t>ui</a:t>
            </a:r>
            <a:r>
              <a:rPr lang="en-IN" dirty="0"/>
              <a:t>/core/</a:t>
            </a:r>
            <a:r>
              <a:rPr lang="en-IN" dirty="0" err="1"/>
              <a:t>FormHelperText</a:t>
            </a:r>
            <a:r>
              <a:rPr lang="en-IN" dirty="0"/>
              <a:t>';</a:t>
            </a:r>
          </a:p>
          <a:p>
            <a:r>
              <a:rPr lang="en-IN" dirty="0"/>
              <a:t>import Checkbox from '@material-</a:t>
            </a:r>
            <a:r>
              <a:rPr lang="en-IN" dirty="0" err="1"/>
              <a:t>ui</a:t>
            </a:r>
            <a:r>
              <a:rPr lang="en-IN" dirty="0"/>
              <a:t>/core/Checkbox';</a:t>
            </a:r>
          </a:p>
        </p:txBody>
      </p:sp>
    </p:spTree>
    <p:extLst>
      <p:ext uri="{BB962C8B-B14F-4D97-AF65-F5344CB8AC3E}">
        <p14:creationId xmlns:p14="http://schemas.microsoft.com/office/powerpoint/2010/main" val="1352727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31648-AD18-48E9-9529-69487658F39A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CHECKBOX </a:t>
            </a:r>
            <a:r>
              <a:rPr lang="en-IN" dirty="0" err="1"/>
              <a:t>FormGroup</a:t>
            </a:r>
            <a:r>
              <a:rPr lang="en-IN" dirty="0"/>
              <a:t> Example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B4CD8-7889-4164-AF3D-5F360C8009B4}"/>
              </a:ext>
            </a:extLst>
          </p:cNvPr>
          <p:cNvSpPr/>
          <p:nvPr/>
        </p:nvSpPr>
        <p:spPr>
          <a:xfrm>
            <a:off x="552994" y="1213562"/>
            <a:ext cx="8038012" cy="504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/>
              <a:t>const</a:t>
            </a:r>
            <a:r>
              <a:rPr lang="en-IN" sz="1600" dirty="0"/>
              <a:t> </a:t>
            </a:r>
            <a:r>
              <a:rPr lang="en-IN" sz="1600" dirty="0" err="1"/>
              <a:t>useStyles</a:t>
            </a:r>
            <a:r>
              <a:rPr lang="en-IN" sz="1600" dirty="0"/>
              <a:t> = </a:t>
            </a:r>
            <a:r>
              <a:rPr lang="en-IN" sz="1600" dirty="0" err="1"/>
              <a:t>makeStyles</a:t>
            </a:r>
            <a:r>
              <a:rPr lang="en-IN" sz="1600" dirty="0"/>
              <a:t>((theme: Theme) =&gt;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createStyles</a:t>
            </a:r>
            <a:r>
              <a:rPr lang="en-IN" sz="1600" dirty="0"/>
              <a:t>({</a:t>
            </a:r>
          </a:p>
          <a:p>
            <a:r>
              <a:rPr lang="en-IN" sz="1600" dirty="0"/>
              <a:t>    root: {</a:t>
            </a:r>
          </a:p>
          <a:p>
            <a:r>
              <a:rPr lang="en-IN" sz="1600" dirty="0"/>
              <a:t>      display: 'flex',</a:t>
            </a:r>
          </a:p>
          <a:p>
            <a:r>
              <a:rPr lang="en-IN" sz="1600" dirty="0"/>
              <a:t>    },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formControl</a:t>
            </a:r>
            <a:r>
              <a:rPr lang="en-IN" sz="1600" dirty="0"/>
              <a:t>: {</a:t>
            </a:r>
          </a:p>
          <a:p>
            <a:r>
              <a:rPr lang="en-IN" sz="1600" dirty="0"/>
              <a:t>      margin: </a:t>
            </a:r>
            <a:r>
              <a:rPr lang="en-IN" sz="1600" dirty="0" err="1"/>
              <a:t>theme.spacing</a:t>
            </a:r>
            <a:r>
              <a:rPr lang="en-IN" sz="1600" dirty="0"/>
              <a:t>(3),</a:t>
            </a:r>
          </a:p>
          <a:p>
            <a:r>
              <a:rPr lang="en-IN" sz="1600" dirty="0"/>
              <a:t>    },</a:t>
            </a:r>
          </a:p>
          <a:p>
            <a:r>
              <a:rPr lang="en-IN" sz="1600" dirty="0"/>
              <a:t>  }),</a:t>
            </a:r>
          </a:p>
          <a:p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/>
              <a:t>export default function </a:t>
            </a:r>
            <a:r>
              <a:rPr lang="en-IN" sz="1600" dirty="0" err="1"/>
              <a:t>CheckboxesGroup</a:t>
            </a:r>
            <a:r>
              <a:rPr lang="en-IN" sz="1600" dirty="0"/>
              <a:t>() {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const</a:t>
            </a:r>
            <a:r>
              <a:rPr lang="en-IN" sz="1600" dirty="0"/>
              <a:t> classes = </a:t>
            </a:r>
            <a:r>
              <a:rPr lang="en-IN" sz="1600" dirty="0" err="1"/>
              <a:t>useStyles</a:t>
            </a:r>
            <a:r>
              <a:rPr lang="en-IN" sz="1600" dirty="0"/>
              <a:t>();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const</a:t>
            </a:r>
            <a:r>
              <a:rPr lang="en-IN" sz="1600" dirty="0"/>
              <a:t> [state, </a:t>
            </a:r>
            <a:r>
              <a:rPr lang="en-IN" sz="1600" dirty="0" err="1"/>
              <a:t>setState</a:t>
            </a:r>
            <a:r>
              <a:rPr lang="en-IN" sz="1600" dirty="0"/>
              <a:t>] = </a:t>
            </a:r>
            <a:r>
              <a:rPr lang="en-IN" sz="1600" dirty="0" err="1"/>
              <a:t>React.useState</a:t>
            </a:r>
            <a:r>
              <a:rPr lang="en-IN" sz="1600" dirty="0"/>
              <a:t>({</a:t>
            </a:r>
          </a:p>
          <a:p>
            <a:r>
              <a:rPr lang="en-IN" sz="1600" dirty="0"/>
              <a:t>    mohammed: true,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sudheer</a:t>
            </a:r>
            <a:r>
              <a:rPr lang="en-IN" sz="1600" dirty="0"/>
              <a:t>: false,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ajay</a:t>
            </a:r>
            <a:r>
              <a:rPr lang="en-IN" sz="1600" dirty="0"/>
              <a:t>: false,</a:t>
            </a:r>
          </a:p>
          <a:p>
            <a:r>
              <a:rPr lang="en-IN" sz="1600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104618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31648-AD18-48E9-9529-69487658F39A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CHECKBOX </a:t>
            </a:r>
            <a:r>
              <a:rPr lang="en-IN" dirty="0" err="1"/>
              <a:t>FormGroup</a:t>
            </a:r>
            <a:r>
              <a:rPr lang="en-IN" dirty="0"/>
              <a:t> Example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B4CD8-7889-4164-AF3D-5F360C8009B4}"/>
              </a:ext>
            </a:extLst>
          </p:cNvPr>
          <p:cNvSpPr/>
          <p:nvPr/>
        </p:nvSpPr>
        <p:spPr>
          <a:xfrm>
            <a:off x="552994" y="1487277"/>
            <a:ext cx="8038012" cy="468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700" dirty="0" err="1"/>
              <a:t>const</a:t>
            </a:r>
            <a:r>
              <a:rPr lang="en-IN" sz="1700" dirty="0"/>
              <a:t> </a:t>
            </a:r>
            <a:r>
              <a:rPr lang="en-IN" sz="1700" dirty="0" err="1"/>
              <a:t>handleChange</a:t>
            </a:r>
            <a:r>
              <a:rPr lang="en-IN" sz="1700" dirty="0"/>
              <a:t> = (event: </a:t>
            </a:r>
            <a:r>
              <a:rPr lang="en-IN" sz="1700" dirty="0" err="1"/>
              <a:t>React.ChangeEvent</a:t>
            </a:r>
            <a:r>
              <a:rPr lang="en-IN" sz="1700" dirty="0"/>
              <a:t>&lt;</a:t>
            </a:r>
            <a:r>
              <a:rPr lang="en-IN" sz="1700" dirty="0" err="1"/>
              <a:t>HTMLInputElement</a:t>
            </a:r>
            <a:r>
              <a:rPr lang="en-IN" sz="1700" dirty="0"/>
              <a:t>&gt;) =&gt; {</a:t>
            </a:r>
          </a:p>
          <a:p>
            <a:r>
              <a:rPr lang="en-IN" sz="1700" dirty="0"/>
              <a:t>    </a:t>
            </a:r>
            <a:r>
              <a:rPr lang="en-IN" sz="1700" dirty="0" err="1"/>
              <a:t>setState</a:t>
            </a:r>
            <a:r>
              <a:rPr lang="en-IN" sz="1700" dirty="0"/>
              <a:t>({ ...state, [event.target.name]: </a:t>
            </a:r>
            <a:r>
              <a:rPr lang="en-IN" sz="1700" dirty="0" err="1"/>
              <a:t>event.target.checked</a:t>
            </a:r>
            <a:r>
              <a:rPr lang="en-IN" sz="1700" dirty="0"/>
              <a:t> });</a:t>
            </a:r>
          </a:p>
          <a:p>
            <a:r>
              <a:rPr lang="en-IN" sz="1700" dirty="0"/>
              <a:t>  };</a:t>
            </a:r>
          </a:p>
          <a:p>
            <a:endParaRPr lang="en-IN" sz="1700" dirty="0"/>
          </a:p>
          <a:p>
            <a:r>
              <a:rPr lang="en-IN" sz="1700" dirty="0" err="1"/>
              <a:t>const</a:t>
            </a:r>
            <a:r>
              <a:rPr lang="en-IN" sz="1700" dirty="0"/>
              <a:t> { mohammed, </a:t>
            </a:r>
            <a:r>
              <a:rPr lang="en-IN" sz="1700" dirty="0" err="1"/>
              <a:t>sudheer</a:t>
            </a:r>
            <a:r>
              <a:rPr lang="en-IN" sz="1700" dirty="0"/>
              <a:t>, </a:t>
            </a:r>
            <a:r>
              <a:rPr lang="en-IN" sz="1700" dirty="0" err="1"/>
              <a:t>ajay</a:t>
            </a:r>
            <a:r>
              <a:rPr lang="en-IN" sz="1700" dirty="0"/>
              <a:t> } = state;</a:t>
            </a:r>
          </a:p>
          <a:p>
            <a:r>
              <a:rPr lang="en-IN" sz="1700" dirty="0" err="1"/>
              <a:t>const</a:t>
            </a:r>
            <a:r>
              <a:rPr lang="en-IN" sz="1700" dirty="0"/>
              <a:t> error = [mohammed, </a:t>
            </a:r>
            <a:r>
              <a:rPr lang="en-IN" sz="1700" dirty="0" err="1"/>
              <a:t>sudheer</a:t>
            </a:r>
            <a:r>
              <a:rPr lang="en-IN" sz="1700" dirty="0"/>
              <a:t>, </a:t>
            </a:r>
            <a:r>
              <a:rPr lang="en-IN" sz="1700" dirty="0" err="1"/>
              <a:t>ajay</a:t>
            </a:r>
            <a:r>
              <a:rPr lang="en-IN" sz="1700" dirty="0"/>
              <a:t>].filter((v) =&gt; v).length !== 2;</a:t>
            </a:r>
          </a:p>
          <a:p>
            <a:endParaRPr lang="en-IN" sz="1700" dirty="0"/>
          </a:p>
          <a:p>
            <a:r>
              <a:rPr lang="en-IN" sz="1700" dirty="0"/>
              <a:t>return (</a:t>
            </a:r>
          </a:p>
          <a:p>
            <a:r>
              <a:rPr lang="en-IN" sz="1700" dirty="0"/>
              <a:t>&lt;div </a:t>
            </a:r>
            <a:r>
              <a:rPr lang="en-IN" sz="1700" dirty="0" err="1"/>
              <a:t>className</a:t>
            </a:r>
            <a:r>
              <a:rPr lang="en-IN" sz="1700" dirty="0"/>
              <a:t>={</a:t>
            </a:r>
            <a:r>
              <a:rPr lang="en-IN" sz="1700" dirty="0" err="1"/>
              <a:t>classes.root</a:t>
            </a:r>
            <a:r>
              <a:rPr lang="en-IN" sz="1700" dirty="0"/>
              <a:t>}&gt;</a:t>
            </a:r>
          </a:p>
          <a:p>
            <a:r>
              <a:rPr lang="en-IN" sz="1700" dirty="0"/>
              <a:t>  &lt;</a:t>
            </a:r>
            <a:r>
              <a:rPr lang="en-IN" sz="1700" dirty="0" err="1"/>
              <a:t>FormControl</a:t>
            </a:r>
            <a:r>
              <a:rPr lang="en-IN" sz="1700" dirty="0"/>
              <a:t> component="</a:t>
            </a:r>
            <a:r>
              <a:rPr lang="en-IN" sz="1700" dirty="0" err="1"/>
              <a:t>fieldset</a:t>
            </a:r>
            <a:r>
              <a:rPr lang="en-IN" sz="1700" dirty="0"/>
              <a:t>" 	</a:t>
            </a:r>
            <a:r>
              <a:rPr lang="en-IN" sz="1700" dirty="0" err="1"/>
              <a:t>className</a:t>
            </a:r>
            <a:r>
              <a:rPr lang="en-IN" sz="1700" dirty="0"/>
              <a:t>={</a:t>
            </a:r>
            <a:r>
              <a:rPr lang="en-IN" sz="1700" dirty="0" err="1"/>
              <a:t>classes.formControl</a:t>
            </a:r>
            <a:r>
              <a:rPr lang="en-IN" sz="1700" dirty="0"/>
              <a:t>}&gt;</a:t>
            </a:r>
          </a:p>
          <a:p>
            <a:r>
              <a:rPr lang="en-IN" sz="1700" dirty="0"/>
              <a:t>     &lt;</a:t>
            </a:r>
            <a:r>
              <a:rPr lang="en-IN" sz="1700" dirty="0" err="1"/>
              <a:t>FormLabel</a:t>
            </a:r>
            <a:r>
              <a:rPr lang="en-IN" sz="1700" dirty="0"/>
              <a:t> component="legend"&gt;Part of JEE Team&lt;/</a:t>
            </a:r>
            <a:r>
              <a:rPr lang="en-IN" sz="1700" dirty="0" err="1"/>
              <a:t>FormLabel</a:t>
            </a:r>
            <a:r>
              <a:rPr lang="en-IN" sz="1700" dirty="0"/>
              <a:t>&gt;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6840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31648-AD18-48E9-9529-69487658F39A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CHECKBOX </a:t>
            </a:r>
            <a:r>
              <a:rPr lang="en-IN" dirty="0" err="1"/>
              <a:t>FormGroup</a:t>
            </a:r>
            <a:r>
              <a:rPr lang="en-IN" dirty="0"/>
              <a:t> Example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2BCFE-DDE7-4E43-A62A-C9DB819DD870}"/>
              </a:ext>
            </a:extLst>
          </p:cNvPr>
          <p:cNvSpPr/>
          <p:nvPr/>
        </p:nvSpPr>
        <p:spPr>
          <a:xfrm>
            <a:off x="552995" y="1472693"/>
            <a:ext cx="78528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&lt;</a:t>
            </a:r>
            <a:r>
              <a:rPr lang="en-IN" sz="1600" dirty="0" err="1"/>
              <a:t>FormGroup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  &lt;</a:t>
            </a:r>
            <a:r>
              <a:rPr lang="en-IN" sz="1600" dirty="0" err="1"/>
              <a:t>FormControlLabel</a:t>
            </a:r>
            <a:endParaRPr lang="en-IN" sz="1600" dirty="0"/>
          </a:p>
          <a:p>
            <a:r>
              <a:rPr lang="en-IN" sz="1600" dirty="0"/>
              <a:t>            control={&lt;Checkbox checked={mohammed} </a:t>
            </a:r>
            <a:r>
              <a:rPr lang="en-IN" sz="1600" dirty="0" err="1"/>
              <a:t>onChange</a:t>
            </a:r>
            <a:r>
              <a:rPr lang="en-IN" sz="1600" dirty="0"/>
              <a:t>={</a:t>
            </a:r>
            <a:r>
              <a:rPr lang="en-IN" sz="1600" dirty="0" err="1"/>
              <a:t>handleChange</a:t>
            </a:r>
            <a:r>
              <a:rPr lang="en-IN" sz="1600" dirty="0"/>
              <a:t>} name="mohammed" /&gt;}</a:t>
            </a:r>
          </a:p>
          <a:p>
            <a:r>
              <a:rPr lang="en-IN" sz="1600" dirty="0"/>
              <a:t>            label="Mohammed Ishaque"</a:t>
            </a:r>
          </a:p>
          <a:p>
            <a:r>
              <a:rPr lang="en-IN" sz="1600" dirty="0"/>
              <a:t>          /&gt;</a:t>
            </a:r>
          </a:p>
          <a:p>
            <a:r>
              <a:rPr lang="en-IN" sz="1600" dirty="0"/>
              <a:t>          &lt;</a:t>
            </a:r>
            <a:r>
              <a:rPr lang="en-IN" sz="1600" dirty="0" err="1"/>
              <a:t>FormControlLabel</a:t>
            </a:r>
            <a:endParaRPr lang="en-IN" sz="1600" dirty="0"/>
          </a:p>
          <a:p>
            <a:r>
              <a:rPr lang="en-IN" sz="1600" dirty="0"/>
              <a:t>            control={&lt;Checkbox checked={</a:t>
            </a:r>
            <a:r>
              <a:rPr lang="en-IN" sz="1600" dirty="0" err="1"/>
              <a:t>sudheer</a:t>
            </a:r>
            <a:r>
              <a:rPr lang="en-IN" sz="1600" dirty="0"/>
              <a:t>} </a:t>
            </a:r>
            <a:r>
              <a:rPr lang="en-IN" sz="1600" dirty="0" err="1"/>
              <a:t>onChange</a:t>
            </a:r>
            <a:r>
              <a:rPr lang="en-IN" sz="1600" dirty="0"/>
              <a:t>={</a:t>
            </a:r>
            <a:r>
              <a:rPr lang="en-IN" sz="1600" dirty="0" err="1"/>
              <a:t>handleChange</a:t>
            </a:r>
            <a:r>
              <a:rPr lang="en-IN" sz="1600" dirty="0"/>
              <a:t>} name="</a:t>
            </a:r>
            <a:r>
              <a:rPr lang="en-IN" sz="1600" dirty="0" err="1"/>
              <a:t>sudheer</a:t>
            </a:r>
            <a:r>
              <a:rPr lang="en-IN" sz="1600" dirty="0"/>
              <a:t>" /&gt;}</a:t>
            </a:r>
          </a:p>
          <a:p>
            <a:r>
              <a:rPr lang="en-IN" sz="1600" dirty="0"/>
              <a:t>            label="Sudheer Pavan"</a:t>
            </a:r>
          </a:p>
          <a:p>
            <a:r>
              <a:rPr lang="en-IN" sz="1600" dirty="0"/>
              <a:t>          /&gt;</a:t>
            </a:r>
          </a:p>
          <a:p>
            <a:r>
              <a:rPr lang="en-IN" sz="1600" dirty="0"/>
              <a:t>          &lt;</a:t>
            </a:r>
            <a:r>
              <a:rPr lang="en-IN" sz="1600" dirty="0" err="1"/>
              <a:t>FormControlLabel</a:t>
            </a:r>
            <a:endParaRPr lang="en-IN" sz="1600" dirty="0"/>
          </a:p>
          <a:p>
            <a:r>
              <a:rPr lang="en-IN" sz="1600" dirty="0"/>
              <a:t>            control={&lt;Checkbox checked={</a:t>
            </a:r>
            <a:r>
              <a:rPr lang="en-IN" sz="1600" dirty="0" err="1"/>
              <a:t>ajay</a:t>
            </a:r>
            <a:r>
              <a:rPr lang="en-IN" sz="1600" dirty="0"/>
              <a:t>} </a:t>
            </a:r>
            <a:r>
              <a:rPr lang="en-IN" sz="1600" dirty="0" err="1"/>
              <a:t>onChange</a:t>
            </a:r>
            <a:r>
              <a:rPr lang="en-IN" sz="1600" dirty="0"/>
              <a:t>={</a:t>
            </a:r>
            <a:r>
              <a:rPr lang="en-IN" sz="1600" dirty="0" err="1"/>
              <a:t>handleChange</a:t>
            </a:r>
            <a:r>
              <a:rPr lang="en-IN" sz="1600" dirty="0"/>
              <a:t>} name="</a:t>
            </a:r>
            <a:r>
              <a:rPr lang="en-IN" sz="1600" dirty="0" err="1"/>
              <a:t>ajay</a:t>
            </a:r>
            <a:r>
              <a:rPr lang="en-IN" sz="1600" dirty="0"/>
              <a:t>" /&gt;}</a:t>
            </a:r>
          </a:p>
          <a:p>
            <a:r>
              <a:rPr lang="en-IN" sz="1600" dirty="0"/>
              <a:t>            label="Ajay Pulugundla"</a:t>
            </a:r>
          </a:p>
          <a:p>
            <a:r>
              <a:rPr lang="en-IN" sz="1600" dirty="0"/>
              <a:t>          /&gt;</a:t>
            </a:r>
          </a:p>
          <a:p>
            <a:r>
              <a:rPr lang="en-IN" sz="1600" dirty="0"/>
              <a:t>        &lt;/</a:t>
            </a:r>
            <a:r>
              <a:rPr lang="en-IN" sz="1600" dirty="0" err="1"/>
              <a:t>FormGroup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FormHelperText</a:t>
            </a:r>
            <a:r>
              <a:rPr lang="en-IN" sz="1600" dirty="0"/>
              <a:t>&gt;JEE </a:t>
            </a:r>
            <a:r>
              <a:rPr lang="en-IN" sz="1600" dirty="0" err="1"/>
              <a:t>LoT</a:t>
            </a:r>
            <a:r>
              <a:rPr lang="en-IN" sz="1600" dirty="0"/>
              <a:t>&lt;/</a:t>
            </a:r>
            <a:r>
              <a:rPr lang="en-IN" sz="1600" dirty="0" err="1"/>
              <a:t>FormHelperText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&lt;/</a:t>
            </a:r>
            <a:r>
              <a:rPr lang="en-IN" sz="1600" dirty="0" err="1"/>
              <a:t>FormControl</a:t>
            </a:r>
            <a:r>
              <a:rPr lang="en-IN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8308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31648-AD18-48E9-9529-69487658F39A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CHECKBOX </a:t>
            </a:r>
            <a:r>
              <a:rPr lang="en-IN" dirty="0" err="1"/>
              <a:t>FormGroup</a:t>
            </a:r>
            <a:r>
              <a:rPr lang="en-IN" dirty="0"/>
              <a:t> Example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2BCFE-DDE7-4E43-A62A-C9DB819DD870}"/>
              </a:ext>
            </a:extLst>
          </p:cNvPr>
          <p:cNvSpPr/>
          <p:nvPr/>
        </p:nvSpPr>
        <p:spPr>
          <a:xfrm>
            <a:off x="552994" y="1213562"/>
            <a:ext cx="757319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 &lt;</a:t>
            </a:r>
            <a:r>
              <a:rPr lang="en-IN" sz="1600" dirty="0" err="1"/>
              <a:t>FormControl</a:t>
            </a:r>
            <a:r>
              <a:rPr lang="en-IN" sz="1600" dirty="0"/>
              <a:t> required error={error} component="</a:t>
            </a:r>
            <a:r>
              <a:rPr lang="en-IN" sz="1600" dirty="0" err="1"/>
              <a:t>fieldset</a:t>
            </a:r>
            <a:r>
              <a:rPr lang="en-IN" sz="1600" dirty="0"/>
              <a:t>" </a:t>
            </a:r>
            <a:r>
              <a:rPr lang="en-IN" sz="1600" dirty="0" err="1"/>
              <a:t>className</a:t>
            </a:r>
            <a:r>
              <a:rPr lang="en-IN" sz="1600" dirty="0"/>
              <a:t>={</a:t>
            </a:r>
            <a:r>
              <a:rPr lang="en-IN" sz="1600" dirty="0" err="1"/>
              <a:t>classes.formControl</a:t>
            </a:r>
            <a:r>
              <a:rPr lang="en-IN" sz="1600" dirty="0"/>
              <a:t>}&gt;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FormLabel</a:t>
            </a:r>
            <a:r>
              <a:rPr lang="en-IN" sz="1600" dirty="0"/>
              <a:t> component="legend"&gt;Pick two&lt;/</a:t>
            </a:r>
            <a:r>
              <a:rPr lang="en-IN" sz="1600" dirty="0" err="1"/>
              <a:t>FormLabel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FormGroup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  &lt;</a:t>
            </a:r>
            <a:r>
              <a:rPr lang="en-IN" sz="1600" dirty="0" err="1"/>
              <a:t>FormControlLabel</a:t>
            </a:r>
            <a:endParaRPr lang="en-IN" sz="1600" dirty="0"/>
          </a:p>
          <a:p>
            <a:r>
              <a:rPr lang="en-IN" sz="1600" dirty="0"/>
              <a:t>            control={&lt;Checkbox checked={mohammed} </a:t>
            </a:r>
            <a:r>
              <a:rPr lang="en-IN" sz="1600" dirty="0" err="1"/>
              <a:t>onChange</a:t>
            </a:r>
            <a:r>
              <a:rPr lang="en-IN" sz="1600" dirty="0"/>
              <a:t>={</a:t>
            </a:r>
            <a:r>
              <a:rPr lang="en-IN" sz="1600" dirty="0" err="1"/>
              <a:t>handleChange</a:t>
            </a:r>
            <a:r>
              <a:rPr lang="en-IN" sz="1600" dirty="0"/>
              <a:t>} name="mohammed" /&gt;}</a:t>
            </a:r>
          </a:p>
          <a:p>
            <a:r>
              <a:rPr lang="en-IN" sz="1600" dirty="0"/>
              <a:t>            label="Mohammed Ishaque“   /&gt;</a:t>
            </a:r>
          </a:p>
          <a:p>
            <a:r>
              <a:rPr lang="en-IN" sz="1600" dirty="0"/>
              <a:t>          &lt;</a:t>
            </a:r>
            <a:r>
              <a:rPr lang="en-IN" sz="1600" dirty="0" err="1"/>
              <a:t>FormControlLabel</a:t>
            </a:r>
            <a:endParaRPr lang="en-IN" sz="1600" dirty="0"/>
          </a:p>
          <a:p>
            <a:r>
              <a:rPr lang="en-IN" sz="1600" dirty="0"/>
              <a:t>            control={&lt;Checkbox checked={</a:t>
            </a:r>
            <a:r>
              <a:rPr lang="en-IN" sz="1600" dirty="0" err="1"/>
              <a:t>sudheer</a:t>
            </a:r>
            <a:r>
              <a:rPr lang="en-IN" sz="1600" dirty="0"/>
              <a:t>} </a:t>
            </a:r>
            <a:r>
              <a:rPr lang="en-IN" sz="1600" dirty="0" err="1"/>
              <a:t>onChange</a:t>
            </a:r>
            <a:r>
              <a:rPr lang="en-IN" sz="1600" dirty="0"/>
              <a:t>={</a:t>
            </a:r>
            <a:r>
              <a:rPr lang="en-IN" sz="1600" dirty="0" err="1"/>
              <a:t>handleChange</a:t>
            </a:r>
            <a:r>
              <a:rPr lang="en-IN" sz="1600" dirty="0"/>
              <a:t>} name="</a:t>
            </a:r>
            <a:r>
              <a:rPr lang="en-IN" sz="1600" dirty="0" err="1"/>
              <a:t>sudheer</a:t>
            </a:r>
            <a:r>
              <a:rPr lang="en-IN" sz="1600" dirty="0"/>
              <a:t>" /&gt;}</a:t>
            </a:r>
          </a:p>
          <a:p>
            <a:r>
              <a:rPr lang="en-IN" sz="1600" dirty="0"/>
              <a:t>            label="Sudheer Pavan“   /&gt;</a:t>
            </a:r>
          </a:p>
          <a:p>
            <a:r>
              <a:rPr lang="en-IN" sz="1600" dirty="0"/>
              <a:t>          &lt;</a:t>
            </a:r>
            <a:r>
              <a:rPr lang="en-IN" sz="1600" dirty="0" err="1"/>
              <a:t>FormControlLabel</a:t>
            </a:r>
            <a:endParaRPr lang="en-IN" sz="1600" dirty="0"/>
          </a:p>
          <a:p>
            <a:r>
              <a:rPr lang="en-IN" sz="1600" dirty="0"/>
              <a:t>            control={&lt;Checkbox checked={</a:t>
            </a:r>
            <a:r>
              <a:rPr lang="en-IN" sz="1600" dirty="0" err="1"/>
              <a:t>ajay</a:t>
            </a:r>
            <a:r>
              <a:rPr lang="en-IN" sz="1600" dirty="0"/>
              <a:t>} </a:t>
            </a:r>
            <a:r>
              <a:rPr lang="en-IN" sz="1600" dirty="0" err="1"/>
              <a:t>onChange</a:t>
            </a:r>
            <a:r>
              <a:rPr lang="en-IN" sz="1600" dirty="0"/>
              <a:t>={</a:t>
            </a:r>
            <a:r>
              <a:rPr lang="en-IN" sz="1600" dirty="0" err="1"/>
              <a:t>handleChange</a:t>
            </a:r>
            <a:r>
              <a:rPr lang="en-IN" sz="1600" dirty="0"/>
              <a:t>} name="</a:t>
            </a:r>
            <a:r>
              <a:rPr lang="en-IN" sz="1600" dirty="0" err="1"/>
              <a:t>ajay</a:t>
            </a:r>
            <a:r>
              <a:rPr lang="en-IN" sz="1600" dirty="0"/>
              <a:t>" /&gt;}</a:t>
            </a:r>
          </a:p>
          <a:p>
            <a:r>
              <a:rPr lang="en-IN" sz="1600" dirty="0"/>
              <a:t>            label="Ajay Pulugundla“  /&gt;</a:t>
            </a:r>
          </a:p>
          <a:p>
            <a:r>
              <a:rPr lang="en-IN" sz="1600" dirty="0"/>
              <a:t>        &lt;/</a:t>
            </a:r>
            <a:r>
              <a:rPr lang="en-IN" sz="1600" dirty="0" err="1"/>
              <a:t>FormGroup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FormHelperText</a:t>
            </a:r>
            <a:r>
              <a:rPr lang="en-IN" sz="1600" dirty="0"/>
              <a:t>&gt;Select only 2 members&lt;/</a:t>
            </a:r>
            <a:r>
              <a:rPr lang="en-IN" sz="1600" dirty="0" err="1"/>
              <a:t>FormHelperText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&lt;/</a:t>
            </a:r>
            <a:r>
              <a:rPr lang="en-IN" sz="1600" dirty="0" err="1"/>
              <a:t>FormControl</a:t>
            </a:r>
            <a:r>
              <a:rPr lang="en-IN" sz="1600" dirty="0"/>
              <a:t>&gt;</a:t>
            </a:r>
          </a:p>
          <a:p>
            <a:r>
              <a:rPr lang="en-IN" sz="1600" dirty="0"/>
              <a:t>    &lt;/div&gt;</a:t>
            </a:r>
          </a:p>
          <a:p>
            <a:r>
              <a:rPr lang="en-IN" sz="1600" dirty="0"/>
              <a:t>  );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458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31648-AD18-48E9-9529-69487658F39A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CHECKBOX </a:t>
            </a:r>
            <a:r>
              <a:rPr lang="en-IN" dirty="0" err="1"/>
              <a:t>FormGroup</a:t>
            </a:r>
            <a:r>
              <a:rPr lang="en-IN" dirty="0"/>
              <a:t> Outputs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060AD-55C8-4CAE-B22B-719E007F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7" y="1453414"/>
            <a:ext cx="6142551" cy="1975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EDF28-FE41-47B3-AE32-2E38ECD1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7" y="3950305"/>
            <a:ext cx="6142551" cy="19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45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GRID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Material UI's Grid layout system is mostly a wrapper around the "CSS Flexible Box module", also known as Flexbox.</a:t>
            </a:r>
          </a:p>
          <a:p>
            <a:endParaRPr lang="en-IN" dirty="0"/>
          </a:p>
          <a:p>
            <a:r>
              <a:rPr lang="en-IN" dirty="0" err="1"/>
              <a:t>MuiGrid</a:t>
            </a:r>
            <a:r>
              <a:rPr lang="en-IN" dirty="0"/>
              <a:t> Component name can be used for providing default props or style overrides at the theme level.</a:t>
            </a:r>
          </a:p>
          <a:p>
            <a:endParaRPr lang="en-IN" dirty="0"/>
          </a:p>
          <a:p>
            <a:r>
              <a:rPr lang="en-IN" dirty="0"/>
              <a:t>Material UI Grid's grid uses Flexbox under the hood.</a:t>
            </a:r>
          </a:p>
          <a:p>
            <a:endParaRPr lang="en-IN" dirty="0"/>
          </a:p>
          <a:p>
            <a:r>
              <a:rPr lang="en-IN" dirty="0"/>
              <a:t>The properties of Flexbox are used as properties of the Grid, so you can control the component as if it were a flexbox.</a:t>
            </a:r>
          </a:p>
          <a:p>
            <a:endParaRPr lang="en-IN" dirty="0"/>
          </a:p>
          <a:p>
            <a:r>
              <a:rPr lang="en-IN" dirty="0"/>
              <a:t>Also Material UI's Grid also provides helpers for spacing, responsive design, and fitting a 12 column layout.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2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72241" y="558446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Who's using Material 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241" y="1305341"/>
            <a:ext cx="81833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NASA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Walmart Labs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Capgemini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UNI QLO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Bethesda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208B2-EB3A-4142-8D07-BB3C2441D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71" y="1305341"/>
            <a:ext cx="945998" cy="529759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FBABFC6-71AB-4971-B9FB-CED29F1A6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70" y="2017465"/>
            <a:ext cx="1349973" cy="619679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C48DD27-9311-43AE-B01A-0AE15E1F0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70" y="2819509"/>
            <a:ext cx="1891996" cy="529759"/>
          </a:xfrm>
          <a:prstGeom prst="rect">
            <a:avLst/>
          </a:prstGeom>
        </p:spPr>
      </p:pic>
      <p:pic>
        <p:nvPicPr>
          <p:cNvPr id="12" name="Picture 11" descr="A picture containing text, stop, first-aid kit, red&#10;&#10;Description automatically generated">
            <a:extLst>
              <a:ext uri="{FF2B5EF4-FFF2-40B4-BE49-F238E27FC236}">
                <a16:creationId xmlns:a16="http://schemas.microsoft.com/office/drawing/2014/main" id="{5B621760-F56A-4ACD-8A65-D57B2E6064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70" y="3508734"/>
            <a:ext cx="1349973" cy="61215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B493536-4F98-49E0-8A70-ACDA687D32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70" y="4333069"/>
            <a:ext cx="1891996" cy="8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31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GRID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Material Design responsive layout grid adapts to screen size and orientation, ensuring consistency across layouts.</a:t>
            </a:r>
          </a:p>
          <a:p>
            <a:endParaRPr lang="en-IN" dirty="0"/>
          </a:p>
          <a:p>
            <a:r>
              <a:rPr lang="en-IN" dirty="0"/>
              <a:t>The grid creates visual consistency between layouts while allowing flexibility across a wide variety of designs.</a:t>
            </a:r>
          </a:p>
          <a:p>
            <a:endParaRPr lang="en-IN" dirty="0"/>
          </a:p>
          <a:p>
            <a:r>
              <a:rPr lang="en-IN" dirty="0"/>
              <a:t>Material Design’s responsive UI is based on a 12-column grid layout.</a:t>
            </a:r>
          </a:p>
          <a:p>
            <a:endParaRPr lang="en-IN" dirty="0"/>
          </a:p>
          <a:p>
            <a:r>
              <a:rPr lang="en-IN" dirty="0"/>
              <a:t>Flex Layout, which is designed for laying out more complex applications and webpages. Flex layout is used by Grid Component.</a:t>
            </a:r>
          </a:p>
          <a:p>
            <a:endParaRPr lang="en-IN" dirty="0"/>
          </a:p>
          <a:p>
            <a:r>
              <a:rPr lang="en-IN" dirty="0"/>
              <a:t>Import Statement for Grid Component is :</a:t>
            </a:r>
          </a:p>
          <a:p>
            <a:endParaRPr lang="en-IN" dirty="0"/>
          </a:p>
          <a:p>
            <a:r>
              <a:rPr lang="en-IN" dirty="0"/>
              <a:t>import Grid from '@material-</a:t>
            </a:r>
            <a:r>
              <a:rPr lang="en-IN" dirty="0" err="1"/>
              <a:t>ui</a:t>
            </a:r>
            <a:r>
              <a:rPr lang="en-IN" dirty="0"/>
              <a:t>/core/Grid';</a:t>
            </a:r>
          </a:p>
          <a:p>
            <a:r>
              <a:rPr lang="en-IN" dirty="0"/>
              <a:t>// or</a:t>
            </a:r>
          </a:p>
          <a:p>
            <a:r>
              <a:rPr lang="en-IN" dirty="0"/>
              <a:t>import { Grid } from '@material-</a:t>
            </a:r>
            <a:r>
              <a:rPr lang="en-IN" dirty="0" err="1"/>
              <a:t>ui</a:t>
            </a:r>
            <a:r>
              <a:rPr lang="en-IN" dirty="0"/>
              <a:t>/core';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791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GRID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351508"/>
            <a:ext cx="82761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/>
              <a:t>How it Works:</a:t>
            </a:r>
          </a:p>
          <a:p>
            <a:endParaRPr lang="en-IN" dirty="0"/>
          </a:p>
          <a:p>
            <a:r>
              <a:rPr lang="en-IN" dirty="0"/>
              <a:t>The grid system is implemented with the Grid component: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It uses CSS’s Flexible Box module for high flexibility.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are two types of layout: containers and items.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Item widths are set in percentages, so they’re always fluid and sized relative to their parent element.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Items have padding to create the spacing between individual items.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are five grid breakpoints: </a:t>
            </a:r>
            <a:r>
              <a:rPr lang="en-IN" dirty="0" err="1"/>
              <a:t>xs</a:t>
            </a:r>
            <a:r>
              <a:rPr lang="en-IN" dirty="0"/>
              <a:t>, </a:t>
            </a:r>
            <a:r>
              <a:rPr lang="en-IN" dirty="0" err="1"/>
              <a:t>sm</a:t>
            </a:r>
            <a:r>
              <a:rPr lang="en-IN" dirty="0"/>
              <a:t>, md, </a:t>
            </a:r>
            <a:r>
              <a:rPr lang="en-IN" dirty="0" err="1"/>
              <a:t>lg</a:t>
            </a:r>
            <a:r>
              <a:rPr lang="en-IN" dirty="0"/>
              <a:t>, and xl.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942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GRID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134F-CAD8-4420-95B9-DB98E14CCD4A}"/>
              </a:ext>
            </a:extLst>
          </p:cNvPr>
          <p:cNvSpPr/>
          <p:nvPr/>
        </p:nvSpPr>
        <p:spPr>
          <a:xfrm>
            <a:off x="552994" y="1213562"/>
            <a:ext cx="827612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&lt;Grid container spacing={3}&gt;</a:t>
            </a:r>
          </a:p>
          <a:p>
            <a:r>
              <a:rPr lang="en-IN" sz="1400" dirty="0"/>
              <a:t>	&lt;Grid item </a:t>
            </a:r>
            <a:r>
              <a:rPr lang="en-IN" sz="1400" dirty="0" err="1"/>
              <a:t>xs</a:t>
            </a:r>
            <a:r>
              <a:rPr lang="en-IN" sz="1400" dirty="0"/>
              <a:t>={12}&gt;</a:t>
            </a:r>
          </a:p>
          <a:p>
            <a:r>
              <a:rPr lang="en-IN" sz="1400" dirty="0"/>
              <a:t>		&lt;Paper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classes.paper</a:t>
            </a:r>
            <a:r>
              <a:rPr lang="en-IN" sz="1400" dirty="0"/>
              <a:t>}&gt;</a:t>
            </a:r>
            <a:r>
              <a:rPr lang="en-IN" sz="1400" dirty="0" err="1"/>
              <a:t>xs</a:t>
            </a:r>
            <a:r>
              <a:rPr lang="en-IN" sz="1400" dirty="0"/>
              <a:t>=12&lt;/Paper&gt;</a:t>
            </a:r>
          </a:p>
          <a:p>
            <a:r>
              <a:rPr lang="en-IN" sz="1400" dirty="0"/>
              <a:t>	&lt;/Grid&gt;</a:t>
            </a:r>
          </a:p>
          <a:p>
            <a:r>
              <a:rPr lang="en-IN" sz="1400" dirty="0"/>
              <a:t>	&lt;Grid item </a:t>
            </a:r>
            <a:r>
              <a:rPr lang="en-IN" sz="1400" dirty="0" err="1"/>
              <a:t>xs</a:t>
            </a:r>
            <a:r>
              <a:rPr lang="en-IN" sz="1400" dirty="0"/>
              <a:t>={6}&gt;</a:t>
            </a:r>
          </a:p>
          <a:p>
            <a:r>
              <a:rPr lang="en-IN" sz="1400" dirty="0"/>
              <a:t>		&lt;Paper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classes.paper</a:t>
            </a:r>
            <a:r>
              <a:rPr lang="en-IN" sz="1400" dirty="0"/>
              <a:t>}&gt;</a:t>
            </a:r>
            <a:r>
              <a:rPr lang="en-IN" sz="1400" dirty="0" err="1"/>
              <a:t>xs</a:t>
            </a:r>
            <a:r>
              <a:rPr lang="en-IN" sz="1400" dirty="0"/>
              <a:t>=6&lt;/Paper&gt;</a:t>
            </a:r>
          </a:p>
          <a:p>
            <a:r>
              <a:rPr lang="en-IN" sz="1400" dirty="0"/>
              <a:t>	&lt;/Grid&gt;</a:t>
            </a:r>
          </a:p>
          <a:p>
            <a:r>
              <a:rPr lang="en-IN" sz="1400" dirty="0"/>
              <a:t>	&lt;Grid item </a:t>
            </a:r>
            <a:r>
              <a:rPr lang="en-IN" sz="1400" dirty="0" err="1"/>
              <a:t>xs</a:t>
            </a:r>
            <a:r>
              <a:rPr lang="en-IN" sz="1400" dirty="0"/>
              <a:t>={6}&gt;</a:t>
            </a:r>
          </a:p>
          <a:p>
            <a:r>
              <a:rPr lang="en-IN" sz="1400" dirty="0"/>
              <a:t>		&lt;Paper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classes.paper</a:t>
            </a:r>
            <a:r>
              <a:rPr lang="en-IN" sz="1400" dirty="0"/>
              <a:t>}&gt;</a:t>
            </a:r>
            <a:r>
              <a:rPr lang="en-IN" sz="1400" dirty="0" err="1"/>
              <a:t>xs</a:t>
            </a:r>
            <a:r>
              <a:rPr lang="en-IN" sz="1400" dirty="0"/>
              <a:t>=6&lt;/Paper&gt;</a:t>
            </a:r>
          </a:p>
          <a:p>
            <a:r>
              <a:rPr lang="en-IN" sz="1400" dirty="0"/>
              <a:t>	&lt;/Grid&gt;</a:t>
            </a:r>
          </a:p>
          <a:p>
            <a:r>
              <a:rPr lang="en-IN" sz="1400" dirty="0"/>
              <a:t>	&lt;Grid item </a:t>
            </a:r>
            <a:r>
              <a:rPr lang="en-IN" sz="1400" dirty="0" err="1"/>
              <a:t>xs</a:t>
            </a:r>
            <a:r>
              <a:rPr lang="en-IN" sz="1400" dirty="0"/>
              <a:t>={3}&gt;</a:t>
            </a:r>
          </a:p>
          <a:p>
            <a:r>
              <a:rPr lang="en-IN" sz="1400" dirty="0"/>
              <a:t>		&lt;Paper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classes.paper</a:t>
            </a:r>
            <a:r>
              <a:rPr lang="en-IN" sz="1400" dirty="0"/>
              <a:t>}&gt;</a:t>
            </a:r>
            <a:r>
              <a:rPr lang="en-IN" sz="1400" dirty="0" err="1"/>
              <a:t>xs</a:t>
            </a:r>
            <a:r>
              <a:rPr lang="en-IN" sz="1400" dirty="0"/>
              <a:t>=3&lt;/Paper&gt;</a:t>
            </a:r>
          </a:p>
          <a:p>
            <a:r>
              <a:rPr lang="en-IN" sz="1400" dirty="0"/>
              <a:t>	&lt;/Grid&gt;	</a:t>
            </a:r>
          </a:p>
          <a:p>
            <a:r>
              <a:rPr lang="en-IN" sz="1400" dirty="0"/>
              <a:t>	&lt;Grid item </a:t>
            </a:r>
            <a:r>
              <a:rPr lang="en-IN" sz="1400" dirty="0" err="1"/>
              <a:t>xs</a:t>
            </a:r>
            <a:r>
              <a:rPr lang="en-IN" sz="1400" dirty="0"/>
              <a:t>={3}&gt;</a:t>
            </a:r>
          </a:p>
          <a:p>
            <a:r>
              <a:rPr lang="en-IN" sz="1400" dirty="0"/>
              <a:t>		&lt;Paper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classes.paper</a:t>
            </a:r>
            <a:r>
              <a:rPr lang="en-IN" sz="1400" dirty="0"/>
              <a:t>}&gt;</a:t>
            </a:r>
            <a:r>
              <a:rPr lang="en-IN" sz="1400" dirty="0" err="1"/>
              <a:t>xs</a:t>
            </a:r>
            <a:r>
              <a:rPr lang="en-IN" sz="1400" dirty="0"/>
              <a:t>=3&lt;/Paper&gt;</a:t>
            </a:r>
          </a:p>
          <a:p>
            <a:r>
              <a:rPr lang="en-IN" sz="1400" dirty="0"/>
              <a:t>	&lt;/Grid&gt;</a:t>
            </a:r>
          </a:p>
          <a:p>
            <a:r>
              <a:rPr lang="en-IN" sz="1400" dirty="0"/>
              <a:t>	&lt;Grid item </a:t>
            </a:r>
            <a:r>
              <a:rPr lang="en-IN" sz="1400" dirty="0" err="1"/>
              <a:t>xs</a:t>
            </a:r>
            <a:r>
              <a:rPr lang="en-IN" sz="1400" dirty="0"/>
              <a:t>={3}&gt;</a:t>
            </a:r>
          </a:p>
          <a:p>
            <a:r>
              <a:rPr lang="en-IN" sz="1400" dirty="0"/>
              <a:t>		&lt;Paper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classes.paper</a:t>
            </a:r>
            <a:r>
              <a:rPr lang="en-IN" sz="1400" dirty="0"/>
              <a:t>}&gt;</a:t>
            </a:r>
            <a:r>
              <a:rPr lang="en-IN" sz="1400" dirty="0" err="1"/>
              <a:t>xs</a:t>
            </a:r>
            <a:r>
              <a:rPr lang="en-IN" sz="1400" dirty="0"/>
              <a:t>=3&lt;/Paper&gt;</a:t>
            </a:r>
          </a:p>
          <a:p>
            <a:r>
              <a:rPr lang="en-IN" sz="1400" dirty="0"/>
              <a:t>	&lt;/Grid&gt;</a:t>
            </a:r>
          </a:p>
          <a:p>
            <a:r>
              <a:rPr lang="en-IN" sz="1400" dirty="0"/>
              <a:t>	&lt;Grid item </a:t>
            </a:r>
            <a:r>
              <a:rPr lang="en-IN" sz="1400" dirty="0" err="1"/>
              <a:t>xs</a:t>
            </a:r>
            <a:r>
              <a:rPr lang="en-IN" sz="1400" dirty="0"/>
              <a:t>={3}&gt;</a:t>
            </a:r>
          </a:p>
          <a:p>
            <a:r>
              <a:rPr lang="en-IN" sz="1400" dirty="0"/>
              <a:t>		&lt;Paper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classes.paper</a:t>
            </a:r>
            <a:r>
              <a:rPr lang="en-IN" sz="1400" dirty="0"/>
              <a:t>}&gt;</a:t>
            </a:r>
            <a:r>
              <a:rPr lang="en-IN" sz="1400" dirty="0" err="1"/>
              <a:t>xs</a:t>
            </a:r>
            <a:r>
              <a:rPr lang="en-IN" sz="1400" dirty="0"/>
              <a:t>=3&lt;/Paper&gt;</a:t>
            </a:r>
          </a:p>
          <a:p>
            <a:r>
              <a:rPr lang="en-IN" sz="1400" dirty="0"/>
              <a:t>	&lt;/Grid&gt;</a:t>
            </a:r>
          </a:p>
          <a:p>
            <a:r>
              <a:rPr lang="en-IN" sz="1400" dirty="0"/>
              <a:t>&lt;/Grid&gt;</a:t>
            </a:r>
          </a:p>
        </p:txBody>
      </p:sp>
    </p:spTree>
    <p:extLst>
      <p:ext uri="{BB962C8B-B14F-4D97-AF65-F5344CB8AC3E}">
        <p14:creationId xmlns:p14="http://schemas.microsoft.com/office/powerpoint/2010/main" val="4110368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SIMPLE GRID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83650-EDE7-42BF-B5CF-F413C17BB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5" y="1707614"/>
            <a:ext cx="8099852" cy="27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02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9312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GRID with Breakpoints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0AF7C1-2EA2-4AE2-A4B0-BD5D08648241}"/>
              </a:ext>
            </a:extLst>
          </p:cNvPr>
          <p:cNvSpPr/>
          <p:nvPr/>
        </p:nvSpPr>
        <p:spPr>
          <a:xfrm>
            <a:off x="552994" y="1213562"/>
            <a:ext cx="816169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>
                <a:latin typeface="MonoLisa"/>
              </a:rPr>
              <a:t>&lt;Grid container spacing={3}&gt;</a:t>
            </a:r>
          </a:p>
          <a:p>
            <a:r>
              <a:rPr lang="en-IN" sz="1700" dirty="0">
                <a:latin typeface="MonoLisa"/>
              </a:rPr>
              <a:t>	&lt;Grid item 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={12}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={9}&gt;</a:t>
            </a:r>
          </a:p>
          <a:p>
            <a:r>
              <a:rPr lang="en-IN" sz="1700" dirty="0">
                <a:latin typeface="MonoLisa"/>
              </a:rPr>
              <a:t>	&lt;Paper </a:t>
            </a:r>
            <a:r>
              <a:rPr lang="en-IN" sz="1700" dirty="0" err="1">
                <a:latin typeface="MonoLisa"/>
              </a:rPr>
              <a:t>className</a:t>
            </a:r>
            <a:r>
              <a:rPr lang="en-IN" sz="1700" dirty="0">
                <a:latin typeface="MonoLisa"/>
              </a:rPr>
              <a:t>={</a:t>
            </a:r>
            <a:r>
              <a:rPr lang="en-IN" sz="1700" dirty="0" err="1">
                <a:latin typeface="MonoLisa"/>
              </a:rPr>
              <a:t>classes.paper</a:t>
            </a:r>
            <a:r>
              <a:rPr lang="en-IN" sz="1700" dirty="0">
                <a:latin typeface="MonoLisa"/>
              </a:rPr>
              <a:t>}&gt;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=12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=9&lt;/Paper&gt;</a:t>
            </a:r>
          </a:p>
          <a:p>
            <a:r>
              <a:rPr lang="en-IN" sz="1700" dirty="0">
                <a:latin typeface="MonoLisa"/>
              </a:rPr>
              <a:t>	&lt;/Grid&gt;</a:t>
            </a:r>
          </a:p>
          <a:p>
            <a:r>
              <a:rPr lang="en-IN" sz="1700" dirty="0">
                <a:latin typeface="MonoLisa"/>
              </a:rPr>
              <a:t>	&lt;Grid item 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={12}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={3}&gt;</a:t>
            </a:r>
          </a:p>
          <a:p>
            <a:r>
              <a:rPr lang="en-IN" sz="1700" dirty="0">
                <a:latin typeface="MonoLisa"/>
              </a:rPr>
              <a:t>	&lt;Paper </a:t>
            </a:r>
            <a:r>
              <a:rPr lang="en-IN" sz="1700" dirty="0" err="1">
                <a:latin typeface="MonoLisa"/>
              </a:rPr>
              <a:t>className</a:t>
            </a:r>
            <a:r>
              <a:rPr lang="en-IN" sz="1700" dirty="0">
                <a:latin typeface="MonoLisa"/>
              </a:rPr>
              <a:t>={</a:t>
            </a:r>
            <a:r>
              <a:rPr lang="en-IN" sz="1700" dirty="0" err="1">
                <a:latin typeface="MonoLisa"/>
              </a:rPr>
              <a:t>classes.paper</a:t>
            </a:r>
            <a:r>
              <a:rPr lang="en-IN" sz="1700" dirty="0">
                <a:latin typeface="MonoLisa"/>
              </a:rPr>
              <a:t>}&gt;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=12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=3&lt;/Paper&gt;</a:t>
            </a:r>
          </a:p>
          <a:p>
            <a:r>
              <a:rPr lang="en-IN" sz="1700" dirty="0">
                <a:latin typeface="MonoLisa"/>
              </a:rPr>
              <a:t>	&lt;/Grid&gt;</a:t>
            </a:r>
          </a:p>
          <a:p>
            <a:r>
              <a:rPr lang="en-IN" sz="1700" dirty="0">
                <a:latin typeface="MonoLisa"/>
              </a:rPr>
              <a:t>	&lt;Grid item 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={6}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={3}&gt;</a:t>
            </a:r>
          </a:p>
          <a:p>
            <a:r>
              <a:rPr lang="en-IN" sz="1700" dirty="0">
                <a:latin typeface="MonoLisa"/>
              </a:rPr>
              <a:t>	&lt;Paper </a:t>
            </a:r>
            <a:r>
              <a:rPr lang="en-IN" sz="1700" dirty="0" err="1">
                <a:latin typeface="MonoLisa"/>
              </a:rPr>
              <a:t>cla</a:t>
            </a:r>
            <a:r>
              <a:rPr lang="en-IN" sz="1700" dirty="0">
                <a:latin typeface="MonoLisa"/>
              </a:rPr>
              <a:t>	</a:t>
            </a:r>
            <a:r>
              <a:rPr lang="en-IN" sz="1700" dirty="0" err="1">
                <a:latin typeface="MonoLisa"/>
              </a:rPr>
              <a:t>ssName</a:t>
            </a:r>
            <a:r>
              <a:rPr lang="en-IN" sz="1700" dirty="0">
                <a:latin typeface="MonoLisa"/>
              </a:rPr>
              <a:t>={</a:t>
            </a:r>
            <a:r>
              <a:rPr lang="en-IN" sz="1700" dirty="0" err="1">
                <a:latin typeface="MonoLisa"/>
              </a:rPr>
              <a:t>classes.paper</a:t>
            </a:r>
            <a:r>
              <a:rPr lang="en-IN" sz="1700" dirty="0">
                <a:latin typeface="MonoLisa"/>
              </a:rPr>
              <a:t>}&gt;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=6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=3&lt;/Paper&gt;</a:t>
            </a:r>
          </a:p>
          <a:p>
            <a:r>
              <a:rPr lang="en-IN" sz="1700" dirty="0">
                <a:latin typeface="MonoLisa"/>
              </a:rPr>
              <a:t>	&lt;/Grid&gt;</a:t>
            </a:r>
          </a:p>
          <a:p>
            <a:r>
              <a:rPr lang="en-IN" sz="1700" dirty="0">
                <a:latin typeface="MonoLisa"/>
              </a:rPr>
              <a:t>	&lt;Grid item 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={6}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={3}&gt;</a:t>
            </a:r>
          </a:p>
          <a:p>
            <a:r>
              <a:rPr lang="en-IN" sz="1700" dirty="0">
                <a:latin typeface="MonoLisa"/>
              </a:rPr>
              <a:t>	&lt;Paper </a:t>
            </a:r>
            <a:r>
              <a:rPr lang="en-IN" sz="1700" dirty="0" err="1">
                <a:latin typeface="MonoLisa"/>
              </a:rPr>
              <a:t>className</a:t>
            </a:r>
            <a:r>
              <a:rPr lang="en-IN" sz="1700" dirty="0">
                <a:latin typeface="MonoLisa"/>
              </a:rPr>
              <a:t>={</a:t>
            </a:r>
            <a:r>
              <a:rPr lang="en-IN" sz="1700" dirty="0" err="1">
                <a:latin typeface="MonoLisa"/>
              </a:rPr>
              <a:t>classes.paper</a:t>
            </a:r>
            <a:r>
              <a:rPr lang="en-IN" sz="1700" dirty="0">
                <a:latin typeface="MonoLisa"/>
              </a:rPr>
              <a:t>}&gt;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=6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=3&lt;/Paper&gt;</a:t>
            </a:r>
          </a:p>
          <a:p>
            <a:r>
              <a:rPr lang="en-IN" sz="1700" dirty="0">
                <a:latin typeface="MonoLisa"/>
              </a:rPr>
              <a:t>	&lt;/Grid&gt;	</a:t>
            </a:r>
          </a:p>
          <a:p>
            <a:r>
              <a:rPr lang="en-IN" sz="1700" dirty="0">
                <a:latin typeface="MonoLisa"/>
              </a:rPr>
              <a:t>	&lt;Grid item 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={6}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={3}&gt;</a:t>
            </a:r>
          </a:p>
          <a:p>
            <a:r>
              <a:rPr lang="en-IN" sz="1700" dirty="0">
                <a:latin typeface="MonoLisa"/>
              </a:rPr>
              <a:t>	&lt;Paper </a:t>
            </a:r>
            <a:r>
              <a:rPr lang="en-IN" sz="1700" dirty="0" err="1">
                <a:latin typeface="MonoLisa"/>
              </a:rPr>
              <a:t>className</a:t>
            </a:r>
            <a:r>
              <a:rPr lang="en-IN" sz="1700" dirty="0">
                <a:latin typeface="MonoLisa"/>
              </a:rPr>
              <a:t>={</a:t>
            </a:r>
            <a:r>
              <a:rPr lang="en-IN" sz="1700" dirty="0" err="1">
                <a:latin typeface="MonoLisa"/>
              </a:rPr>
              <a:t>classes.paper</a:t>
            </a:r>
            <a:r>
              <a:rPr lang="en-IN" sz="1700" dirty="0">
                <a:latin typeface="MonoLisa"/>
              </a:rPr>
              <a:t>}&gt;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=6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=3&lt;/Paper&gt;</a:t>
            </a:r>
          </a:p>
          <a:p>
            <a:r>
              <a:rPr lang="en-IN" sz="1700" dirty="0">
                <a:latin typeface="MonoLisa"/>
              </a:rPr>
              <a:t>	&lt;/Grid&gt;</a:t>
            </a:r>
          </a:p>
          <a:p>
            <a:r>
              <a:rPr lang="en-IN" sz="1700" dirty="0">
                <a:latin typeface="MonoLisa"/>
              </a:rPr>
              <a:t>	&lt;Grid item 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={6}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={3}&gt;</a:t>
            </a:r>
          </a:p>
          <a:p>
            <a:r>
              <a:rPr lang="en-IN" sz="1700" dirty="0">
                <a:latin typeface="MonoLisa"/>
              </a:rPr>
              <a:t>	&lt;Paper </a:t>
            </a:r>
            <a:r>
              <a:rPr lang="en-IN" sz="1700" dirty="0" err="1">
                <a:latin typeface="MonoLisa"/>
              </a:rPr>
              <a:t>className</a:t>
            </a:r>
            <a:r>
              <a:rPr lang="en-IN" sz="1700" dirty="0">
                <a:latin typeface="MonoLisa"/>
              </a:rPr>
              <a:t>={</a:t>
            </a:r>
            <a:r>
              <a:rPr lang="en-IN" sz="1700" dirty="0" err="1">
                <a:latin typeface="MonoLisa"/>
              </a:rPr>
              <a:t>classes.paper</a:t>
            </a:r>
            <a:r>
              <a:rPr lang="en-IN" sz="1700" dirty="0">
                <a:latin typeface="MonoLisa"/>
              </a:rPr>
              <a:t>}&gt;</a:t>
            </a:r>
            <a:r>
              <a:rPr lang="en-IN" sz="1700" dirty="0" err="1">
                <a:latin typeface="MonoLisa"/>
              </a:rPr>
              <a:t>xs</a:t>
            </a:r>
            <a:r>
              <a:rPr lang="en-IN" sz="1700" dirty="0">
                <a:latin typeface="MonoLisa"/>
              </a:rPr>
              <a:t>=6 </a:t>
            </a:r>
            <a:r>
              <a:rPr lang="en-IN" sz="1700" dirty="0" err="1">
                <a:latin typeface="MonoLisa"/>
              </a:rPr>
              <a:t>sm</a:t>
            </a:r>
            <a:r>
              <a:rPr lang="en-IN" sz="1700" dirty="0">
                <a:latin typeface="MonoLisa"/>
              </a:rPr>
              <a:t>=3&lt;/Paper&gt;</a:t>
            </a:r>
          </a:p>
          <a:p>
            <a:r>
              <a:rPr lang="en-IN" sz="1700" dirty="0">
                <a:latin typeface="MonoLisa"/>
              </a:rPr>
              <a:t>	&lt;/Grid&gt;</a:t>
            </a:r>
          </a:p>
          <a:p>
            <a:r>
              <a:rPr lang="en-IN" sz="1700" dirty="0">
                <a:latin typeface="MonoLisa"/>
              </a:rPr>
              <a:t>&lt;/Grid&gt;</a:t>
            </a:r>
            <a:endParaRPr lang="en-IN" sz="1700" b="0" dirty="0">
              <a:effectLst/>
              <a:latin typeface="MonoLis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E516C-11A5-4493-87BE-58956A948C35}"/>
              </a:ext>
            </a:extLst>
          </p:cNvPr>
          <p:cNvSpPr/>
          <p:nvPr/>
        </p:nvSpPr>
        <p:spPr>
          <a:xfrm>
            <a:off x="6439359" y="4419871"/>
            <a:ext cx="2484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Roboto"/>
              </a:rPr>
              <a:t>Some columns have multiple widths defined, causing the layout to change at the defined breakpoint.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10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0675" y="683802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GRID with Breakpoints</a:t>
            </a:r>
          </a:p>
          <a:p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797A133-FDBC-455E-B527-8CD5CBE8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5" y="1311860"/>
            <a:ext cx="8361802" cy="26983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7BC53F-F475-4BDA-B175-D9F9861924EA}"/>
              </a:ext>
            </a:extLst>
          </p:cNvPr>
          <p:cNvSpPr/>
          <p:nvPr/>
        </p:nvSpPr>
        <p:spPr>
          <a:xfrm>
            <a:off x="440675" y="4108485"/>
            <a:ext cx="8361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rgbClr val="535A60"/>
                </a:solidFill>
                <a:latin typeface="Arial" panose="020B0604020202020204" pitchFamily="34" charset="0"/>
              </a:rPr>
              <a:t>A breakpoint is the range of predetermined screen sizes that have specific layout requirements.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535A60"/>
                </a:solidFill>
                <a:latin typeface="inherit"/>
              </a:rPr>
              <a:t>xs</a:t>
            </a:r>
            <a:r>
              <a:rPr lang="en-IN" dirty="0">
                <a:solidFill>
                  <a:srgbClr val="535A60"/>
                </a:solidFill>
                <a:latin typeface="inherit"/>
              </a:rPr>
              <a:t> (extra-small): 0px or larger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535A60"/>
                </a:solidFill>
                <a:latin typeface="inherit"/>
              </a:rPr>
              <a:t>sm</a:t>
            </a:r>
            <a:r>
              <a:rPr lang="en-IN" dirty="0">
                <a:solidFill>
                  <a:srgbClr val="535A60"/>
                </a:solidFill>
                <a:latin typeface="inherit"/>
              </a:rPr>
              <a:t> (small): 600px or larger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535A60"/>
                </a:solidFill>
                <a:latin typeface="inherit"/>
              </a:rPr>
              <a:t>md</a:t>
            </a:r>
            <a:r>
              <a:rPr lang="en-IN" dirty="0">
                <a:solidFill>
                  <a:srgbClr val="535A60"/>
                </a:solidFill>
                <a:latin typeface="inherit"/>
              </a:rPr>
              <a:t> (medium): 960px or larger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535A60"/>
                </a:solidFill>
                <a:latin typeface="inherit"/>
              </a:rPr>
              <a:t>lg</a:t>
            </a:r>
            <a:r>
              <a:rPr lang="en-IN" dirty="0">
                <a:solidFill>
                  <a:srgbClr val="535A60"/>
                </a:solidFill>
                <a:latin typeface="inherit"/>
              </a:rPr>
              <a:t> (large): 1280px or larger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535A60"/>
                </a:solidFill>
                <a:latin typeface="inherit"/>
              </a:rPr>
              <a:t>xl</a:t>
            </a:r>
            <a:r>
              <a:rPr lang="en-IN" dirty="0">
                <a:solidFill>
                  <a:srgbClr val="535A60"/>
                </a:solidFill>
                <a:latin typeface="inherit"/>
              </a:rPr>
              <a:t> (extra-large): 1920px or larger</a:t>
            </a:r>
            <a:endParaRPr lang="en-IN" b="0" i="0" dirty="0">
              <a:solidFill>
                <a:srgbClr val="535A6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91128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Font Icons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994" y="1081359"/>
            <a:ext cx="81833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In order to use the Font Icon component, you must first add the Material Icons font.</a:t>
            </a:r>
          </a:p>
          <a:p>
            <a:endParaRPr lang="en-IN" dirty="0"/>
          </a:p>
          <a:p>
            <a:r>
              <a:rPr lang="en-IN" dirty="0"/>
              <a:t>Material Icons are delightful, beautifully crafted symbols for common actions and items.</a:t>
            </a:r>
          </a:p>
          <a:p>
            <a:endParaRPr lang="en-IN" dirty="0"/>
          </a:p>
          <a:p>
            <a:r>
              <a:rPr lang="en-IN" dirty="0"/>
              <a:t>For instance, via Google Web Fonts:</a:t>
            </a:r>
          </a:p>
          <a:p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</a:p>
          <a:p>
            <a:r>
              <a:rPr lang="en-IN" dirty="0" err="1"/>
              <a:t>href</a:t>
            </a:r>
            <a:r>
              <a:rPr lang="en-IN" dirty="0"/>
              <a:t>="https://fonts.googleapis.com/icon? family=</a:t>
            </a:r>
            <a:r>
              <a:rPr lang="en-IN" dirty="0" err="1"/>
              <a:t>Material+Icons</a:t>
            </a:r>
            <a:r>
              <a:rPr lang="en-IN" dirty="0"/>
              <a:t>"&gt;</a:t>
            </a:r>
          </a:p>
          <a:p>
            <a:endParaRPr lang="en-IN" dirty="0"/>
          </a:p>
          <a:p>
            <a:r>
              <a:rPr lang="en-IN" dirty="0"/>
              <a:t>Icon will set the correct class name for the Material icon font. </a:t>
            </a:r>
          </a:p>
          <a:p>
            <a:endParaRPr lang="en-IN" dirty="0"/>
          </a:p>
          <a:p>
            <a:r>
              <a:rPr lang="en-IN" dirty="0"/>
              <a:t>For other fonts, you must supply the class name using the Icon component's </a:t>
            </a:r>
            <a:r>
              <a:rPr lang="en-IN" dirty="0" err="1"/>
              <a:t>className</a:t>
            </a:r>
            <a:r>
              <a:rPr lang="en-IN" dirty="0"/>
              <a:t> property.</a:t>
            </a:r>
          </a:p>
          <a:p>
            <a:endParaRPr lang="en-IN" dirty="0"/>
          </a:p>
          <a:p>
            <a:r>
              <a:rPr lang="en-IN" dirty="0"/>
              <a:t>To use an icon simply wrap the icon name (font ligature) with the Icon component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19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Font Icons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For example:</a:t>
            </a:r>
          </a:p>
          <a:p>
            <a:endParaRPr lang="en-IN" dirty="0"/>
          </a:p>
          <a:p>
            <a:r>
              <a:rPr lang="en-IN" dirty="0"/>
              <a:t>import Icon from '@material-</a:t>
            </a:r>
            <a:r>
              <a:rPr lang="en-IN" dirty="0" err="1"/>
              <a:t>ui</a:t>
            </a:r>
            <a:r>
              <a:rPr lang="en-IN" dirty="0"/>
              <a:t>/core/Icon’;</a:t>
            </a:r>
          </a:p>
          <a:p>
            <a:endParaRPr lang="en-IN" dirty="0"/>
          </a:p>
          <a:p>
            <a:r>
              <a:rPr lang="en-IN" dirty="0"/>
              <a:t>&lt;Icon&gt;star&lt;/Icon&gt;</a:t>
            </a:r>
          </a:p>
          <a:p>
            <a:endParaRPr lang="en-IN" dirty="0"/>
          </a:p>
          <a:p>
            <a:r>
              <a:rPr lang="en-IN" dirty="0"/>
              <a:t>Optionally, you can set the icon </a:t>
            </a:r>
            <a:r>
              <a:rPr lang="en-IN" dirty="0" err="1"/>
              <a:t>color</a:t>
            </a:r>
            <a:r>
              <a:rPr lang="en-IN" dirty="0"/>
              <a:t> using one of the theme </a:t>
            </a:r>
            <a:r>
              <a:rPr lang="en-IN" dirty="0" err="1"/>
              <a:t>color</a:t>
            </a:r>
            <a:r>
              <a:rPr lang="en-IN" dirty="0"/>
              <a:t> properties: </a:t>
            </a:r>
          </a:p>
          <a:p>
            <a:r>
              <a:rPr lang="en-IN" dirty="0"/>
              <a:t>primary, secondary, action, error &amp; disabled.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59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Font Material Icon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function Icons(props)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const</a:t>
            </a:r>
            <a:r>
              <a:rPr lang="en-IN" sz="1400" dirty="0"/>
              <a:t> { classes } = props;</a:t>
            </a:r>
          </a:p>
          <a:p>
            <a:endParaRPr lang="en-IN" sz="1400" dirty="0"/>
          </a:p>
          <a:p>
            <a:r>
              <a:rPr lang="en-IN" sz="1400" dirty="0"/>
              <a:t>  return (</a:t>
            </a:r>
          </a:p>
          <a:p>
            <a:r>
              <a:rPr lang="en-IN" sz="1400" dirty="0"/>
              <a:t>    &lt;div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classes.root</a:t>
            </a:r>
            <a:r>
              <a:rPr lang="en-IN" sz="1400" dirty="0"/>
              <a:t>}&gt;</a:t>
            </a:r>
          </a:p>
          <a:p>
            <a:r>
              <a:rPr lang="en-IN" sz="1400" dirty="0"/>
              <a:t>      &lt;Icon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classes.icon</a:t>
            </a:r>
            <a:r>
              <a:rPr lang="en-IN" sz="1400" dirty="0"/>
              <a:t>}&gt;</a:t>
            </a:r>
            <a:r>
              <a:rPr lang="en-IN" sz="1400" dirty="0" err="1"/>
              <a:t>add_circle</a:t>
            </a:r>
            <a:r>
              <a:rPr lang="en-IN" sz="1400" dirty="0"/>
              <a:t>&lt;/Icon&gt;</a:t>
            </a:r>
          </a:p>
          <a:p>
            <a:r>
              <a:rPr lang="en-IN" sz="1400" dirty="0"/>
              <a:t>      &lt;Icon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classes.icon</a:t>
            </a:r>
            <a:r>
              <a:rPr lang="en-IN" sz="1400" dirty="0"/>
              <a:t>} </a:t>
            </a:r>
            <a:r>
              <a:rPr lang="en-IN" sz="1400" dirty="0" err="1"/>
              <a:t>color</a:t>
            </a:r>
            <a:r>
              <a:rPr lang="en-IN" sz="1400" dirty="0"/>
              <a:t>="primary"&gt;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add_circle</a:t>
            </a:r>
            <a:endParaRPr lang="en-IN" sz="1400" dirty="0"/>
          </a:p>
          <a:p>
            <a:r>
              <a:rPr lang="en-IN" sz="1400" dirty="0"/>
              <a:t>      &lt;/Icon&gt;</a:t>
            </a:r>
          </a:p>
          <a:p>
            <a:r>
              <a:rPr lang="en-IN" sz="1400" dirty="0"/>
              <a:t>      &lt;Icon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classes.icon</a:t>
            </a:r>
            <a:r>
              <a:rPr lang="en-IN" sz="1400" dirty="0"/>
              <a:t>} </a:t>
            </a:r>
            <a:r>
              <a:rPr lang="en-IN" sz="1400" dirty="0" err="1"/>
              <a:t>color</a:t>
            </a:r>
            <a:r>
              <a:rPr lang="en-IN" sz="1400" dirty="0"/>
              <a:t>="secondary"&gt;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add_circle</a:t>
            </a:r>
            <a:endParaRPr lang="en-IN" sz="1400" dirty="0"/>
          </a:p>
          <a:p>
            <a:r>
              <a:rPr lang="en-IN" sz="1400" dirty="0"/>
              <a:t>      &lt;/Icon&gt;</a:t>
            </a:r>
          </a:p>
          <a:p>
            <a:r>
              <a:rPr lang="en-IN" sz="1400" dirty="0"/>
              <a:t>      &lt;Icon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classes.icon</a:t>
            </a:r>
            <a:r>
              <a:rPr lang="en-IN" sz="1400" dirty="0"/>
              <a:t>} </a:t>
            </a:r>
            <a:r>
              <a:rPr lang="en-IN" sz="1400" dirty="0" err="1"/>
              <a:t>color</a:t>
            </a:r>
            <a:r>
              <a:rPr lang="en-IN" sz="1400" dirty="0"/>
              <a:t>="action"&gt;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add_circle</a:t>
            </a:r>
            <a:endParaRPr lang="en-IN" sz="1400" dirty="0"/>
          </a:p>
          <a:p>
            <a:r>
              <a:rPr lang="en-IN" sz="1400" dirty="0"/>
              <a:t>      &lt;/Icon&gt;</a:t>
            </a:r>
          </a:p>
          <a:p>
            <a:r>
              <a:rPr lang="en-IN" sz="1400" dirty="0"/>
              <a:t>      &lt;Icon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classes.iconHover</a:t>
            </a:r>
            <a:r>
              <a:rPr lang="en-IN" sz="1400" dirty="0"/>
              <a:t>} </a:t>
            </a:r>
            <a:r>
              <a:rPr lang="en-IN" sz="1400" dirty="0" err="1"/>
              <a:t>color</a:t>
            </a:r>
            <a:r>
              <a:rPr lang="en-IN" sz="1400" dirty="0"/>
              <a:t>="error" style={{ </a:t>
            </a:r>
            <a:r>
              <a:rPr lang="en-IN" sz="1400" dirty="0" err="1"/>
              <a:t>fontSize</a:t>
            </a:r>
            <a:r>
              <a:rPr lang="en-IN" sz="1400" dirty="0"/>
              <a:t>: 30 }}&gt;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add_circle</a:t>
            </a:r>
            <a:endParaRPr lang="en-IN" sz="1400" dirty="0"/>
          </a:p>
          <a:p>
            <a:r>
              <a:rPr lang="en-IN" sz="1400" dirty="0"/>
              <a:t>      &lt;/Icon&gt;</a:t>
            </a:r>
          </a:p>
          <a:p>
            <a:r>
              <a:rPr lang="en-IN" sz="1400" dirty="0"/>
              <a:t>      &lt;Icon </a:t>
            </a:r>
            <a:r>
              <a:rPr lang="en-IN" sz="1400" dirty="0" err="1"/>
              <a:t>className</a:t>
            </a:r>
            <a:r>
              <a:rPr lang="en-IN" sz="1400" dirty="0"/>
              <a:t>={</a:t>
            </a:r>
            <a:r>
              <a:rPr lang="en-IN" sz="1400" dirty="0" err="1"/>
              <a:t>classes.icon</a:t>
            </a:r>
            <a:r>
              <a:rPr lang="en-IN" sz="1400" dirty="0"/>
              <a:t>} </a:t>
            </a:r>
            <a:r>
              <a:rPr lang="en-IN" sz="1400" dirty="0" err="1"/>
              <a:t>color</a:t>
            </a:r>
            <a:r>
              <a:rPr lang="en-IN" sz="1400" dirty="0"/>
              <a:t>="disabled" </a:t>
            </a:r>
            <a:r>
              <a:rPr lang="en-IN" sz="1400" dirty="0" err="1"/>
              <a:t>fontSize</a:t>
            </a:r>
            <a:r>
              <a:rPr lang="en-IN" sz="1400" dirty="0"/>
              <a:t>="large"&gt;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add_circle</a:t>
            </a:r>
            <a:endParaRPr lang="en-IN" sz="1400" dirty="0"/>
          </a:p>
          <a:p>
            <a:r>
              <a:rPr lang="en-IN" sz="1400" dirty="0"/>
              <a:t>      &lt;/Icon&gt;</a:t>
            </a:r>
          </a:p>
          <a:p>
            <a:r>
              <a:rPr lang="en-IN" sz="1400" dirty="0"/>
              <a:t>    &lt;/div&gt;</a:t>
            </a:r>
          </a:p>
          <a:p>
            <a:r>
              <a:rPr lang="en-IN" sz="1400" dirty="0"/>
              <a:t>  );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C9FC4-C19B-4323-8E70-BF52EF860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71" y="5411875"/>
            <a:ext cx="3060857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8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SVG Icons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order to use prebuilt SVG Material icons, you must first install the </a:t>
            </a:r>
          </a:p>
          <a:p>
            <a:r>
              <a:rPr lang="en-IN" dirty="0"/>
              <a:t>@material-</a:t>
            </a:r>
            <a:r>
              <a:rPr lang="en-IN" dirty="0" err="1"/>
              <a:t>ui</a:t>
            </a:r>
            <a:r>
              <a:rPr lang="en-IN" dirty="0"/>
              <a:t>/icons package:</a:t>
            </a:r>
          </a:p>
          <a:p>
            <a:endParaRPr lang="en-IN" dirty="0"/>
          </a:p>
          <a:p>
            <a:r>
              <a:rPr lang="en-IN" i="1" dirty="0"/>
              <a:t>npm install @material-</a:t>
            </a:r>
            <a:r>
              <a:rPr lang="en-IN" i="1" dirty="0" err="1"/>
              <a:t>ui</a:t>
            </a:r>
            <a:r>
              <a:rPr lang="en-IN" i="1" dirty="0"/>
              <a:t>/icons</a:t>
            </a:r>
          </a:p>
          <a:p>
            <a:endParaRPr lang="en-IN" dirty="0"/>
          </a:p>
          <a:p>
            <a:r>
              <a:rPr lang="en-IN" b="1" u="sng" dirty="0"/>
              <a:t>Font vs SVG. Which approach to use?</a:t>
            </a:r>
          </a:p>
          <a:p>
            <a:endParaRPr lang="en-IN" dirty="0"/>
          </a:p>
          <a:p>
            <a:r>
              <a:rPr lang="en-IN" dirty="0"/>
              <a:t>Both approaches work fine, however, there are some subtle differences, especially in terms of performance and rendering quality. </a:t>
            </a:r>
          </a:p>
          <a:p>
            <a:endParaRPr lang="en-IN" dirty="0"/>
          </a:p>
          <a:p>
            <a:r>
              <a:rPr lang="en-IN" dirty="0"/>
              <a:t>Whenever possible SVG is preferred as it allows code splitting, supports more icons, renders faster and better.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317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00321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Material Design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Material is a design system created by Google to help teams build high-quality digital experiences for Android, iOS, Flutter, and the web.</a:t>
            </a:r>
          </a:p>
          <a:p>
            <a:endParaRPr lang="en-IN" dirty="0"/>
          </a:p>
          <a:p>
            <a:r>
              <a:rPr lang="en-IN" dirty="0"/>
              <a:t>Material Design is inspired by the physical world and its textures, including how they reflect light and cast shadows.</a:t>
            </a:r>
          </a:p>
          <a:p>
            <a:r>
              <a:rPr lang="en-US" dirty="0"/>
              <a:t> </a:t>
            </a:r>
          </a:p>
          <a:p>
            <a:r>
              <a:rPr lang="en-IN" dirty="0"/>
              <a:t>Material Design is guided by print design methods — typography, grids, space, scale, </a:t>
            </a:r>
            <a:r>
              <a:rPr lang="en-IN" dirty="0" err="1"/>
              <a:t>color</a:t>
            </a:r>
            <a:r>
              <a:rPr lang="en-IN" dirty="0"/>
              <a:t>, and imagery — to create hierarchy, meaning, and focus that immerse viewers in the experience.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A64CE-1065-492C-8C55-41CE80AA2F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5" y="4352883"/>
            <a:ext cx="3675025" cy="1645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528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</a:t>
            </a:r>
            <a:r>
              <a:rPr lang="en-IN" dirty="0" err="1"/>
              <a:t>IconButton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Material UI's </a:t>
            </a:r>
            <a:r>
              <a:rPr lang="en-IN" dirty="0" err="1"/>
              <a:t>IconButton</a:t>
            </a:r>
            <a:r>
              <a:rPr lang="en-IN" dirty="0"/>
              <a:t> is similar to the Material UI Button except it has a circular ripple designed for a single icon element.</a:t>
            </a:r>
          </a:p>
          <a:p>
            <a:endParaRPr lang="en-IN" sz="1400" dirty="0"/>
          </a:p>
          <a:p>
            <a:r>
              <a:rPr lang="en-IN" dirty="0"/>
              <a:t>Various Icons we can render inside </a:t>
            </a:r>
            <a:r>
              <a:rPr lang="en-IN" dirty="0" err="1"/>
              <a:t>IconButton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Icon buttons are commonly found in app bars and toolbars.</a:t>
            </a:r>
          </a:p>
          <a:p>
            <a:endParaRPr lang="en-IN" dirty="0"/>
          </a:p>
          <a:p>
            <a:r>
              <a:rPr lang="en-IN" dirty="0"/>
              <a:t>Icons are also appropriate for toggle buttons that allow a single choice to be selected or deselected, such as adding or removing a star to an item.</a:t>
            </a:r>
          </a:p>
          <a:p>
            <a:endParaRPr lang="en-IN" dirty="0"/>
          </a:p>
          <a:p>
            <a:endParaRPr lang="en-IN" dirty="0"/>
          </a:p>
          <a:p>
            <a:endParaRPr lang="en-IN" sz="1400" dirty="0"/>
          </a:p>
          <a:p>
            <a:r>
              <a:rPr lang="en-IN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0955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</a:t>
            </a:r>
            <a:r>
              <a:rPr lang="en-IN" dirty="0" err="1"/>
              <a:t>IconButton</a:t>
            </a:r>
            <a:r>
              <a:rPr lang="en-IN" dirty="0"/>
              <a:t> Example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import React from "react";</a:t>
            </a:r>
          </a:p>
          <a:p>
            <a:r>
              <a:rPr lang="en-IN" sz="1700" dirty="0"/>
              <a:t>import </a:t>
            </a:r>
            <a:r>
              <a:rPr lang="en-IN" sz="1700" dirty="0" err="1"/>
              <a:t>ReactDOM</a:t>
            </a:r>
            <a:r>
              <a:rPr lang="en-IN" sz="1700" dirty="0"/>
              <a:t> from "react-</a:t>
            </a:r>
            <a:r>
              <a:rPr lang="en-IN" sz="1700" dirty="0" err="1"/>
              <a:t>dom</a:t>
            </a:r>
            <a:r>
              <a:rPr lang="en-IN" sz="1700" dirty="0"/>
              <a:t>";</a:t>
            </a:r>
          </a:p>
          <a:p>
            <a:r>
              <a:rPr lang="en-IN" sz="1700" dirty="0"/>
              <a:t>import { </a:t>
            </a:r>
            <a:r>
              <a:rPr lang="en-IN" sz="1700" dirty="0" err="1"/>
              <a:t>withStyles</a:t>
            </a:r>
            <a:r>
              <a:rPr lang="en-IN" sz="1700" dirty="0"/>
              <a:t> } from "@material-</a:t>
            </a:r>
            <a:r>
              <a:rPr lang="en-IN" sz="1700" dirty="0" err="1"/>
              <a:t>ui</a:t>
            </a:r>
            <a:r>
              <a:rPr lang="en-IN" sz="1700" dirty="0"/>
              <a:t>/core/styles";</a:t>
            </a:r>
          </a:p>
          <a:p>
            <a:r>
              <a:rPr lang="en-IN" sz="1700" dirty="0"/>
              <a:t>import Typography from "@material-</a:t>
            </a:r>
            <a:r>
              <a:rPr lang="en-IN" sz="1700" dirty="0" err="1"/>
              <a:t>ui</a:t>
            </a:r>
            <a:r>
              <a:rPr lang="en-IN" sz="1700" dirty="0"/>
              <a:t>/core/Typography";</a:t>
            </a:r>
          </a:p>
          <a:p>
            <a:r>
              <a:rPr lang="en-IN" sz="1700" dirty="0"/>
              <a:t>import Button from "@material-</a:t>
            </a:r>
            <a:r>
              <a:rPr lang="en-IN" sz="1700" dirty="0" err="1"/>
              <a:t>ui</a:t>
            </a:r>
            <a:r>
              <a:rPr lang="en-IN" sz="1700" dirty="0"/>
              <a:t>/core/Button";</a:t>
            </a:r>
          </a:p>
          <a:p>
            <a:r>
              <a:rPr lang="en-IN" sz="1700" dirty="0"/>
              <a:t>import </a:t>
            </a:r>
            <a:r>
              <a:rPr lang="en-IN" sz="1700" dirty="0" err="1"/>
              <a:t>IconButton</a:t>
            </a:r>
            <a:r>
              <a:rPr lang="en-IN" sz="1700" dirty="0"/>
              <a:t> from "@material-</a:t>
            </a:r>
            <a:r>
              <a:rPr lang="en-IN" sz="1700" dirty="0" err="1"/>
              <a:t>ui</a:t>
            </a:r>
            <a:r>
              <a:rPr lang="en-IN" sz="1700" dirty="0"/>
              <a:t>/core/</a:t>
            </a:r>
            <a:r>
              <a:rPr lang="en-IN" sz="1700" dirty="0" err="1"/>
              <a:t>IconButton</a:t>
            </a:r>
            <a:r>
              <a:rPr lang="en-IN" sz="1700" dirty="0"/>
              <a:t>";</a:t>
            </a:r>
          </a:p>
          <a:p>
            <a:r>
              <a:rPr lang="en-IN" sz="1700" dirty="0"/>
              <a:t>import </a:t>
            </a:r>
            <a:r>
              <a:rPr lang="en-IN" sz="1700" dirty="0" err="1"/>
              <a:t>SmileIcon</a:t>
            </a:r>
            <a:r>
              <a:rPr lang="en-IN" sz="1700" dirty="0"/>
              <a:t> from "@material-</a:t>
            </a:r>
            <a:r>
              <a:rPr lang="en-IN" sz="1700" dirty="0" err="1"/>
              <a:t>ui</a:t>
            </a:r>
            <a:r>
              <a:rPr lang="en-IN" sz="1700" dirty="0"/>
              <a:t>/icons/Mood";</a:t>
            </a:r>
          </a:p>
          <a:p>
            <a:br>
              <a:rPr lang="en-IN" sz="1700" dirty="0"/>
            </a:br>
            <a:r>
              <a:rPr lang="en-IN" sz="1700" dirty="0"/>
              <a:t>function </a:t>
            </a:r>
            <a:r>
              <a:rPr lang="en-IN" sz="1700" dirty="0" err="1"/>
              <a:t>sayHi</a:t>
            </a:r>
            <a:r>
              <a:rPr lang="en-IN" sz="1700" dirty="0"/>
              <a:t>() {</a:t>
            </a:r>
          </a:p>
          <a:p>
            <a:r>
              <a:rPr lang="en-IN" sz="1700" dirty="0"/>
              <a:t>console.log("Hello!");</a:t>
            </a:r>
          </a:p>
          <a:p>
            <a:r>
              <a:rPr lang="en-IN" sz="1700" dirty="0"/>
              <a:t>}</a:t>
            </a:r>
          </a:p>
          <a:p>
            <a:br>
              <a:rPr lang="en-IN" sz="1700" dirty="0"/>
            </a:br>
            <a:r>
              <a:rPr lang="en-IN" sz="1700" dirty="0" err="1"/>
              <a:t>const</a:t>
            </a:r>
            <a:r>
              <a:rPr lang="en-IN" sz="1700" dirty="0"/>
              <a:t> </a:t>
            </a:r>
            <a:r>
              <a:rPr lang="en-IN" sz="1700" dirty="0" err="1"/>
              <a:t>CustomColorIconButton</a:t>
            </a:r>
            <a:r>
              <a:rPr lang="en-IN" sz="1700" dirty="0"/>
              <a:t> = </a:t>
            </a:r>
            <a:r>
              <a:rPr lang="en-IN" sz="1700" dirty="0" err="1"/>
              <a:t>withStyles</a:t>
            </a:r>
            <a:r>
              <a:rPr lang="en-IN" sz="1700" dirty="0"/>
              <a:t>({</a:t>
            </a:r>
          </a:p>
          <a:p>
            <a:r>
              <a:rPr lang="en-IN" sz="1700" dirty="0"/>
              <a:t>root: {</a:t>
            </a:r>
          </a:p>
          <a:p>
            <a:r>
              <a:rPr lang="en-IN" sz="1700" dirty="0" err="1"/>
              <a:t>color</a:t>
            </a:r>
            <a:r>
              <a:rPr lang="en-IN" sz="1700" dirty="0"/>
              <a:t>: "#ff8833"</a:t>
            </a:r>
          </a:p>
          <a:p>
            <a:r>
              <a:rPr lang="en-IN" sz="1700" dirty="0"/>
              <a:t>}</a:t>
            </a:r>
          </a:p>
          <a:p>
            <a:r>
              <a:rPr lang="en-IN" sz="1700" dirty="0"/>
              <a:t>})(</a:t>
            </a:r>
            <a:r>
              <a:rPr lang="en-IN" sz="1700" dirty="0" err="1"/>
              <a:t>IconButton</a:t>
            </a:r>
            <a:r>
              <a:rPr lang="en-IN" sz="1700" dirty="0"/>
              <a:t>);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3874973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</a:t>
            </a:r>
            <a:r>
              <a:rPr lang="en-IN" dirty="0" err="1"/>
              <a:t>IconButton</a:t>
            </a:r>
            <a:r>
              <a:rPr lang="en-IN" dirty="0"/>
              <a:t> Example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function App() {</a:t>
            </a:r>
          </a:p>
          <a:p>
            <a:r>
              <a:rPr lang="en-IN" sz="1700" dirty="0"/>
              <a:t>return (</a:t>
            </a:r>
          </a:p>
          <a:p>
            <a:r>
              <a:rPr lang="en-IN" sz="1700" dirty="0"/>
              <a:t>&lt;div&gt;</a:t>
            </a:r>
          </a:p>
          <a:p>
            <a:r>
              <a:rPr lang="en-IN" sz="1700" dirty="0"/>
              <a:t>&lt;Typography variant="h5"&gt;Default </a:t>
            </a:r>
            <a:r>
              <a:rPr lang="en-IN" sz="1700" dirty="0" err="1"/>
              <a:t>IconButton</a:t>
            </a:r>
            <a:r>
              <a:rPr lang="en-IN" sz="1700" dirty="0"/>
              <a:t>&lt;/Typography&gt;</a:t>
            </a:r>
          </a:p>
          <a:p>
            <a:r>
              <a:rPr lang="en-IN" sz="1700" dirty="0"/>
              <a:t>   &lt;</a:t>
            </a:r>
            <a:r>
              <a:rPr lang="en-IN" sz="1700" dirty="0" err="1"/>
              <a:t>IconButton</a:t>
            </a:r>
            <a:r>
              <a:rPr lang="en-IN" sz="1700" dirty="0"/>
              <a:t> </a:t>
            </a:r>
            <a:r>
              <a:rPr lang="en-IN" sz="1700" dirty="0" err="1"/>
              <a:t>onClick</a:t>
            </a:r>
            <a:r>
              <a:rPr lang="en-IN" sz="1700" dirty="0"/>
              <a:t>={</a:t>
            </a:r>
            <a:r>
              <a:rPr lang="en-IN" sz="1700" dirty="0" err="1"/>
              <a:t>sayHi</a:t>
            </a:r>
            <a:r>
              <a:rPr lang="en-IN" sz="1700" dirty="0"/>
              <a:t>}&gt;</a:t>
            </a:r>
          </a:p>
          <a:p>
            <a:r>
              <a:rPr lang="en-IN" sz="1700" dirty="0"/>
              <a:t>	&lt;</a:t>
            </a:r>
            <a:r>
              <a:rPr lang="en-IN" sz="1700" dirty="0" err="1"/>
              <a:t>SmileIcon</a:t>
            </a:r>
            <a:r>
              <a:rPr lang="en-IN" sz="1700" dirty="0"/>
              <a:t> /&gt;</a:t>
            </a:r>
          </a:p>
          <a:p>
            <a:r>
              <a:rPr lang="en-IN" sz="1700" dirty="0"/>
              <a:t>   &lt;/</a:t>
            </a:r>
            <a:r>
              <a:rPr lang="en-IN" sz="1700" dirty="0" err="1"/>
              <a:t>IconButton</a:t>
            </a:r>
            <a:r>
              <a:rPr lang="en-IN" sz="1700" dirty="0"/>
              <a:t>&gt;</a:t>
            </a:r>
          </a:p>
          <a:p>
            <a:r>
              <a:rPr lang="en-IN" sz="1700" dirty="0"/>
              <a:t>&lt;Typography variant="h5"&gt;Primary </a:t>
            </a:r>
            <a:r>
              <a:rPr lang="en-IN" sz="1700" dirty="0" err="1"/>
              <a:t>Color</a:t>
            </a:r>
            <a:r>
              <a:rPr lang="en-IN" sz="1700" dirty="0"/>
              <a:t>&lt;/Typography&gt;</a:t>
            </a:r>
          </a:p>
          <a:p>
            <a:r>
              <a:rPr lang="en-IN" sz="1700" dirty="0"/>
              <a:t>   &lt;</a:t>
            </a:r>
            <a:r>
              <a:rPr lang="en-IN" sz="1700" dirty="0" err="1"/>
              <a:t>IconButton</a:t>
            </a:r>
            <a:r>
              <a:rPr lang="en-IN" sz="1700" dirty="0"/>
              <a:t> </a:t>
            </a:r>
            <a:r>
              <a:rPr lang="en-IN" sz="1700" dirty="0" err="1"/>
              <a:t>color</a:t>
            </a:r>
            <a:r>
              <a:rPr lang="en-IN" sz="1700" dirty="0"/>
              <a:t>="primary" </a:t>
            </a:r>
            <a:r>
              <a:rPr lang="en-IN" sz="1700" dirty="0" err="1"/>
              <a:t>onClick</a:t>
            </a:r>
            <a:r>
              <a:rPr lang="en-IN" sz="1700" dirty="0"/>
              <a:t>={</a:t>
            </a:r>
            <a:r>
              <a:rPr lang="en-IN" sz="1700" dirty="0" err="1"/>
              <a:t>sayHi</a:t>
            </a:r>
            <a:r>
              <a:rPr lang="en-IN" sz="1700" dirty="0"/>
              <a:t>}&gt;</a:t>
            </a:r>
          </a:p>
          <a:p>
            <a:r>
              <a:rPr lang="en-IN" sz="1700" dirty="0"/>
              <a:t>	&lt;</a:t>
            </a:r>
            <a:r>
              <a:rPr lang="en-IN" sz="1700" dirty="0" err="1"/>
              <a:t>SmileIcon</a:t>
            </a:r>
            <a:r>
              <a:rPr lang="en-IN" sz="1700" dirty="0"/>
              <a:t> /&gt;</a:t>
            </a:r>
          </a:p>
          <a:p>
            <a:r>
              <a:rPr lang="en-IN" sz="1700" dirty="0"/>
              <a:t>   &lt;/</a:t>
            </a:r>
            <a:r>
              <a:rPr lang="en-IN" sz="1700" dirty="0" err="1"/>
              <a:t>IconButton</a:t>
            </a:r>
            <a:r>
              <a:rPr lang="en-IN" sz="1700" dirty="0"/>
              <a:t>&gt;</a:t>
            </a:r>
          </a:p>
          <a:p>
            <a:r>
              <a:rPr lang="en-IN" sz="1700" dirty="0"/>
              <a:t>&lt;Typography variant="h5"&gt;Custom </a:t>
            </a:r>
            <a:r>
              <a:rPr lang="en-IN" sz="1700" dirty="0" err="1"/>
              <a:t>Color</a:t>
            </a:r>
            <a:r>
              <a:rPr lang="en-IN" sz="1700" dirty="0"/>
              <a:t>&lt;/Typography&gt;</a:t>
            </a:r>
          </a:p>
          <a:p>
            <a:r>
              <a:rPr lang="en-IN" sz="1700" dirty="0"/>
              <a:t>   &lt;</a:t>
            </a:r>
            <a:r>
              <a:rPr lang="en-IN" sz="1700" dirty="0" err="1"/>
              <a:t>CustomColorIconButton</a:t>
            </a:r>
            <a:r>
              <a:rPr lang="en-IN" sz="1700" dirty="0"/>
              <a:t> </a:t>
            </a:r>
            <a:r>
              <a:rPr lang="en-IN" sz="1700" dirty="0" err="1"/>
              <a:t>onClick</a:t>
            </a:r>
            <a:r>
              <a:rPr lang="en-IN" sz="1700" dirty="0"/>
              <a:t>={</a:t>
            </a:r>
            <a:r>
              <a:rPr lang="en-IN" sz="1700" dirty="0" err="1"/>
              <a:t>sayHi</a:t>
            </a:r>
            <a:r>
              <a:rPr lang="en-IN" sz="1700" dirty="0"/>
              <a:t>}&gt;</a:t>
            </a:r>
          </a:p>
          <a:p>
            <a:r>
              <a:rPr lang="en-IN" sz="1700" dirty="0"/>
              <a:t>	&lt;</a:t>
            </a:r>
            <a:r>
              <a:rPr lang="en-IN" sz="1700" dirty="0" err="1"/>
              <a:t>SmileIcon</a:t>
            </a:r>
            <a:r>
              <a:rPr lang="en-IN" sz="1700" dirty="0"/>
              <a:t> /&gt;</a:t>
            </a:r>
          </a:p>
          <a:p>
            <a:r>
              <a:rPr lang="en-IN" sz="1700" dirty="0"/>
              <a:t>   &lt;/</a:t>
            </a:r>
            <a:r>
              <a:rPr lang="en-IN" sz="1700" dirty="0" err="1"/>
              <a:t>CustomColorIconButton</a:t>
            </a:r>
            <a:r>
              <a:rPr lang="en-IN" sz="1700" dirty="0"/>
              <a:t>&gt;</a:t>
            </a:r>
          </a:p>
          <a:p>
            <a:r>
              <a:rPr lang="en-IN" sz="1700" dirty="0"/>
              <a:t>&lt;Typography variant="h5"&gt;Small size&lt;/Typography&gt;</a:t>
            </a:r>
          </a:p>
          <a:p>
            <a:r>
              <a:rPr lang="en-IN" sz="1700" dirty="0"/>
              <a:t>   &lt;</a:t>
            </a:r>
            <a:r>
              <a:rPr lang="en-IN" sz="1700" dirty="0" err="1"/>
              <a:t>IconButton</a:t>
            </a:r>
            <a:r>
              <a:rPr lang="en-IN" sz="1700" dirty="0"/>
              <a:t> size="small" </a:t>
            </a:r>
            <a:r>
              <a:rPr lang="en-IN" sz="1700" dirty="0" err="1"/>
              <a:t>onClick</a:t>
            </a:r>
            <a:r>
              <a:rPr lang="en-IN" sz="1700" dirty="0"/>
              <a:t>={</a:t>
            </a:r>
            <a:r>
              <a:rPr lang="en-IN" sz="1700" dirty="0" err="1"/>
              <a:t>sayHi</a:t>
            </a:r>
            <a:r>
              <a:rPr lang="en-IN" sz="1700" dirty="0"/>
              <a:t>}&gt;</a:t>
            </a:r>
          </a:p>
          <a:p>
            <a:r>
              <a:rPr lang="en-IN" sz="1700" dirty="0"/>
              <a:t>	&lt;</a:t>
            </a:r>
            <a:r>
              <a:rPr lang="en-IN" sz="1700" dirty="0" err="1"/>
              <a:t>SmileIcon</a:t>
            </a:r>
            <a:r>
              <a:rPr lang="en-IN" sz="1700" dirty="0"/>
              <a:t> /&gt;</a:t>
            </a:r>
          </a:p>
          <a:p>
            <a:r>
              <a:rPr lang="en-IN" sz="1700" dirty="0"/>
              <a:t>   &lt;/</a:t>
            </a:r>
            <a:r>
              <a:rPr lang="en-IN" sz="1700" dirty="0" err="1"/>
              <a:t>IconButton</a:t>
            </a:r>
            <a:r>
              <a:rPr lang="en-IN" sz="17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3736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</a:t>
            </a:r>
            <a:r>
              <a:rPr lang="en-IN" dirty="0" err="1"/>
              <a:t>IconButton</a:t>
            </a:r>
            <a:r>
              <a:rPr lang="en-IN" dirty="0"/>
              <a:t> 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F41A1-5948-4643-99D3-CDADB95A902F}"/>
              </a:ext>
            </a:extLst>
          </p:cNvPr>
          <p:cNvSpPr/>
          <p:nvPr/>
        </p:nvSpPr>
        <p:spPr>
          <a:xfrm>
            <a:off x="552994" y="1213562"/>
            <a:ext cx="828929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/>
              <a:t>&lt;Typography variant="h5"&gt;Disabled</a:t>
            </a:r>
          </a:p>
          <a:p>
            <a:r>
              <a:rPr lang="en-IN" sz="1700" dirty="0"/>
              <a:t>&lt;/Typography&gt;</a:t>
            </a:r>
          </a:p>
          <a:p>
            <a:r>
              <a:rPr lang="en-IN" sz="1700" dirty="0"/>
              <a:t>&lt;</a:t>
            </a:r>
            <a:r>
              <a:rPr lang="en-IN" sz="1700" dirty="0" err="1"/>
              <a:t>IconButton</a:t>
            </a:r>
            <a:r>
              <a:rPr lang="en-IN" sz="1700" dirty="0"/>
              <a:t> disabled </a:t>
            </a:r>
            <a:r>
              <a:rPr lang="en-IN" sz="1700" dirty="0" err="1"/>
              <a:t>onClick</a:t>
            </a:r>
            <a:r>
              <a:rPr lang="en-IN" sz="1700" dirty="0"/>
              <a:t>={</a:t>
            </a:r>
            <a:r>
              <a:rPr lang="en-IN" sz="1700" dirty="0" err="1"/>
              <a:t>sayHi</a:t>
            </a:r>
            <a:r>
              <a:rPr lang="en-IN" sz="1700" dirty="0"/>
              <a:t>}&gt;</a:t>
            </a:r>
          </a:p>
          <a:p>
            <a:r>
              <a:rPr lang="en-IN" sz="1700" dirty="0"/>
              <a:t>&lt;</a:t>
            </a:r>
            <a:r>
              <a:rPr lang="en-IN" sz="1700" dirty="0" err="1"/>
              <a:t>SmileIcon</a:t>
            </a:r>
            <a:r>
              <a:rPr lang="en-IN" sz="1700" dirty="0"/>
              <a:t> /&gt;</a:t>
            </a:r>
          </a:p>
          <a:p>
            <a:r>
              <a:rPr lang="en-IN" sz="1700" dirty="0"/>
              <a:t>&lt;/</a:t>
            </a:r>
            <a:r>
              <a:rPr lang="en-IN" sz="1700" dirty="0" err="1"/>
              <a:t>IconButton</a:t>
            </a:r>
            <a:r>
              <a:rPr lang="en-IN" sz="1700" dirty="0"/>
              <a:t>&gt;</a:t>
            </a:r>
          </a:p>
          <a:p>
            <a:r>
              <a:rPr lang="en-IN" sz="1700" dirty="0"/>
              <a:t>&lt;Typography variant="h5"&gt;Edge start</a:t>
            </a:r>
          </a:p>
          <a:p>
            <a:r>
              <a:rPr lang="en-IN" sz="1700" dirty="0"/>
              <a:t>&lt;/Typography&gt;</a:t>
            </a:r>
          </a:p>
          <a:p>
            <a:r>
              <a:rPr lang="en-IN" sz="1700" dirty="0"/>
              <a:t>&lt;</a:t>
            </a:r>
            <a:r>
              <a:rPr lang="en-IN" sz="1700" dirty="0" err="1"/>
              <a:t>IconButton</a:t>
            </a:r>
            <a:r>
              <a:rPr lang="en-IN" sz="1700" dirty="0"/>
              <a:t> edge="start" </a:t>
            </a:r>
            <a:r>
              <a:rPr lang="en-IN" sz="1700" dirty="0" err="1"/>
              <a:t>onClick</a:t>
            </a:r>
            <a:r>
              <a:rPr lang="en-IN" sz="1700" dirty="0"/>
              <a:t>={</a:t>
            </a:r>
            <a:r>
              <a:rPr lang="en-IN" sz="1700" dirty="0" err="1"/>
              <a:t>sayHi</a:t>
            </a:r>
            <a:r>
              <a:rPr lang="en-IN" sz="1700" dirty="0"/>
              <a:t>}&gt;</a:t>
            </a:r>
          </a:p>
          <a:p>
            <a:r>
              <a:rPr lang="en-IN" sz="1700" dirty="0"/>
              <a:t>&lt;</a:t>
            </a:r>
            <a:r>
              <a:rPr lang="en-IN" sz="1700" dirty="0" err="1"/>
              <a:t>SmileIcon</a:t>
            </a:r>
            <a:r>
              <a:rPr lang="en-IN" sz="1700" dirty="0"/>
              <a:t> /&gt;</a:t>
            </a:r>
          </a:p>
          <a:p>
            <a:r>
              <a:rPr lang="en-IN" sz="1700" dirty="0"/>
              <a:t>&lt;/</a:t>
            </a:r>
            <a:r>
              <a:rPr lang="en-IN" sz="1700" dirty="0" err="1"/>
              <a:t>IconButton</a:t>
            </a:r>
            <a:r>
              <a:rPr lang="en-IN" sz="1700" dirty="0"/>
              <a:t>&gt;</a:t>
            </a:r>
          </a:p>
          <a:p>
            <a:r>
              <a:rPr lang="en-IN" sz="1700" dirty="0"/>
              <a:t>&lt;Typography variant="h5"&gt;Icon inside Button</a:t>
            </a:r>
          </a:p>
          <a:p>
            <a:r>
              <a:rPr lang="en-IN" sz="1700" dirty="0"/>
              <a:t> with label&lt;/Typography&gt;</a:t>
            </a:r>
          </a:p>
          <a:p>
            <a:r>
              <a:rPr lang="en-IN" sz="1700" dirty="0"/>
              <a:t>&lt;Button variant="contained" </a:t>
            </a:r>
          </a:p>
          <a:p>
            <a:r>
              <a:rPr lang="en-IN" sz="1700" dirty="0" err="1"/>
              <a:t>startIcon</a:t>
            </a:r>
            <a:r>
              <a:rPr lang="en-IN" sz="1700" dirty="0"/>
              <a:t>={&lt;</a:t>
            </a:r>
            <a:r>
              <a:rPr lang="en-IN" sz="1700" dirty="0" err="1"/>
              <a:t>SmileIcon</a:t>
            </a:r>
            <a:r>
              <a:rPr lang="en-IN" sz="1700" dirty="0"/>
              <a:t> /&gt;}&gt;</a:t>
            </a:r>
          </a:p>
          <a:p>
            <a:r>
              <a:rPr lang="en-IN" sz="1700" dirty="0"/>
              <a:t>Button</a:t>
            </a:r>
          </a:p>
          <a:p>
            <a:r>
              <a:rPr lang="en-IN" sz="1700" dirty="0"/>
              <a:t>&lt;/Button&gt;</a:t>
            </a:r>
          </a:p>
          <a:p>
            <a:r>
              <a:rPr lang="en-IN" sz="1700" dirty="0"/>
              <a:t>&lt;/div&gt;</a:t>
            </a:r>
          </a:p>
          <a:p>
            <a:r>
              <a:rPr lang="en-IN" sz="1700" dirty="0"/>
              <a:t>);</a:t>
            </a:r>
          </a:p>
          <a:p>
            <a:r>
              <a:rPr lang="en-IN" sz="1700" dirty="0"/>
              <a:t>}</a:t>
            </a:r>
            <a:endParaRPr lang="en-US" sz="1700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0698C93-C529-49F8-B826-DA34CCB6B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02" y="1213563"/>
            <a:ext cx="2387723" cy="50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49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Paper Component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F41A1-5948-4643-99D3-CDADB95A902F}"/>
              </a:ext>
            </a:extLst>
          </p:cNvPr>
          <p:cNvSpPr/>
          <p:nvPr/>
        </p:nvSpPr>
        <p:spPr>
          <a:xfrm>
            <a:off x="552994" y="1213562"/>
            <a:ext cx="828929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Paper component is a single &lt;div&gt; with some React props that map to CSS properties.</a:t>
            </a:r>
          </a:p>
          <a:p>
            <a:endParaRPr lang="en-IN" dirty="0"/>
          </a:p>
          <a:p>
            <a:r>
              <a:rPr lang="en-IN" dirty="0"/>
              <a:t>Most of the time we will be adding CSS via the </a:t>
            </a:r>
            <a:r>
              <a:rPr lang="en-IN" dirty="0" err="1"/>
              <a:t>className</a:t>
            </a:r>
            <a:r>
              <a:rPr lang="en-IN" dirty="0"/>
              <a:t> prop to customize the border or </a:t>
            </a:r>
            <a:r>
              <a:rPr lang="en-IN" dirty="0" err="1"/>
              <a:t>backgroundColor</a:t>
            </a:r>
            <a:r>
              <a:rPr lang="en-IN" dirty="0"/>
              <a:t>, whereas Not all CSS props are available as React Props.</a:t>
            </a:r>
          </a:p>
          <a:p>
            <a:endParaRPr lang="en-IN" dirty="0"/>
          </a:p>
          <a:p>
            <a:r>
              <a:rPr lang="en-IN" dirty="0"/>
              <a:t>To set background </a:t>
            </a:r>
            <a:r>
              <a:rPr lang="en-IN" dirty="0" err="1"/>
              <a:t>color</a:t>
            </a:r>
            <a:r>
              <a:rPr lang="en-IN" dirty="0"/>
              <a:t> on Material UI Paper, we need to apply the background-</a:t>
            </a:r>
            <a:r>
              <a:rPr lang="en-IN" dirty="0" err="1"/>
              <a:t>color</a:t>
            </a:r>
            <a:r>
              <a:rPr lang="en-IN" dirty="0"/>
              <a:t> CSS property to the root element of the Paper by using </a:t>
            </a:r>
            <a:r>
              <a:rPr lang="en-IN" i="1" dirty="0" err="1"/>
              <a:t>useStyles</a:t>
            </a:r>
            <a:r>
              <a:rPr lang="en-IN" i="1" dirty="0"/>
              <a:t> hooks</a:t>
            </a:r>
            <a:r>
              <a:rPr lang="en-IN" dirty="0"/>
              <a:t>.</a:t>
            </a:r>
          </a:p>
          <a:p>
            <a:endParaRPr lang="en-IN" sz="1700" dirty="0"/>
          </a:p>
          <a:p>
            <a:r>
              <a:rPr lang="en-US" sz="1700" dirty="0"/>
              <a:t>And by default, </a:t>
            </a:r>
            <a:r>
              <a:rPr lang="en-IN" dirty="0"/>
              <a:t>there is no padding on the Paper component.</a:t>
            </a:r>
          </a:p>
          <a:p>
            <a:endParaRPr lang="en-IN" sz="1700" dirty="0"/>
          </a:p>
          <a:p>
            <a:r>
              <a:rPr lang="en-IN" sz="1700" dirty="0"/>
              <a:t>By using, CSS prop padding: </a:t>
            </a:r>
            <a:r>
              <a:rPr lang="en-IN" sz="1700" dirty="0" err="1"/>
              <a:t>theme.spacing</a:t>
            </a:r>
            <a:r>
              <a:rPr lang="en-IN" sz="1700" dirty="0"/>
              <a:t>(3) we can add the padding.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39758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Paper Component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F41A1-5948-4643-99D3-CDADB95A902F}"/>
              </a:ext>
            </a:extLst>
          </p:cNvPr>
          <p:cNvSpPr/>
          <p:nvPr/>
        </p:nvSpPr>
        <p:spPr>
          <a:xfrm>
            <a:off x="552994" y="1213562"/>
            <a:ext cx="828929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Paper component does not have width or height properties.</a:t>
            </a:r>
          </a:p>
          <a:p>
            <a:endParaRPr lang="en-IN" sz="1700" dirty="0"/>
          </a:p>
          <a:p>
            <a:r>
              <a:rPr lang="en-IN" sz="1700" dirty="0"/>
              <a:t>It behaves like a normal &lt;div&gt; element, because that's what it is, a single &lt;div&gt; with a few CSS properties.</a:t>
            </a:r>
          </a:p>
          <a:p>
            <a:endParaRPr lang="en-IN" sz="1700" dirty="0"/>
          </a:p>
          <a:p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9D8F1-C788-4121-B16F-69054C6974D3}"/>
              </a:ext>
            </a:extLst>
          </p:cNvPr>
          <p:cNvSpPr/>
          <p:nvPr/>
        </p:nvSpPr>
        <p:spPr>
          <a:xfrm>
            <a:off x="552994" y="2540714"/>
            <a:ext cx="7958784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/>
              <a:t>import React from "react";</a:t>
            </a:r>
          </a:p>
          <a:p>
            <a:r>
              <a:rPr lang="en-IN" sz="1700" dirty="0"/>
              <a:t>import { Theme, </a:t>
            </a:r>
            <a:r>
              <a:rPr lang="en-IN" sz="1700" dirty="0" err="1"/>
              <a:t>createStyles</a:t>
            </a:r>
            <a:r>
              <a:rPr lang="en-IN" sz="1700" dirty="0"/>
              <a:t>, </a:t>
            </a:r>
            <a:r>
              <a:rPr lang="en-IN" sz="1700" dirty="0" err="1"/>
              <a:t>makeStyles</a:t>
            </a:r>
            <a:r>
              <a:rPr lang="en-IN" sz="1700" dirty="0"/>
              <a:t> } from "@material-</a:t>
            </a:r>
            <a:r>
              <a:rPr lang="en-IN" sz="1700" dirty="0" err="1"/>
              <a:t>ui</a:t>
            </a:r>
            <a:r>
              <a:rPr lang="en-IN" sz="1700" dirty="0"/>
              <a:t>/core/styles";</a:t>
            </a:r>
          </a:p>
          <a:p>
            <a:r>
              <a:rPr lang="en-IN" sz="1700" dirty="0"/>
              <a:t>import Paper from "@material-</a:t>
            </a:r>
            <a:r>
              <a:rPr lang="en-IN" sz="1700" dirty="0" err="1"/>
              <a:t>ui</a:t>
            </a:r>
            <a:r>
              <a:rPr lang="en-IN" sz="1700" dirty="0"/>
              <a:t>/core/Paper";</a:t>
            </a:r>
          </a:p>
          <a:p>
            <a:br>
              <a:rPr lang="en-IN" sz="1700" dirty="0"/>
            </a:br>
            <a:r>
              <a:rPr lang="en-IN" sz="1700" dirty="0" err="1"/>
              <a:t>const</a:t>
            </a:r>
            <a:r>
              <a:rPr lang="en-IN" sz="1700" dirty="0"/>
              <a:t> </a:t>
            </a:r>
            <a:r>
              <a:rPr lang="en-IN" sz="1700" dirty="0" err="1"/>
              <a:t>useStyles</a:t>
            </a:r>
            <a:r>
              <a:rPr lang="en-IN" sz="1700" dirty="0"/>
              <a:t> = </a:t>
            </a:r>
            <a:r>
              <a:rPr lang="en-IN" sz="1700" dirty="0" err="1"/>
              <a:t>makeStyles</a:t>
            </a:r>
            <a:r>
              <a:rPr lang="en-IN" sz="1700" dirty="0"/>
              <a:t>((theme: Theme) =&gt;</a:t>
            </a:r>
          </a:p>
          <a:p>
            <a:r>
              <a:rPr lang="en-IN" sz="1700" dirty="0" err="1"/>
              <a:t>createStyles</a:t>
            </a:r>
            <a:r>
              <a:rPr lang="en-IN" sz="1700" dirty="0"/>
              <a:t>({</a:t>
            </a:r>
          </a:p>
          <a:p>
            <a:r>
              <a:rPr lang="en-IN" sz="1700" dirty="0"/>
              <a:t>root: {</a:t>
            </a:r>
          </a:p>
          <a:p>
            <a:r>
              <a:rPr lang="en-IN" sz="1700" dirty="0"/>
              <a:t>display: "flex",</a:t>
            </a:r>
          </a:p>
          <a:p>
            <a:r>
              <a:rPr lang="en-IN" sz="1700" dirty="0" err="1"/>
              <a:t>flexWrap</a:t>
            </a:r>
            <a:r>
              <a:rPr lang="en-IN" sz="1700" dirty="0"/>
              <a:t>: "wrap", "&amp; &gt; *": {</a:t>
            </a:r>
          </a:p>
          <a:p>
            <a:r>
              <a:rPr lang="en-IN" sz="1700" dirty="0"/>
              <a:t>margin: </a:t>
            </a:r>
            <a:r>
              <a:rPr lang="en-IN" sz="1700" dirty="0" err="1"/>
              <a:t>theme.spacing</a:t>
            </a:r>
            <a:r>
              <a:rPr lang="en-IN" sz="1700" dirty="0"/>
              <a:t>(1),</a:t>
            </a:r>
          </a:p>
          <a:p>
            <a:r>
              <a:rPr lang="en-IN" sz="1700" dirty="0"/>
              <a:t>width: </a:t>
            </a:r>
            <a:r>
              <a:rPr lang="en-IN" sz="1700" dirty="0" err="1"/>
              <a:t>theme.spacing</a:t>
            </a:r>
            <a:r>
              <a:rPr lang="en-IN" sz="1700" dirty="0"/>
              <a:t>(16),</a:t>
            </a:r>
          </a:p>
          <a:p>
            <a:r>
              <a:rPr lang="en-IN" sz="1700" dirty="0"/>
              <a:t>height: </a:t>
            </a:r>
            <a:r>
              <a:rPr lang="en-IN" sz="1700" dirty="0" err="1"/>
              <a:t>theme.spacing</a:t>
            </a:r>
            <a:r>
              <a:rPr lang="en-IN" sz="1700" dirty="0"/>
              <a:t>(16)</a:t>
            </a:r>
          </a:p>
          <a:p>
            <a:r>
              <a:rPr lang="en-IN" sz="1700" dirty="0"/>
              <a:t>}  }   })    );</a:t>
            </a:r>
          </a:p>
        </p:txBody>
      </p:sp>
    </p:spTree>
    <p:extLst>
      <p:ext uri="{BB962C8B-B14F-4D97-AF65-F5344CB8AC3E}">
        <p14:creationId xmlns:p14="http://schemas.microsoft.com/office/powerpoint/2010/main" val="6093315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Paper Component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9D8F1-C788-4121-B16F-69054C6974D3}"/>
              </a:ext>
            </a:extLst>
          </p:cNvPr>
          <p:cNvSpPr/>
          <p:nvPr/>
        </p:nvSpPr>
        <p:spPr>
          <a:xfrm>
            <a:off x="552994" y="1295808"/>
            <a:ext cx="7958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export default function </a:t>
            </a:r>
            <a:r>
              <a:rPr lang="en-IN" dirty="0" err="1"/>
              <a:t>SimplePaper</a:t>
            </a:r>
            <a:r>
              <a:rPr lang="en-IN" dirty="0"/>
              <a:t>() {</a:t>
            </a:r>
          </a:p>
          <a:p>
            <a:r>
              <a:rPr lang="en-IN" dirty="0" err="1"/>
              <a:t>const</a:t>
            </a:r>
            <a:r>
              <a:rPr lang="en-IN" dirty="0"/>
              <a:t> classes = </a:t>
            </a:r>
            <a:r>
              <a:rPr lang="en-IN" dirty="0" err="1"/>
              <a:t>useStyles</a:t>
            </a:r>
            <a:r>
              <a:rPr lang="en-IN" dirty="0"/>
              <a:t>();</a:t>
            </a:r>
          </a:p>
          <a:p>
            <a:br>
              <a:rPr lang="en-IN" dirty="0"/>
            </a:br>
            <a:r>
              <a:rPr lang="en-IN" dirty="0"/>
              <a:t>return (</a:t>
            </a:r>
          </a:p>
          <a:p>
            <a:r>
              <a:rPr lang="en-IN" dirty="0"/>
              <a:t>&lt;div </a:t>
            </a:r>
            <a:r>
              <a:rPr lang="en-IN" dirty="0" err="1"/>
              <a:t>className</a:t>
            </a:r>
            <a:r>
              <a:rPr lang="en-IN" dirty="0"/>
              <a:t>={</a:t>
            </a:r>
            <a:r>
              <a:rPr lang="en-IN" dirty="0" err="1"/>
              <a:t>classes.root</a:t>
            </a:r>
            <a:r>
              <a:rPr lang="en-IN" dirty="0"/>
              <a:t>}&gt;</a:t>
            </a:r>
          </a:p>
          <a:p>
            <a:r>
              <a:rPr lang="en-IN" dirty="0"/>
              <a:t>&lt;Paper elevation={0} /&gt;</a:t>
            </a:r>
          </a:p>
          <a:p>
            <a:r>
              <a:rPr lang="en-IN" dirty="0"/>
              <a:t>&lt;Paper elevation={1} /&gt;</a:t>
            </a:r>
          </a:p>
          <a:p>
            <a:r>
              <a:rPr lang="en-IN" dirty="0"/>
              <a:t>&lt;Paper elevation={7} /&gt;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F9213EE8-3FA5-4A53-8D5B-D20836932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6" y="4001156"/>
            <a:ext cx="6766586" cy="24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049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ACA2DD-F8DF-48D3-BE32-5F0D19BFF312}"/>
              </a:ext>
            </a:extLst>
          </p:cNvPr>
          <p:cNvSpPr/>
          <p:nvPr/>
        </p:nvSpPr>
        <p:spPr>
          <a:xfrm>
            <a:off x="552994" y="1213562"/>
            <a:ext cx="81304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 err="1"/>
              <a:t>const</a:t>
            </a:r>
            <a:r>
              <a:rPr lang="en-IN" sz="1700" dirty="0"/>
              <a:t> </a:t>
            </a:r>
            <a:r>
              <a:rPr lang="en-IN" sz="1700" dirty="0" err="1"/>
              <a:t>useStyles</a:t>
            </a:r>
            <a:r>
              <a:rPr lang="en-IN" sz="1700" dirty="0"/>
              <a:t> = </a:t>
            </a:r>
            <a:r>
              <a:rPr lang="en-IN" sz="1700" dirty="0" err="1"/>
              <a:t>makeStyles</a:t>
            </a:r>
            <a:r>
              <a:rPr lang="en-IN" sz="1700" dirty="0"/>
              <a:t>((theme) =&gt; ({</a:t>
            </a:r>
          </a:p>
          <a:p>
            <a:r>
              <a:rPr lang="en-IN" sz="1700" dirty="0"/>
              <a:t>root: {</a:t>
            </a:r>
          </a:p>
          <a:p>
            <a:r>
              <a:rPr lang="en-IN" sz="1700" dirty="0"/>
              <a:t>"&amp; &gt; *": {</a:t>
            </a:r>
          </a:p>
          <a:p>
            <a:r>
              <a:rPr lang="en-IN" sz="1700" dirty="0"/>
              <a:t>margin: </a:t>
            </a:r>
            <a:r>
              <a:rPr lang="en-IN" sz="1700" dirty="0" err="1"/>
              <a:t>theme.spacing</a:t>
            </a:r>
            <a:r>
              <a:rPr lang="en-IN" sz="1700" dirty="0"/>
              <a:t>(1),</a:t>
            </a:r>
          </a:p>
          <a:p>
            <a:r>
              <a:rPr lang="en-IN" sz="1700" dirty="0"/>
              <a:t>width: </a:t>
            </a:r>
            <a:r>
              <a:rPr lang="en-IN" sz="1700" dirty="0" err="1"/>
              <a:t>theme.spacing</a:t>
            </a:r>
            <a:r>
              <a:rPr lang="en-IN" sz="1700" dirty="0"/>
              <a:t>(32),</a:t>
            </a:r>
          </a:p>
          <a:p>
            <a:r>
              <a:rPr lang="en-IN" sz="1700" dirty="0"/>
              <a:t>height: </a:t>
            </a:r>
            <a:r>
              <a:rPr lang="en-IN" sz="1700" dirty="0" err="1"/>
              <a:t>theme.spacing</a:t>
            </a:r>
            <a:r>
              <a:rPr lang="en-IN" sz="1700" dirty="0"/>
              <a:t>(16)</a:t>
            </a:r>
          </a:p>
          <a:p>
            <a:r>
              <a:rPr lang="en-IN" sz="1700" dirty="0"/>
              <a:t>}</a:t>
            </a:r>
          </a:p>
          <a:p>
            <a:r>
              <a:rPr lang="en-IN" sz="1700" dirty="0"/>
              <a:t>},</a:t>
            </a:r>
          </a:p>
          <a:p>
            <a:r>
              <a:rPr lang="en-IN" sz="1700" dirty="0" err="1"/>
              <a:t>yellowPaper</a:t>
            </a:r>
            <a:r>
              <a:rPr lang="en-IN" sz="1700" dirty="0"/>
              <a:t>: {</a:t>
            </a:r>
          </a:p>
          <a:p>
            <a:r>
              <a:rPr lang="en-IN" sz="1700" dirty="0" err="1"/>
              <a:t>backgroundColor</a:t>
            </a:r>
            <a:r>
              <a:rPr lang="en-IN" sz="1700" dirty="0"/>
              <a:t>: yellow[300]</a:t>
            </a:r>
          </a:p>
          <a:p>
            <a:r>
              <a:rPr lang="en-IN" sz="1700" dirty="0"/>
              <a:t>},</a:t>
            </a:r>
          </a:p>
          <a:p>
            <a:r>
              <a:rPr lang="en-IN" sz="1700" dirty="0" err="1"/>
              <a:t>customBorder</a:t>
            </a:r>
            <a:r>
              <a:rPr lang="en-IN" sz="1700" dirty="0"/>
              <a:t>: {</a:t>
            </a:r>
          </a:p>
          <a:p>
            <a:r>
              <a:rPr lang="en-IN" sz="1700" dirty="0"/>
              <a:t>border: `3px solid ${yellow[200]}`</a:t>
            </a:r>
          </a:p>
          <a:p>
            <a:r>
              <a:rPr lang="en-IN" sz="1700" dirty="0"/>
              <a:t>},</a:t>
            </a:r>
          </a:p>
          <a:p>
            <a:r>
              <a:rPr lang="en-IN" sz="1700" dirty="0" err="1"/>
              <a:t>customBorderRadius</a:t>
            </a:r>
            <a:r>
              <a:rPr lang="en-IN" sz="1700" dirty="0"/>
              <a:t>: {</a:t>
            </a:r>
          </a:p>
          <a:p>
            <a:r>
              <a:rPr lang="en-IN" sz="1700" dirty="0" err="1"/>
              <a:t>borderRadius</a:t>
            </a:r>
            <a:r>
              <a:rPr lang="en-IN" sz="1700" dirty="0"/>
              <a:t>: 25</a:t>
            </a:r>
          </a:p>
          <a:p>
            <a:r>
              <a:rPr lang="en-IN" sz="1700" dirty="0"/>
              <a:t>}</a:t>
            </a:r>
          </a:p>
          <a:p>
            <a:r>
              <a:rPr lang="en-IN" sz="1700" dirty="0"/>
              <a:t>}));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BE4709-1518-42C4-848A-8642AE5172F9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Paper Component – Other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255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ACA2DD-F8DF-48D3-BE32-5F0D19BFF312}"/>
              </a:ext>
            </a:extLst>
          </p:cNvPr>
          <p:cNvSpPr/>
          <p:nvPr/>
        </p:nvSpPr>
        <p:spPr>
          <a:xfrm>
            <a:off x="552994" y="1213562"/>
            <a:ext cx="8130448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/>
              <a:t>&lt;Paper&gt;</a:t>
            </a:r>
          </a:p>
          <a:p>
            <a:r>
              <a:rPr lang="en-IN" sz="1700" dirty="0"/>
              <a:t>	&lt;Typography variant="h5"&gt;Default Paper&lt;/Typography&gt;</a:t>
            </a:r>
          </a:p>
          <a:p>
            <a:r>
              <a:rPr lang="en-IN" sz="1700" dirty="0"/>
              <a:t>&lt;/Paper&gt;</a:t>
            </a:r>
          </a:p>
          <a:p>
            <a:r>
              <a:rPr lang="en-IN" sz="1700" dirty="0"/>
              <a:t>&lt;Paper elevation={6}&gt;</a:t>
            </a:r>
          </a:p>
          <a:p>
            <a:r>
              <a:rPr lang="en-IN" sz="1700" dirty="0"/>
              <a:t>	&lt;Box p={1}&gt;</a:t>
            </a:r>
          </a:p>
          <a:p>
            <a:r>
              <a:rPr lang="en-IN" sz="1700" dirty="0"/>
              <a:t>	 &lt;Typography variant="h5"&gt;Elevation&lt;/Typography&gt;</a:t>
            </a:r>
          </a:p>
          <a:p>
            <a:r>
              <a:rPr lang="en-IN" sz="1700" dirty="0"/>
              <a:t>	&lt;/Box&gt;</a:t>
            </a:r>
          </a:p>
          <a:p>
            <a:r>
              <a:rPr lang="en-IN" sz="1700" dirty="0"/>
              <a:t>&lt;/Paper&gt;</a:t>
            </a:r>
          </a:p>
          <a:p>
            <a:r>
              <a:rPr lang="en-IN" sz="1700" dirty="0"/>
              <a:t>&lt;Paper </a:t>
            </a:r>
            <a:r>
              <a:rPr lang="en-IN" sz="1700" dirty="0" err="1"/>
              <a:t>className</a:t>
            </a:r>
            <a:r>
              <a:rPr lang="en-IN" sz="1700" dirty="0"/>
              <a:t>={</a:t>
            </a:r>
            <a:r>
              <a:rPr lang="en-IN" sz="1700" dirty="0" err="1"/>
              <a:t>classes.yellowPaper</a:t>
            </a:r>
            <a:r>
              <a:rPr lang="en-IN" sz="1700" dirty="0"/>
              <a:t>}&gt;</a:t>
            </a:r>
          </a:p>
          <a:p>
            <a:r>
              <a:rPr lang="en-IN" sz="1700" dirty="0"/>
              <a:t>     &lt;Box p={1}&gt;</a:t>
            </a:r>
          </a:p>
          <a:p>
            <a:r>
              <a:rPr lang="en-IN" sz="1700" dirty="0"/>
              <a:t>	&lt;Typography variant="h5"&gt;</a:t>
            </a:r>
            <a:r>
              <a:rPr lang="en-IN" sz="1700" dirty="0" err="1"/>
              <a:t>backgroundColor</a:t>
            </a:r>
            <a:r>
              <a:rPr lang="en-IN" sz="1700" dirty="0"/>
              <a:t>&lt;/Typography&gt;</a:t>
            </a:r>
          </a:p>
          <a:p>
            <a:r>
              <a:rPr lang="en-IN" sz="1700" dirty="0"/>
              <a:t>     &lt;/Box&gt;</a:t>
            </a:r>
          </a:p>
          <a:p>
            <a:r>
              <a:rPr lang="en-IN" sz="1700" dirty="0"/>
              <a:t>&lt;/Paper&gt;</a:t>
            </a:r>
          </a:p>
          <a:p>
            <a:r>
              <a:rPr lang="en-IN" sz="1700" dirty="0"/>
              <a:t>&lt;Paper variant="outlined" square&gt;</a:t>
            </a:r>
          </a:p>
          <a:p>
            <a:r>
              <a:rPr lang="en-IN" sz="1700" dirty="0"/>
              <a:t>      &lt;Box p={1}&gt;</a:t>
            </a:r>
          </a:p>
          <a:p>
            <a:r>
              <a:rPr lang="en-IN" sz="1700" dirty="0"/>
              <a:t>        &lt;Typography variant="h5"&gt;outlined + square&lt;/Typography&gt;</a:t>
            </a:r>
          </a:p>
          <a:p>
            <a:r>
              <a:rPr lang="en-IN" sz="1700" dirty="0"/>
              <a:t>      &lt;/Box&gt;</a:t>
            </a:r>
          </a:p>
          <a:p>
            <a:r>
              <a:rPr lang="en-IN" sz="1700" dirty="0"/>
              <a:t>&lt;/Paper&gt;</a:t>
            </a:r>
          </a:p>
          <a:p>
            <a:endParaRPr lang="en-IN" sz="17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BE4709-1518-42C4-848A-8642AE5172F9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Paper Component – Other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28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8C35D64-3831-4716-9E91-FB28F9065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" y="1425927"/>
            <a:ext cx="4627084" cy="47482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399B2E-4553-4134-BC8B-A56741650DA0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Material UI Paper Component –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9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00321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Typography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Typography is the art of arranging letters and text in a way that makes the copy legible, clear, and visually appealing to the reader.</a:t>
            </a:r>
          </a:p>
          <a:p>
            <a:endParaRPr lang="en-IN" dirty="0"/>
          </a:p>
          <a:p>
            <a:r>
              <a:rPr lang="en-IN" dirty="0"/>
              <a:t>The Material Design type scale provides 13 typography styles for everything from headlines to body text and captions. </a:t>
            </a:r>
          </a:p>
          <a:p>
            <a:endParaRPr lang="en-IN" dirty="0"/>
          </a:p>
          <a:p>
            <a:r>
              <a:rPr lang="en-IN" dirty="0"/>
              <a:t>Each style has a clear meaning and intended application within an interface.</a:t>
            </a:r>
          </a:p>
          <a:p>
            <a:endParaRPr lang="en-IN" dirty="0"/>
          </a:p>
          <a:p>
            <a:r>
              <a:rPr lang="en-IN" dirty="0"/>
              <a:t>Important attributes, such as the typeface, font weight, and letter case, can be modified to match your brand and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216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1CD-170B-4FF5-9C50-FC4AECBE4D0F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Style Material UI Components with my own CSS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F8D43-1AFF-4262-9F09-2BC7275764B2}"/>
              </a:ext>
            </a:extLst>
          </p:cNvPr>
          <p:cNvSpPr/>
          <p:nvPr/>
        </p:nvSpPr>
        <p:spPr>
          <a:xfrm>
            <a:off x="552994" y="1213562"/>
            <a:ext cx="813044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Material UI makes it easy to add custom CSS to any element inside any component.</a:t>
            </a:r>
            <a:endParaRPr lang="en-IN" sz="1700" dirty="0"/>
          </a:p>
          <a:p>
            <a:endParaRPr lang="en-IN" sz="1700" dirty="0"/>
          </a:p>
          <a:p>
            <a:r>
              <a:rPr lang="en-IN" dirty="0"/>
              <a:t>You can use Material-UI's styling solution in your app, whether or not you are using Material-UI components.</a:t>
            </a:r>
          </a:p>
          <a:p>
            <a:endParaRPr lang="en-IN" sz="1700" dirty="0"/>
          </a:p>
          <a:p>
            <a:endParaRPr lang="en-IN" sz="17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6EF693-644B-4EC6-B688-BDF8FFD0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4" y="2891516"/>
            <a:ext cx="8099852" cy="304698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useStyles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Menlo"/>
              </a:rPr>
              <a:t>makeStyles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({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background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Menlo"/>
              </a:rPr>
              <a:t>'linear-gradient(45deg, #FE6B8B 30%, #FF8E53 90%)'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border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borderRadius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Menl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boxShadow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Menlo"/>
              </a:rPr>
              <a:t>'0 3px 5px 2px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Menlo"/>
              </a:rPr>
              <a:t>rgba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Menlo"/>
              </a:rPr>
              <a:t>(255, 105, 135, .3)'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Menlo"/>
              </a:rPr>
              <a:t>'white'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Menlo"/>
              </a:rPr>
              <a:t>48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padding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Menlo"/>
              </a:rPr>
              <a:t>'0 30px'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},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Menlo"/>
              </a:rPr>
              <a:t>});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87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1CD-170B-4FF5-9C50-FC4AECBE4D0F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Style Material UI Components with my own CSS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F8D43-1AFF-4262-9F09-2BC7275764B2}"/>
              </a:ext>
            </a:extLst>
          </p:cNvPr>
          <p:cNvSpPr/>
          <p:nvPr/>
        </p:nvSpPr>
        <p:spPr>
          <a:xfrm>
            <a:off x="552994" y="1213562"/>
            <a:ext cx="81304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export default function Hook() {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classes = </a:t>
            </a:r>
            <a:r>
              <a:rPr lang="en-IN" dirty="0" err="1"/>
              <a:t>useStyles</a:t>
            </a:r>
            <a:r>
              <a:rPr lang="en-IN" dirty="0"/>
              <a:t>();</a:t>
            </a:r>
          </a:p>
          <a:p>
            <a:r>
              <a:rPr lang="en-IN" dirty="0"/>
              <a:t>  return &lt;Button </a:t>
            </a:r>
            <a:r>
              <a:rPr lang="en-IN" dirty="0" err="1"/>
              <a:t>className</a:t>
            </a:r>
            <a:r>
              <a:rPr lang="en-IN" dirty="0"/>
              <a:t>={</a:t>
            </a:r>
            <a:r>
              <a:rPr lang="en-IN" dirty="0" err="1"/>
              <a:t>classes.root</a:t>
            </a:r>
            <a:r>
              <a:rPr lang="en-IN" dirty="0"/>
              <a:t>}&gt;Hook&lt;/Button&gt;;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In above example we use </a:t>
            </a:r>
            <a:r>
              <a:rPr lang="en-IN" dirty="0" err="1"/>
              <a:t>makeStyles</a:t>
            </a:r>
            <a:r>
              <a:rPr lang="en-IN" dirty="0"/>
              <a:t>() function to generate a hook named as </a:t>
            </a:r>
            <a:r>
              <a:rPr lang="en-IN" dirty="0" err="1"/>
              <a:t>useStyles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err="1"/>
              <a:t>useStyles</a:t>
            </a:r>
            <a:r>
              <a:rPr lang="en-IN" dirty="0"/>
              <a:t> is creating the CSS classes object  which contains the keys of the styles object we created. </a:t>
            </a:r>
          </a:p>
          <a:p>
            <a:endParaRPr lang="en-IN" dirty="0"/>
          </a:p>
          <a:p>
            <a:r>
              <a:rPr lang="en-IN" dirty="0"/>
              <a:t>It doesn't actually matter that we call this class root, because we reference it like a variable when we add it to the Button's </a:t>
            </a:r>
            <a:r>
              <a:rPr lang="en-IN" dirty="0" err="1"/>
              <a:t>className</a:t>
            </a:r>
            <a:r>
              <a:rPr lang="en-IN" dirty="0"/>
              <a:t> prop. &lt;Button </a:t>
            </a:r>
            <a:r>
              <a:rPr lang="en-IN" dirty="0" err="1"/>
              <a:t>className</a:t>
            </a:r>
            <a:r>
              <a:rPr lang="en-IN" dirty="0"/>
              <a:t>={</a:t>
            </a:r>
            <a:r>
              <a:rPr lang="en-IN" dirty="0" err="1"/>
              <a:t>classes.root</a:t>
            </a:r>
            <a:r>
              <a:rPr lang="en-IN" dirty="0"/>
              <a:t>}&gt;</a:t>
            </a:r>
          </a:p>
          <a:p>
            <a:endParaRPr lang="en-IN" dirty="0"/>
          </a:p>
          <a:p>
            <a:r>
              <a:rPr lang="en-IN" dirty="0"/>
              <a:t>It clearly shows that we can always safely overwrite the root element's CSS.</a:t>
            </a:r>
          </a:p>
        </p:txBody>
      </p:sp>
    </p:spTree>
    <p:extLst>
      <p:ext uri="{BB962C8B-B14F-4D97-AF65-F5344CB8AC3E}">
        <p14:creationId xmlns:p14="http://schemas.microsoft.com/office/powerpoint/2010/main" val="30205133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1CD-170B-4FF5-9C50-FC4AECBE4D0F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Style Material UI Components with my own CSS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F8D43-1AFF-4262-9F09-2BC7275764B2}"/>
              </a:ext>
            </a:extLst>
          </p:cNvPr>
          <p:cNvSpPr/>
          <p:nvPr/>
        </p:nvSpPr>
        <p:spPr>
          <a:xfrm>
            <a:off x="552994" y="1213562"/>
            <a:ext cx="81304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Every component provides a </a:t>
            </a:r>
            <a:r>
              <a:rPr lang="en-IN" dirty="0" err="1"/>
              <a:t>className</a:t>
            </a:r>
            <a:r>
              <a:rPr lang="en-IN" dirty="0"/>
              <a:t> property which is always applied to the root element.</a:t>
            </a:r>
          </a:p>
          <a:p>
            <a:endParaRPr lang="en-IN" dirty="0"/>
          </a:p>
          <a:p>
            <a:r>
              <a:rPr lang="en-IN" dirty="0"/>
              <a:t> We can always safely overwrite the root element's CSS. </a:t>
            </a:r>
          </a:p>
          <a:p>
            <a:endParaRPr lang="en-IN" dirty="0"/>
          </a:p>
          <a:p>
            <a:r>
              <a:rPr lang="en-IN" dirty="0"/>
              <a:t>In previous example, we are changing the Button's background </a:t>
            </a:r>
            <a:r>
              <a:rPr lang="en-IN" dirty="0" err="1"/>
              <a:t>color</a:t>
            </a:r>
            <a:r>
              <a:rPr lang="en-IN" dirty="0"/>
              <a:t>, height, text </a:t>
            </a:r>
            <a:r>
              <a:rPr lang="en-IN" dirty="0" err="1"/>
              <a:t>color</a:t>
            </a:r>
            <a:r>
              <a:rPr lang="en-IN" dirty="0"/>
              <a:t>. </a:t>
            </a:r>
          </a:p>
          <a:p>
            <a:endParaRPr lang="en-IN" dirty="0"/>
          </a:p>
          <a:p>
            <a:r>
              <a:rPr lang="en-IN" dirty="0"/>
              <a:t>When we want to style inner HTML elements in Material UI, we can find the names of the CSS rules in the second half of the component's API page. 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0291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1CD-170B-4FF5-9C50-FC4AECBE4D0F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UI Templates for Business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F8D43-1AFF-4262-9F09-2BC7275764B2}"/>
              </a:ext>
            </a:extLst>
          </p:cNvPr>
          <p:cNvSpPr/>
          <p:nvPr/>
        </p:nvSpPr>
        <p:spPr>
          <a:xfrm>
            <a:off x="552994" y="1213562"/>
            <a:ext cx="8130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 can build your dream React app with our modern responsive templates.</a:t>
            </a:r>
          </a:p>
          <a:p>
            <a:endParaRPr lang="en-IN" dirty="0"/>
          </a:p>
          <a:p>
            <a:r>
              <a:rPr lang="en-IN" dirty="0"/>
              <a:t>There is a selection of free react templates to help you get started building your app.</a:t>
            </a:r>
          </a:p>
          <a:p>
            <a:endParaRPr lang="en-IN" dirty="0"/>
          </a:p>
          <a:p>
            <a:r>
              <a:rPr lang="en-IN" dirty="0"/>
              <a:t>The collection contains react dashboard, react admin, and more.</a:t>
            </a:r>
          </a:p>
          <a:p>
            <a:endParaRPr lang="en-IN" dirty="0"/>
          </a:p>
          <a:p>
            <a:r>
              <a:rPr lang="en-IN" dirty="0"/>
              <a:t>So far there are demos for a dashboard, sign in page, sign up page, blog page, checkout flow, album page, pricing page, and sticky footer page.</a:t>
            </a:r>
          </a:p>
          <a:p>
            <a:endParaRPr lang="en-IN" dirty="0"/>
          </a:p>
          <a:p>
            <a:r>
              <a:rPr lang="en-IN" dirty="0"/>
              <a:t>You can access all those free templates from </a:t>
            </a:r>
            <a:r>
              <a:rPr lang="en-IN" dirty="0">
                <a:hlinkClick r:id="rId2"/>
              </a:rPr>
              <a:t>https://material-ui.com/getting-started/templates/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0234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1CD-170B-4FF5-9C50-FC4AECBE4D0F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Typography Usage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F8D43-1AFF-4262-9F09-2BC7275764B2}"/>
              </a:ext>
            </a:extLst>
          </p:cNvPr>
          <p:cNvSpPr/>
          <p:nvPr/>
        </p:nvSpPr>
        <p:spPr>
          <a:xfrm>
            <a:off x="552994" y="1289953"/>
            <a:ext cx="81304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/>
              <a:t>The default &lt;Typography&gt; with no props will render a body1 variant, which is just a &lt;p&gt;.</a:t>
            </a:r>
          </a:p>
          <a:p>
            <a:endParaRPr lang="en-IN" sz="1700" dirty="0"/>
          </a:p>
          <a:p>
            <a:r>
              <a:rPr lang="en-IN" sz="1700" dirty="0"/>
              <a:t>So: &lt;Typography&gt; my text &lt;/Typography&gt; is just like rendering &lt;p&gt; my text &lt;/p&gt; except Material-UI will apply additional CSS.</a:t>
            </a:r>
          </a:p>
          <a:p>
            <a:endParaRPr lang="en-IN" sz="1700" dirty="0"/>
          </a:p>
          <a:p>
            <a:r>
              <a:rPr lang="en-IN" sz="1700" dirty="0"/>
              <a:t>To render an &lt;h1&gt;, simply pass "h1" as the variant to the &lt;Typography component:</a:t>
            </a:r>
          </a:p>
          <a:p>
            <a:endParaRPr lang="en-IN" sz="1700" i="1" dirty="0"/>
          </a:p>
          <a:p>
            <a:r>
              <a:rPr lang="en-IN" sz="1700" i="1" dirty="0"/>
              <a:t>&lt;Typography variant="h1"&gt;Typography h1&lt;/Typography&gt;</a:t>
            </a:r>
          </a:p>
          <a:p>
            <a:endParaRPr lang="en-IN" sz="1700" dirty="0"/>
          </a:p>
          <a:p>
            <a:r>
              <a:rPr lang="en-IN" sz="1700" dirty="0"/>
              <a:t>In addition to changing the element's tag, Material UI will apply CSS for each typography variant.</a:t>
            </a:r>
          </a:p>
          <a:p>
            <a:endParaRPr lang="en-IN" sz="1700" dirty="0"/>
          </a:p>
          <a:p>
            <a:r>
              <a:rPr lang="en-IN" sz="1700" dirty="0"/>
              <a:t>For example, theme.typography.h1 is applied when the variant prop is "h1".</a:t>
            </a:r>
          </a:p>
        </p:txBody>
      </p:sp>
    </p:spTree>
    <p:extLst>
      <p:ext uri="{BB962C8B-B14F-4D97-AF65-F5344CB8AC3E}">
        <p14:creationId xmlns:p14="http://schemas.microsoft.com/office/powerpoint/2010/main" val="4228829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1CD-170B-4FF5-9C50-FC4AECBE4D0F}"/>
              </a:ext>
            </a:extLst>
          </p:cNvPr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Typography Usage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F8D43-1AFF-4262-9F09-2BC7275764B2}"/>
              </a:ext>
            </a:extLst>
          </p:cNvPr>
          <p:cNvSpPr/>
          <p:nvPr/>
        </p:nvSpPr>
        <p:spPr>
          <a:xfrm>
            <a:off x="552994" y="1213562"/>
            <a:ext cx="81304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When you want to use the </a:t>
            </a:r>
            <a:r>
              <a:rPr lang="en-IN" sz="1600" dirty="0" err="1"/>
              <a:t>color</a:t>
            </a:r>
            <a:r>
              <a:rPr lang="en-IN" sz="1600" dirty="0"/>
              <a:t> prop, you are given the typical </a:t>
            </a:r>
            <a:r>
              <a:rPr lang="en-IN" sz="1600" dirty="0" err="1"/>
              <a:t>color</a:t>
            </a:r>
            <a:r>
              <a:rPr lang="en-IN" sz="1600" dirty="0"/>
              <a:t> prop selections: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initial,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inherit,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secondary,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textPrimary</a:t>
            </a:r>
            <a:r>
              <a:rPr lang="en-IN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textSecondary</a:t>
            </a:r>
            <a:r>
              <a:rPr lang="en-IN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error   	which correspond to your theme's </a:t>
            </a:r>
            <a:r>
              <a:rPr lang="en-IN" sz="1600" dirty="0" err="1"/>
              <a:t>colors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dirty="0"/>
              <a:t>And to set a custom </a:t>
            </a:r>
            <a:r>
              <a:rPr lang="en-IN" sz="1600" dirty="0" err="1"/>
              <a:t>color</a:t>
            </a:r>
            <a:r>
              <a:rPr lang="en-IN" sz="1600" dirty="0"/>
              <a:t>, font-weight or other CSS for Typography, you will need a custom CSS class.</a:t>
            </a:r>
          </a:p>
          <a:p>
            <a:r>
              <a:rPr lang="en-IN" sz="1600" dirty="0"/>
              <a:t>To line break with Typography, set the display prop to block, which will break the line before the text inside.</a:t>
            </a:r>
          </a:p>
          <a:p>
            <a:endParaRPr lang="en-IN" sz="1600" dirty="0"/>
          </a:p>
          <a:p>
            <a:r>
              <a:rPr lang="en-IN" sz="1600" dirty="0"/>
              <a:t>Example: &lt;Typography display="block"&gt; My text will be on the next line &lt;/Typography. </a:t>
            </a:r>
          </a:p>
          <a:p>
            <a:endParaRPr lang="en-IN" sz="1600" dirty="0"/>
          </a:p>
          <a:p>
            <a:r>
              <a:rPr lang="en-IN" sz="1600" dirty="0"/>
              <a:t>This may apply if you are using the overline or caption variants, which are &lt;span&gt; and so are normally display inline-block.</a:t>
            </a:r>
          </a:p>
        </p:txBody>
      </p:sp>
    </p:spTree>
    <p:extLst>
      <p:ext uri="{BB962C8B-B14F-4D97-AF65-F5344CB8AC3E}">
        <p14:creationId xmlns:p14="http://schemas.microsoft.com/office/powerpoint/2010/main" val="24931859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801" y="1412876"/>
            <a:ext cx="8528209" cy="4351337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By now You should be clear with:</a:t>
            </a:r>
          </a:p>
          <a:p>
            <a:pPr marL="3572" lvl="1" indent="0">
              <a:lnSpc>
                <a:spcPct val="100000"/>
              </a:lnSpc>
              <a:buNone/>
            </a:pPr>
            <a:endParaRPr lang="en-US" dirty="0"/>
          </a:p>
          <a:p>
            <a:pPr lvl="1"/>
            <a:r>
              <a:rPr lang="en-US" dirty="0"/>
              <a:t>Introduction Material UI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Installing Material UI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Material UI </a:t>
            </a:r>
            <a:r>
              <a:rPr lang="en-US" dirty="0" err="1"/>
              <a:t>AppBar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Material UI's Toolbar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 React </a:t>
            </a:r>
            <a:r>
              <a:rPr lang="en-US" dirty="0" err="1"/>
              <a:t>NavBar</a:t>
            </a:r>
            <a:r>
              <a:rPr lang="en-US" dirty="0"/>
              <a:t> CSS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Material UI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Material UI - Rendering a Button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Material UI Card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Material UI Checkbox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Material UI Grid Component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Material UI </a:t>
            </a:r>
            <a:r>
              <a:rPr lang="en-US" dirty="0" err="1"/>
              <a:t>IconButton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Material UI Paper Component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Style Material UI Components with my own CSS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 Templates for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Typography Usage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2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00321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Shape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Applying shape styles can help direct attention or identify components, communicate their state, and express your brand.</a:t>
            </a:r>
          </a:p>
          <a:p>
            <a:endParaRPr lang="en-IN" dirty="0"/>
          </a:p>
          <a:p>
            <a:r>
              <a:rPr lang="en-IN" dirty="0"/>
              <a:t>Components that need to stand out can also use shapes that express your brand.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color</a:t>
            </a:r>
            <a:r>
              <a:rPr lang="en-IN" dirty="0"/>
              <a:t>, typography, and shape of Material Components like buttons can be easily modified to match your brand.</a:t>
            </a:r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1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683803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Material 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994" y="1213562"/>
            <a:ext cx="81833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Material Components are interactive building blocks for creating a user interface, and include a built-in states system to communicate focus, selection, activation, error, </a:t>
            </a:r>
          </a:p>
          <a:p>
            <a:r>
              <a:rPr lang="en-IN" dirty="0"/>
              <a:t>hover, press, drag, and disabled states. </a:t>
            </a:r>
          </a:p>
          <a:p>
            <a:endParaRPr lang="en-IN" dirty="0"/>
          </a:p>
          <a:p>
            <a:r>
              <a:rPr lang="en-IN" dirty="0"/>
              <a:t>Component libraries are available for Android, iOS, Flutter, and the web.</a:t>
            </a:r>
          </a:p>
          <a:p>
            <a:endParaRPr lang="en-IN" dirty="0"/>
          </a:p>
          <a:p>
            <a:r>
              <a:rPr lang="en-IN" dirty="0"/>
              <a:t>Installation :</a:t>
            </a:r>
          </a:p>
          <a:p>
            <a:endParaRPr lang="en-IN" dirty="0"/>
          </a:p>
          <a:p>
            <a:r>
              <a:rPr lang="en-IN" dirty="0"/>
              <a:t>To install and save in your </a:t>
            </a:r>
            <a:r>
              <a:rPr lang="en-IN" dirty="0" err="1"/>
              <a:t>package.json</a:t>
            </a:r>
            <a:r>
              <a:rPr lang="en-IN" dirty="0"/>
              <a:t> dependencies, run:</a:t>
            </a:r>
          </a:p>
          <a:p>
            <a:endParaRPr lang="en-IN" dirty="0"/>
          </a:p>
          <a:p>
            <a:r>
              <a:rPr lang="en-IN" i="1" dirty="0"/>
              <a:t>npm install @material-</a:t>
            </a:r>
            <a:r>
              <a:rPr lang="en-IN" i="1" dirty="0" err="1"/>
              <a:t>ui</a:t>
            </a:r>
            <a:r>
              <a:rPr lang="en-IN" i="1" dirty="0"/>
              <a:t>/core</a:t>
            </a:r>
          </a:p>
          <a:p>
            <a:endParaRPr lang="en-IN" i="1" dirty="0"/>
          </a:p>
          <a:p>
            <a:r>
              <a:rPr lang="en-IN" dirty="0"/>
              <a:t>Please note that react &gt;= 16.3.0 and react-</a:t>
            </a:r>
            <a:r>
              <a:rPr lang="en-IN" dirty="0" err="1"/>
              <a:t>dom</a:t>
            </a:r>
            <a:r>
              <a:rPr lang="en-IN" dirty="0"/>
              <a:t> &gt;= 16.3.0 are peer dependencies</a:t>
            </a:r>
            <a:endParaRPr lang="en-IN" i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91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Props1.xml><?xml version="1.0" encoding="utf-8"?>
<ds:datastoreItem xmlns:ds="http://schemas.openxmlformats.org/officeDocument/2006/customXml" ds:itemID="{A0D8D1D9-B52B-415C-BF3A-6D46786BF16B}"/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26bed2a0-a239-4228-bd8e-b46f54fc12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services template</Template>
  <TotalTime>10814</TotalTime>
  <Words>7540</Words>
  <Application>Microsoft Office PowerPoint</Application>
  <PresentationFormat>On-screen Show (4:3)</PresentationFormat>
  <Paragraphs>1197</Paragraphs>
  <Slides>76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inherit</vt:lpstr>
      <vt:lpstr>Menlo</vt:lpstr>
      <vt:lpstr>MonoLisa</vt:lpstr>
      <vt:lpstr>Roboto</vt:lpstr>
      <vt:lpstr>Verdana</vt:lpstr>
      <vt:lpstr>Wingdings</vt:lpstr>
      <vt:lpstr>Section slides</vt:lpstr>
      <vt:lpstr>think-cell Slide</vt:lpstr>
      <vt:lpstr>GOOGLE MATERIAL UI</vt:lpstr>
      <vt:lpstr>Lesson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Kathiresan</dc:creator>
  <cp:lastModifiedBy>Jabarhussain, Mohammed Ishaque</cp:lastModifiedBy>
  <cp:revision>468</cp:revision>
  <dcterms:created xsi:type="dcterms:W3CDTF">2018-04-04T04:32:40Z</dcterms:created>
  <dcterms:modified xsi:type="dcterms:W3CDTF">2021-02-26T11:37:22Z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