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3" r:id="rId4"/>
    <p:sldId id="270" r:id="rId5"/>
    <p:sldId id="262" r:id="rId6"/>
    <p:sldId id="268" r:id="rId7"/>
    <p:sldId id="266" r:id="rId8"/>
    <p:sldId id="269" r:id="rId9"/>
    <p:sldId id="259" r:id="rId10"/>
    <p:sldId id="272" r:id="rId11"/>
    <p:sldId id="285" r:id="rId12"/>
    <p:sldId id="273" r:id="rId13"/>
    <p:sldId id="284" r:id="rId14"/>
    <p:sldId id="274" r:id="rId15"/>
    <p:sldId id="275" r:id="rId16"/>
    <p:sldId id="276" r:id="rId17"/>
    <p:sldId id="277" r:id="rId18"/>
    <p:sldId id="278" r:id="rId19"/>
    <p:sldId id="271" r:id="rId20"/>
    <p:sldId id="279" r:id="rId21"/>
    <p:sldId id="280" r:id="rId22"/>
    <p:sldId id="281" r:id="rId23"/>
    <p:sldId id="282" r:id="rId24"/>
    <p:sldId id="302" r:id="rId25"/>
    <p:sldId id="260" r:id="rId26"/>
    <p:sldId id="283"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0" d="100"/>
          <a:sy n="90" d="100"/>
        </p:scale>
        <p:origin x="10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DE8BFA-5EDA-4A51-B5E6-1CA4F83BAAA6}" type="datetimeFigureOut">
              <a:rPr lang="en-US" smtClean="0"/>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E8BFA-5EDA-4A51-B5E6-1CA4F83BAAA6}" type="datetimeFigureOut">
              <a:rPr lang="en-US" smtClean="0"/>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E8BFA-5EDA-4A51-B5E6-1CA4F83BAAA6}" type="datetimeFigureOut">
              <a:rPr lang="en-US" smtClean="0"/>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E8BFA-5EDA-4A51-B5E6-1CA4F83BAAA6}" type="datetimeFigureOut">
              <a:rPr lang="en-US" smtClean="0"/>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E8BFA-5EDA-4A51-B5E6-1CA4F83BAAA6}" type="datetimeFigureOut">
              <a:rPr lang="en-US" smtClean="0"/>
              <a:t>01-Sep-20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DE8BFA-5EDA-4A51-B5E6-1CA4F83BAAA6}" type="datetimeFigureOut">
              <a:rPr lang="en-US" smtClean="0"/>
              <a:t>01-Sep-20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E8BFA-5EDA-4A51-B5E6-1CA4F83BAAA6}" type="datetimeFigureOut">
              <a:rPr lang="en-US" smtClean="0"/>
              <a:t>01-Sep-20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DE8BFA-5EDA-4A51-B5E6-1CA4F83BAAA6}" type="datetimeFigureOut">
              <a:rPr lang="en-US" smtClean="0"/>
              <a:t>01-Sep-20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E8BFA-5EDA-4A51-B5E6-1CA4F83BAAA6}" type="datetimeFigureOut">
              <a:rPr lang="en-US" smtClean="0"/>
              <a:t>01-Sep-20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DE8BFA-5EDA-4A51-B5E6-1CA4F83BAAA6}" type="datetimeFigureOut">
              <a:rPr lang="en-US" smtClean="0"/>
              <a:t>01-Sep-20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DE8BFA-5EDA-4A51-B5E6-1CA4F83BAAA6}" type="datetimeFigureOut">
              <a:rPr lang="en-US" smtClean="0"/>
              <a:t>01-Sep-20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E68B6-16AB-4A86-B081-111739524D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E8BFA-5EDA-4A51-B5E6-1CA4F83BAAA6}" type="datetimeFigureOut">
              <a:rPr lang="en-US" smtClean="0"/>
              <a:t>01-Sep-20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E68B6-16AB-4A86-B081-111739524D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543800" cy="1223355"/>
          </a:xfrm>
        </p:spPr>
        <p:txBody>
          <a:bodyPr>
            <a:noAutofit/>
          </a:bodyPr>
          <a:lstStyle/>
          <a:p>
            <a:br>
              <a:rPr lang="en-US" sz="2400" b="1" dirty="0"/>
            </a:br>
            <a:r>
              <a:rPr lang="en-US" sz="2400" b="1" dirty="0"/>
              <a:t>ANFIS  BASED SVC FOR WIND-INTEGRATED</a:t>
            </a:r>
            <a:br>
              <a:rPr lang="en-US" sz="2400" b="1" dirty="0"/>
            </a:br>
            <a:r>
              <a:rPr lang="en-US" sz="2400" b="1" dirty="0"/>
              <a:t>POWER SYSTEM TO ENHANCE VOLTAGE STABILITY  AND LVRT  CAPABILITY</a:t>
            </a:r>
            <a:br>
              <a:rPr lang="en-US" sz="2400" dirty="0"/>
            </a:br>
            <a:endParaRPr lang="en-US" sz="2400" dirty="0"/>
          </a:p>
        </p:txBody>
      </p:sp>
      <p:sp>
        <p:nvSpPr>
          <p:cNvPr id="3" name="Subtitle 2"/>
          <p:cNvSpPr>
            <a:spLocks noGrp="1"/>
          </p:cNvSpPr>
          <p:nvPr>
            <p:ph type="subTitle" idx="1"/>
          </p:nvPr>
        </p:nvSpPr>
        <p:spPr>
          <a:xfrm>
            <a:off x="1295400" y="4491692"/>
            <a:ext cx="6400800" cy="1600200"/>
          </a:xfrm>
        </p:spPr>
        <p:txBody>
          <a:bodyPr/>
          <a:lstStyle/>
          <a:p>
            <a:r>
              <a:rPr lang="en-US" dirty="0"/>
              <a:t> </a:t>
            </a:r>
          </a:p>
        </p:txBody>
      </p:sp>
      <p:pic>
        <p:nvPicPr>
          <p:cNvPr id="5" name="Picture 4" descr="IMG_20160313_130713.JPG"/>
          <p:cNvPicPr>
            <a:picLocks noChangeAspect="1"/>
          </p:cNvPicPr>
          <p:nvPr/>
        </p:nvPicPr>
        <p:blipFill>
          <a:blip r:embed="rId2" cstate="print"/>
          <a:stretch>
            <a:fillRect/>
          </a:stretch>
        </p:blipFill>
        <p:spPr>
          <a:xfrm>
            <a:off x="3573158" y="228600"/>
            <a:ext cx="1608442" cy="1295400"/>
          </a:xfrm>
          <a:prstGeom prst="rect">
            <a:avLst/>
          </a:prstGeom>
        </p:spPr>
      </p:pic>
      <p:sp>
        <p:nvSpPr>
          <p:cNvPr id="9" name="Rectangle 8"/>
          <p:cNvSpPr/>
          <p:nvPr/>
        </p:nvSpPr>
        <p:spPr>
          <a:xfrm>
            <a:off x="685800" y="3352800"/>
            <a:ext cx="7620000" cy="2308324"/>
          </a:xfrm>
          <a:prstGeom prst="rect">
            <a:avLst/>
          </a:prstGeom>
        </p:spPr>
        <p:txBody>
          <a:bodyPr wrap="square">
            <a:spAutoFit/>
          </a:bodyPr>
          <a:lstStyle/>
          <a:p>
            <a:pPr algn="ctr"/>
            <a:r>
              <a:rPr lang="en-IN" sz="2400" dirty="0">
                <a:solidFill>
                  <a:srgbClr val="FF0066"/>
                </a:solidFill>
                <a:latin typeface="Times New Roman" panose="02020603050405020304"/>
                <a:ea typeface="Times New Roman" panose="02020603050405020304"/>
                <a:cs typeface="Times New Roman" panose="02020603050405020304"/>
                <a:sym typeface="Times New Roman" panose="02020603050405020304"/>
              </a:rPr>
              <a:t>ELECTRICAL POWER SYSTEMS </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Department of  Electrical &amp; Electronics Engineering</a:t>
            </a:r>
          </a:p>
          <a:p>
            <a:r>
              <a:rPr lang="en-US" sz="2400" dirty="0">
                <a:latin typeface="Times New Roman" panose="02020603050405020304" pitchFamily="18" charset="0"/>
                <a:cs typeface="Times New Roman" panose="02020603050405020304" pitchFamily="18" charset="0"/>
              </a:rPr>
              <a:t>       Presented by                    Under the Guidance of</a:t>
            </a:r>
            <a:r>
              <a:rPr lang="en-US" sz="2400" b="1" dirty="0">
                <a:latin typeface="Times New Roman" panose="02020603050405020304" pitchFamily="18" charset="0"/>
                <a:cs typeface="Times New Roman" panose="02020603050405020304" pitchFamily="18" charset="0"/>
              </a:rPr>
              <a:t>      </a:t>
            </a:r>
          </a:p>
          <a:p>
            <a:pPr marL="536575" indent="-536575"/>
            <a:r>
              <a:rPr lang="en-US" sz="2400" b="1" dirty="0">
                <a:latin typeface="Times New Roman" panose="02020603050405020304" pitchFamily="18" charset="0"/>
                <a:cs typeface="Times New Roman" panose="02020603050405020304" pitchFamily="18" charset="0"/>
              </a:rPr>
              <a:t>        C.NIRMALA                Dr .K .Jithendra Gowd                      (18001D2112)               Assistant Professor,EEE </a:t>
            </a:r>
          </a:p>
          <a:p>
            <a:pPr algn="ctr"/>
            <a:r>
              <a:rPr lang="en-US" sz="2400" b="1" dirty="0">
                <a:latin typeface="Times New Roman" panose="02020603050405020304" pitchFamily="18" charset="0"/>
                <a:cs typeface="Times New Roman" panose="02020603050405020304" pitchFamily="18" charset="0"/>
              </a:rPr>
              <a:t> </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simulink block diagram of the system</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838200" y="1524000"/>
            <a:ext cx="7772400" cy="4038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The different values of the constant load in the simulated</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system.</a:t>
            </a:r>
          </a:p>
        </p:txBody>
      </p:sp>
      <p:graphicFrame>
        <p:nvGraphicFramePr>
          <p:cNvPr id="5" name="Content Placeholder 4"/>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lang="en-US" dirty="0"/>
                    </a:p>
                  </a:txBody>
                  <a:tcPr marL="96820" marR="96820"/>
                </a:tc>
                <a:tc>
                  <a:txBody>
                    <a:bodyPr/>
                    <a:lstStyle/>
                    <a:p>
                      <a:r>
                        <a:rPr lang="en-US" dirty="0"/>
                        <a:t>          P(p.u)</a:t>
                      </a:r>
                    </a:p>
                  </a:txBody>
                  <a:tcPr marL="96820" marR="96820"/>
                </a:tc>
                <a:tc>
                  <a:txBody>
                    <a:bodyPr/>
                    <a:lstStyle/>
                    <a:p>
                      <a:r>
                        <a:rPr lang="en-US" dirty="0"/>
                        <a:t>       Q(p.u)</a:t>
                      </a:r>
                    </a:p>
                  </a:txBody>
                  <a:tcPr marL="96820" marR="96820"/>
                </a:tc>
                <a:extLst>
                  <a:ext uri="{0D108BD9-81ED-4DB2-BD59-A6C34878D82A}">
                    <a16:rowId xmlns:a16="http://schemas.microsoft.com/office/drawing/2014/main" val="10000"/>
                  </a:ext>
                </a:extLst>
              </a:tr>
              <a:tr h="370840">
                <a:tc>
                  <a:txBody>
                    <a:bodyPr/>
                    <a:lstStyle/>
                    <a:p>
                      <a:r>
                        <a:rPr lang="en-US" dirty="0"/>
                        <a:t>LOAD 1</a:t>
                      </a:r>
                    </a:p>
                  </a:txBody>
                  <a:tcPr marL="96820" marR="96820"/>
                </a:tc>
                <a:tc>
                  <a:txBody>
                    <a:bodyPr/>
                    <a:lstStyle/>
                    <a:p>
                      <a:r>
                        <a:rPr lang="en-US" dirty="0"/>
                        <a:t>0.9</a:t>
                      </a:r>
                    </a:p>
                  </a:txBody>
                  <a:tcPr marL="96820" marR="96820"/>
                </a:tc>
                <a:tc>
                  <a:txBody>
                    <a:bodyPr/>
                    <a:lstStyle/>
                    <a:p>
                      <a:r>
                        <a:rPr lang="en-US" dirty="0"/>
                        <a:t>1.5</a:t>
                      </a:r>
                    </a:p>
                  </a:txBody>
                  <a:tcPr marL="96820" marR="96820"/>
                </a:tc>
                <a:extLst>
                  <a:ext uri="{0D108BD9-81ED-4DB2-BD59-A6C34878D82A}">
                    <a16:rowId xmlns:a16="http://schemas.microsoft.com/office/drawing/2014/main" val="10001"/>
                  </a:ext>
                </a:extLst>
              </a:tr>
              <a:tr h="370840">
                <a:tc>
                  <a:txBody>
                    <a:bodyPr/>
                    <a:lstStyle/>
                    <a:p>
                      <a:r>
                        <a:rPr lang="en-US" dirty="0"/>
                        <a:t>LOAD2</a:t>
                      </a:r>
                    </a:p>
                  </a:txBody>
                  <a:tcPr marL="96820" marR="96820"/>
                </a:tc>
                <a:tc>
                  <a:txBody>
                    <a:bodyPr/>
                    <a:lstStyle/>
                    <a:p>
                      <a:r>
                        <a:rPr lang="en-US" dirty="0"/>
                        <a:t>0.9</a:t>
                      </a:r>
                    </a:p>
                  </a:txBody>
                  <a:tcPr marL="96820" marR="96820"/>
                </a:tc>
                <a:tc>
                  <a:txBody>
                    <a:bodyPr/>
                    <a:lstStyle/>
                    <a:p>
                      <a:r>
                        <a:rPr lang="en-US" dirty="0"/>
                        <a:t>3.0</a:t>
                      </a:r>
                    </a:p>
                  </a:txBody>
                  <a:tcPr marL="96820" marR="96820"/>
                </a:tc>
                <a:extLst>
                  <a:ext uri="{0D108BD9-81ED-4DB2-BD59-A6C34878D82A}">
                    <a16:rowId xmlns:a16="http://schemas.microsoft.com/office/drawing/2014/main" val="10002"/>
                  </a:ext>
                </a:extLst>
              </a:tr>
              <a:tr h="370840">
                <a:tc>
                  <a:txBody>
                    <a:bodyPr/>
                    <a:lstStyle/>
                    <a:p>
                      <a:r>
                        <a:rPr lang="en-US" dirty="0"/>
                        <a:t>LOAD 3</a:t>
                      </a:r>
                    </a:p>
                  </a:txBody>
                  <a:tcPr marL="96820" marR="96820"/>
                </a:tc>
                <a:tc>
                  <a:txBody>
                    <a:bodyPr/>
                    <a:lstStyle/>
                    <a:p>
                      <a:r>
                        <a:rPr lang="en-US" dirty="0"/>
                        <a:t>0.9</a:t>
                      </a:r>
                    </a:p>
                  </a:txBody>
                  <a:tcPr marL="96820" marR="96820"/>
                </a:tc>
                <a:tc>
                  <a:txBody>
                    <a:bodyPr/>
                    <a:lstStyle/>
                    <a:p>
                      <a:r>
                        <a:rPr lang="en-US" dirty="0"/>
                        <a:t>4.0</a:t>
                      </a:r>
                    </a:p>
                  </a:txBody>
                  <a:tcPr marL="96820" marR="96820"/>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Voltage of bus 2 using CSVC and FSVC; (a) with load 1,</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990600" y="2362200"/>
            <a:ext cx="7162800" cy="304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The reference susceptance of CSVC and FSVC; (a) with load 1</a:t>
            </a:r>
            <a:endParaRPr lang="en-US"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990600" y="1447800"/>
            <a:ext cx="6764215" cy="457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762000" y="685800"/>
            <a:ext cx="7924800" cy="4572000"/>
          </a:xfrm>
          <a:prstGeom prst="rect">
            <a:avLst/>
          </a:prstGeom>
          <a:noFill/>
          <a:ln w="9525">
            <a:noFill/>
            <a:miter lim="800000"/>
            <a:headEnd/>
            <a:tailEnd/>
          </a:ln>
        </p:spPr>
      </p:pic>
      <p:sp>
        <p:nvSpPr>
          <p:cNvPr id="5" name="Rectangle 4"/>
          <p:cNvSpPr/>
          <p:nvPr/>
        </p:nvSpPr>
        <p:spPr>
          <a:xfrm>
            <a:off x="1447800" y="5410200"/>
            <a:ext cx="6934200" cy="369332"/>
          </a:xfrm>
          <a:prstGeom prst="rect">
            <a:avLst/>
          </a:prstGeom>
        </p:spPr>
        <p:txBody>
          <a:bodyPr wrap="square">
            <a:spAutoFit/>
          </a:bodyPr>
          <a:lstStyle/>
          <a:p>
            <a:r>
              <a:rPr lang="en-US" dirty="0"/>
              <a:t>Voltage of bus 1 using CSVC and FSVC; (a) with load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0"/>
            <a:ext cx="7076194" cy="4038600"/>
          </a:xfrm>
          <a:prstGeom prst="rect">
            <a:avLst/>
          </a:prstGeom>
          <a:noFill/>
          <a:ln w="9525">
            <a:noFill/>
            <a:miter lim="800000"/>
            <a:headEnd/>
            <a:tailEnd/>
          </a:ln>
        </p:spPr>
      </p:pic>
      <p:sp>
        <p:nvSpPr>
          <p:cNvPr id="5" name="Rectangle 4"/>
          <p:cNvSpPr/>
          <p:nvPr/>
        </p:nvSpPr>
        <p:spPr>
          <a:xfrm>
            <a:off x="990600" y="4495799"/>
            <a:ext cx="7848600" cy="1200329"/>
          </a:xfrm>
          <a:prstGeom prst="rect">
            <a:avLst/>
          </a:prstGeom>
        </p:spPr>
        <p:txBody>
          <a:bodyPr wrap="square">
            <a:spAutoFit/>
          </a:bodyPr>
          <a:lstStyle/>
          <a:p>
            <a:endParaRPr lang="en-US" dirty="0">
              <a:latin typeface="Bookman Old Style" pitchFamily="18" charset="0"/>
            </a:endParaRPr>
          </a:p>
          <a:p>
            <a:r>
              <a:rPr lang="en-US" dirty="0">
                <a:latin typeface="Bookman Old Style" pitchFamily="18" charset="0"/>
              </a:rPr>
              <a:t>System frequency measured at bus 2 while using CSVC and FSVC; (a) with</a:t>
            </a:r>
          </a:p>
          <a:p>
            <a:r>
              <a:rPr lang="en-US" dirty="0">
                <a:latin typeface="Bookman Old Style" pitchFamily="18" charset="0"/>
              </a:rPr>
              <a:t>load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DFIG rotor speed using CSVC and FSVC; (a) with load 1</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762000" y="1447800"/>
            <a:ext cx="7924800" cy="3962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838200" y="914400"/>
            <a:ext cx="7696200" cy="3581400"/>
          </a:xfrm>
          <a:prstGeom prst="rect">
            <a:avLst/>
          </a:prstGeom>
          <a:noFill/>
          <a:ln w="9525">
            <a:noFill/>
            <a:miter lim="800000"/>
            <a:headEnd/>
            <a:tailEnd/>
          </a:ln>
        </p:spPr>
      </p:pic>
      <p:sp>
        <p:nvSpPr>
          <p:cNvPr id="5" name="Rectangle 4"/>
          <p:cNvSpPr/>
          <p:nvPr/>
        </p:nvSpPr>
        <p:spPr>
          <a:xfrm>
            <a:off x="1219200" y="4038600"/>
            <a:ext cx="6858000" cy="2031325"/>
          </a:xfrm>
          <a:prstGeom prst="rect">
            <a:avLst/>
          </a:prstGeom>
        </p:spPr>
        <p:txBody>
          <a:bodyPr wrap="square">
            <a:spAutoFit/>
          </a:bodyPr>
          <a:lstStyle/>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endParaRPr lang="en-US" dirty="0">
              <a:latin typeface="Arial Black" panose="020B0A04020102020204" pitchFamily="34" charset="0"/>
            </a:endParaRPr>
          </a:p>
          <a:p>
            <a:r>
              <a:rPr lang="en-US" dirty="0">
                <a:latin typeface="Arial Black" panose="020B0A04020102020204" pitchFamily="34" charset="0"/>
              </a:rPr>
              <a:t>The blade pitch angle using CSVC and FSVC; (a) with load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rmAutofit fontScale="90000"/>
          </a:bodyPr>
          <a:lstStyle/>
          <a:p>
            <a:r>
              <a:rPr lang="en-US" b="1" dirty="0">
                <a:latin typeface="Times New Roman" panose="02020603050405020304" pitchFamily="18" charset="0"/>
                <a:cs typeface="Times New Roman" panose="02020603050405020304" pitchFamily="18" charset="0"/>
              </a:rPr>
              <a:t>Appendix 2. Test system parameters</a:t>
            </a:r>
            <a:endParaRPr lang="en-US" dirty="0"/>
          </a:p>
        </p:txBody>
      </p:sp>
      <p:sp>
        <p:nvSpPr>
          <p:cNvPr id="3" name="Content Placeholder 2"/>
          <p:cNvSpPr>
            <a:spLocks noGrp="1"/>
          </p:cNvSpPr>
          <p:nvPr>
            <p:ph idx="1"/>
          </p:nvPr>
        </p:nvSpPr>
        <p:spPr>
          <a:xfrm flipH="1">
            <a:off x="8686800" y="0"/>
            <a:ext cx="1752600" cy="45719"/>
          </a:xfrm>
        </p:spPr>
        <p:txBody>
          <a:bodyPr>
            <a:normAutofit fontScale="25000" lnSpcReduction="20000"/>
          </a:bodyPr>
          <a:lstStyle/>
          <a:p>
            <a:pPr>
              <a:buNone/>
            </a:pPr>
            <a:endParaRPr lang="en-US" sz="6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524000" y="1397000"/>
          <a:ext cx="6096000" cy="524256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370840">
                <a:tc>
                  <a:txBody>
                    <a:bodyPr/>
                    <a:lstStyle/>
                    <a:p>
                      <a:pPr>
                        <a:buNone/>
                      </a:pPr>
                      <a:r>
                        <a:rPr lang="en-US" sz="3200" dirty="0">
                          <a:latin typeface="Times New Roman" panose="02020603050405020304" pitchFamily="18" charset="0"/>
                          <a:cs typeface="Times New Roman" panose="02020603050405020304" pitchFamily="18" charset="0"/>
                        </a:rPr>
                        <a:t>System base parameters:</a:t>
                      </a:r>
                    </a:p>
                    <a:p>
                      <a:pPr>
                        <a:buNone/>
                      </a:pPr>
                      <a:r>
                        <a:rPr lang="en-US" sz="1800" dirty="0"/>
                        <a:t>Base power (MVA) 10			</a:t>
                      </a:r>
                    </a:p>
                    <a:p>
                      <a:pPr>
                        <a:buNone/>
                      </a:pPr>
                      <a:r>
                        <a:rPr lang="en-US" sz="1800" dirty="0"/>
                        <a:t>Base frequency (Hz) 60</a:t>
                      </a:r>
                    </a:p>
                    <a:p>
                      <a:pPr>
                        <a:buNone/>
                      </a:pPr>
                      <a:r>
                        <a:rPr lang="en-US" sz="1800" dirty="0"/>
                        <a:t>Base angular frequency (rad/s) 120p</a:t>
                      </a:r>
                    </a:p>
                    <a:p>
                      <a:pPr>
                        <a:buNone/>
                      </a:pPr>
                      <a:r>
                        <a:rPr lang="en-US" sz="1800" dirty="0"/>
                        <a:t>DFIG-based wind farm</a:t>
                      </a:r>
                    </a:p>
                    <a:p>
                      <a:pPr>
                        <a:buNone/>
                      </a:pPr>
                      <a:r>
                        <a:rPr lang="en-US" sz="1800" dirty="0"/>
                        <a:t>Number of wind turbines 6</a:t>
                      </a:r>
                    </a:p>
                    <a:p>
                      <a:pPr>
                        <a:buNone/>
                      </a:pPr>
                      <a:r>
                        <a:rPr lang="en-US" sz="1800" dirty="0"/>
                        <a:t>Generators parameters</a:t>
                      </a:r>
                    </a:p>
                    <a:p>
                      <a:pPr>
                        <a:buNone/>
                      </a:pPr>
                      <a:r>
                        <a:rPr lang="en-US" sz="1800" dirty="0"/>
                        <a:t>Nominal power (MVA) 1.667</a:t>
                      </a:r>
                    </a:p>
                    <a:p>
                      <a:pPr>
                        <a:buNone/>
                      </a:pPr>
                      <a:r>
                        <a:rPr lang="en-US" sz="1800" dirty="0"/>
                        <a:t>Nominal stator voltage (Vrms) 575</a:t>
                      </a:r>
                    </a:p>
                    <a:p>
                      <a:pPr>
                        <a:buNone/>
                      </a:pPr>
                      <a:r>
                        <a:rPr lang="en-US" sz="1800" dirty="0"/>
                        <a:t>Nominal rotor voltage (Vrms) 1975</a:t>
                      </a:r>
                    </a:p>
                    <a:p>
                      <a:pPr>
                        <a:buNone/>
                      </a:pPr>
                      <a:r>
                        <a:rPr lang="en-US" sz="1800" dirty="0"/>
                        <a:t>Stator resistance (pu) 0.023</a:t>
                      </a:r>
                    </a:p>
                    <a:p>
                      <a:pPr>
                        <a:buNone/>
                      </a:pPr>
                      <a:r>
                        <a:rPr lang="en-US" sz="1800" dirty="0"/>
                        <a:t>Stator inductance (pu) 0.18</a:t>
                      </a:r>
                    </a:p>
                    <a:p>
                      <a:pPr>
                        <a:buNone/>
                      </a:pPr>
                      <a:r>
                        <a:rPr lang="en-US" sz="1800" dirty="0"/>
                        <a:t>rotor resistance (pu) 0.016</a:t>
                      </a:r>
                    </a:p>
                    <a:p>
                      <a:pPr>
                        <a:buNone/>
                      </a:pPr>
                      <a:r>
                        <a:rPr lang="en-US" sz="1800" dirty="0"/>
                        <a:t>rotor inductance (pu) 0.16</a:t>
                      </a:r>
                    </a:p>
                    <a:p>
                      <a:pPr>
                        <a:buNone/>
                      </a:pPr>
                      <a:r>
                        <a:rPr lang="en-US" sz="1800" dirty="0"/>
                        <a:t>Magnetizing inductance (pu) 2.9</a:t>
                      </a:r>
                    </a:p>
                    <a:p>
                      <a:pPr>
                        <a:buNone/>
                      </a:pPr>
                      <a:r>
                        <a:rPr lang="en-US" sz="1800" dirty="0"/>
                        <a:t>Inertia constant (S) 0.685</a:t>
                      </a:r>
                    </a:p>
                    <a:p>
                      <a:pPr>
                        <a:buNone/>
                      </a:pPr>
                      <a:r>
                        <a:rPr lang="en-US" sz="1800" dirty="0"/>
                        <a:t>Friction factor (pu) 0.01</a:t>
                      </a:r>
                    </a:p>
                    <a:p>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1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762000" y="1676400"/>
          <a:ext cx="7391400" cy="3962400"/>
        </p:xfrm>
        <a:graphic>
          <a:graphicData uri="http://schemas.openxmlformats.org/drawingml/2006/table">
            <a:tbl>
              <a:tblPr firstRow="1" bandRow="1">
                <a:tableStyleId>{F5AB1C69-6EDB-4FF4-983F-18BD219EF322}</a:tableStyleId>
              </a:tblPr>
              <a:tblGrid>
                <a:gridCol w="7391400">
                  <a:extLst>
                    <a:ext uri="{9D8B030D-6E8A-4147-A177-3AD203B41FA5}">
                      <a16:colId xmlns:a16="http://schemas.microsoft.com/office/drawing/2014/main" val="20000"/>
                    </a:ext>
                  </a:extLst>
                </a:gridCol>
              </a:tblGrid>
              <a:tr h="3962400">
                <a:tc>
                  <a:txBody>
                    <a:bodyPr/>
                    <a:lstStyle/>
                    <a:p>
                      <a:pPr lvl="8">
                        <a:buNone/>
                      </a:pPr>
                      <a:r>
                        <a:rPr lang="en-US" sz="2400" dirty="0">
                          <a:latin typeface="Times New Roman" panose="02020603050405020304" pitchFamily="18" charset="0"/>
                          <a:cs typeface="Times New Roman" panose="02020603050405020304" pitchFamily="18" charset="0"/>
                        </a:rPr>
                        <a:t>Turbines parameters</a:t>
                      </a:r>
                    </a:p>
                    <a:p>
                      <a:r>
                        <a:rPr lang="en-US" sz="1800" dirty="0"/>
                        <a:t>Nominal mechanical output power (MW) 1.5</a:t>
                      </a:r>
                    </a:p>
                    <a:p>
                      <a:r>
                        <a:rPr lang="en-US" sz="1800" dirty="0"/>
                        <a:t>Wind speed at nominal speed and at Cp max (m/s) 11</a:t>
                      </a:r>
                    </a:p>
                    <a:p>
                      <a:r>
                        <a:rPr lang="en-US" sz="1800" dirty="0"/>
                        <a:t>Maximum pitch angle (deg) 27</a:t>
                      </a:r>
                    </a:p>
                    <a:p>
                      <a:r>
                        <a:rPr lang="en-US" sz="1800" dirty="0"/>
                        <a:t>Maximum rate of change of pitch angle (deg/s) 10</a:t>
                      </a:r>
                    </a:p>
                    <a:p>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              </a:t>
            </a:r>
            <a:r>
              <a:rPr lang="en-US" sz="3600" dirty="0"/>
              <a:t>CONTENTS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SIMULATON RESULTS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SYATEM PARAMETERS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381000" y="228600"/>
          <a:ext cx="8305800" cy="6026829"/>
        </p:xfrm>
        <a:graphic>
          <a:graphicData uri="http://schemas.openxmlformats.org/drawingml/2006/table">
            <a:tbl>
              <a:tblPr firstRow="1" bandRow="1">
                <a:tableStyleId>{F5AB1C69-6EDB-4FF4-983F-18BD219EF322}</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5661069">
                <a:tc>
                  <a:txBody>
                    <a:bodyPr/>
                    <a:lstStyle/>
                    <a:p>
                      <a:r>
                        <a:rPr kumimoji="0" lang="en-US" sz="1800" kern="1200" baseline="0" dirty="0"/>
                        <a:t>T1</a:t>
                      </a:r>
                    </a:p>
                    <a:p>
                      <a:r>
                        <a:rPr kumimoji="0" lang="en-US" sz="1800" kern="1200" baseline="0" dirty="0"/>
                        <a:t>Winding primary connection D 11</a:t>
                      </a:r>
                    </a:p>
                    <a:p>
                      <a:r>
                        <a:rPr kumimoji="0" lang="en-US" sz="1800" kern="1200" baseline="0" dirty="0"/>
                        <a:t>Winding secondary connection Yg</a:t>
                      </a:r>
                    </a:p>
                    <a:p>
                      <a:r>
                        <a:rPr kumimoji="0" lang="en-US" sz="1800" kern="1200" baseline="0" dirty="0"/>
                        <a:t>Nominal power (MVA) 10.5</a:t>
                      </a:r>
                    </a:p>
                    <a:p>
                      <a:r>
                        <a:rPr kumimoji="0" lang="en-US" sz="1800" kern="1200" baseline="0" dirty="0"/>
                        <a:t>Primary phase to phase voltage (kVrms) 25</a:t>
                      </a:r>
                    </a:p>
                    <a:p>
                      <a:r>
                        <a:rPr kumimoji="0" lang="en-US" sz="1800" kern="1200" baseline="0" dirty="0"/>
                        <a:t>Primary resistance (pu) 0.0008</a:t>
                      </a:r>
                    </a:p>
                    <a:p>
                      <a:r>
                        <a:rPr kumimoji="0" lang="en-US" sz="1800" kern="1200" baseline="0" dirty="0"/>
                        <a:t>Primary inductance (pu) 0.025</a:t>
                      </a:r>
                    </a:p>
                    <a:p>
                      <a:r>
                        <a:rPr kumimoji="0" lang="en-US" sz="1800" kern="1200" baseline="0" dirty="0"/>
                        <a:t>Secondary phase to phase voltage (kVrms) 0.575</a:t>
                      </a:r>
                    </a:p>
                    <a:p>
                      <a:r>
                        <a:rPr kumimoji="0" lang="en-US" sz="1800" kern="1200" baseline="0" dirty="0"/>
                        <a:t>Secondary resistance (pu) 0.0008</a:t>
                      </a:r>
                    </a:p>
                    <a:p>
                      <a:r>
                        <a:rPr kumimoji="0" lang="en-US" sz="1800" kern="1200" baseline="0" dirty="0"/>
                        <a:t>Secondary inductance (pu) 0.025</a:t>
                      </a:r>
                      <a:endParaRPr lang="en-US" dirty="0"/>
                    </a:p>
                  </a:txBody>
                  <a:tcPr/>
                </a:tc>
                <a:tc>
                  <a:txBody>
                    <a:bodyPr/>
                    <a:lstStyle/>
                    <a:p>
                      <a:r>
                        <a:rPr kumimoji="0" lang="en-US" sz="1800" kern="1200" baseline="0" dirty="0"/>
                        <a:t>T2</a:t>
                      </a:r>
                    </a:p>
                    <a:p>
                      <a:r>
                        <a:rPr kumimoji="0" lang="en-US" sz="1800" kern="1200" baseline="0" dirty="0"/>
                        <a:t>Winding primary connection Yg</a:t>
                      </a:r>
                    </a:p>
                    <a:p>
                      <a:r>
                        <a:rPr kumimoji="0" lang="en-US" sz="1800" kern="1200" baseline="0" dirty="0"/>
                        <a:t>Winding secondary connection D 1</a:t>
                      </a:r>
                    </a:p>
                    <a:p>
                      <a:r>
                        <a:rPr kumimoji="0" lang="en-US" sz="1800" kern="1200" baseline="0" dirty="0"/>
                        <a:t>Nominal power (MVA) 47</a:t>
                      </a:r>
                    </a:p>
                    <a:p>
                      <a:r>
                        <a:rPr kumimoji="0" lang="en-US" sz="1800" kern="1200" baseline="0" dirty="0"/>
                        <a:t>Primary phase to phase voltage (kVrms) 120</a:t>
                      </a:r>
                    </a:p>
                    <a:p>
                      <a:r>
                        <a:rPr kumimoji="0" lang="en-US" sz="1800" kern="1200" baseline="0" dirty="0"/>
                        <a:t>Primary resistance (pu) 0.0027</a:t>
                      </a:r>
                    </a:p>
                    <a:p>
                      <a:r>
                        <a:rPr kumimoji="0" lang="en-US" sz="1800" kern="1200" baseline="0" dirty="0"/>
                        <a:t>Primary inductance (pu) 0.08</a:t>
                      </a:r>
                    </a:p>
                    <a:p>
                      <a:r>
                        <a:rPr kumimoji="0" lang="en-US" sz="1800" kern="1200" baseline="0" dirty="0"/>
                        <a:t>Secondary phase to phase voltage (kVrms) 25</a:t>
                      </a:r>
                    </a:p>
                    <a:p>
                      <a:r>
                        <a:rPr kumimoji="0" lang="en-US" sz="1800" kern="1200" baseline="0" dirty="0"/>
                        <a:t>Secondary resistance (pu) 0.0027</a:t>
                      </a:r>
                    </a:p>
                    <a:p>
                      <a:r>
                        <a:rPr kumimoji="0" lang="en-US" sz="1800" kern="1200" baseline="0" dirty="0"/>
                        <a:t>Secondary inductance (pu) 0.08</a:t>
                      </a:r>
                      <a:endParaRPr lang="en-US" dirty="0"/>
                    </a:p>
                  </a:txBody>
                  <a:tcPr/>
                </a:tc>
                <a:tc>
                  <a:txBody>
                    <a:bodyPr/>
                    <a:lstStyle/>
                    <a:p>
                      <a:r>
                        <a:rPr kumimoji="0" lang="en-US" sz="1800" kern="1200" baseline="0" dirty="0"/>
                        <a:t>T3</a:t>
                      </a:r>
                    </a:p>
                    <a:p>
                      <a:r>
                        <a:rPr kumimoji="0" lang="en-US" sz="1800" kern="1200" baseline="0" dirty="0"/>
                        <a:t>Winding primary connection Yg</a:t>
                      </a:r>
                    </a:p>
                    <a:p>
                      <a:r>
                        <a:rPr kumimoji="0" lang="en-US" sz="1800" kern="1200" baseline="0" dirty="0"/>
                        <a:t>Winding secondary connection D 1</a:t>
                      </a:r>
                    </a:p>
                    <a:p>
                      <a:r>
                        <a:rPr kumimoji="0" lang="en-US" sz="1800" kern="1200" baseline="0" dirty="0"/>
                        <a:t>Nominal power (MVA) 50</a:t>
                      </a:r>
                    </a:p>
                    <a:p>
                      <a:r>
                        <a:rPr kumimoji="0" lang="en-US" sz="1800" kern="1200" baseline="0" dirty="0"/>
                        <a:t>Primary phase to phase voltage (kVrms) 25</a:t>
                      </a:r>
                    </a:p>
                    <a:p>
                      <a:r>
                        <a:rPr kumimoji="0" lang="en-US" sz="1800" kern="1200" baseline="0" dirty="0"/>
                        <a:t>Primary resistance (pu) 0.0025</a:t>
                      </a:r>
                    </a:p>
                    <a:p>
                      <a:r>
                        <a:rPr kumimoji="0" lang="en-US" sz="1800" kern="1200" baseline="0" dirty="0"/>
                        <a:t>Primary inductance (pu) 0.105</a:t>
                      </a:r>
                    </a:p>
                    <a:p>
                      <a:r>
                        <a:rPr kumimoji="0" lang="en-US" sz="1800" kern="1200" baseline="0" dirty="0"/>
                        <a:t>Secondary phase to phase voltage (kVrms) 16</a:t>
                      </a:r>
                    </a:p>
                    <a:p>
                      <a:r>
                        <a:rPr kumimoji="0" lang="en-US" sz="1800" kern="1200" baseline="0" dirty="0"/>
                        <a:t>Secondary resistance (pu) 0.0025</a:t>
                      </a:r>
                    </a:p>
                    <a:p>
                      <a:r>
                        <a:rPr kumimoji="0" lang="en-US" sz="1800" kern="1200" baseline="0" dirty="0"/>
                        <a:t>Secondary inductance (pu) 0.045</a:t>
                      </a:r>
                      <a:endParaRPr lang="en-US" dirty="0"/>
                    </a:p>
                  </a:txBody>
                  <a:tcPr/>
                </a:tc>
                <a:extLst>
                  <a:ext uri="{0D108BD9-81ED-4DB2-BD59-A6C34878D82A}">
                    <a16:rowId xmlns:a16="http://schemas.microsoft.com/office/drawing/2014/main" val="10000"/>
                  </a:ext>
                </a:extLst>
              </a:tr>
              <a:tr h="358731">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2286000"/>
        </p:xfrm>
        <a:graphic>
          <a:graphicData uri="http://schemas.openxmlformats.org/drawingml/2006/table">
            <a:tbl>
              <a:tblPr firstRow="1" bandRow="1">
                <a:tableStyleId>{F5AB1C69-6EDB-4FF4-983F-18BD219EF322}</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kumimoji="0" lang="en-US" sz="1800" kern="1200" baseline="0" dirty="0"/>
                        <a:t>L1</a:t>
                      </a:r>
                    </a:p>
                    <a:p>
                      <a:r>
                        <a:rPr kumimoji="0" lang="en-US" sz="1800" kern="1200" baseline="0" dirty="0"/>
                        <a:t>Positive sequence resistance (X) 3.459</a:t>
                      </a:r>
                    </a:p>
                    <a:p>
                      <a:r>
                        <a:rPr kumimoji="0" lang="en-US" sz="1800" kern="1200" baseline="0" dirty="0"/>
                        <a:t>Positive sequence inductance (H) 0.0315</a:t>
                      </a:r>
                    </a:p>
                    <a:p>
                      <a:r>
                        <a:rPr kumimoji="0" lang="en-US" sz="1800" kern="1200" baseline="0" dirty="0"/>
                        <a:t>Positive sequence capacitance (mF) 0.3399</a:t>
                      </a:r>
                    </a:p>
                    <a:p>
                      <a:r>
                        <a:rPr kumimoji="0" lang="en-US" sz="1800" kern="1200" baseline="0" dirty="0"/>
                        <a:t>Zero sequence resistance (X) 12.39</a:t>
                      </a:r>
                    </a:p>
                    <a:p>
                      <a:r>
                        <a:rPr kumimoji="0" lang="en-US" sz="1800" kern="1200" baseline="0" dirty="0"/>
                        <a:t>Zero sequence inductance (H) 0.0996</a:t>
                      </a:r>
                    </a:p>
                    <a:p>
                      <a:r>
                        <a:rPr kumimoji="0" lang="en-US" sz="1800" kern="1200" baseline="0" dirty="0"/>
                        <a:t>Zero sequence capacitance (mF) 0.1503</a:t>
                      </a:r>
                      <a:endParaRPr lang="en-US" dirty="0"/>
                    </a:p>
                  </a:txBody>
                  <a:tcPr marL="96820" marR="96820"/>
                </a:tc>
                <a:tc>
                  <a:txBody>
                    <a:bodyPr/>
                    <a:lstStyle/>
                    <a:p>
                      <a:r>
                        <a:rPr kumimoji="0" lang="en-US" sz="1800" kern="1200" baseline="0" dirty="0"/>
                        <a:t>L2</a:t>
                      </a:r>
                    </a:p>
                    <a:p>
                      <a:r>
                        <a:rPr kumimoji="0" lang="en-US" sz="1800" kern="1200" baseline="0" dirty="0"/>
                        <a:t>Positive sequence resistance (X) 0.576</a:t>
                      </a:r>
                    </a:p>
                    <a:p>
                      <a:r>
                        <a:rPr kumimoji="0" lang="en-US" sz="1800" kern="1200" baseline="0" dirty="0"/>
                        <a:t>Positive sequence inductance (H) 0.0153</a:t>
                      </a:r>
                    </a:p>
                    <a:p>
                      <a:r>
                        <a:rPr kumimoji="0" lang="en-US" sz="1800" kern="1200" baseline="0" dirty="0"/>
                        <a:t>Positive sequence capacitance (mF) 0</a:t>
                      </a:r>
                    </a:p>
                    <a:p>
                      <a:r>
                        <a:rPr kumimoji="0" lang="en-US" sz="1800" kern="1200" baseline="0" dirty="0"/>
                        <a:t>Zero sequence resistance (X) 17.28</a:t>
                      </a:r>
                    </a:p>
                    <a:p>
                      <a:r>
                        <a:rPr kumimoji="0" lang="en-US" sz="1800" kern="1200" baseline="0" dirty="0"/>
                        <a:t>Zero sequence inductance (H) 0.0458</a:t>
                      </a:r>
                    </a:p>
                    <a:p>
                      <a:r>
                        <a:rPr kumimoji="0" lang="en-US" sz="1800" kern="1200" baseline="0" dirty="0"/>
                        <a:t>Zero sequence capacitance (mF) 0</a:t>
                      </a:r>
                      <a:endParaRPr lang="en-US" dirty="0"/>
                    </a:p>
                  </a:txBody>
                  <a:tcPr marL="96820" marR="96820"/>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143000" y="1397000"/>
          <a:ext cx="7010400" cy="4622800"/>
        </p:xfrm>
        <a:graphic>
          <a:graphicData uri="http://schemas.openxmlformats.org/drawingml/2006/table">
            <a:tbl>
              <a:tblPr firstRow="1" bandRow="1">
                <a:tableStyleId>{F5AB1C69-6EDB-4FF4-983F-18BD219EF322}</a:tableStyleId>
              </a:tblPr>
              <a:tblGrid>
                <a:gridCol w="7010400">
                  <a:extLst>
                    <a:ext uri="{9D8B030D-6E8A-4147-A177-3AD203B41FA5}">
                      <a16:colId xmlns:a16="http://schemas.microsoft.com/office/drawing/2014/main" val="20000"/>
                    </a:ext>
                  </a:extLst>
                </a:gridCol>
              </a:tblGrid>
              <a:tr h="4622800">
                <a:tc>
                  <a:txBody>
                    <a:bodyPr/>
                    <a:lstStyle/>
                    <a:p>
                      <a:pPr>
                        <a:buNone/>
                      </a:pPr>
                      <a:r>
                        <a:rPr lang="en-US" dirty="0"/>
                        <a:t>Asynchronous motor (ASM)</a:t>
                      </a:r>
                    </a:p>
                    <a:p>
                      <a:endParaRPr lang="en-US" sz="1800" dirty="0"/>
                    </a:p>
                    <a:p>
                      <a:endParaRPr lang="en-US" sz="1800" dirty="0"/>
                    </a:p>
                    <a:p>
                      <a:r>
                        <a:rPr lang="en-US" sz="1800" dirty="0"/>
                        <a:t>Nominal power (MVA) 16.785</a:t>
                      </a:r>
                    </a:p>
                    <a:p>
                      <a:r>
                        <a:rPr lang="en-US" sz="1800" dirty="0"/>
                        <a:t>Nominal stator voltage (kVrms) 25</a:t>
                      </a:r>
                    </a:p>
                    <a:p>
                      <a:r>
                        <a:rPr lang="en-US" sz="1800" dirty="0"/>
                        <a:t>Stator resistance (X) 0.029</a:t>
                      </a:r>
                    </a:p>
                    <a:p>
                      <a:r>
                        <a:rPr lang="en-US" sz="1800" dirty="0"/>
                        <a:t>Stator inductance (H) 0.599</a:t>
                      </a:r>
                    </a:p>
                    <a:p>
                      <a:r>
                        <a:rPr lang="en-US" sz="1800" dirty="0"/>
                        <a:t>rotor resistance (X) 0.022</a:t>
                      </a:r>
                    </a:p>
                    <a:p>
                      <a:r>
                        <a:rPr lang="en-US" sz="1800" dirty="0"/>
                        <a:t>rotor inductance (H) 0.599</a:t>
                      </a:r>
                    </a:p>
                    <a:p>
                      <a:r>
                        <a:rPr lang="en-US" sz="1800" dirty="0"/>
                        <a:t>Mutual inductance (H) 0.034</a:t>
                      </a:r>
                    </a:p>
                    <a:p>
                      <a:r>
                        <a:rPr lang="en-US" sz="1800" dirty="0"/>
                        <a:t>Inertia (kg.m2) 63.87</a:t>
                      </a:r>
                    </a:p>
                    <a:p>
                      <a:r>
                        <a:rPr lang="en-US" sz="1800" dirty="0"/>
                        <a:t>Rotor type Squirrelcage</a:t>
                      </a:r>
                    </a:p>
                    <a:p>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1463040"/>
        </p:xfrm>
        <a:graphic>
          <a:graphicData uri="http://schemas.openxmlformats.org/drawingml/2006/table">
            <a:tbl>
              <a:tblPr firstRow="1" bandRow="1">
                <a:tableStyleId>{F5AB1C69-6EDB-4FF4-983F-18BD219EF322}</a:tableStyleId>
              </a:tblPr>
              <a:tblGrid>
                <a:gridCol w="8229600">
                  <a:extLst>
                    <a:ext uri="{9D8B030D-6E8A-4147-A177-3AD203B41FA5}">
                      <a16:colId xmlns:a16="http://schemas.microsoft.com/office/drawing/2014/main" val="20000"/>
                    </a:ext>
                  </a:extLst>
                </a:gridCol>
              </a:tblGrid>
              <a:tr h="370840">
                <a:tc>
                  <a:txBody>
                    <a:bodyPr/>
                    <a:lstStyle/>
                    <a:p>
                      <a:r>
                        <a:rPr kumimoji="0" lang="en-US" sz="1800" kern="1200" baseline="0" dirty="0"/>
                        <a:t>SVC</a:t>
                      </a:r>
                    </a:p>
                    <a:p>
                      <a:r>
                        <a:rPr kumimoji="0" lang="en-US" sz="1800" kern="1200" baseline="0" dirty="0"/>
                        <a:t>SVC gain k   5</a:t>
                      </a:r>
                    </a:p>
                    <a:p>
                      <a:r>
                        <a:rPr kumimoji="0" lang="en-US" sz="1800" kern="1200" baseline="0" dirty="0"/>
                        <a:t>SVC time constant Ts  0.01</a:t>
                      </a:r>
                    </a:p>
                    <a:p>
                      <a:r>
                        <a:rPr kumimoji="0" lang="en-US" sz="1800" kern="1200" baseline="0" dirty="0"/>
                        <a:t>Bmin    0</a:t>
                      </a:r>
                    </a:p>
                    <a:p>
                      <a:r>
                        <a:rPr kumimoji="0" lang="en-US" sz="1800" kern="1200" baseline="0" dirty="0"/>
                        <a:t>Bmax    1</a:t>
                      </a:r>
                      <a:endParaRPr lang="en-US" dirty="0"/>
                    </a:p>
                  </a:txBody>
                  <a:tcPr marL="96820" marR="96820"/>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PROPOSED SYSTEM</a:t>
            </a:r>
          </a:p>
        </p:txBody>
      </p:sp>
      <p:sp>
        <p:nvSpPr>
          <p:cNvPr id="3" name="Content Placeholder 2"/>
          <p:cNvSpPr>
            <a:spLocks noGrp="1"/>
          </p:cNvSpPr>
          <p:nvPr>
            <p:ph sz="quarter" idx="1"/>
          </p:nvPr>
        </p:nvSpPr>
        <p:spPr>
          <a:xfrm>
            <a:off x="838200" y="1447800"/>
            <a:ext cx="7848600" cy="4572000"/>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Adaptive Neuro Fuzzy Logic Controlle (ANFIS) has been added to the SVC controller</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integrates both  neural network and fuzzy logic principles.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Is used for improving the voltage stability of the system as well as enhancing the LVRT capability of the wind farm.</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will enables the SVC to control the voltage collapse and chaotic oscillations of the power system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SVC unit employed consists of three TSC parts and one TCR part. </a:t>
            </a:r>
          </a:p>
          <a:p>
            <a:pPr>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PROPOSED SYSTEM</a:t>
            </a:r>
          </a:p>
        </p:txBody>
      </p:sp>
      <p:sp>
        <p:nvSpPr>
          <p:cNvPr id="3" name="Content Placeholder 2"/>
          <p:cNvSpPr>
            <a:spLocks noGrp="1"/>
          </p:cNvSpPr>
          <p:nvPr>
            <p:ph sz="quarter" idx="1"/>
          </p:nvPr>
        </p:nvSpPr>
        <p:spPr>
          <a:xfrm>
            <a:off x="838200" y="1447800"/>
            <a:ext cx="7848600" cy="4572000"/>
          </a:xfrm>
        </p:spPr>
        <p:txBody>
          <a:bodyPr>
            <a:normAutofit/>
          </a:bodyPr>
          <a:lstStyle/>
          <a:p>
            <a:pPr>
              <a:buFont typeface="Wingdings" pitchFamily="2" charset="2"/>
              <a:buChar char="v"/>
            </a:pPr>
            <a:r>
              <a:rPr lang="en-US" sz="2400" dirty="0">
                <a:latin typeface="Times New Roman" pitchFamily="18" charset="0"/>
                <a:cs typeface="Times New Roman" pitchFamily="18" charset="0"/>
              </a:rPr>
              <a:t>An Adaptive Neuro Fuzzy Logic Controlle (ANFIS) has been added to the SVC controller</a:t>
            </a:r>
          </a:p>
          <a:p>
            <a:pPr>
              <a:buFont typeface="Wingdings" pitchFamily="2" charset="2"/>
              <a:buChar char="v"/>
            </a:pPr>
            <a:r>
              <a:rPr lang="en-US" sz="2400" dirty="0">
                <a:latin typeface="Times New Roman" pitchFamily="18" charset="0"/>
                <a:cs typeface="Times New Roman" pitchFamily="18" charset="0"/>
              </a:rPr>
              <a:t>It integrates both  neural network and fuzzy logic principles.</a:t>
            </a:r>
          </a:p>
          <a:p>
            <a:pPr>
              <a:buFont typeface="Wingdings" pitchFamily="2" charset="2"/>
              <a:buChar char="v"/>
            </a:pPr>
            <a:r>
              <a:rPr lang="en-US" sz="2400" dirty="0">
                <a:latin typeface="Times New Roman" pitchFamily="18" charset="0"/>
                <a:cs typeface="Times New Roman" pitchFamily="18" charset="0"/>
              </a:rPr>
              <a:t>Is used for improving the voltage stability of the system as well as enhancing the LVRT capability of the wind farm.</a:t>
            </a:r>
          </a:p>
          <a:p>
            <a:pPr>
              <a:buFont typeface="Wingdings" pitchFamily="2" charset="2"/>
              <a:buChar char="v"/>
            </a:pPr>
            <a:r>
              <a:rPr lang="en-US" sz="2400" dirty="0">
                <a:latin typeface="Times New Roman" pitchFamily="18" charset="0"/>
                <a:cs typeface="Times New Roman" pitchFamily="18" charset="0"/>
              </a:rPr>
              <a:t>This will enables the SVC to control the voltage collapse and chaotic oscillations of the power system </a:t>
            </a:r>
          </a:p>
          <a:p>
            <a:pPr>
              <a:buFont typeface="Wingdings" pitchFamily="2" charset="2"/>
              <a:buChar char="v"/>
            </a:pPr>
            <a:r>
              <a:rPr lang="en-US" sz="2400" dirty="0">
                <a:latin typeface="Times New Roman" pitchFamily="18" charset="0"/>
                <a:cs typeface="Times New Roman" pitchFamily="18" charset="0"/>
              </a:rPr>
              <a:t>The SVC unit employed consists of three TSC parts and one TCR part.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The SVC performance in this test system is enhanced by integrating a proposed FIS to the SVC controller.</a:t>
            </a:r>
          </a:p>
          <a:p>
            <a:r>
              <a:rPr lang="en-US" dirty="0">
                <a:latin typeface="Times New Roman" panose="02020603050405020304" pitchFamily="18" charset="0"/>
                <a:cs typeface="Times New Roman" panose="02020603050405020304" pitchFamily="18" charset="0"/>
              </a:rPr>
              <a:t>In the proposed method, an auxiliary control signal generated by the proposed FC is added to the conventional control system of the SVC that leads to the decreasing the steady state voltage error and the maximum voltage drop after the fault occurrence.</a:t>
            </a:r>
          </a:p>
          <a:p>
            <a:r>
              <a:rPr lang="en-US" dirty="0">
                <a:latin typeface="Times New Roman" panose="02020603050405020304" pitchFamily="18" charset="0"/>
                <a:cs typeface="Times New Roman" panose="02020603050405020304" pitchFamily="18" charset="0"/>
              </a:rPr>
              <a:t>Because of the less voltage drop under the fault situation using the proposed FC for the SVC, the LVRT capability of the wind farm is improved and the system capability to meet the GCRs is enhanced. </a:t>
            </a:r>
          </a:p>
          <a:p>
            <a:r>
              <a:rPr lang="en-US" dirty="0">
                <a:latin typeface="Times New Roman" panose="02020603050405020304" pitchFamily="18" charset="0"/>
                <a:cs typeface="Times New Roman" panose="02020603050405020304" pitchFamily="18" charset="0"/>
              </a:rPr>
              <a:t>The effectiveness of the suggested control technique is confirmed and its effect on the behavior of the DFIG-based wind turbine is investigated using system simulations in MATLAB/Simulink.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IN" dirty="0">
                <a:solidFill>
                  <a:schemeClr val="tx1">
                    <a:lumMod val="85000"/>
                    <a:lumOff val="15000"/>
                  </a:schemeClr>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7772400" cy="4572000"/>
          </a:xfrm>
        </p:spPr>
        <p:txBody>
          <a:bodyPr>
            <a:noAutofit/>
          </a:bodyPr>
          <a:lstStyle/>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H. Rezaie, S.M.M. Chashmi, M. Mirsalim, H. Rastegar, Enhancing LVRT capability and smoothing power fluctuations of a DFIG-based wind farm in a DC microgrid, Electr. Power Compon. Syst. 45 (10) (2017) 88–95.</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 Hiyama, M. Mishiro, H. Kihara, et al., Fuzzy logic switching of thyristor controlled braking resistor considering coordination with SVC, IEEE Trans.Power Delivery 10 (4) (1995) 2020–2026.</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 B. Changaroon, S.C. Srivastava, D. Thukaram, et al., Neural network based power system damping controller for SVC, IET, IEE Proc. Gener. Transm.Distrib. 146 (4) (1999) 370–376</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D.Z. Fang, Y. Xiaodong, T.S. Chung, et al., Adaptive fuzzy-logic SVC damping controller using strategy of oscillation energy descent, IEEE Trans. Power Syst.19 (3) (2004) 1414–1421.</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L. Wang, D.N. Truong, Stability enhancement of a power system with a PMSGbased and a DFIG-based offshore wind farm using a SVC with an adaptivenetwork- based fuzzy inference system, IEEE Trans. Ind. Electron. 60 (7) (2013) 2799–2807.</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 I.M. Ginarsa, A. Soeprijanto, M.H. Purnomo, Controlling chaos and voltage collapse using an ANFIS-based composite controller-static var compensator in power systems, Elsevier Int. J. Electr. Power Energy Syst. 46(2013) 79–88.</a:t>
            </a:r>
          </a:p>
          <a:p>
            <a:pPr>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lIns="84664" tIns="42332" rIns="84664" bIns="42332"/>
          <a:lstStyle/>
          <a:p>
            <a:fld id="{323BAFDB-79D6-4A93-9E04-9E1CE31BE1E9}" type="datetime1">
              <a:rPr lang="en-US" smtClean="0"/>
              <a:t>01-Sep-20</a:t>
            </a:fld>
            <a:endParaRPr lang="en-US" dirty="0"/>
          </a:p>
        </p:txBody>
      </p:sp>
      <p:sp>
        <p:nvSpPr>
          <p:cNvPr id="3" name="Footer Placeholder 2"/>
          <p:cNvSpPr>
            <a:spLocks noGrp="1"/>
          </p:cNvSpPr>
          <p:nvPr>
            <p:ph type="ftr" sz="quarter" idx="11"/>
          </p:nvPr>
        </p:nvSpPr>
        <p:spPr/>
        <p:txBody>
          <a:bodyPr lIns="84664" tIns="42332" rIns="84664" bIns="42332"/>
          <a:lstStyle/>
          <a:p>
            <a:r>
              <a:rPr lang="en-US" dirty="0"/>
              <a:t>Dept of EEE</a:t>
            </a:r>
          </a:p>
        </p:txBody>
      </p:sp>
      <p:sp>
        <p:nvSpPr>
          <p:cNvPr id="4" name="Slide Number Placeholder 3"/>
          <p:cNvSpPr>
            <a:spLocks noGrp="1"/>
          </p:cNvSpPr>
          <p:nvPr>
            <p:ph type="sldNum" sz="quarter" idx="12"/>
          </p:nvPr>
        </p:nvSpPr>
        <p:spPr/>
        <p:txBody>
          <a:bodyPr/>
          <a:lstStyle/>
          <a:p>
            <a:fld id="{BBF8F73A-D3B9-490B-BCE5-98777847D641}" type="slidenum">
              <a:rPr lang="en-US" smtClean="0"/>
              <a:t>28</a:t>
            </a:fld>
            <a:endParaRPr lang="en-US" dirty="0"/>
          </a:p>
        </p:txBody>
      </p:sp>
      <p:pic>
        <p:nvPicPr>
          <p:cNvPr id="1026" name="Picture 2" descr="J:\th (1).jpg"/>
          <p:cNvPicPr>
            <a:picLocks noChangeAspect="1" noChangeArrowheads="1"/>
          </p:cNvPicPr>
          <p:nvPr/>
        </p:nvPicPr>
        <p:blipFill>
          <a:blip r:embed="rId2" cstate="print"/>
          <a:srcRect/>
          <a:stretch>
            <a:fillRect/>
          </a:stretch>
        </p:blipFill>
        <p:spPr bwMode="auto">
          <a:xfrm>
            <a:off x="1" y="0"/>
            <a:ext cx="9143999"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INTRODUCTION</a:t>
            </a:r>
          </a:p>
        </p:txBody>
      </p:sp>
      <p:sp>
        <p:nvSpPr>
          <p:cNvPr id="3" name="Content Placeholder 2"/>
          <p:cNvSpPr>
            <a:spLocks noGrp="1"/>
          </p:cNvSpPr>
          <p:nvPr>
            <p:ph idx="1"/>
          </p:nvPr>
        </p:nvSpPr>
        <p:spPr>
          <a:xfrm>
            <a:off x="914400" y="990600"/>
            <a:ext cx="7772400" cy="4572000"/>
          </a:xfrm>
        </p:spPr>
        <p:txBody>
          <a:bodyPr>
            <a:noAutofit/>
          </a:bodyPr>
          <a:lstStyle/>
          <a:p>
            <a:r>
              <a:rPr lang="en-US" sz="2800" dirty="0">
                <a:latin typeface="Times New Roman" panose="02020603050405020304" pitchFamily="18" charset="0"/>
                <a:cs typeface="Times New Roman" panose="02020603050405020304" pitchFamily="18" charset="0"/>
              </a:rPr>
              <a:t>Wind energy is among the fastest growing Renewable Energy Resources</a:t>
            </a:r>
          </a:p>
          <a:p>
            <a:r>
              <a:rPr lang="en-US" sz="2800" dirty="0">
                <a:latin typeface="Times New Roman" panose="02020603050405020304" pitchFamily="18" charset="0"/>
                <a:cs typeface="Times New Roman" panose="02020603050405020304" pitchFamily="18" charset="0"/>
              </a:rPr>
              <a:t>So its stability,reliability and safety have been significant in recent years</a:t>
            </a:r>
          </a:p>
          <a:p>
            <a:r>
              <a:rPr lang="en-US" sz="2800" dirty="0">
                <a:latin typeface="Times New Roman" panose="02020603050405020304" pitchFamily="18" charset="0"/>
                <a:cs typeface="Times New Roman" panose="02020603050405020304" pitchFamily="18" charset="0"/>
              </a:rPr>
              <a:t>Wind generations should be able to satisfy grid code requirements when connecting to the network.</a:t>
            </a:r>
          </a:p>
          <a:p>
            <a:r>
              <a:rPr lang="en-US" sz="2800" dirty="0">
                <a:latin typeface="Times New Roman" panose="02020603050405020304" pitchFamily="18" charset="0"/>
                <a:cs typeface="Times New Roman" panose="02020603050405020304" pitchFamily="18" charset="0"/>
              </a:rPr>
              <a:t>GCR consist of two sections a)static and b)dynamic .</a:t>
            </a:r>
          </a:p>
          <a:p>
            <a:r>
              <a:rPr lang="en-US" sz="2800" dirty="0">
                <a:latin typeface="Times New Roman" panose="02020603050405020304" pitchFamily="18" charset="0"/>
                <a:cs typeface="Times New Roman" panose="02020603050405020304" pitchFamily="18" charset="0"/>
              </a:rPr>
              <a:t> SVC is a static var absorber or generator.</a:t>
            </a:r>
          </a:p>
          <a:p>
            <a:r>
              <a:rPr lang="en-US" sz="2800" dirty="0">
                <a:latin typeface="Times New Roman" panose="02020603050405020304" pitchFamily="18" charset="0"/>
                <a:cs typeface="Times New Roman" panose="02020603050405020304" pitchFamily="18" charset="0"/>
              </a:rPr>
              <a:t>The output of which is adjusted to exchange inductive or capacitive current to control or maintain specific parameters of power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static section reviews the steady state performance of the system like frequency and voltage regulation, and reactive and active power control.</a:t>
            </a:r>
          </a:p>
          <a:p>
            <a:r>
              <a:rPr lang="en-US" dirty="0">
                <a:latin typeface="Times New Roman" panose="02020603050405020304" pitchFamily="18" charset="0"/>
                <a:cs typeface="Times New Roman" panose="02020603050405020304" pitchFamily="18" charset="0"/>
              </a:rPr>
              <a:t>The dynamic section is related to the system performance under fault situations and disturbances. </a:t>
            </a:r>
          </a:p>
          <a:p>
            <a:r>
              <a:rPr lang="en-US" dirty="0">
                <a:latin typeface="Times New Roman" panose="02020603050405020304" pitchFamily="18" charset="0"/>
                <a:cs typeface="Times New Roman" panose="02020603050405020304" pitchFamily="18" charset="0"/>
              </a:rPr>
              <a:t>The most important subject reviewed in the dynamic section of grid codes with respect to the wind power is the low voltage ride-through (LVRT) capability.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To improve the SVC(Static Var Compensator) performance</a:t>
            </a:r>
          </a:p>
          <a:p>
            <a:r>
              <a:rPr lang="en-US" sz="3200" dirty="0">
                <a:latin typeface="Times New Roman" panose="02020603050405020304" pitchFamily="18" charset="0"/>
                <a:cs typeface="Times New Roman" panose="02020603050405020304" pitchFamily="18" charset="0"/>
              </a:rPr>
              <a:t>To enhance LVRT capability of wind farm.</a:t>
            </a:r>
          </a:p>
          <a:p>
            <a:r>
              <a:rPr lang="en-US" sz="3200" dirty="0">
                <a:latin typeface="Times New Roman" panose="02020603050405020304" pitchFamily="18" charset="0"/>
                <a:cs typeface="Times New Roman" panose="02020603050405020304" pitchFamily="18" charset="0"/>
              </a:rPr>
              <a:t> To enhance the stability of the system</a:t>
            </a:r>
          </a:p>
          <a:p>
            <a:r>
              <a:rPr lang="en-US" sz="3200" dirty="0">
                <a:latin typeface="Times New Roman" panose="02020603050405020304" pitchFamily="18" charset="0"/>
                <a:cs typeface="Times New Roman" panose="02020603050405020304" pitchFamily="18" charset="0"/>
              </a:rPr>
              <a:t>To improve the accuracy and performance in both transient and steady state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The overall schematic of the test system.</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57200" y="1704637"/>
            <a:ext cx="8229600" cy="43170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914400"/>
          </a:xfrm>
        </p:spPr>
        <p:txBody>
          <a:bodyPr>
            <a:normAutofit/>
          </a:bodyPr>
          <a:lstStyle/>
          <a:p>
            <a:r>
              <a:rPr lang="en-US" dirty="0">
                <a:latin typeface="Times New Roman" panose="02020603050405020304" pitchFamily="18" charset="0"/>
                <a:cs typeface="Times New Roman" panose="02020603050405020304" pitchFamily="18" charset="0"/>
              </a:rPr>
              <a:t>EXISTING METHOD</a:t>
            </a:r>
            <a:endParaRPr lang="en-US" dirty="0"/>
          </a:p>
        </p:txBody>
      </p:sp>
      <p:sp>
        <p:nvSpPr>
          <p:cNvPr id="3" name="Content Placeholder 2"/>
          <p:cNvSpPr>
            <a:spLocks noGrp="1"/>
          </p:cNvSpPr>
          <p:nvPr>
            <p:ph idx="1"/>
          </p:nvPr>
        </p:nvSpPr>
        <p:spPr>
          <a:xfrm>
            <a:off x="457200" y="1143000"/>
            <a:ext cx="8077200" cy="4800600"/>
          </a:xfrm>
        </p:spPr>
        <p:txBody>
          <a:bodyPr>
            <a:no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To improve the SVC performance, its conventional control system has been modified using intelligent systems.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order to enhance the SVC performance in voltage stabilization, an auxiliary control signal is added to the SVC controller.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auxiliary control signal is generated using a fuzzy inference system (FIS).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signal modifies the input of the transfer function that generates the reference susceptance and by adding a supplementary voltage control to the controller leads to the enhancing the control system accuracy in generating the reference susceptance of the SVC.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SVC is employed with a Fuzzy Logic Controller to improve the voltage stability of the system and the Low Voltage Ride Through (LVRT) capability of the wind farm.</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main drawback of the system is Voltage collapse,Chaotic oscillations presents in the power system.</a:t>
            </a:r>
            <a:endParaRPr lang="en-US"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schematic of the existing system</a:t>
            </a:r>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49434" y="1524000"/>
            <a:ext cx="7675454" cy="415620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1630</Words>
  <Application>Microsoft Office PowerPoint</Application>
  <PresentationFormat>On-screen Show (4:3)</PresentationFormat>
  <Paragraphs>176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Bookman Old Style</vt:lpstr>
      <vt:lpstr>Calibri</vt:lpstr>
      <vt:lpstr>Times New Roman</vt:lpstr>
      <vt:lpstr>Wingdings</vt:lpstr>
      <vt:lpstr>Office Theme</vt:lpstr>
      <vt:lpstr> ANFIS  BASED SVC FOR WIND-INTEGRATED POWER SYSTEM TO ENHANCE VOLTAGE STABILITY  AND LVRT  CAPABILITY </vt:lpstr>
      <vt:lpstr>              CONTENTS</vt:lpstr>
      <vt:lpstr>INTRODUCTION</vt:lpstr>
      <vt:lpstr>PowerPoint Presentation</vt:lpstr>
      <vt:lpstr>Objectives</vt:lpstr>
      <vt:lpstr>The overall schematic of the test system.</vt:lpstr>
      <vt:lpstr>EXISTING METHOD</vt:lpstr>
      <vt:lpstr>PowerPoint Presentation</vt:lpstr>
      <vt:lpstr>The schematic of the existing system</vt:lpstr>
      <vt:lpstr>The simulink block diagram of the system</vt:lpstr>
      <vt:lpstr>The different values of the constant load in the simulated system.</vt:lpstr>
      <vt:lpstr>Voltage of bus 2 using CSVC and FSVC; (a) with load 1,</vt:lpstr>
      <vt:lpstr>The reference susceptance of CSVC and FSVC; (a) with load 1</vt:lpstr>
      <vt:lpstr>PowerPoint Presentation</vt:lpstr>
      <vt:lpstr>PowerPoint Presentation</vt:lpstr>
      <vt:lpstr>The DFIG rotor speed using CSVC and FSVC; (a) with load 1</vt:lpstr>
      <vt:lpstr>PowerPoint Presentation</vt:lpstr>
      <vt:lpstr>Appendix 2. Test system parameters</vt:lpstr>
      <vt:lpstr>PowerPoint Presentation</vt:lpstr>
      <vt:lpstr>PowerPoint Presentation</vt:lpstr>
      <vt:lpstr>PowerPoint Presentation</vt:lpstr>
      <vt:lpstr>PowerPoint Presentation</vt:lpstr>
      <vt:lpstr>PowerPoint Presentation</vt:lpstr>
      <vt:lpstr>PROPOSED SYSTEM</vt:lpstr>
      <vt:lpstr>PROPOSED SYSTEM</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ANFIS BASED SVC FOR WIND-INTEGRATED POWER SYSTEM TO     ENHANCING VOLTAGE STABILITY AND LVRT  CAPABILITY</dc:title>
  <dc:creator>c nirmala</dc:creator>
  <cp:lastModifiedBy>T04U0932</cp:lastModifiedBy>
  <cp:revision>73</cp:revision>
  <dcterms:created xsi:type="dcterms:W3CDTF">2019-10-28T14:25:00Z</dcterms:created>
  <dcterms:modified xsi:type="dcterms:W3CDTF">2020-09-02T06:00:31Z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