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1" r:id="rId12"/>
    <p:sldId id="272" r:id="rId13"/>
    <p:sldId id="265" r:id="rId14"/>
    <p:sldId id="270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91" y="-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https://netorgft15028675-my.sharepoint.com/personal/cs1_reikilogistics_com/Documents/Documents/salary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[salary analysis.xlsx]Sheet2!PivotTable2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SALARY</a:t>
            </a:r>
            <a:r>
              <a:rPr lang="en-US" baseline="0"/>
              <a:t> ANALYSIS</a:t>
            </a:r>
            <a:endParaRPr lang="en-US"/>
          </a:p>
        </c:rich>
      </c:tx>
      <c:layout>
        <c:manualLayout>
          <c:xMode val="edge"/>
          <c:yMode val="edge"/>
          <c:x val="0.37534277351133588"/>
          <c:y val="9.671620629414894E-2"/>
        </c:manualLayout>
      </c:layout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</c:pivotFmts>
    <c:view3D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ser>
          <c:idx val="0"/>
          <c:order val="0"/>
          <c:tx>
            <c:strRef>
              <c:f>Sheet2!$B$3:$B$4</c:f>
              <c:strCache>
                <c:ptCount val="1"/>
                <c:pt idx="0">
                  <c:v>10300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B05-4CF2-82C9-E204D4C760DF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12360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43</c:v>
                </c:pt>
                <c:pt idx="1">
                  <c:v>41</c:v>
                </c:pt>
                <c:pt idx="2">
                  <c:v>42</c:v>
                </c:pt>
                <c:pt idx="3">
                  <c:v>37</c:v>
                </c:pt>
                <c:pt idx="4">
                  <c:v>48</c:v>
                </c:pt>
                <c:pt idx="5">
                  <c:v>44</c:v>
                </c:pt>
                <c:pt idx="6">
                  <c:v>51</c:v>
                </c:pt>
                <c:pt idx="7">
                  <c:v>56</c:v>
                </c:pt>
                <c:pt idx="8">
                  <c:v>40</c:v>
                </c:pt>
                <c:pt idx="9">
                  <c:v>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B05-4CF2-82C9-E204D4C760DF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13390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8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B05-4CF2-82C9-E204D4C760DF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15450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41</c:v>
                </c:pt>
                <c:pt idx="1">
                  <c:v>33</c:v>
                </c:pt>
                <c:pt idx="2">
                  <c:v>40</c:v>
                </c:pt>
                <c:pt idx="3">
                  <c:v>50</c:v>
                </c:pt>
                <c:pt idx="4">
                  <c:v>33</c:v>
                </c:pt>
                <c:pt idx="5">
                  <c:v>29</c:v>
                </c:pt>
                <c:pt idx="6">
                  <c:v>34</c:v>
                </c:pt>
                <c:pt idx="7">
                  <c:v>39</c:v>
                </c:pt>
                <c:pt idx="8">
                  <c:v>39</c:v>
                </c:pt>
                <c:pt idx="9">
                  <c:v>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B05-4CF2-82C9-E204D4C760DF}"/>
            </c:ext>
          </c:extLst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18540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Sheet2!$F$5:$F$15</c:f>
              <c:numCache>
                <c:formatCode>General</c:formatCode>
                <c:ptCount val="10"/>
                <c:pt idx="0">
                  <c:v>3</c:v>
                </c:pt>
                <c:pt idx="1">
                  <c:v>8</c:v>
                </c:pt>
                <c:pt idx="2">
                  <c:v>4</c:v>
                </c:pt>
                <c:pt idx="3">
                  <c:v>7</c:v>
                </c:pt>
                <c:pt idx="4">
                  <c:v>7</c:v>
                </c:pt>
                <c:pt idx="5">
                  <c:v>8</c:v>
                </c:pt>
                <c:pt idx="6">
                  <c:v>5</c:v>
                </c:pt>
                <c:pt idx="7">
                  <c:v>6</c:v>
                </c:pt>
                <c:pt idx="8">
                  <c:v>10</c:v>
                </c:pt>
                <c:pt idx="9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9B05-4CF2-82C9-E204D4C760DF}"/>
            </c:ext>
          </c:extLst>
        </c:ser>
        <c:ser>
          <c:idx val="5"/>
          <c:order val="5"/>
          <c:tx>
            <c:strRef>
              <c:f>Sheet2!$G$3:$G$4</c:f>
              <c:strCache>
                <c:ptCount val="1"/>
                <c:pt idx="0">
                  <c:v>20600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Sheet2!$G$5:$G$15</c:f>
              <c:numCache>
                <c:formatCode>General</c:formatCode>
                <c:ptCount val="10"/>
                <c:pt idx="0">
                  <c:v>26</c:v>
                </c:pt>
                <c:pt idx="1">
                  <c:v>28</c:v>
                </c:pt>
                <c:pt idx="2">
                  <c:v>29</c:v>
                </c:pt>
                <c:pt idx="3">
                  <c:v>25</c:v>
                </c:pt>
                <c:pt idx="4">
                  <c:v>30</c:v>
                </c:pt>
                <c:pt idx="5">
                  <c:v>28</c:v>
                </c:pt>
                <c:pt idx="6">
                  <c:v>30</c:v>
                </c:pt>
                <c:pt idx="7">
                  <c:v>26</c:v>
                </c:pt>
                <c:pt idx="8">
                  <c:v>32</c:v>
                </c:pt>
                <c:pt idx="9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9B05-4CF2-82C9-E204D4C760DF}"/>
            </c:ext>
          </c:extLst>
        </c:ser>
        <c:ser>
          <c:idx val="6"/>
          <c:order val="6"/>
          <c:tx>
            <c:strRef>
              <c:f>Sheet2!$H$3:$H$4</c:f>
              <c:strCache>
                <c:ptCount val="1"/>
                <c:pt idx="0">
                  <c:v>30900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Sheet2!$H$5:$H$15</c:f>
              <c:numCache>
                <c:formatCode>General</c:formatCode>
                <c:ptCount val="10"/>
                <c:pt idx="0">
                  <c:v>35</c:v>
                </c:pt>
                <c:pt idx="1">
                  <c:v>30</c:v>
                </c:pt>
                <c:pt idx="2">
                  <c:v>34</c:v>
                </c:pt>
                <c:pt idx="3">
                  <c:v>34</c:v>
                </c:pt>
                <c:pt idx="4">
                  <c:v>34</c:v>
                </c:pt>
                <c:pt idx="5">
                  <c:v>34</c:v>
                </c:pt>
                <c:pt idx="6">
                  <c:v>33</c:v>
                </c:pt>
                <c:pt idx="7">
                  <c:v>35</c:v>
                </c:pt>
                <c:pt idx="8">
                  <c:v>23</c:v>
                </c:pt>
                <c:pt idx="9">
                  <c:v>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B05-4CF2-82C9-E204D4C760DF}"/>
            </c:ext>
          </c:extLst>
        </c:ser>
        <c:ser>
          <c:idx val="7"/>
          <c:order val="7"/>
          <c:tx>
            <c:strRef>
              <c:f>Sheet2!$I$3:$I$4</c:f>
              <c:strCache>
                <c:ptCount val="1"/>
                <c:pt idx="0">
                  <c:v>35020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Sheet2!$I$5:$I$15</c:f>
              <c:numCache>
                <c:formatCode>General</c:formatCode>
                <c:ptCount val="10"/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9B05-4CF2-82C9-E204D4C760DF}"/>
            </c:ext>
          </c:extLst>
        </c:ser>
        <c:ser>
          <c:idx val="8"/>
          <c:order val="8"/>
          <c:tx>
            <c:strRef>
              <c:f>Sheet2!$J$3:$J$4</c:f>
              <c:strCache>
                <c:ptCount val="1"/>
                <c:pt idx="0">
                  <c:v>41200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Sheet2!$J$5:$J$15</c:f>
              <c:numCache>
                <c:formatCode>General</c:formatCode>
                <c:ptCount val="10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9B05-4CF2-82C9-E204D4C760DF}"/>
            </c:ext>
          </c:extLst>
        </c:ser>
        <c:ser>
          <c:idx val="9"/>
          <c:order val="9"/>
          <c:tx>
            <c:strRef>
              <c:f>Sheet2!$K$3:$K$4</c:f>
              <c:strCache>
                <c:ptCount val="1"/>
                <c:pt idx="0">
                  <c:v>51500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Sheet2!$K$5:$K$15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9B05-4CF2-82C9-E204D4C760DF}"/>
            </c:ext>
          </c:extLst>
        </c:ser>
        <c:gapWidth val="219"/>
        <c:shape val="box"/>
        <c:axId val="117430912"/>
        <c:axId val="117850496"/>
        <c:axId val="117083648"/>
      </c:bar3DChart>
      <c:catAx>
        <c:axId val="11743091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850496"/>
        <c:crosses val="autoZero"/>
        <c:auto val="1"/>
        <c:lblAlgn val="ctr"/>
        <c:lblOffset val="100"/>
      </c:catAx>
      <c:valAx>
        <c:axId val="11785049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430912"/>
        <c:crosses val="autoZero"/>
        <c:crossBetween val="between"/>
      </c:valAx>
      <c:serAx>
        <c:axId val="117083648"/>
        <c:scaling>
          <c:orientation val="minMax"/>
        </c:scaling>
        <c:axPos val="b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850496"/>
        <c:crosses val="autoZero"/>
      </c:ser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 LALITHA R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312211538</a:t>
            </a:r>
          </a:p>
          <a:p>
            <a:r>
              <a:rPr lang="en-US" sz="2400" dirty="0" smtClean="0"/>
              <a:t>NM ID : </a:t>
            </a:r>
            <a:r>
              <a:rPr lang="en-US" sz="2400" dirty="0" smtClean="0"/>
              <a:t>E711247A623F69493E648441E5CFF986</a:t>
            </a:r>
            <a:endParaRPr lang="en-US" sz="2400" dirty="0"/>
          </a:p>
          <a:p>
            <a:r>
              <a:rPr lang="en-US" sz="2400" dirty="0" smtClean="0"/>
              <a:t>DEPARTMENT: </a:t>
            </a:r>
            <a:r>
              <a:rPr lang="en-US" sz="2800" dirty="0" smtClean="0"/>
              <a:t>Bachelor Of Commerce</a:t>
            </a:r>
            <a:endParaRPr lang="en-US" sz="2400" dirty="0"/>
          </a:p>
          <a:p>
            <a:r>
              <a:rPr lang="en-US" sz="2400" dirty="0" smtClean="0"/>
              <a:t>COLLEGE: THIRUTHANGAL NADAR COLLEGE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57200" y="1143000"/>
            <a:ext cx="10820017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smtClean="0"/>
              <a:t>DATA COLLECTION:</a:t>
            </a:r>
          </a:p>
          <a:p>
            <a:r>
              <a:rPr lang="en-US" sz="4000" b="1" dirty="0"/>
              <a:t> </a:t>
            </a:r>
            <a:r>
              <a:rPr lang="en-US" sz="4000" b="1" dirty="0" smtClean="0"/>
              <a:t>    </a:t>
            </a:r>
          </a:p>
          <a:p>
            <a:r>
              <a:rPr lang="en-US" sz="3600" b="1" dirty="0"/>
              <a:t> </a:t>
            </a:r>
            <a:r>
              <a:rPr lang="en-US" sz="3600" b="1" dirty="0" smtClean="0"/>
              <a:t>   </a:t>
            </a:r>
            <a:r>
              <a:rPr lang="en-US" sz="3600" dirty="0" smtClean="0"/>
              <a:t>1.</a:t>
            </a:r>
            <a:r>
              <a:rPr lang="en-US" sz="3600" b="1" dirty="0" smtClean="0"/>
              <a:t> </a:t>
            </a:r>
            <a:r>
              <a:rPr lang="en-US" sz="3600" dirty="0" smtClean="0"/>
              <a:t>IDENTIFY Data source: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                           Gather data from HR system , payroll records and employees database.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2.COLLECT RELEVANT VARIABLES: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                             Include employees demographics , job details and salary information.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 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                         </a:t>
            </a:r>
            <a:r>
              <a:rPr lang="en-US" sz="4000" dirty="0" smtClean="0"/>
              <a:t>     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                       </a:t>
            </a:r>
          </a:p>
          <a:p>
            <a:r>
              <a:rPr lang="en-US" sz="4000" b="1" dirty="0"/>
              <a:t> </a:t>
            </a:r>
            <a:r>
              <a:rPr lang="en-US" sz="4000" b="1" dirty="0" smtClean="0"/>
              <a:t>                                   </a:t>
            </a:r>
            <a:endParaRPr lang="en-US" sz="2400" b="1" dirty="0" smtClean="0"/>
          </a:p>
          <a:p>
            <a:r>
              <a:rPr lang="en-US" sz="4000" b="1" dirty="0"/>
              <a:t> </a:t>
            </a:r>
            <a:r>
              <a:rPr lang="en-US" sz="4000" b="1" dirty="0" smtClean="0"/>
              <a:t>              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/>
              <a:t>FEATURE COLLECTION: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600200"/>
            <a:ext cx="8915400" cy="3939540"/>
          </a:xfrm>
        </p:spPr>
        <p:txBody>
          <a:bodyPr/>
          <a:lstStyle/>
          <a:p>
            <a:r>
              <a:rPr lang="en-US" sz="3600" b="1" dirty="0" smtClean="0"/>
              <a:t>1.Select key features: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   Identify factors like education level , years of experience, performance rating and job role influence salary.</a:t>
            </a:r>
          </a:p>
          <a:p>
            <a:endParaRPr lang="en-US" sz="2800" dirty="0" smtClean="0"/>
          </a:p>
          <a:p>
            <a:r>
              <a:rPr lang="en-US" sz="3600" b="1" dirty="0" smtClean="0"/>
              <a:t>2.Create derived features:</a:t>
            </a:r>
          </a:p>
          <a:p>
            <a:r>
              <a:rPr lang="en-US" sz="3600" b="1" dirty="0"/>
              <a:t> </a:t>
            </a:r>
            <a:r>
              <a:rPr lang="en-US" sz="3600" b="1" dirty="0" smtClean="0"/>
              <a:t>                     </a:t>
            </a:r>
            <a:r>
              <a:rPr lang="en-US" sz="2800" dirty="0" smtClean="0"/>
              <a:t>calculate features such as salary rate and compensation as percentage of revenue.</a:t>
            </a:r>
          </a:p>
          <a:p>
            <a:endParaRPr lang="en-US" sz="3600" b="1" dirty="0"/>
          </a:p>
        </p:txBody>
      </p:sp>
    </p:spTree>
    <p:extLst>
      <p:ext uri="{BB962C8B-B14F-4D97-AF65-F5344CB8AC3E}">
        <p14:creationId xmlns="" xmlns:p14="http://schemas.microsoft.com/office/powerpoint/2010/main" val="54885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5601533"/>
          </a:xfrm>
        </p:spPr>
        <p:txBody>
          <a:bodyPr/>
          <a:lstStyle/>
          <a:p>
            <a:r>
              <a:rPr lang="en-US" sz="3600" b="1" dirty="0" smtClean="0"/>
              <a:t>1. HANDLE MISSING VALUES:</a:t>
            </a:r>
          </a:p>
          <a:p>
            <a:r>
              <a:rPr lang="en-US" sz="3600" b="1" dirty="0" smtClean="0"/>
              <a:t>                                  </a:t>
            </a:r>
            <a:r>
              <a:rPr lang="en-US" sz="2800" dirty="0" smtClean="0"/>
              <a:t>Impute remove missing data points , especially </a:t>
            </a:r>
          </a:p>
          <a:p>
            <a:r>
              <a:rPr lang="en-US" sz="2800" dirty="0" smtClean="0"/>
              <a:t>In salary or compensation records</a:t>
            </a:r>
          </a:p>
          <a:p>
            <a:r>
              <a:rPr lang="en-US" sz="3600" b="1" dirty="0" smtClean="0"/>
              <a:t>2. NORMALIZE DATA:</a:t>
            </a:r>
          </a:p>
          <a:p>
            <a:r>
              <a:rPr lang="en-US" sz="3600" b="1" dirty="0"/>
              <a:t> </a:t>
            </a:r>
            <a:r>
              <a:rPr lang="en-US" sz="3600" b="1" dirty="0" smtClean="0"/>
              <a:t>                              </a:t>
            </a:r>
            <a:r>
              <a:rPr lang="en-US" sz="2800" dirty="0" smtClean="0"/>
              <a:t>Adjust for inconsistencies , such as different units of currency or salary reports standards,</a:t>
            </a:r>
          </a:p>
          <a:p>
            <a:r>
              <a:rPr lang="en-US" sz="3600" b="1" dirty="0" smtClean="0"/>
              <a:t>3. OUTLINER DETECTION:</a:t>
            </a:r>
          </a:p>
          <a:p>
            <a:r>
              <a:rPr lang="en-US" sz="3600" b="1" dirty="0"/>
              <a:t> </a:t>
            </a:r>
            <a:r>
              <a:rPr lang="en-US" sz="3600" b="1" dirty="0" smtClean="0"/>
              <a:t>                               </a:t>
            </a:r>
            <a:r>
              <a:rPr lang="en-US" sz="2800" dirty="0" smtClean="0"/>
              <a:t>Identify and address outline that could distort the analysis , </a:t>
            </a:r>
            <a:r>
              <a:rPr lang="en-US" sz="2800" dirty="0"/>
              <a:t>s</a:t>
            </a:r>
            <a:r>
              <a:rPr lang="en-US" sz="2800" dirty="0" smtClean="0"/>
              <a:t>uch as unusually high bonuses or entries</a:t>
            </a:r>
            <a:endParaRPr lang="en-US" sz="3600" b="1" dirty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endParaRPr lang="en-US" sz="3600" b="1" dirty="0"/>
          </a:p>
        </p:txBody>
      </p:sp>
    </p:spTree>
    <p:extLst>
      <p:ext uri="{BB962C8B-B14F-4D97-AF65-F5344CB8AC3E}">
        <p14:creationId xmlns="" xmlns:p14="http://schemas.microsoft.com/office/powerpoint/2010/main" val="418329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61759389"/>
              </p:ext>
            </p:extLst>
          </p:nvPr>
        </p:nvGraphicFramePr>
        <p:xfrm>
          <a:off x="755329" y="1519559"/>
          <a:ext cx="9303070" cy="437641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124878">
                  <a:extLst>
                    <a:ext uri="{9D8B030D-6E8A-4147-A177-3AD203B41FA5}">
                      <a16:colId xmlns="" xmlns:a16="http://schemas.microsoft.com/office/drawing/2014/main" val="3592934716"/>
                    </a:ext>
                  </a:extLst>
                </a:gridCol>
                <a:gridCol w="1424869">
                  <a:extLst>
                    <a:ext uri="{9D8B030D-6E8A-4147-A177-3AD203B41FA5}">
                      <a16:colId xmlns="" xmlns:a16="http://schemas.microsoft.com/office/drawing/2014/main" val="2476456576"/>
                    </a:ext>
                  </a:extLst>
                </a:gridCol>
                <a:gridCol w="530184">
                  <a:extLst>
                    <a:ext uri="{9D8B030D-6E8A-4147-A177-3AD203B41FA5}">
                      <a16:colId xmlns="" xmlns:a16="http://schemas.microsoft.com/office/drawing/2014/main" val="971740612"/>
                    </a:ext>
                  </a:extLst>
                </a:gridCol>
                <a:gridCol w="530184">
                  <a:extLst>
                    <a:ext uri="{9D8B030D-6E8A-4147-A177-3AD203B41FA5}">
                      <a16:colId xmlns="" xmlns:a16="http://schemas.microsoft.com/office/drawing/2014/main" val="3142444806"/>
                    </a:ext>
                  </a:extLst>
                </a:gridCol>
                <a:gridCol w="530184">
                  <a:extLst>
                    <a:ext uri="{9D8B030D-6E8A-4147-A177-3AD203B41FA5}">
                      <a16:colId xmlns="" xmlns:a16="http://schemas.microsoft.com/office/drawing/2014/main" val="248225280"/>
                    </a:ext>
                  </a:extLst>
                </a:gridCol>
                <a:gridCol w="530184">
                  <a:extLst>
                    <a:ext uri="{9D8B030D-6E8A-4147-A177-3AD203B41FA5}">
                      <a16:colId xmlns="" xmlns:a16="http://schemas.microsoft.com/office/drawing/2014/main" val="1033215278"/>
                    </a:ext>
                  </a:extLst>
                </a:gridCol>
                <a:gridCol w="530184">
                  <a:extLst>
                    <a:ext uri="{9D8B030D-6E8A-4147-A177-3AD203B41FA5}">
                      <a16:colId xmlns="" xmlns:a16="http://schemas.microsoft.com/office/drawing/2014/main" val="2328806425"/>
                    </a:ext>
                  </a:extLst>
                </a:gridCol>
                <a:gridCol w="530184">
                  <a:extLst>
                    <a:ext uri="{9D8B030D-6E8A-4147-A177-3AD203B41FA5}">
                      <a16:colId xmlns="" xmlns:a16="http://schemas.microsoft.com/office/drawing/2014/main" val="1356353098"/>
                    </a:ext>
                  </a:extLst>
                </a:gridCol>
                <a:gridCol w="530184">
                  <a:extLst>
                    <a:ext uri="{9D8B030D-6E8A-4147-A177-3AD203B41FA5}">
                      <a16:colId xmlns="" xmlns:a16="http://schemas.microsoft.com/office/drawing/2014/main" val="2666955069"/>
                    </a:ext>
                  </a:extLst>
                </a:gridCol>
                <a:gridCol w="530184">
                  <a:extLst>
                    <a:ext uri="{9D8B030D-6E8A-4147-A177-3AD203B41FA5}">
                      <a16:colId xmlns="" xmlns:a16="http://schemas.microsoft.com/office/drawing/2014/main" val="3083152836"/>
                    </a:ext>
                  </a:extLst>
                </a:gridCol>
                <a:gridCol w="530184">
                  <a:extLst>
                    <a:ext uri="{9D8B030D-6E8A-4147-A177-3AD203B41FA5}">
                      <a16:colId xmlns="" xmlns:a16="http://schemas.microsoft.com/office/drawing/2014/main" val="2801940774"/>
                    </a:ext>
                  </a:extLst>
                </a:gridCol>
                <a:gridCol w="981667">
                  <a:extLst>
                    <a:ext uri="{9D8B030D-6E8A-4147-A177-3AD203B41FA5}">
                      <a16:colId xmlns="" xmlns:a16="http://schemas.microsoft.com/office/drawing/2014/main" val="1442170176"/>
                    </a:ext>
                  </a:extLst>
                </a:gridCol>
              </a:tblGrid>
              <a:tr h="291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GenderCode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(All)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649338139"/>
                  </a:ext>
                </a:extLst>
              </a:tr>
              <a:tr h="29176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832531314"/>
                  </a:ext>
                </a:extLst>
              </a:tr>
              <a:tr h="291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Count of </a:t>
                      </a:r>
                      <a:r>
                        <a:rPr lang="en-US" sz="1100" u="none" strike="noStrike" dirty="0" err="1">
                          <a:effectLst/>
                        </a:rPr>
                        <a:t>DepartmentType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Column Labels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815963079"/>
                  </a:ext>
                </a:extLst>
              </a:tr>
              <a:tr h="291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12360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13390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15450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18540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20600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30900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35020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51500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164975555"/>
                  </a:ext>
                </a:extLst>
              </a:tr>
              <a:tr h="291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BPC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964230519"/>
                  </a:ext>
                </a:extLst>
              </a:tr>
              <a:tr h="291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CCDR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053583453"/>
                  </a:ext>
                </a:extLst>
              </a:tr>
              <a:tr h="291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488543383"/>
                  </a:ext>
                </a:extLst>
              </a:tr>
              <a:tr h="291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66656164"/>
                  </a:ext>
                </a:extLst>
              </a:tr>
              <a:tr h="291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570488273"/>
                  </a:ext>
                </a:extLst>
              </a:tr>
              <a:tr h="291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053873152"/>
                  </a:ext>
                </a:extLst>
              </a:tr>
              <a:tr h="291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PYZ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45581440"/>
                  </a:ext>
                </a:extLst>
              </a:tr>
              <a:tr h="291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401214399"/>
                  </a:ext>
                </a:extLst>
              </a:tr>
              <a:tr h="291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494799486"/>
                  </a:ext>
                </a:extLst>
              </a:tr>
              <a:tr h="291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WBL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002844517"/>
                  </a:ext>
                </a:extLst>
              </a:tr>
              <a:tr h="291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1533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9299184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557904922"/>
              </p:ext>
            </p:extLst>
          </p:nvPr>
        </p:nvGraphicFramePr>
        <p:xfrm>
          <a:off x="1828800" y="685800"/>
          <a:ext cx="69342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222588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1371600"/>
            <a:ext cx="769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THE GOAL IS TO ANALYSIS DISTRIBUTION , IT APPEARS THAT THE CATEGORIES HAVE VARYING COUNTS ACROSS DIFFERENT LOCATION , GROUPS OR PERIODS. THE GRAND TOTAL AT THE BOTTAM RIGHTS SHOWS THE OVERALL SUM IS 1533.</a:t>
            </a:r>
            <a:endParaRPr lang="en-US" sz="3600" b="1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And Compensation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1" y="575053"/>
            <a:ext cx="7157403" cy="499495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r>
              <a:rPr lang="en-US" sz="4250" spc="10" dirty="0" smtClean="0"/>
              <a:t/>
            </a:r>
            <a:br>
              <a:rPr lang="en-US" sz="4250" spc="10" dirty="0" smtClean="0"/>
            </a:br>
            <a:r>
              <a:rPr lang="en-US" sz="4250" spc="10" dirty="0"/>
              <a:t/>
            </a:r>
            <a:br>
              <a:rPr lang="en-US" sz="4250" spc="10" dirty="0"/>
            </a:br>
            <a:r>
              <a:rPr lang="en-US" sz="4250" spc="10" dirty="0" smtClean="0"/>
              <a:t>     </a:t>
            </a:r>
            <a:r>
              <a:rPr lang="en-US" sz="2800" spc="10" dirty="0" smtClean="0"/>
              <a:t>The organization aims to analyze employee salaries and compensation to identify potential disparities , ensure market competitiveness and promote fairness across all roles and demographics. This analysis will guide adjustments to enhance equity , retention and alignment with industry standards.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66800" y="21336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.It identify trends , disparities , and alignment with industry standards 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 objectives includes ensuring equitable pay practices , evaluating the impact of compensation on employee retention , and providing actionable insights for future compensation strategies.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will guide decision making to enhance overall employee satisfaction and organization effectiveness.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91748" cy="198644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</a:t>
            </a:r>
            <a:r>
              <a:rPr sz="3200" spc="5" dirty="0" smtClean="0"/>
              <a:t>?</a:t>
            </a:r>
            <a:r>
              <a:rPr lang="en-US" sz="3200" spc="5" dirty="0"/>
              <a:t/>
            </a:r>
            <a:br>
              <a:rPr lang="en-US" sz="3200" spc="5" dirty="0"/>
            </a:b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/>
              <a:t/>
            </a:r>
            <a:br>
              <a:rPr lang="en-US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2019300"/>
            <a:ext cx="5105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/>
              <a:t>EMPLOYEES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/>
              <a:t>MANAGER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/>
              <a:t>COMPANY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/>
              <a:t>HR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/>
              <a:t>EMPLOYERS</a:t>
            </a:r>
            <a:endParaRPr lang="en-US" sz="3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2133600"/>
            <a:ext cx="64579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CONDITIONAL FORMATTING- MISSING</a:t>
            </a:r>
          </a:p>
          <a:p>
            <a:r>
              <a:rPr lang="en-US" sz="2800" dirty="0" smtClean="0"/>
              <a:t>FILTER-REMOVE VALUES</a:t>
            </a:r>
          </a:p>
          <a:p>
            <a:r>
              <a:rPr lang="en-US" sz="2800" dirty="0" smtClean="0"/>
              <a:t>FORMULA- SALARY</a:t>
            </a:r>
          </a:p>
          <a:p>
            <a:r>
              <a:rPr lang="en-US" sz="2800" dirty="0" smtClean="0"/>
              <a:t>PIVOT-SUMMARY</a:t>
            </a:r>
          </a:p>
          <a:p>
            <a:r>
              <a:rPr lang="en-US" sz="2800" dirty="0" smtClean="0"/>
              <a:t>GRAPH-DATA VISUALIZATION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332" y="1447800"/>
            <a:ext cx="78552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EMPLOYEE==-EDUNET-DASHBOARD</a:t>
            </a:r>
          </a:p>
          <a:p>
            <a:r>
              <a:rPr lang="en-US" sz="3600" dirty="0" smtClean="0"/>
              <a:t>26-FEATURES</a:t>
            </a:r>
          </a:p>
          <a:p>
            <a:r>
              <a:rPr lang="en-US" sz="3600" dirty="0" smtClean="0"/>
              <a:t>9-FEATURES</a:t>
            </a:r>
          </a:p>
          <a:p>
            <a:r>
              <a:rPr lang="en-US" sz="3600" dirty="0" smtClean="0"/>
              <a:t>EMP ID – IN NUMBER</a:t>
            </a:r>
          </a:p>
          <a:p>
            <a:r>
              <a:rPr lang="en-US" sz="3600" dirty="0" smtClean="0"/>
              <a:t>NAME-TEXT</a:t>
            </a:r>
          </a:p>
          <a:p>
            <a:r>
              <a:rPr lang="en-US" sz="3600" dirty="0" smtClean="0"/>
              <a:t>SALARY-IN NUMBER</a:t>
            </a:r>
          </a:p>
          <a:p>
            <a:r>
              <a:rPr lang="en-US" sz="3600" dirty="0" smtClean="0"/>
              <a:t>GENDER – MALE,FEMALE</a:t>
            </a:r>
          </a:p>
          <a:p>
            <a:r>
              <a:rPr lang="en-US" sz="3600" dirty="0" smtClean="0"/>
              <a:t>TOTAL SALARY – IN NUMBER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0200" y="1828800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TOTAL SALARY ANALYSIS = SUM(SALARY,NUMBER(SALARY*3%))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516</Words>
  <Application>Microsoft Office PowerPoint</Application>
  <PresentationFormat>Custom</PresentationFormat>
  <Paragraphs>208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       The organization aims to analyze employee salaries and compensation to identify potential disparities , ensure market competitiveness and promote fairness across all roles and demographics. This analysis will guide adjustments to enhance equity , retention and alignment with industry standards.</vt:lpstr>
      <vt:lpstr>PROJECT OVERVIEW</vt:lpstr>
      <vt:lpstr>WHO ARE THE END USERS?   </vt:lpstr>
      <vt:lpstr>OUR SOLUTION AND ITS VALUE PROPOSITION</vt:lpstr>
      <vt:lpstr>Dataset Description</vt:lpstr>
      <vt:lpstr>THE "WOW" IN OUR SOLUTION</vt:lpstr>
      <vt:lpstr>Slide 10</vt:lpstr>
      <vt:lpstr>FEATURE COLLECTION:</vt:lpstr>
      <vt:lpstr>DATA CLEANING</vt:lpstr>
      <vt:lpstr>RESULTS</vt:lpstr>
      <vt:lpstr>Slide 14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Magesh</cp:lastModifiedBy>
  <cp:revision>24</cp:revision>
  <dcterms:created xsi:type="dcterms:W3CDTF">2024-03-29T15:07:22Z</dcterms:created>
  <dcterms:modified xsi:type="dcterms:W3CDTF">2024-09-01T05:28:07Z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