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7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DB40C-7E31-45CE-BAA8-32E23F822E21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C94F2-3486-484B-8923-AE30148DAC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857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F7EF-94AC-49DB-9006-99B8A0DF141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FABC-BED9-4FD7-A8E3-1DC5E825F07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007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F7EF-94AC-49DB-9006-99B8A0DF141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FABC-BED9-4FD7-A8E3-1DC5E825F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13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F7EF-94AC-49DB-9006-99B8A0DF141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FABC-BED9-4FD7-A8E3-1DC5E825F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9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F7EF-94AC-49DB-9006-99B8A0DF141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FABC-BED9-4FD7-A8E3-1DC5E825F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60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F7EF-94AC-49DB-9006-99B8A0DF141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FABC-BED9-4FD7-A8E3-1DC5E825F07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16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F7EF-94AC-49DB-9006-99B8A0DF141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FABC-BED9-4FD7-A8E3-1DC5E825F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74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F7EF-94AC-49DB-9006-99B8A0DF141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FABC-BED9-4FD7-A8E3-1DC5E825F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02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F7EF-94AC-49DB-9006-99B8A0DF141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FABC-BED9-4FD7-A8E3-1DC5E825F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96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F7EF-94AC-49DB-9006-99B8A0DF141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FABC-BED9-4FD7-A8E3-1DC5E825F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71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0CFF7EF-94AC-49DB-9006-99B8A0DF141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B9FABC-BED9-4FD7-A8E3-1DC5E825F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43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FF7EF-94AC-49DB-9006-99B8A0DF141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9FABC-BED9-4FD7-A8E3-1DC5E825F0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45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0CFF7EF-94AC-49DB-9006-99B8A0DF141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AB9FABC-BED9-4FD7-A8E3-1DC5E825F07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9138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ED78-1A28-4763-ACB2-FD2CA8E15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812242"/>
            <a:ext cx="10058400" cy="1567163"/>
          </a:xfrm>
        </p:spPr>
        <p:txBody>
          <a:bodyPr>
            <a:noAutofit/>
          </a:bodyPr>
          <a:lstStyle/>
          <a:p>
            <a:pPr algn="ctr"/>
            <a:r>
              <a:rPr lang="en-IN" sz="6000" b="1" dirty="0">
                <a:solidFill>
                  <a:schemeClr val="tx1"/>
                </a:solidFill>
                <a:latin typeface="Bahnschrift SemiBold" panose="020B0502040204020203" pitchFamily="34" charset="0"/>
              </a:rPr>
              <a:t>Retail Extract 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6148B-1694-78FF-DC83-58E5DEFE4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3242187"/>
            <a:ext cx="10058400" cy="373626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Bahnschrift SemiBold" panose="020B0502040204020203" pitchFamily="34" charset="0"/>
                <a:ea typeface="Microsoft JhengHei" panose="020B0604030504040204" pitchFamily="34" charset="-120"/>
              </a:rPr>
              <a:t>  ETL Pipeline for Scalable Data Integration and Analysis</a:t>
            </a:r>
          </a:p>
          <a:p>
            <a:pPr algn="ctr"/>
            <a:endParaRPr lang="en-IN" sz="2000" dirty="0">
              <a:solidFill>
                <a:schemeClr val="tx1"/>
              </a:solidFill>
              <a:latin typeface="Bahnschrift SemiBold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F10F5-3821-265B-CB13-9EC063F288B9}"/>
              </a:ext>
            </a:extLst>
          </p:cNvPr>
          <p:cNvSpPr txBox="1"/>
          <p:nvPr/>
        </p:nvSpPr>
        <p:spPr>
          <a:xfrm>
            <a:off x="8119824" y="4879739"/>
            <a:ext cx="3195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Bahnschrift SemiBold" panose="020B0502040204020203" pitchFamily="34" charset="0"/>
              </a:rPr>
              <a:t> </a:t>
            </a:r>
            <a:r>
              <a:rPr lang="en-IN" sz="2400" dirty="0">
                <a:solidFill>
                  <a:schemeClr val="accent1"/>
                </a:solidFill>
                <a:latin typeface="Bahnschrift SemiBold" panose="020B0502040204020203" pitchFamily="34" charset="0"/>
              </a:rPr>
              <a:t>~ Lalithya Kalluru</a:t>
            </a:r>
          </a:p>
        </p:txBody>
      </p:sp>
    </p:spTree>
    <p:extLst>
      <p:ext uri="{BB962C8B-B14F-4D97-AF65-F5344CB8AC3E}">
        <p14:creationId xmlns:p14="http://schemas.microsoft.com/office/powerpoint/2010/main" val="1741664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0AB688-2276-6582-07D5-3B816646F0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119" y="1846263"/>
            <a:ext cx="5680087" cy="4022725"/>
          </a:xfrm>
        </p:spPr>
      </p:pic>
    </p:spTree>
    <p:extLst>
      <p:ext uri="{BB962C8B-B14F-4D97-AF65-F5344CB8AC3E}">
        <p14:creationId xmlns:p14="http://schemas.microsoft.com/office/powerpoint/2010/main" val="2881010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91274-3CD7-BFA9-0C51-03FC6766C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0" y="721359"/>
            <a:ext cx="10129520" cy="1468504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Bahnschrift SemiBold" panose="020B0502040204020203" pitchFamily="34" charset="0"/>
              </a:rPr>
              <a:t>Table</a:t>
            </a:r>
            <a:r>
              <a:rPr lang="en-IN" b="1" dirty="0">
                <a:latin typeface="Bahnschrift SemiBold" panose="020B0502040204020203" pitchFamily="34" charset="0"/>
              </a:rPr>
              <a:t> of Contents</a:t>
            </a:r>
            <a:br>
              <a:rPr lang="en-IN" dirty="0">
                <a:latin typeface="Bahnschrift SemiBold" panose="020B0502040204020203" pitchFamily="34" charset="0"/>
              </a:rPr>
            </a:br>
            <a:endParaRPr lang="en-IN" dirty="0">
              <a:latin typeface="Bahnschrift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A4CA8-B592-37CE-EE2E-45DB71FCD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100" y="2189863"/>
            <a:ext cx="10058400" cy="402336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1. Introduction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2. Architecture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3. Methodology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4. Schema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5. Challenges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6. Conclusion</a:t>
            </a:r>
          </a:p>
        </p:txBody>
      </p:sp>
    </p:spTree>
    <p:extLst>
      <p:ext uri="{BB962C8B-B14F-4D97-AF65-F5344CB8AC3E}">
        <p14:creationId xmlns:p14="http://schemas.microsoft.com/office/powerpoint/2010/main" val="132078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9A2D-194A-05BD-009D-499B94CE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251252"/>
          </a:xfrm>
        </p:spPr>
        <p:txBody>
          <a:bodyPr/>
          <a:lstStyle/>
          <a:p>
            <a:r>
              <a:rPr lang="en-IN" b="1" dirty="0">
                <a:latin typeface="Bahnschrift SemiBold" panose="020B0502040204020203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B5622-53E4-0179-3501-5DF42F953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8880" y="2001520"/>
            <a:ext cx="9956800" cy="3867574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400" dirty="0"/>
              <a:t>This project, focuses on integrating retail data from multiple sources using an ETL pipeline.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 Retail businesses face challenges in managing large, inconsistent data from orders, payments, and reviews.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 The project ensures seamless data integration, improves accuracy, and enables sales performance insights.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 The final outcome is a structured database that supports efficient data storage, retrieval, and real-time insights.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12820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B73AF6-265A-B803-E4B2-FE49C59DC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21" y="1046480"/>
            <a:ext cx="9166306" cy="49129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1A56C1-8DE4-A0D3-2441-0B379D79C94E}"/>
              </a:ext>
            </a:extLst>
          </p:cNvPr>
          <p:cNvSpPr txBox="1"/>
          <p:nvPr/>
        </p:nvSpPr>
        <p:spPr>
          <a:xfrm>
            <a:off x="3048000" y="278229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anose="020B0502040204020203" pitchFamily="34" charset="0"/>
              </a:rPr>
              <a:t>Architecture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96D82F-DD3D-5682-F6C1-D972E732EDB8}"/>
              </a:ext>
            </a:extLst>
          </p:cNvPr>
          <p:cNvCxnSpPr>
            <a:cxnSpLocks/>
          </p:cNvCxnSpPr>
          <p:nvPr/>
        </p:nvCxnSpPr>
        <p:spPr>
          <a:xfrm>
            <a:off x="4028440" y="1201559"/>
            <a:ext cx="41351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934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D956-7CA5-836D-C7D9-2178472E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960" y="696191"/>
            <a:ext cx="10078720" cy="904009"/>
          </a:xfrm>
        </p:spPr>
        <p:txBody>
          <a:bodyPr>
            <a:normAutofit/>
          </a:bodyPr>
          <a:lstStyle/>
          <a:p>
            <a:r>
              <a:rPr lang="en-IN" dirty="0">
                <a:latin typeface="Bahnschrift SemiBold" panose="020B0502040204020203" pitchFamily="34" charset="0"/>
              </a:rPr>
              <a:t>Methodology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873F3-78DF-CEA5-AE83-CB667B647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0" y="2113280"/>
            <a:ext cx="9977120" cy="3755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</a:t>
            </a:r>
            <a:r>
              <a:rPr lang="en-US" b="1" dirty="0">
                <a:latin typeface="Bahnschrift SemiBold" panose="020B0502040204020203" pitchFamily="34" charset="0"/>
              </a:rPr>
              <a:t>Data Extraction </a:t>
            </a:r>
            <a:r>
              <a:rPr lang="en-US" b="1" dirty="0"/>
              <a:t>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Collecting data from Kaggle CSV files.</a:t>
            </a:r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US" b="1" dirty="0">
                <a:latin typeface="Bahnschrift SemiBold" panose="020B0502040204020203" pitchFamily="34" charset="0"/>
              </a:rPr>
              <a:t>Data Transformation :</a:t>
            </a:r>
            <a:endParaRPr lang="en-US" dirty="0">
              <a:latin typeface="Bahnschrift SemiBold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Cleaning null values and remove duplicates.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Formatting and structuring data.</a:t>
            </a:r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US" b="1" dirty="0">
                <a:latin typeface="Bahnschrift SemiBold" panose="020B0502040204020203" pitchFamily="34" charset="0"/>
              </a:rPr>
              <a:t>Aggregation :</a:t>
            </a:r>
            <a:endParaRPr lang="en-US" dirty="0">
              <a:latin typeface="Bahnschrift SemiBold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Compute KPI’S and data marts.</a:t>
            </a:r>
          </a:p>
          <a:p>
            <a:pPr marL="0" indent="0">
              <a:buNone/>
            </a:pPr>
            <a:r>
              <a:rPr lang="en-US" b="1" dirty="0"/>
              <a:t>4. </a:t>
            </a:r>
            <a:r>
              <a:rPr lang="en-US" b="1" dirty="0">
                <a:latin typeface="Bahnschrift SemiBold" panose="020B0502040204020203" pitchFamily="34" charset="0"/>
              </a:rPr>
              <a:t>Data Loading :</a:t>
            </a:r>
            <a:endParaRPr lang="en-US" dirty="0">
              <a:latin typeface="Bahnschrift SemiBold" panose="020B0502040204020203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Load </a:t>
            </a:r>
            <a:r>
              <a:rPr lang="en-US" dirty="0"/>
              <a:t>CSV files </a:t>
            </a:r>
            <a:r>
              <a:rPr lang="en-IN" dirty="0"/>
              <a:t>into MySQL.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9721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B16D-5C53-9483-49F4-E887FABDD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03206"/>
          </a:xfrm>
        </p:spPr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0BE7F-67A8-D559-AB7D-3BDA44549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89810"/>
            <a:ext cx="10058400" cy="40004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US" dirty="0"/>
              <a:t>Database schema illustrate the relationships between tables.</a:t>
            </a:r>
          </a:p>
          <a:p>
            <a:pPr>
              <a:buNone/>
            </a:pPr>
            <a:r>
              <a:rPr lang="en-IN" dirty="0"/>
              <a:t>  </a:t>
            </a:r>
            <a:r>
              <a:rPr lang="en-US" b="1" dirty="0">
                <a:latin typeface="Bahnschrift SemiBold" panose="020B0502040204020203" pitchFamily="34" charset="0"/>
              </a:rPr>
              <a:t>Fact Table </a:t>
            </a:r>
            <a:r>
              <a:rPr lang="en-US" dirty="0"/>
              <a:t>: Fact table is the central table that contains </a:t>
            </a:r>
            <a:r>
              <a:rPr lang="en-US" b="1" dirty="0"/>
              <a:t>transactional sales data</a:t>
            </a:r>
            <a:r>
              <a:rPr lang="en-US" dirty="0"/>
              <a:t> and serves as the main fact table in the schema stores </a:t>
            </a:r>
            <a:r>
              <a:rPr lang="en-US" b="1" dirty="0"/>
              <a:t>quantitative</a:t>
            </a:r>
            <a:r>
              <a:rPr lang="en-US" dirty="0"/>
              <a:t> data (e.g., sales, revenue, order count).</a:t>
            </a:r>
          </a:p>
          <a:p>
            <a:pPr>
              <a:buNone/>
            </a:pPr>
            <a:r>
              <a:rPr lang="en-IN" b="1" dirty="0"/>
              <a:t>  </a:t>
            </a:r>
            <a:r>
              <a:rPr lang="en-IN" b="1" dirty="0">
                <a:latin typeface="Bahnschrift SemiBold" panose="020B0502040204020203" pitchFamily="34" charset="0"/>
              </a:rPr>
              <a:t>Dimension</a:t>
            </a:r>
            <a:r>
              <a:rPr lang="en-IN" dirty="0">
                <a:latin typeface="Bahnschrift SemiBold" panose="020B0502040204020203" pitchFamily="34" charset="0"/>
              </a:rPr>
              <a:t> </a:t>
            </a:r>
            <a:r>
              <a:rPr lang="en-IN" b="1" dirty="0">
                <a:latin typeface="Bahnschrift SemiBold" panose="020B0502040204020203" pitchFamily="34" charset="0"/>
              </a:rPr>
              <a:t>Tables </a:t>
            </a:r>
            <a:r>
              <a:rPr lang="en-IN" b="1" dirty="0"/>
              <a:t>: </a:t>
            </a:r>
            <a:r>
              <a:rPr lang="en-US" dirty="0"/>
              <a:t>store descriptive (categorical) data about the facts that help analyze data in   fact tables.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>
                <a:latin typeface="Bahnschrift SemiBold" panose="020B0502040204020203" pitchFamily="34" charset="0"/>
              </a:rPr>
              <a:t>dim_dates </a:t>
            </a:r>
            <a:r>
              <a:rPr lang="en-US" dirty="0"/>
              <a:t>: Stores date-related attributes to facilitate time-based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>
                <a:latin typeface="Bahnschrift SemiBold" panose="020B0502040204020203" pitchFamily="34" charset="0"/>
              </a:rPr>
              <a:t>dim_payments </a:t>
            </a:r>
            <a:r>
              <a:rPr lang="en-US" dirty="0"/>
              <a:t>: Contains payment transaction details, including payment types and amounts.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>
                <a:latin typeface="Bahnschrift SemiBold" panose="020B0502040204020203" pitchFamily="34" charset="0"/>
              </a:rPr>
              <a:t>dim_products </a:t>
            </a:r>
            <a:r>
              <a:rPr lang="en-US" dirty="0"/>
              <a:t>: Maintains product-specific information like categories, descriptions, and attributes.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b="1" dirty="0">
                <a:latin typeface="Bahnschrift SemiBold" panose="020B0502040204020203" pitchFamily="34" charset="0"/>
              </a:rPr>
              <a:t>dim_sellers </a:t>
            </a:r>
            <a:r>
              <a:rPr lang="en-US" dirty="0"/>
              <a:t>: Stores seller details such as location and identification.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1222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0280-FC6C-F08A-AED3-E27D1B67B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47048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Bahnschrift SemiBold" panose="020B0502040204020203" pitchFamily="34" charset="0"/>
              </a:rPr>
              <a:t>Schema</a:t>
            </a:r>
            <a:r>
              <a:rPr lang="en-IN" dirty="0"/>
              <a:t> </a:t>
            </a:r>
            <a:r>
              <a:rPr lang="en-IN" dirty="0">
                <a:latin typeface="Bahnschrift SemiBold" panose="020B0502040204020203" pitchFamily="34" charset="0"/>
              </a:rPr>
              <a:t>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CE46AF-9DEF-87B4-DC97-70364B5CF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8" t="16638" r="14335" b="8148"/>
          <a:stretch/>
        </p:blipFill>
        <p:spPr>
          <a:xfrm>
            <a:off x="1097280" y="910220"/>
            <a:ext cx="9941507" cy="525859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C8245A-6B2D-158E-47C7-B371F9473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892" y="1331716"/>
            <a:ext cx="1428949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0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BB141-6788-43A1-F011-68571610F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26128" y="889276"/>
            <a:ext cx="7155179" cy="60701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Bahnschrift SemiBold" panose="020B0502040204020203" pitchFamily="34" charset="0"/>
              </a:rPr>
              <a:t>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A0199-62E4-D0F3-7EC7-F45403BB4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30136"/>
            <a:ext cx="10058400" cy="373895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lang="en-IN" sz="1800" dirty="0">
                <a:latin typeface="Bahnschrift SemiBold" panose="020B0502040204020203" pitchFamily="34" charset="0"/>
              </a:rPr>
              <a:t>Large Data Processing </a:t>
            </a:r>
            <a:r>
              <a:rPr lang="en-IN" dirty="0"/>
              <a:t>: F</a:t>
            </a:r>
            <a:r>
              <a:rPr lang="en-US" dirty="0"/>
              <a:t>aced difficulties in efficiently handling large datasets, which required optimizing storage and processing techniques.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1800" dirty="0">
                <a:latin typeface="Bahnschrift SemiBold" panose="020B0502040204020203" pitchFamily="34" charset="0"/>
              </a:rPr>
              <a:t>Data Quality Issues </a:t>
            </a:r>
            <a:r>
              <a:rPr lang="en-US" dirty="0"/>
              <a:t>: Managing missing and inconsistent data was challenging, as it required thorough data cleaning and validation.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Bahnschrift SemiBold" panose="020B0502040204020203" pitchFamily="34" charset="0"/>
              </a:rPr>
              <a:t> Data Inconsistency </a:t>
            </a:r>
            <a:r>
              <a:rPr lang="en-US" dirty="0"/>
              <a:t>: Data parsing is also one of the challenges faced during building the project      where the data is not consistent for analysis directly.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1800" b="1" dirty="0">
                <a:latin typeface="Bahnschrift SemiBold" panose="020B0502040204020203" pitchFamily="34" charset="0"/>
              </a:rPr>
              <a:t>Merging Data from Multiple Sources</a:t>
            </a:r>
            <a:r>
              <a:rPr lang="en-US" dirty="0"/>
              <a:t>: When combining data from different sources (like CSVs and SQL), making sure the data aligns correctly (e.g., matching IDs or product categories) can be challenging.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40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8E98-CDC6-6DB0-7D5D-86C1967BF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hnschrift SemiBold" panose="020B0502040204020203" pitchFamily="34" charset="0"/>
              </a:rPr>
              <a:t>Conclusion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457568-B33B-A132-27C7-78B997E04F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1" y="2350848"/>
            <a:ext cx="10058399" cy="3013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Successfully built an end-to-end ETL pipeline for retail analytics using Python          and SQL.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Centralized retail data from various sources for better insights and reporting.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</a:rPr>
              <a:t>Performed data cleaning, transformation, and aggregation to support business decisions.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</a:t>
            </a:r>
            <a:r>
              <a:rPr lang="en-US" sz="2400" dirty="0">
                <a:solidFill>
                  <a:schemeClr val="tx1"/>
                </a:solidFill>
              </a:rPr>
              <a:t>enerated key reports on sales performance, inventory trends, customer behavior, and profitability.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649110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333</TotalTime>
  <Words>467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Bahnschrift SemiBold</vt:lpstr>
      <vt:lpstr>Calibri</vt:lpstr>
      <vt:lpstr>Calibri Light</vt:lpstr>
      <vt:lpstr>Wingdings</vt:lpstr>
      <vt:lpstr>Retrospect</vt:lpstr>
      <vt:lpstr>Retail Extract Hub</vt:lpstr>
      <vt:lpstr>Table of Contents </vt:lpstr>
      <vt:lpstr>Introduction</vt:lpstr>
      <vt:lpstr>PowerPoint Presentation</vt:lpstr>
      <vt:lpstr>Methodology </vt:lpstr>
      <vt:lpstr>Schema</vt:lpstr>
      <vt:lpstr>Schema Diagram</vt:lpstr>
      <vt:lpstr> Challenges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vallurusumanthkumar@outlook.com</dc:creator>
  <cp:lastModifiedBy>Lalithya K</cp:lastModifiedBy>
  <cp:revision>12</cp:revision>
  <dcterms:created xsi:type="dcterms:W3CDTF">2025-03-23T14:27:28Z</dcterms:created>
  <dcterms:modified xsi:type="dcterms:W3CDTF">2025-04-14T18:18:58Z</dcterms:modified>
</cp:coreProperties>
</file>