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D623317-67E9-4263-A954-686F470C5A51}" type="datetimeFigureOut">
              <a:rPr lang="en-US" smtClean="0"/>
              <a:t>2/21/2025</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F25CF34-368D-4FE4-814E-A5477601D953}" type="slidenum">
              <a:rPr lang="en-US" smtClean="0"/>
              <a:t>‹#›</a:t>
            </a:fld>
            <a:endParaRPr lang="en-US"/>
          </a:p>
        </p:txBody>
      </p:sp>
    </p:spTree>
    <p:extLst>
      <p:ext uri="{BB962C8B-B14F-4D97-AF65-F5344CB8AC3E}">
        <p14:creationId xmlns:p14="http://schemas.microsoft.com/office/powerpoint/2010/main" val="288952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5"/>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2/21/2025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5"/>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2/21/2025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5"/>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2/21/2025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alitkumar21/steagnography"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tile tx="0" ty="0" sx="100000" sy="100000" flip="none" algn="tl"/>
        </a:blipFill>
        <a:effectLst/>
      </p:bgPr>
    </p:bg>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Secure Data Hiding in Image Using Steganography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1017431" y="4586400"/>
            <a:ext cx="10079929" cy="1015663"/>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n-US" sz="2000" b="1" strike="noStrike" spc="-1" dirty="0">
                <a:solidFill>
                  <a:srgbClr val="1482AC"/>
                </a:solidFill>
                <a:latin typeface="Arial"/>
              </a:rPr>
              <a:t>Presented By		</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trike="noStrike" spc="-1" dirty="0">
                <a:solidFill>
                  <a:srgbClr val="1482AC"/>
                </a:solidFill>
                <a:latin typeface="Arial"/>
              </a:rPr>
              <a:t>Lalit Kumar</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a:t>
            </a:r>
            <a:r>
              <a:rPr lang="en-US" sz="2000" b="1" strike="noStrike" spc="-1" dirty="0" err="1">
                <a:solidFill>
                  <a:srgbClr val="1482AC"/>
                </a:solidFill>
                <a:latin typeface="Arial"/>
              </a:rPr>
              <a:t>Dronacharya</a:t>
            </a:r>
            <a:r>
              <a:rPr lang="en-US" sz="2000" b="1" strike="noStrike" spc="-1" dirty="0">
                <a:solidFill>
                  <a:srgbClr val="1482AC"/>
                </a:solidFill>
                <a:latin typeface="Arial"/>
              </a:rPr>
              <a:t> College of Engineering, </a:t>
            </a:r>
            <a:r>
              <a:rPr lang="en-US" sz="2000" b="1" strike="noStrike" spc="-1" dirty="0" err="1">
                <a:solidFill>
                  <a:srgbClr val="1482AC"/>
                </a:solidFill>
                <a:latin typeface="Arial"/>
              </a:rPr>
              <a:t>Khentawas</a:t>
            </a: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0526760" cy="4588697"/>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dirty="0">
                <a:solidFill>
                  <a:srgbClr val="404040"/>
                </a:solidFill>
                <a:latin typeface="Arial"/>
                <a:ea typeface="Franklin Gothic Book"/>
              </a:rPr>
              <a: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Problem Statement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Technology used</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Wow factor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End users</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Result</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Conclusion</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err="1">
                <a:solidFill>
                  <a:srgbClr val="404040"/>
                </a:solidFill>
                <a:latin typeface="Arial"/>
                <a:ea typeface="Franklin Gothic Book"/>
              </a:rPr>
              <a:t>Github</a:t>
            </a:r>
            <a:r>
              <a:rPr lang="en-US" sz="2000" b="1" strike="noStrike" spc="-1" dirty="0">
                <a:solidFill>
                  <a:srgbClr val="404040"/>
                </a:solidFill>
                <a:latin typeface="Arial"/>
                <a:ea typeface="Franklin Gothic Book"/>
              </a:rPr>
              <a:t> Link</a:t>
            </a:r>
            <a:endParaRPr lang="en-US" sz="2000" b="0" strike="noStrike" spc="-1" dirty="0">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dirty="0">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dirty="0">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dirty="0">
                <a:solidFill>
                  <a:srgbClr val="404040"/>
                </a:solidFill>
                <a:latin typeface="Yu Gothic" panose="020B0400000000000000" pitchFamily="34" charset="-128"/>
                <a:ea typeface="Yu Gothic" panose="020B0400000000000000" pitchFamily="34" charset="-128"/>
              </a:rPr>
              <a:t>Libraries Used:</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0" strike="noStrike" spc="-1" dirty="0">
                <a:solidFill>
                  <a:srgbClr val="404040"/>
                </a:solidFill>
                <a:latin typeface="Yu Gothic" panose="020B0400000000000000" pitchFamily="34" charset="-128"/>
                <a:ea typeface="Yu Gothic" panose="020B0400000000000000" pitchFamily="34" charset="-128"/>
              </a:rPr>
              <a:t>   </a:t>
            </a:r>
            <a:r>
              <a:rPr lang="en-IN" sz="1700" b="1" strike="noStrike" spc="-1" dirty="0">
                <a:solidFill>
                  <a:srgbClr val="404040"/>
                </a:solidFill>
                <a:latin typeface="Yu Gothic" panose="020B0400000000000000" pitchFamily="34" charset="-128"/>
                <a:ea typeface="Yu Gothic" panose="020B0400000000000000" pitchFamily="34" charset="-128"/>
              </a:rPr>
              <a:t> Standard Libraries:</a:t>
            </a:r>
            <a:r>
              <a:rPr lang="en-IN" sz="1700" b="0" strike="noStrike" spc="-1" dirty="0">
                <a:solidFill>
                  <a:srgbClr val="404040"/>
                </a:solidFill>
                <a:latin typeface="Yu Gothic" panose="020B0400000000000000" pitchFamily="34" charset="-128"/>
                <a:ea typeface="Yu Gothic" panose="020B0400000000000000" pitchFamily="34" charset="-128"/>
              </a:rPr>
              <a:t> pillow</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0" strike="noStrike" spc="-1" dirty="0">
                <a:solidFill>
                  <a:srgbClr val="404040"/>
                </a:solidFill>
                <a:latin typeface="Yu Gothic" panose="020B0400000000000000" pitchFamily="34" charset="-128"/>
                <a:ea typeface="Yu Gothic" panose="020B0400000000000000" pitchFamily="34" charset="-128"/>
              </a:rPr>
              <a:t>   </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1" strike="noStrike" spc="-1" dirty="0">
                <a:solidFill>
                  <a:srgbClr val="404040"/>
                </a:solidFill>
                <a:latin typeface="Yu Gothic" panose="020B0400000000000000" pitchFamily="34" charset="-128"/>
                <a:ea typeface="Yu Gothic" panose="020B0400000000000000" pitchFamily="34" charset="-128"/>
              </a:rPr>
              <a:t>Platforms:</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0" strike="noStrike" spc="-1" dirty="0">
                <a:solidFill>
                  <a:srgbClr val="404040"/>
                </a:solidFill>
                <a:latin typeface="Yu Gothic" panose="020B0400000000000000" pitchFamily="34" charset="-128"/>
                <a:ea typeface="Yu Gothic" panose="020B0400000000000000" pitchFamily="34" charset="-128"/>
              </a:rPr>
              <a:t>    </a:t>
            </a:r>
            <a:r>
              <a:rPr lang="en-IN" sz="1700" b="1" strike="noStrike" spc="-1" dirty="0">
                <a:solidFill>
                  <a:srgbClr val="404040"/>
                </a:solidFill>
                <a:latin typeface="Yu Gothic" panose="020B0400000000000000" pitchFamily="34" charset="-128"/>
                <a:ea typeface="Yu Gothic" panose="020B0400000000000000" pitchFamily="34" charset="-128"/>
              </a:rPr>
              <a:t>Operating System:</a:t>
            </a:r>
            <a:r>
              <a:rPr lang="en-IN" sz="1700" b="0" strike="noStrike" spc="-1" dirty="0">
                <a:solidFill>
                  <a:srgbClr val="404040"/>
                </a:solidFill>
                <a:latin typeface="Yu Gothic" panose="020B0400000000000000" pitchFamily="34" charset="-128"/>
                <a:ea typeface="Yu Gothic" panose="020B0400000000000000" pitchFamily="34" charset="-128"/>
              </a:rPr>
              <a:t> </a:t>
            </a:r>
            <a:r>
              <a:rPr lang="en-IN" sz="1700" spc="-1" dirty="0">
                <a:solidFill>
                  <a:srgbClr val="404040"/>
                </a:solidFill>
                <a:latin typeface="Yu Gothic" panose="020B0400000000000000" pitchFamily="34" charset="-128"/>
                <a:ea typeface="Yu Gothic" panose="020B0400000000000000" pitchFamily="34" charset="-128"/>
              </a:rPr>
              <a:t>ANY</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0" strike="noStrike" spc="-1" dirty="0">
                <a:solidFill>
                  <a:srgbClr val="404040"/>
                </a:solidFill>
                <a:latin typeface="Yu Gothic" panose="020B0400000000000000" pitchFamily="34" charset="-128"/>
                <a:ea typeface="Yu Gothic" panose="020B0400000000000000" pitchFamily="34" charset="-128"/>
              </a:rPr>
              <a:t>    </a:t>
            </a:r>
            <a:r>
              <a:rPr lang="en-IN" sz="1700" b="1" strike="noStrike" spc="-1" dirty="0">
                <a:solidFill>
                  <a:srgbClr val="404040"/>
                </a:solidFill>
                <a:latin typeface="Yu Gothic" panose="020B0400000000000000" pitchFamily="34" charset="-128"/>
                <a:ea typeface="Yu Gothic" panose="020B0400000000000000" pitchFamily="34" charset="-128"/>
              </a:rPr>
              <a:t>Compiler:</a:t>
            </a:r>
            <a:r>
              <a:rPr lang="en-IN" sz="1700" b="0" strike="noStrike" spc="-1" dirty="0">
                <a:solidFill>
                  <a:srgbClr val="404040"/>
                </a:solidFill>
                <a:latin typeface="Yu Gothic" panose="020B0400000000000000" pitchFamily="34" charset="-128"/>
                <a:ea typeface="Yu Gothic" panose="020B0400000000000000" pitchFamily="34" charset="-128"/>
              </a:rPr>
              <a:t> Python</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0" strike="noStrike" spc="-1" dirty="0">
                <a:solidFill>
                  <a:srgbClr val="404040"/>
                </a:solidFill>
                <a:latin typeface="Yu Gothic" panose="020B0400000000000000" pitchFamily="34" charset="-128"/>
                <a:ea typeface="Yu Gothic" panose="020B0400000000000000" pitchFamily="34" charset="-128"/>
              </a:rPr>
              <a:t>    </a:t>
            </a:r>
            <a:r>
              <a:rPr lang="en-IN" sz="1700" b="1" strike="noStrike" spc="-1" dirty="0">
                <a:solidFill>
                  <a:srgbClr val="404040"/>
                </a:solidFill>
                <a:latin typeface="Yu Gothic" panose="020B0400000000000000" pitchFamily="34" charset="-128"/>
                <a:ea typeface="Yu Gothic" panose="020B0400000000000000" pitchFamily="34" charset="-128"/>
              </a:rPr>
              <a:t>File Format:</a:t>
            </a:r>
            <a:r>
              <a:rPr lang="en-IN" sz="1700" b="0" strike="noStrike" spc="-1" dirty="0">
                <a:solidFill>
                  <a:srgbClr val="404040"/>
                </a:solidFill>
                <a:latin typeface="Yu Gothic" panose="020B0400000000000000" pitchFamily="34" charset="-128"/>
                <a:ea typeface="Yu Gothic" panose="020B0400000000000000" pitchFamily="34" charset="-128"/>
              </a:rPr>
              <a:t> JPG</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1" strike="noStrike" spc="-1" dirty="0">
                <a:solidFill>
                  <a:srgbClr val="404040"/>
                </a:solidFill>
                <a:latin typeface="Yu Gothic" panose="020B0400000000000000" pitchFamily="34" charset="-128"/>
                <a:ea typeface="Yu Gothic" panose="020B0400000000000000" pitchFamily="34" charset="-128"/>
              </a:rPr>
              <a:t>Additional Points:</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0" strike="noStrike" spc="-1" dirty="0">
                <a:solidFill>
                  <a:srgbClr val="404040"/>
                </a:solidFill>
                <a:latin typeface="Yu Gothic" panose="020B0400000000000000" pitchFamily="34" charset="-128"/>
                <a:ea typeface="Yu Gothic" panose="020B0400000000000000" pitchFamily="34" charset="-128"/>
              </a:rPr>
              <a:t> </a:t>
            </a:r>
            <a:r>
              <a:rPr lang="en-IN" sz="1700" b="1" strike="noStrike" spc="-1" dirty="0">
                <a:solidFill>
                  <a:srgbClr val="404040"/>
                </a:solidFill>
                <a:latin typeface="Yu Gothic" panose="020B0400000000000000" pitchFamily="34" charset="-128"/>
                <a:ea typeface="Yu Gothic" panose="020B0400000000000000" pitchFamily="34" charset="-128"/>
              </a:rPr>
              <a:t>   Steganography Method:</a:t>
            </a:r>
            <a:r>
              <a:rPr lang="en-IN" sz="1700" b="0" strike="noStrike" spc="-1" dirty="0">
                <a:solidFill>
                  <a:srgbClr val="404040"/>
                </a:solidFill>
                <a:latin typeface="Yu Gothic" panose="020B0400000000000000" pitchFamily="34" charset="-128"/>
                <a:ea typeface="Yu Gothic" panose="020B0400000000000000" pitchFamily="34" charset="-128"/>
              </a:rPr>
              <a:t> Least Significant Bit (LSB) Encoding</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tabLst>
                <a:tab pos="0" algn="l"/>
              </a:tabLst>
            </a:pPr>
            <a:r>
              <a:rPr lang="en-IN" sz="1700" b="0" strike="noStrike" spc="-1" dirty="0">
                <a:solidFill>
                  <a:srgbClr val="404040"/>
                </a:solidFill>
                <a:latin typeface="Yu Gothic" panose="020B0400000000000000" pitchFamily="34" charset="-128"/>
                <a:ea typeface="Yu Gothic" panose="020B0400000000000000" pitchFamily="34" charset="-128"/>
              </a:rPr>
              <a:t>   </a:t>
            </a:r>
            <a:r>
              <a:rPr lang="en-IN" sz="1700" b="1" strike="noStrike" spc="-1" dirty="0">
                <a:solidFill>
                  <a:srgbClr val="404040"/>
                </a:solidFill>
                <a:latin typeface="Yu Gothic" panose="020B0400000000000000" pitchFamily="34" charset="-128"/>
                <a:ea typeface="Yu Gothic" panose="020B0400000000000000" pitchFamily="34" charset="-128"/>
              </a:rPr>
              <a:t> Data Handling:</a:t>
            </a:r>
            <a:r>
              <a:rPr lang="en-IN" sz="1700" b="0" strike="noStrike" spc="-1" dirty="0">
                <a:solidFill>
                  <a:srgbClr val="404040"/>
                </a:solidFill>
                <a:latin typeface="Yu Gothic" panose="020B0400000000000000" pitchFamily="34" charset="-128"/>
                <a:ea typeface="Yu Gothic" panose="020B0400000000000000" pitchFamily="34" charset="-128"/>
              </a:rPr>
              <a:t> Embeds and extracts text data from images </a:t>
            </a:r>
            <a:endParaRPr lang="en-US" sz="1700" b="0" strike="noStrike" spc="-1" dirty="0">
              <a:solidFill>
                <a:srgbClr val="404040"/>
              </a:solidFill>
              <a:latin typeface="Yu Gothic" panose="020B0400000000000000" pitchFamily="34" charset="-128"/>
              <a:ea typeface="Yu Gothic" panose="020B0400000000000000"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US" sz="2800" b="1" strike="noStrike" spc="-1" dirty="0">
                <a:solidFill>
                  <a:srgbClr val="0F0F0F"/>
                </a:solidFill>
                <a:latin typeface="Franklin Gothic Book"/>
              </a:rPr>
              <a:t>1. </a:t>
            </a:r>
            <a:r>
              <a:rPr lang="en-US" sz="2800" b="0" i="0" dirty="0">
                <a:effectLst/>
                <a:latin typeface="fkGroteskNeue"/>
              </a:rPr>
              <a:t>User Authentication</a:t>
            </a:r>
            <a:endParaRPr lang="en-US" sz="2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2800" b="0" strike="noStrike" spc="-1" dirty="0">
              <a:solidFill>
                <a:srgbClr val="404040"/>
              </a:solidFill>
              <a:latin typeface="Franklin Gothic Book"/>
            </a:endParaRPr>
          </a:p>
          <a:p>
            <a:pPr>
              <a:lnSpc>
                <a:spcPct val="110000"/>
              </a:lnSpc>
              <a:spcBef>
                <a:spcPts val="360"/>
              </a:spcBef>
              <a:spcAft>
                <a:spcPts val="601"/>
              </a:spcAft>
              <a:tabLst>
                <a:tab pos="0" algn="l"/>
              </a:tabLst>
            </a:pPr>
            <a:r>
              <a:rPr lang="en-US" sz="2800" b="1" strike="noStrike" spc="-1" dirty="0">
                <a:solidFill>
                  <a:srgbClr val="0F0F0F"/>
                </a:solidFill>
                <a:latin typeface="Franklin Gothic Book"/>
              </a:rPr>
              <a:t>2. </a:t>
            </a:r>
            <a:r>
              <a:rPr lang="en-US" sz="2800" b="0" i="0" dirty="0">
                <a:effectLst/>
                <a:latin typeface="fkGroteskNeue"/>
              </a:rPr>
              <a:t>Image Manipulation</a:t>
            </a:r>
            <a:endParaRPr lang="en-US" sz="2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2800" b="0" strike="noStrike" spc="-1" dirty="0">
              <a:solidFill>
                <a:srgbClr val="404040"/>
              </a:solidFill>
              <a:latin typeface="Franklin Gothic Book"/>
            </a:endParaRPr>
          </a:p>
          <a:p>
            <a:pPr>
              <a:lnSpc>
                <a:spcPct val="110000"/>
              </a:lnSpc>
              <a:spcBef>
                <a:spcPts val="360"/>
              </a:spcBef>
              <a:spcAft>
                <a:spcPts val="601"/>
              </a:spcAft>
              <a:tabLst>
                <a:tab pos="0" algn="l"/>
              </a:tabLst>
            </a:pPr>
            <a:r>
              <a:rPr lang="en-US" sz="2800" b="0" i="0" dirty="0">
                <a:effectLst/>
                <a:latin typeface="fkGroteskNeue"/>
              </a:rPr>
              <a:t>3. Binary Conversion</a:t>
            </a:r>
            <a:endParaRPr lang="en-US" sz="2800" b="0" strike="noStrike" spc="-1" dirty="0">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671192" y="1393048"/>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dirty="0">
                <a:solidFill>
                  <a:srgbClr val="404040"/>
                </a:solidFill>
                <a:latin typeface="Franklin Gothic Book"/>
              </a:rPr>
              <a:t>1</a:t>
            </a:r>
            <a:r>
              <a:rPr lang="en-IN" b="0" strike="noStrike" spc="-1" dirty="0">
                <a:solidFill>
                  <a:srgbClr val="404040"/>
                </a:solidFill>
                <a:latin typeface="Yu Gothic" panose="020B0400000000000000" pitchFamily="34" charset="-128"/>
                <a:ea typeface="Yu Gothic" panose="020B0400000000000000" pitchFamily="34" charset="-128"/>
              </a:rPr>
              <a:t>. </a:t>
            </a:r>
            <a:r>
              <a:rPr lang="en-IN" b="1" strike="noStrike" spc="-1" dirty="0">
                <a:solidFill>
                  <a:srgbClr val="404040"/>
                </a:solidFill>
                <a:latin typeface="Yu Gothic" panose="020B0400000000000000" pitchFamily="34" charset="-128"/>
                <a:ea typeface="Yu Gothic" panose="020B0400000000000000" pitchFamily="34" charset="-128"/>
              </a:rPr>
              <a:t>Cybersecurity Professionals</a:t>
            </a:r>
            <a:r>
              <a:rPr lang="en-IN" b="0" strike="noStrike" spc="-1" dirty="0">
                <a:solidFill>
                  <a:srgbClr val="404040"/>
                </a:solidFill>
                <a:latin typeface="Yu Gothic" panose="020B0400000000000000" pitchFamily="34" charset="-128"/>
                <a:ea typeface="Yu Gothic" panose="020B0400000000000000" pitchFamily="34" charset="-128"/>
              </a:rPr>
              <a:t> – Use steganography for secure data transmission and covert communication.</a:t>
            </a: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r>
              <a:rPr lang="en-IN" b="0" strike="noStrike" spc="-1" dirty="0">
                <a:solidFill>
                  <a:srgbClr val="404040"/>
                </a:solidFill>
                <a:latin typeface="Yu Gothic" panose="020B0400000000000000" pitchFamily="34" charset="-128"/>
                <a:ea typeface="Yu Gothic" panose="020B0400000000000000" pitchFamily="34" charset="-128"/>
              </a:rPr>
              <a:t>2️ </a:t>
            </a:r>
            <a:r>
              <a:rPr lang="en-IN" b="1" strike="noStrike" spc="-1" dirty="0">
                <a:solidFill>
                  <a:srgbClr val="404040"/>
                </a:solidFill>
                <a:latin typeface="Yu Gothic" panose="020B0400000000000000" pitchFamily="34" charset="-128"/>
                <a:ea typeface="Yu Gothic" panose="020B0400000000000000" pitchFamily="34" charset="-128"/>
              </a:rPr>
              <a:t>Forensic Experts</a:t>
            </a:r>
            <a:r>
              <a:rPr lang="en-IN" b="0" strike="noStrike" spc="-1" dirty="0">
                <a:solidFill>
                  <a:srgbClr val="404040"/>
                </a:solidFill>
                <a:latin typeface="Yu Gothic" panose="020B0400000000000000" pitchFamily="34" charset="-128"/>
                <a:ea typeface="Yu Gothic" panose="020B0400000000000000" pitchFamily="34" charset="-128"/>
              </a:rPr>
              <a:t> – Extract hidden information from images for digital investigations.</a:t>
            </a: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r>
              <a:rPr lang="en-IN" b="0" strike="noStrike" spc="-1" dirty="0">
                <a:solidFill>
                  <a:srgbClr val="404040"/>
                </a:solidFill>
                <a:latin typeface="Yu Gothic" panose="020B0400000000000000" pitchFamily="34" charset="-128"/>
                <a:ea typeface="Yu Gothic" panose="020B0400000000000000" pitchFamily="34" charset="-128"/>
              </a:rPr>
              <a:t>3. </a:t>
            </a:r>
            <a:r>
              <a:rPr lang="en-IN" b="1" strike="noStrike" spc="-1" dirty="0">
                <a:solidFill>
                  <a:srgbClr val="404040"/>
                </a:solidFill>
                <a:latin typeface="Yu Gothic" panose="020B0400000000000000" pitchFamily="34" charset="-128"/>
                <a:ea typeface="Yu Gothic" panose="020B0400000000000000" pitchFamily="34" charset="-128"/>
              </a:rPr>
              <a:t>Government &amp; </a:t>
            </a:r>
            <a:r>
              <a:rPr lang="en-IN" b="1" strike="noStrike" spc="-1" dirty="0" err="1">
                <a:solidFill>
                  <a:srgbClr val="404040"/>
                </a:solidFill>
                <a:latin typeface="Yu Gothic" panose="020B0400000000000000" pitchFamily="34" charset="-128"/>
                <a:ea typeface="Yu Gothic" panose="020B0400000000000000" pitchFamily="34" charset="-128"/>
              </a:rPr>
              <a:t>Defense</a:t>
            </a:r>
            <a:r>
              <a:rPr lang="en-IN" b="1" strike="noStrike" spc="-1" dirty="0">
                <a:solidFill>
                  <a:srgbClr val="404040"/>
                </a:solidFill>
                <a:latin typeface="Yu Gothic" panose="020B0400000000000000" pitchFamily="34" charset="-128"/>
                <a:ea typeface="Yu Gothic" panose="020B0400000000000000" pitchFamily="34" charset="-128"/>
              </a:rPr>
              <a:t> Agencies</a:t>
            </a:r>
            <a:r>
              <a:rPr lang="en-IN" b="0" strike="noStrike" spc="-1" dirty="0">
                <a:solidFill>
                  <a:srgbClr val="404040"/>
                </a:solidFill>
                <a:latin typeface="Yu Gothic" panose="020B0400000000000000" pitchFamily="34" charset="-128"/>
                <a:ea typeface="Yu Gothic" panose="020B0400000000000000" pitchFamily="34" charset="-128"/>
              </a:rPr>
              <a:t> – Securely embed sensitive data in images for intelligence and confidential operations.</a:t>
            </a: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r>
              <a:rPr lang="en-IN" b="0" strike="noStrike" spc="-1" dirty="0">
                <a:solidFill>
                  <a:srgbClr val="404040"/>
                </a:solidFill>
                <a:latin typeface="Yu Gothic" panose="020B0400000000000000" pitchFamily="34" charset="-128"/>
                <a:ea typeface="Yu Gothic" panose="020B0400000000000000" pitchFamily="34" charset="-128"/>
              </a:rPr>
              <a:t>4️. </a:t>
            </a:r>
            <a:r>
              <a:rPr lang="en-IN" b="1" strike="noStrike" spc="-1" dirty="0">
                <a:solidFill>
                  <a:srgbClr val="404040"/>
                </a:solidFill>
                <a:latin typeface="Yu Gothic" panose="020B0400000000000000" pitchFamily="34" charset="-128"/>
                <a:ea typeface="Yu Gothic" panose="020B0400000000000000" pitchFamily="34" charset="-128"/>
              </a:rPr>
              <a:t>Researchers &amp; Academics</a:t>
            </a:r>
            <a:r>
              <a:rPr lang="en-IN" b="0" strike="noStrike" spc="-1" dirty="0">
                <a:solidFill>
                  <a:srgbClr val="404040"/>
                </a:solidFill>
                <a:latin typeface="Yu Gothic" panose="020B0400000000000000" pitchFamily="34" charset="-128"/>
                <a:ea typeface="Yu Gothic" panose="020B0400000000000000" pitchFamily="34" charset="-128"/>
              </a:rPr>
              <a:t> – Study and improve steganographic techniques for data security and cryptography.</a:t>
            </a: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endParaRPr lang="en-US"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r>
              <a:rPr lang="en-IN" b="0" strike="noStrike" spc="-1" dirty="0">
                <a:solidFill>
                  <a:srgbClr val="404040"/>
                </a:solidFill>
                <a:latin typeface="Yu Gothic" panose="020B0400000000000000" pitchFamily="34" charset="-128"/>
                <a:ea typeface="Yu Gothic" panose="020B0400000000000000" pitchFamily="34" charset="-128"/>
              </a:rPr>
              <a:t>5. </a:t>
            </a:r>
            <a:r>
              <a:rPr lang="en-IN" b="1" strike="noStrike" spc="-1" dirty="0">
                <a:solidFill>
                  <a:srgbClr val="404040"/>
                </a:solidFill>
                <a:latin typeface="Yu Gothic" panose="020B0400000000000000" pitchFamily="34" charset="-128"/>
                <a:ea typeface="Yu Gothic" panose="020B0400000000000000" pitchFamily="34" charset="-128"/>
              </a:rPr>
              <a:t>Privacy-Conscious Users</a:t>
            </a:r>
            <a:r>
              <a:rPr lang="en-IN" b="0" strike="noStrike" spc="-1" dirty="0">
                <a:solidFill>
                  <a:srgbClr val="404040"/>
                </a:solidFill>
                <a:latin typeface="Yu Gothic" panose="020B0400000000000000" pitchFamily="34" charset="-128"/>
                <a:ea typeface="Yu Gothic" panose="020B0400000000000000" pitchFamily="34" charset="-128"/>
              </a:rPr>
              <a:t> – Individuals who want to protect personal or confidential information from unauthorized access.</a:t>
            </a:r>
            <a:endParaRPr lang="en-US" b="0" strike="noStrike" spc="-1" dirty="0">
              <a:solidFill>
                <a:srgbClr val="404040"/>
              </a:solidFill>
              <a:latin typeface="Yu Gothic" panose="020B0400000000000000" pitchFamily="34" charset="-128"/>
              <a:ea typeface="Yu Gothic" panose="020B0400000000000000"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3" name="Picture 2">
            <a:extLst>
              <a:ext uri="{FF2B5EF4-FFF2-40B4-BE49-F238E27FC236}">
                <a16:creationId xmlns:a16="http://schemas.microsoft.com/office/drawing/2014/main" id="{AAB81C8A-A9E8-D7FC-D45B-9DAA37831058}"/>
              </a:ext>
            </a:extLst>
          </p:cNvPr>
          <p:cNvPicPr>
            <a:picLocks noChangeAspect="1"/>
          </p:cNvPicPr>
          <p:nvPr/>
        </p:nvPicPr>
        <p:blipFill>
          <a:blip r:embed="rId2"/>
          <a:stretch>
            <a:fillRect/>
          </a:stretch>
        </p:blipFill>
        <p:spPr>
          <a:xfrm>
            <a:off x="1068946" y="2938394"/>
            <a:ext cx="8847112" cy="17881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dirty="0">
                <a:solidFill>
                  <a:srgbClr val="404040"/>
                </a:solidFill>
                <a:latin typeface="Yu Gothic" panose="020B0400000000000000" pitchFamily="34" charset="-128"/>
                <a:ea typeface="Yu Gothic" panose="020B0400000000000000" pitchFamily="34" charset="-128"/>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endParaRPr lang="en-US" sz="1700" b="0" strike="noStrike" spc="-1" dirty="0">
              <a:solidFill>
                <a:srgbClr val="404040"/>
              </a:solidFill>
              <a:latin typeface="Yu Gothic" panose="020B0400000000000000" pitchFamily="34" charset="-128"/>
              <a:ea typeface="Yu Gothic" panose="020B0400000000000000" pitchFamily="34" charset="-128"/>
            </a:endParaRPr>
          </a:p>
          <a:p>
            <a:pPr>
              <a:lnSpc>
                <a:spcPct val="110000"/>
              </a:lnSpc>
              <a:spcBef>
                <a:spcPts val="340"/>
              </a:spcBef>
              <a:spcAft>
                <a:spcPts val="601"/>
              </a:spcAft>
            </a:pPr>
            <a:r>
              <a:rPr lang="en-IN" sz="1700" b="0" strike="noStrike" spc="-1" dirty="0">
                <a:solidFill>
                  <a:srgbClr val="404040"/>
                </a:solidFill>
                <a:latin typeface="Yu Gothic" panose="020B0400000000000000" pitchFamily="34" charset="-128"/>
                <a:ea typeface="Yu Gothic" panose="020B0400000000000000" pitchFamily="34" charset="-128"/>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dirty="0">
              <a:solidFill>
                <a:srgbClr val="404040"/>
              </a:solidFill>
              <a:latin typeface="Yu Gothic" panose="020B0400000000000000" pitchFamily="34" charset="-128"/>
              <a:ea typeface="Yu Gothic" panose="020B0400000000000000"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a:solidFill>
                  <a:srgbClr val="A1467E"/>
                </a:solidFill>
                <a:latin typeface="Franklin Gothic Book"/>
                <a:hlinkClick r:id="rId2"/>
              </a:rPr>
              <a:t>https://github.com/Lalitkumar21/steagnography</a:t>
            </a:r>
            <a:endParaRPr lang="en-US" sz="1700" b="0" strike="noStrike" spc="-1" dirty="0">
              <a:solidFill>
                <a:srgbClr val="A1467E"/>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Description:</a:t>
            </a:r>
          </a:p>
          <a:p>
            <a:pPr marL="889200" lvl="1"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Least Significant Bit (LSB) steganography to hide and extract secret messages within images.</a:t>
            </a:r>
          </a:p>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endParaRPr lang="en-US" sz="1700" spc="-1" dirty="0">
              <a:solidFill>
                <a:srgbClr val="404040"/>
              </a:solidFill>
              <a:latin typeface="Franklin Gothic Book"/>
            </a:endParaRPr>
          </a:p>
          <a:p>
            <a:pPr marL="889200" lvl="1" indent="-324000">
              <a:spcBef>
                <a:spcPts val="1417"/>
              </a:spcBef>
              <a:buClr>
                <a:srgbClr val="000000"/>
              </a:buClr>
              <a:buSzPct val="45000"/>
              <a:buFont typeface="Wingdings" charset="2"/>
              <a:buChar char=""/>
            </a:pPr>
            <a:r>
              <a:rPr lang="en-US" sz="1700" spc="-1" dirty="0">
                <a:solidFill>
                  <a:srgbClr val="404040"/>
                </a:solidFill>
                <a:latin typeface="Franklin Gothic Book"/>
              </a:rPr>
              <a:t>README.md – For required things to run the program</a:t>
            </a:r>
          </a:p>
          <a:p>
            <a:pPr marL="889200" lvl="1" indent="-324000">
              <a:spcBef>
                <a:spcPts val="1417"/>
              </a:spcBef>
              <a:buClr>
                <a:srgbClr val="000000"/>
              </a:buClr>
              <a:buSzPct val="45000"/>
              <a:buFont typeface="Wingdings" charset="2"/>
              <a:buChar char=""/>
            </a:pPr>
            <a:r>
              <a:rPr lang="en-US" sz="1700" spc="-1" dirty="0">
                <a:solidFill>
                  <a:srgbClr val="404040"/>
                </a:solidFill>
                <a:latin typeface="Franklin Gothic Book"/>
              </a:rPr>
              <a:t>data.txt – Data for securely sharing</a:t>
            </a:r>
          </a:p>
          <a:p>
            <a:pPr marL="889200" lvl="1" indent="-324000">
              <a:spcBef>
                <a:spcPts val="1417"/>
              </a:spcBef>
              <a:buClr>
                <a:srgbClr val="000000"/>
              </a:buClr>
              <a:buSzPct val="45000"/>
              <a:buFont typeface="Wingdings" charset="2"/>
              <a:buChar char=""/>
            </a:pPr>
            <a:r>
              <a:rPr lang="en-US" sz="1700" spc="-1" dirty="0">
                <a:solidFill>
                  <a:srgbClr val="404040"/>
                </a:solidFill>
                <a:latin typeface="Franklin Gothic Book"/>
              </a:rPr>
              <a:t>encode_st.py – Encoding the sensitive info into an image</a:t>
            </a:r>
          </a:p>
          <a:p>
            <a:pPr marL="889200" lvl="1" indent="-324000">
              <a:spcBef>
                <a:spcPts val="1417"/>
              </a:spcBef>
              <a:buClr>
                <a:srgbClr val="000000"/>
              </a:buClr>
              <a:buSzPct val="45000"/>
              <a:buFont typeface="Wingdings" charset="2"/>
              <a:buChar char=""/>
            </a:pPr>
            <a:r>
              <a:rPr lang="en-US" sz="1700" spc="-1" dirty="0">
                <a:solidFill>
                  <a:srgbClr val="404040"/>
                </a:solidFill>
                <a:latin typeface="Franklin Gothic Book"/>
              </a:rPr>
              <a:t>decode_st.py – Decoding the sensitive info from the image</a:t>
            </a:r>
          </a:p>
          <a:p>
            <a:pPr marL="889200" lvl="1" indent="-324000">
              <a:spcBef>
                <a:spcPts val="1417"/>
              </a:spcBef>
              <a:buClr>
                <a:srgbClr val="000000"/>
              </a:buClr>
              <a:buSzPct val="45000"/>
              <a:buFont typeface="Wingdings" charset="2"/>
              <a:buChar char=""/>
            </a:pPr>
            <a:r>
              <a:rPr lang="en-US" sz="1700" spc="-1" dirty="0">
                <a:solidFill>
                  <a:srgbClr val="404040"/>
                </a:solidFill>
                <a:latin typeface="Franklin Gothic Book"/>
              </a:rPr>
              <a:t>naruto.jpg – Image in which you want to hide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54</TotalTime>
  <Words>473</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10</vt:i4>
      </vt:variant>
    </vt:vector>
  </HeadingPairs>
  <TitlesOfParts>
    <vt:vector size="23" baseType="lpstr">
      <vt:lpstr>Yu Gothic</vt:lpstr>
      <vt:lpstr>Arial</vt:lpstr>
      <vt:lpstr>Calibri</vt:lpstr>
      <vt:lpstr>fkGroteskNeue</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LK Chugh</cp:lastModifiedBy>
  <cp:revision>28</cp:revision>
  <dcterms:created xsi:type="dcterms:W3CDTF">2021-05-26T16:50:10Z</dcterms:created>
  <dcterms:modified xsi:type="dcterms:W3CDTF">2025-02-21T03:29:36Z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