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Fraunces Medium"/>
      <p:regular r:id="rId17"/>
    </p:embeddedFont>
    <p:embeddedFont>
      <p:font typeface="Fraunces Medium"/>
      <p:regular r:id="rId18"/>
    </p:embeddedFont>
    <p:embeddedFont>
      <p:font typeface="Fraunces Medium"/>
      <p:regular r:id="rId19"/>
    </p:embeddedFont>
    <p:embeddedFont>
      <p:font typeface="Fraunces Medium"/>
      <p:regular r:id="rId20"/>
    </p:embeddedFont>
    <p:embeddedFont>
      <p:font typeface="Epilogue"/>
      <p:regular r:id="rId21"/>
    </p:embeddedFont>
    <p:embeddedFont>
      <p:font typeface="Epilogue"/>
      <p:regular r:id="rId22"/>
    </p:embeddedFont>
    <p:embeddedFont>
      <p:font typeface="Epilogue"/>
      <p:regular r:id="rId23"/>
    </p:embeddedFont>
    <p:embeddedFont>
      <p:font typeface="Epilogue"/>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8C98C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8C98C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8C98CA"/>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198120"/>
            <a:ext cx="5486400" cy="7833360"/>
          </a:xfrm>
          <a:prstGeom prst="rect">
            <a:avLst/>
          </a:prstGeom>
        </p:spPr>
      </p:pic>
      <p:sp>
        <p:nvSpPr>
          <p:cNvPr id="3" name="Text 0"/>
          <p:cNvSpPr/>
          <p:nvPr/>
        </p:nvSpPr>
        <p:spPr>
          <a:xfrm>
            <a:off x="693658" y="1238012"/>
            <a:ext cx="7756684" cy="3419475"/>
          </a:xfrm>
          <a:prstGeom prst="rect">
            <a:avLst/>
          </a:prstGeom>
          <a:noFill/>
          <a:ln/>
        </p:spPr>
        <p:txBody>
          <a:bodyPr wrap="square" lIns="0" tIns="0" rIns="0" bIns="0" rtlCol="0" anchor="t"/>
          <a:lstStyle/>
          <a:p>
            <a:pPr indent="0" marL="0">
              <a:lnSpc>
                <a:spcPts val="6700"/>
              </a:lnSpc>
              <a:buNone/>
            </a:pPr>
            <a:r>
              <a:rPr lang="en-US" sz="5350" dirty="0">
                <a:solidFill>
                  <a:srgbClr val="FFFFFF"/>
                </a:solidFill>
                <a:latin typeface="Fraunces Medium" pitchFamily="34" charset="0"/>
                <a:ea typeface="Fraunces Medium" pitchFamily="34" charset="-122"/>
                <a:cs typeface="Fraunces Medium" pitchFamily="34" charset="-120"/>
              </a:rPr>
              <a:t>3D Virtual Trial Room for eCommerce: A Product Management Portfolio</a:t>
            </a:r>
            <a:endParaRPr lang="en-US" sz="5350" dirty="0"/>
          </a:p>
        </p:txBody>
      </p:sp>
      <p:sp>
        <p:nvSpPr>
          <p:cNvPr id="4" name="Text 1"/>
          <p:cNvSpPr/>
          <p:nvPr/>
        </p:nvSpPr>
        <p:spPr>
          <a:xfrm>
            <a:off x="693658" y="4954786"/>
            <a:ext cx="7756684" cy="1268730"/>
          </a:xfrm>
          <a:prstGeom prst="rect">
            <a:avLst/>
          </a:prstGeom>
          <a:noFill/>
          <a:ln/>
        </p:spPr>
        <p:txBody>
          <a:bodyPr wrap="squar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Step into the future of online shopping with our innovative 3D Virtual Trial Room. This cutting-edge solution seamlessly blends technology and fashion, offering customers an immersive and confidence-boosting shopping experience from the comfort of their homes.</a:t>
            </a:r>
            <a:endParaRPr lang="en-US" sz="1550" dirty="0"/>
          </a:p>
        </p:txBody>
      </p:sp>
      <p:pic>
        <p:nvPicPr>
          <p:cNvPr id="5" name="Image 1" descr="preencoded.png">    </p:cNvPr>
          <p:cNvPicPr>
            <a:picLocks noChangeAspect="1"/>
          </p:cNvPicPr>
          <p:nvPr/>
        </p:nvPicPr>
        <p:blipFill>
          <a:blip r:embed="rId2"/>
          <a:stretch>
            <a:fillRect/>
          </a:stretch>
        </p:blipFill>
        <p:spPr>
          <a:xfrm>
            <a:off x="693658" y="6446401"/>
            <a:ext cx="2713196" cy="545068"/>
          </a:xfrm>
          <a:prstGeom prst="rect">
            <a:avLst/>
          </a:prstGeom>
        </p:spPr>
      </p:pic>
      <p:pic>
        <p:nvPicPr>
          <p:cNvPr id="6" name="Image 2" descr="preencoded.png">    </p:cNvPr>
          <p:cNvPicPr>
            <a:picLocks noChangeAspect="1"/>
          </p:cNvPicPr>
          <p:nvPr/>
        </p:nvPicPr>
        <p:blipFill>
          <a:blip r:embed="rId3"/>
          <a:stretch>
            <a:fillRect/>
          </a:stretch>
        </p:blipFill>
        <p:spPr>
          <a:xfrm>
            <a:off x="3505914" y="6446401"/>
            <a:ext cx="1651516" cy="5450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44485" y="941427"/>
            <a:ext cx="12932093" cy="575429"/>
          </a:xfrm>
          <a:prstGeom prst="rect">
            <a:avLst/>
          </a:prstGeom>
          <a:noFill/>
          <a:ln/>
        </p:spPr>
        <p:txBody>
          <a:bodyPr wrap="none" lIns="0" tIns="0" rIns="0" bIns="0" rtlCol="0" anchor="t"/>
          <a:lstStyle/>
          <a:p>
            <a:pPr indent="0" marL="0">
              <a:lnSpc>
                <a:spcPts val="4500"/>
              </a:lnSpc>
              <a:buNone/>
            </a:pPr>
            <a:r>
              <a:rPr lang="en-US" sz="3600" dirty="0">
                <a:solidFill>
                  <a:srgbClr val="FFFFFF"/>
                </a:solidFill>
                <a:latin typeface="Fraunces Medium" pitchFamily="34" charset="0"/>
                <a:ea typeface="Fraunces Medium" pitchFamily="34" charset="-122"/>
                <a:cs typeface="Fraunces Medium" pitchFamily="34" charset="-120"/>
              </a:rPr>
              <a:t>Next Steps: Expanding the Virtual Trial Room Functionality</a:t>
            </a:r>
            <a:endParaRPr lang="en-US" sz="3600" dirty="0"/>
          </a:p>
        </p:txBody>
      </p:sp>
      <p:sp>
        <p:nvSpPr>
          <p:cNvPr id="3" name="Text 1"/>
          <p:cNvSpPr/>
          <p:nvPr/>
        </p:nvSpPr>
        <p:spPr>
          <a:xfrm>
            <a:off x="644485" y="1885117"/>
            <a:ext cx="13341429" cy="884039"/>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As we look to the future, we're excited about the potential to further enhance and expand our 3D Virtual Trial Room feature. Our roadmap is focused on leveraging emerging technologies and responding to evolving customer needs to create an even more immersive and personalized shopping experience.</a:t>
            </a:r>
            <a:endParaRPr lang="en-US" sz="1450" dirty="0"/>
          </a:p>
        </p:txBody>
      </p:sp>
      <p:sp>
        <p:nvSpPr>
          <p:cNvPr id="4" name="Text 2"/>
          <p:cNvSpPr/>
          <p:nvPr/>
        </p:nvSpPr>
        <p:spPr>
          <a:xfrm>
            <a:off x="644485" y="2976324"/>
            <a:ext cx="13341429" cy="884039"/>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One of our key priorities is the integration of advanced AI algorithms to provide more accurate size and style recommendations based on individual user preferences and purchase history. We're also exploring the possibility of incorporating real-time body measurements using smartphone cameras, eliminating the need for manual input and further improving the accuracy of the virtual try-on.</a:t>
            </a:r>
            <a:endParaRPr lang="en-US" sz="1450" dirty="0"/>
          </a:p>
        </p:txBody>
      </p:sp>
      <p:sp>
        <p:nvSpPr>
          <p:cNvPr id="5" name="Shape 3"/>
          <p:cNvSpPr/>
          <p:nvPr/>
        </p:nvSpPr>
        <p:spPr>
          <a:xfrm>
            <a:off x="644485" y="4067532"/>
            <a:ext cx="6578679" cy="1665565"/>
          </a:xfrm>
          <a:prstGeom prst="roundRect">
            <a:avLst>
              <a:gd name="adj" fmla="val 4644"/>
            </a:avLst>
          </a:prstGeom>
          <a:solidFill>
            <a:srgbClr val="283157"/>
          </a:solidFill>
          <a:ln w="7620">
            <a:solidFill>
              <a:srgbClr val="414A70"/>
            </a:solidFill>
            <a:prstDash val="solid"/>
          </a:ln>
        </p:spPr>
      </p:sp>
      <p:sp>
        <p:nvSpPr>
          <p:cNvPr id="6" name="Text 4"/>
          <p:cNvSpPr/>
          <p:nvPr/>
        </p:nvSpPr>
        <p:spPr>
          <a:xfrm>
            <a:off x="836176" y="4259223"/>
            <a:ext cx="2301835" cy="287655"/>
          </a:xfrm>
          <a:prstGeom prst="rect">
            <a:avLst/>
          </a:prstGeom>
          <a:noFill/>
          <a:ln/>
        </p:spPr>
        <p:txBody>
          <a:bodyPr wrap="none" lIns="0" tIns="0" rIns="0" bIns="0" rtlCol="0" anchor="t"/>
          <a:lstStyle/>
          <a:p>
            <a:pPr indent="0" marL="0">
              <a:lnSpc>
                <a:spcPts val="2250"/>
              </a:lnSpc>
              <a:buNone/>
            </a:pPr>
            <a:r>
              <a:rPr lang="en-US" sz="1800" dirty="0">
                <a:solidFill>
                  <a:srgbClr val="EBECEF"/>
                </a:solidFill>
                <a:latin typeface="Fraunces Medium" pitchFamily="34" charset="0"/>
                <a:ea typeface="Fraunces Medium" pitchFamily="34" charset="-122"/>
                <a:cs typeface="Fraunces Medium" pitchFamily="34" charset="-120"/>
              </a:rPr>
              <a:t>AI-Powered Stylist</a:t>
            </a:r>
            <a:endParaRPr lang="en-US" sz="1800" dirty="0"/>
          </a:p>
        </p:txBody>
      </p:sp>
      <p:sp>
        <p:nvSpPr>
          <p:cNvPr id="7" name="Text 5"/>
          <p:cNvSpPr/>
          <p:nvPr/>
        </p:nvSpPr>
        <p:spPr>
          <a:xfrm>
            <a:off x="836176" y="4657368"/>
            <a:ext cx="6195298" cy="884039"/>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Implement an AI-driven virtual stylist that can suggest outfits and accessories based on the user's body type, style preferences, and occasion.</a:t>
            </a:r>
            <a:endParaRPr lang="en-US" sz="1450" dirty="0"/>
          </a:p>
        </p:txBody>
      </p:sp>
      <p:sp>
        <p:nvSpPr>
          <p:cNvPr id="8" name="Shape 6"/>
          <p:cNvSpPr/>
          <p:nvPr/>
        </p:nvSpPr>
        <p:spPr>
          <a:xfrm>
            <a:off x="7407235" y="4067532"/>
            <a:ext cx="6578679" cy="1665565"/>
          </a:xfrm>
          <a:prstGeom prst="roundRect">
            <a:avLst>
              <a:gd name="adj" fmla="val 4644"/>
            </a:avLst>
          </a:prstGeom>
          <a:solidFill>
            <a:srgbClr val="283157"/>
          </a:solidFill>
          <a:ln w="7620">
            <a:solidFill>
              <a:srgbClr val="414A70"/>
            </a:solidFill>
            <a:prstDash val="solid"/>
          </a:ln>
        </p:spPr>
      </p:sp>
      <p:sp>
        <p:nvSpPr>
          <p:cNvPr id="9" name="Text 7"/>
          <p:cNvSpPr/>
          <p:nvPr/>
        </p:nvSpPr>
        <p:spPr>
          <a:xfrm>
            <a:off x="7598926" y="4259223"/>
            <a:ext cx="2301835" cy="287655"/>
          </a:xfrm>
          <a:prstGeom prst="rect">
            <a:avLst/>
          </a:prstGeom>
          <a:noFill/>
          <a:ln/>
        </p:spPr>
        <p:txBody>
          <a:bodyPr wrap="none" lIns="0" tIns="0" rIns="0" bIns="0" rtlCol="0" anchor="t"/>
          <a:lstStyle/>
          <a:p>
            <a:pPr indent="0" marL="0">
              <a:lnSpc>
                <a:spcPts val="2250"/>
              </a:lnSpc>
              <a:buNone/>
            </a:pPr>
            <a:r>
              <a:rPr lang="en-US" sz="1800" dirty="0">
                <a:solidFill>
                  <a:srgbClr val="EBECEF"/>
                </a:solidFill>
                <a:latin typeface="Fraunces Medium" pitchFamily="34" charset="0"/>
                <a:ea typeface="Fraunces Medium" pitchFamily="34" charset="-122"/>
                <a:cs typeface="Fraunces Medium" pitchFamily="34" charset="-120"/>
              </a:rPr>
              <a:t>Social Sharing</a:t>
            </a:r>
            <a:endParaRPr lang="en-US" sz="1800" dirty="0"/>
          </a:p>
        </p:txBody>
      </p:sp>
      <p:sp>
        <p:nvSpPr>
          <p:cNvPr id="10" name="Text 8"/>
          <p:cNvSpPr/>
          <p:nvPr/>
        </p:nvSpPr>
        <p:spPr>
          <a:xfrm>
            <a:off x="7598926" y="4657368"/>
            <a:ext cx="6195298" cy="884039"/>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Develop features that allow users to share their virtual try-on experiences with friends and get real-time feedback on their outfit choices.</a:t>
            </a:r>
            <a:endParaRPr lang="en-US" sz="1450" dirty="0"/>
          </a:p>
        </p:txBody>
      </p:sp>
      <p:sp>
        <p:nvSpPr>
          <p:cNvPr id="11" name="Shape 9"/>
          <p:cNvSpPr/>
          <p:nvPr/>
        </p:nvSpPr>
        <p:spPr>
          <a:xfrm>
            <a:off x="644485" y="5917168"/>
            <a:ext cx="6578679" cy="1370886"/>
          </a:xfrm>
          <a:prstGeom prst="roundRect">
            <a:avLst>
              <a:gd name="adj" fmla="val 5642"/>
            </a:avLst>
          </a:prstGeom>
          <a:solidFill>
            <a:srgbClr val="283157"/>
          </a:solidFill>
          <a:ln w="7620">
            <a:solidFill>
              <a:srgbClr val="414A70"/>
            </a:solidFill>
            <a:prstDash val="solid"/>
          </a:ln>
        </p:spPr>
      </p:sp>
      <p:sp>
        <p:nvSpPr>
          <p:cNvPr id="12" name="Text 10"/>
          <p:cNvSpPr/>
          <p:nvPr/>
        </p:nvSpPr>
        <p:spPr>
          <a:xfrm>
            <a:off x="836176" y="6108859"/>
            <a:ext cx="2301835" cy="287655"/>
          </a:xfrm>
          <a:prstGeom prst="rect">
            <a:avLst/>
          </a:prstGeom>
          <a:noFill/>
          <a:ln/>
        </p:spPr>
        <p:txBody>
          <a:bodyPr wrap="none" lIns="0" tIns="0" rIns="0" bIns="0" rtlCol="0" anchor="t"/>
          <a:lstStyle/>
          <a:p>
            <a:pPr indent="0" marL="0">
              <a:lnSpc>
                <a:spcPts val="2250"/>
              </a:lnSpc>
              <a:buNone/>
            </a:pPr>
            <a:r>
              <a:rPr lang="en-US" sz="1800" dirty="0">
                <a:solidFill>
                  <a:srgbClr val="EBECEF"/>
                </a:solidFill>
                <a:latin typeface="Fraunces Medium" pitchFamily="34" charset="0"/>
                <a:ea typeface="Fraunces Medium" pitchFamily="34" charset="-122"/>
                <a:cs typeface="Fraunces Medium" pitchFamily="34" charset="-120"/>
              </a:rPr>
              <a:t>AR Integration</a:t>
            </a:r>
            <a:endParaRPr lang="en-US" sz="1800" dirty="0"/>
          </a:p>
        </p:txBody>
      </p:sp>
      <p:sp>
        <p:nvSpPr>
          <p:cNvPr id="13" name="Text 11"/>
          <p:cNvSpPr/>
          <p:nvPr/>
        </p:nvSpPr>
        <p:spPr>
          <a:xfrm>
            <a:off x="836176" y="6507004"/>
            <a:ext cx="6195298" cy="589359"/>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Explore augmented reality capabilities to project virtual clothing onto users in real-time through their smartphone cameras.</a:t>
            </a:r>
            <a:endParaRPr lang="en-US" sz="1450" dirty="0"/>
          </a:p>
        </p:txBody>
      </p:sp>
      <p:sp>
        <p:nvSpPr>
          <p:cNvPr id="14" name="Shape 12"/>
          <p:cNvSpPr/>
          <p:nvPr/>
        </p:nvSpPr>
        <p:spPr>
          <a:xfrm>
            <a:off x="7407235" y="5917168"/>
            <a:ext cx="6578679" cy="1370886"/>
          </a:xfrm>
          <a:prstGeom prst="roundRect">
            <a:avLst>
              <a:gd name="adj" fmla="val 5642"/>
            </a:avLst>
          </a:prstGeom>
          <a:solidFill>
            <a:srgbClr val="283157"/>
          </a:solidFill>
          <a:ln w="7620">
            <a:solidFill>
              <a:srgbClr val="414A70"/>
            </a:solidFill>
            <a:prstDash val="solid"/>
          </a:ln>
        </p:spPr>
      </p:sp>
      <p:sp>
        <p:nvSpPr>
          <p:cNvPr id="15" name="Text 13"/>
          <p:cNvSpPr/>
          <p:nvPr/>
        </p:nvSpPr>
        <p:spPr>
          <a:xfrm>
            <a:off x="7598926" y="6108859"/>
            <a:ext cx="2773204" cy="287655"/>
          </a:xfrm>
          <a:prstGeom prst="rect">
            <a:avLst/>
          </a:prstGeom>
          <a:noFill/>
          <a:ln/>
        </p:spPr>
        <p:txBody>
          <a:bodyPr wrap="none" lIns="0" tIns="0" rIns="0" bIns="0" rtlCol="0" anchor="t"/>
          <a:lstStyle/>
          <a:p>
            <a:pPr indent="0" marL="0">
              <a:lnSpc>
                <a:spcPts val="2250"/>
              </a:lnSpc>
              <a:buNone/>
            </a:pPr>
            <a:r>
              <a:rPr lang="en-US" sz="1800" dirty="0">
                <a:solidFill>
                  <a:srgbClr val="EBECEF"/>
                </a:solidFill>
                <a:latin typeface="Fraunces Medium" pitchFamily="34" charset="0"/>
                <a:ea typeface="Fraunces Medium" pitchFamily="34" charset="-122"/>
                <a:cs typeface="Fraunces Medium" pitchFamily="34" charset="-120"/>
              </a:rPr>
              <a:t>Expanded Product Range</a:t>
            </a:r>
            <a:endParaRPr lang="en-US" sz="1800" dirty="0"/>
          </a:p>
        </p:txBody>
      </p:sp>
      <p:sp>
        <p:nvSpPr>
          <p:cNvPr id="16" name="Text 14"/>
          <p:cNvSpPr/>
          <p:nvPr/>
        </p:nvSpPr>
        <p:spPr>
          <a:xfrm>
            <a:off x="7598926" y="6507004"/>
            <a:ext cx="6195298" cy="589359"/>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Extend the virtual try-on technology to include accessories, shoes, and even makeup, creating a complete virtual styling experience.</a:t>
            </a:r>
            <a:endParaRPr lang="en-US" sz="1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13886" y="483037"/>
            <a:ext cx="10089833" cy="548045"/>
          </a:xfrm>
          <a:prstGeom prst="rect">
            <a:avLst/>
          </a:prstGeom>
          <a:noFill/>
          <a:ln/>
        </p:spPr>
        <p:txBody>
          <a:bodyPr wrap="none" lIns="0" tIns="0" rIns="0" bIns="0" rtlCol="0" anchor="t"/>
          <a:lstStyle/>
          <a:p>
            <a:pPr indent="0" marL="0">
              <a:lnSpc>
                <a:spcPts val="4300"/>
              </a:lnSpc>
              <a:buNone/>
            </a:pPr>
            <a:r>
              <a:rPr lang="en-US" sz="3450" dirty="0">
                <a:solidFill>
                  <a:srgbClr val="000000"/>
                </a:solidFill>
                <a:latin typeface="Fraunces Medium" pitchFamily="34" charset="0"/>
                <a:ea typeface="Fraunces Medium" pitchFamily="34" charset="-122"/>
                <a:cs typeface="Fraunces Medium" pitchFamily="34" charset="-120"/>
              </a:rPr>
              <a:t>Revolutionizing the Online Shopping Experience</a:t>
            </a:r>
            <a:endParaRPr lang="en-US" sz="3450" dirty="0"/>
          </a:p>
        </p:txBody>
      </p:sp>
      <p:sp>
        <p:nvSpPr>
          <p:cNvPr id="3" name="Text 1"/>
          <p:cNvSpPr/>
          <p:nvPr/>
        </p:nvSpPr>
        <p:spPr>
          <a:xfrm>
            <a:off x="613886" y="1381839"/>
            <a:ext cx="13402628" cy="841534"/>
          </a:xfrm>
          <a:prstGeom prst="rect">
            <a:avLst/>
          </a:prstGeom>
          <a:noFill/>
          <a:ln/>
        </p:spPr>
        <p:txBody>
          <a:bodyPr wrap="square" lIns="0" tIns="0" rIns="0" bIns="0" rtlCol="0" anchor="t"/>
          <a:lstStyle/>
          <a:p>
            <a:pPr indent="0" marL="0">
              <a:lnSpc>
                <a:spcPts val="2200"/>
              </a:lnSpc>
              <a:buNone/>
            </a:pPr>
            <a:r>
              <a:rPr lang="en-US" sz="1350" dirty="0">
                <a:solidFill>
                  <a:srgbClr val="000000"/>
                </a:solidFill>
                <a:latin typeface="Epilogue" pitchFamily="34" charset="0"/>
                <a:ea typeface="Epilogue" pitchFamily="34" charset="-122"/>
                <a:cs typeface="Epilogue" pitchFamily="34" charset="-120"/>
              </a:rPr>
              <a:t>The eCommerce landscape is evolving rapidly, and with it, customer expectations. Our 3D Virtual Trial Room represents a paradigm shift in how consumers interact with online fashion retailers. By leveraging advanced augmented reality (AR) and 3D modeling technologies, we've created a solution that bridges the gap between physical and digital shopping experiences.</a:t>
            </a:r>
            <a:endParaRPr lang="en-US" sz="1350" dirty="0"/>
          </a:p>
        </p:txBody>
      </p:sp>
      <p:sp>
        <p:nvSpPr>
          <p:cNvPr id="4" name="Text 2"/>
          <p:cNvSpPr/>
          <p:nvPr/>
        </p:nvSpPr>
        <p:spPr>
          <a:xfrm>
            <a:off x="613886" y="2420660"/>
            <a:ext cx="13402628" cy="561023"/>
          </a:xfrm>
          <a:prstGeom prst="rect">
            <a:avLst/>
          </a:prstGeom>
          <a:noFill/>
          <a:ln/>
        </p:spPr>
        <p:txBody>
          <a:bodyPr wrap="square" lIns="0" tIns="0" rIns="0" bIns="0" rtlCol="0" anchor="t"/>
          <a:lstStyle/>
          <a:p>
            <a:pPr indent="0" marL="0">
              <a:lnSpc>
                <a:spcPts val="2200"/>
              </a:lnSpc>
              <a:buNone/>
            </a:pPr>
            <a:r>
              <a:rPr lang="en-US" sz="1350" dirty="0">
                <a:solidFill>
                  <a:srgbClr val="000000"/>
                </a:solidFill>
                <a:latin typeface="Epilogue" pitchFamily="34" charset="0"/>
                <a:ea typeface="Epilogue" pitchFamily="34" charset="-122"/>
                <a:cs typeface="Epilogue" pitchFamily="34" charset="-120"/>
              </a:rPr>
              <a:t>This innovative feature allows customers to virtually "try on" clothing items, visualizing how they look and fit before making a purchase. It's not just about reducing returns; it's about instilling confidence in every purchase and transforming the way people shop online.</a:t>
            </a:r>
            <a:endParaRPr lang="en-US" sz="1350" dirty="0"/>
          </a:p>
        </p:txBody>
      </p:sp>
      <p:sp>
        <p:nvSpPr>
          <p:cNvPr id="5" name="Shape 3"/>
          <p:cNvSpPr/>
          <p:nvPr/>
        </p:nvSpPr>
        <p:spPr>
          <a:xfrm>
            <a:off x="865465" y="3178969"/>
            <a:ext cx="22860" cy="4567595"/>
          </a:xfrm>
          <a:prstGeom prst="roundRect">
            <a:avLst>
              <a:gd name="adj" fmla="val 322257"/>
            </a:avLst>
          </a:prstGeom>
          <a:solidFill>
            <a:srgbClr val="414A70"/>
          </a:solidFill>
          <a:ln/>
        </p:spPr>
      </p:sp>
      <p:sp>
        <p:nvSpPr>
          <p:cNvPr id="6" name="Shape 4"/>
          <p:cNvSpPr/>
          <p:nvPr/>
        </p:nvSpPr>
        <p:spPr>
          <a:xfrm>
            <a:off x="1051322" y="3562112"/>
            <a:ext cx="613886" cy="22860"/>
          </a:xfrm>
          <a:prstGeom prst="roundRect">
            <a:avLst>
              <a:gd name="adj" fmla="val 322257"/>
            </a:avLst>
          </a:prstGeom>
          <a:solidFill>
            <a:srgbClr val="414A70"/>
          </a:solidFill>
          <a:ln/>
        </p:spPr>
      </p:sp>
      <p:sp>
        <p:nvSpPr>
          <p:cNvPr id="7" name="Shape 5"/>
          <p:cNvSpPr/>
          <p:nvPr/>
        </p:nvSpPr>
        <p:spPr>
          <a:xfrm>
            <a:off x="679609" y="3376255"/>
            <a:ext cx="394573" cy="394573"/>
          </a:xfrm>
          <a:prstGeom prst="roundRect">
            <a:avLst>
              <a:gd name="adj" fmla="val 18670"/>
            </a:avLst>
          </a:prstGeom>
          <a:solidFill>
            <a:srgbClr val="283157"/>
          </a:solidFill>
          <a:ln w="7620">
            <a:solidFill>
              <a:srgbClr val="414A70"/>
            </a:solidFill>
            <a:prstDash val="solid"/>
          </a:ln>
        </p:spPr>
      </p:sp>
      <p:sp>
        <p:nvSpPr>
          <p:cNvPr id="8" name="Text 6"/>
          <p:cNvSpPr/>
          <p:nvPr/>
        </p:nvSpPr>
        <p:spPr>
          <a:xfrm>
            <a:off x="816531" y="3441978"/>
            <a:ext cx="120610" cy="263128"/>
          </a:xfrm>
          <a:prstGeom prst="rect">
            <a:avLst/>
          </a:prstGeom>
          <a:noFill/>
          <a:ln/>
        </p:spPr>
        <p:txBody>
          <a:bodyPr wrap="none" lIns="0" tIns="0" rIns="0" bIns="0" rtlCol="0" anchor="t"/>
          <a:lstStyle/>
          <a:p>
            <a:pPr algn="ctr" indent="0" marL="0">
              <a:lnSpc>
                <a:spcPts val="2050"/>
              </a:lnSpc>
              <a:buNone/>
            </a:pPr>
            <a:r>
              <a:rPr lang="en-US" sz="2050" dirty="0">
                <a:solidFill>
                  <a:srgbClr val="FFFFFF"/>
                </a:solidFill>
                <a:latin typeface="Fraunces Medium" pitchFamily="34" charset="0"/>
                <a:ea typeface="Fraunces Medium" pitchFamily="34" charset="-122"/>
                <a:cs typeface="Fraunces Medium" pitchFamily="34" charset="-120"/>
              </a:rPr>
              <a:t>1</a:t>
            </a:r>
            <a:endParaRPr lang="en-US" sz="2050" dirty="0"/>
          </a:p>
        </p:txBody>
      </p:sp>
      <p:sp>
        <p:nvSpPr>
          <p:cNvPr id="9" name="Text 7"/>
          <p:cNvSpPr/>
          <p:nvPr/>
        </p:nvSpPr>
        <p:spPr>
          <a:xfrm>
            <a:off x="1841540" y="3354348"/>
            <a:ext cx="2315170" cy="273963"/>
          </a:xfrm>
          <a:prstGeom prst="rect">
            <a:avLst/>
          </a:prstGeom>
          <a:noFill/>
          <a:ln/>
        </p:spPr>
        <p:txBody>
          <a:bodyPr wrap="none" lIns="0" tIns="0" rIns="0" bIns="0" rtlCol="0" anchor="t"/>
          <a:lstStyle/>
          <a:p>
            <a:pPr algn="l" indent="0" marL="0">
              <a:lnSpc>
                <a:spcPts val="2150"/>
              </a:lnSpc>
              <a:buNone/>
            </a:pPr>
            <a:r>
              <a:rPr lang="en-US" sz="1700" dirty="0">
                <a:solidFill>
                  <a:srgbClr val="000000"/>
                </a:solidFill>
                <a:latin typeface="Fraunces Medium" pitchFamily="34" charset="0"/>
                <a:ea typeface="Fraunces Medium" pitchFamily="34" charset="-122"/>
                <a:cs typeface="Fraunces Medium" pitchFamily="34" charset="-120"/>
              </a:rPr>
              <a:t>Concept Development</a:t>
            </a:r>
            <a:endParaRPr lang="en-US" sz="1700" dirty="0"/>
          </a:p>
        </p:txBody>
      </p:sp>
      <p:sp>
        <p:nvSpPr>
          <p:cNvPr id="10" name="Text 8"/>
          <p:cNvSpPr/>
          <p:nvPr/>
        </p:nvSpPr>
        <p:spPr>
          <a:xfrm>
            <a:off x="1841540" y="3733443"/>
            <a:ext cx="12174974" cy="280511"/>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Epilogue" pitchFamily="34" charset="0"/>
                <a:ea typeface="Epilogue" pitchFamily="34" charset="-122"/>
                <a:cs typeface="Epilogue" pitchFamily="34" charset="-120"/>
              </a:rPr>
              <a:t>Ideation and market research to identify the need for virtual try-on solutions in eCommerce.</a:t>
            </a:r>
            <a:endParaRPr lang="en-US" sz="1350" dirty="0"/>
          </a:p>
        </p:txBody>
      </p:sp>
      <p:sp>
        <p:nvSpPr>
          <p:cNvPr id="11" name="Shape 9"/>
          <p:cNvSpPr/>
          <p:nvPr/>
        </p:nvSpPr>
        <p:spPr>
          <a:xfrm>
            <a:off x="1051322" y="4747855"/>
            <a:ext cx="613886" cy="22860"/>
          </a:xfrm>
          <a:prstGeom prst="roundRect">
            <a:avLst>
              <a:gd name="adj" fmla="val 322257"/>
            </a:avLst>
          </a:prstGeom>
          <a:solidFill>
            <a:srgbClr val="414A70"/>
          </a:solidFill>
          <a:ln/>
        </p:spPr>
      </p:sp>
      <p:sp>
        <p:nvSpPr>
          <p:cNvPr id="12" name="Shape 10"/>
          <p:cNvSpPr/>
          <p:nvPr/>
        </p:nvSpPr>
        <p:spPr>
          <a:xfrm>
            <a:off x="679609" y="4561999"/>
            <a:ext cx="394573" cy="394573"/>
          </a:xfrm>
          <a:prstGeom prst="roundRect">
            <a:avLst>
              <a:gd name="adj" fmla="val 18670"/>
            </a:avLst>
          </a:prstGeom>
          <a:solidFill>
            <a:srgbClr val="283157"/>
          </a:solidFill>
          <a:ln w="7620">
            <a:solidFill>
              <a:srgbClr val="414A70"/>
            </a:solidFill>
            <a:prstDash val="solid"/>
          </a:ln>
        </p:spPr>
      </p:sp>
      <p:sp>
        <p:nvSpPr>
          <p:cNvPr id="13" name="Text 11"/>
          <p:cNvSpPr/>
          <p:nvPr/>
        </p:nvSpPr>
        <p:spPr>
          <a:xfrm>
            <a:off x="797123" y="4627721"/>
            <a:ext cx="159425" cy="263128"/>
          </a:xfrm>
          <a:prstGeom prst="rect">
            <a:avLst/>
          </a:prstGeom>
          <a:noFill/>
          <a:ln/>
        </p:spPr>
        <p:txBody>
          <a:bodyPr wrap="none" lIns="0" tIns="0" rIns="0" bIns="0" rtlCol="0" anchor="t"/>
          <a:lstStyle/>
          <a:p>
            <a:pPr algn="ctr" indent="0" marL="0">
              <a:lnSpc>
                <a:spcPts val="2050"/>
              </a:lnSpc>
              <a:buNone/>
            </a:pPr>
            <a:r>
              <a:rPr lang="en-US" sz="2050" dirty="0">
                <a:solidFill>
                  <a:srgbClr val="FFFFFF"/>
                </a:solidFill>
                <a:latin typeface="Fraunces Medium" pitchFamily="34" charset="0"/>
                <a:ea typeface="Fraunces Medium" pitchFamily="34" charset="-122"/>
                <a:cs typeface="Fraunces Medium" pitchFamily="34" charset="-120"/>
              </a:rPr>
              <a:t>2</a:t>
            </a:r>
            <a:endParaRPr lang="en-US" sz="2050" dirty="0"/>
          </a:p>
        </p:txBody>
      </p:sp>
      <p:sp>
        <p:nvSpPr>
          <p:cNvPr id="14" name="Text 12"/>
          <p:cNvSpPr/>
          <p:nvPr/>
        </p:nvSpPr>
        <p:spPr>
          <a:xfrm>
            <a:off x="1841540" y="4540091"/>
            <a:ext cx="2455188" cy="273963"/>
          </a:xfrm>
          <a:prstGeom prst="rect">
            <a:avLst/>
          </a:prstGeom>
          <a:noFill/>
          <a:ln/>
        </p:spPr>
        <p:txBody>
          <a:bodyPr wrap="none" lIns="0" tIns="0" rIns="0" bIns="0" rtlCol="0" anchor="t"/>
          <a:lstStyle/>
          <a:p>
            <a:pPr algn="l" indent="0" marL="0">
              <a:lnSpc>
                <a:spcPts val="2150"/>
              </a:lnSpc>
              <a:buNone/>
            </a:pPr>
            <a:r>
              <a:rPr lang="en-US" sz="1700" dirty="0">
                <a:solidFill>
                  <a:srgbClr val="000000"/>
                </a:solidFill>
                <a:latin typeface="Fraunces Medium" pitchFamily="34" charset="0"/>
                <a:ea typeface="Fraunces Medium" pitchFamily="34" charset="-122"/>
                <a:cs typeface="Fraunces Medium" pitchFamily="34" charset="-120"/>
              </a:rPr>
              <a:t>Technology Integration</a:t>
            </a:r>
            <a:endParaRPr lang="en-US" sz="1700" dirty="0"/>
          </a:p>
        </p:txBody>
      </p:sp>
      <p:sp>
        <p:nvSpPr>
          <p:cNvPr id="15" name="Text 13"/>
          <p:cNvSpPr/>
          <p:nvPr/>
        </p:nvSpPr>
        <p:spPr>
          <a:xfrm>
            <a:off x="1841540" y="4919186"/>
            <a:ext cx="12174974" cy="280511"/>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Epilogue" pitchFamily="34" charset="0"/>
                <a:ea typeface="Epilogue" pitchFamily="34" charset="-122"/>
                <a:cs typeface="Epilogue" pitchFamily="34" charset="-120"/>
              </a:rPr>
              <a:t>Incorporation of AR and 3D modeling to create realistic virtual clothing simulations.</a:t>
            </a:r>
            <a:endParaRPr lang="en-US" sz="1350" dirty="0"/>
          </a:p>
        </p:txBody>
      </p:sp>
      <p:sp>
        <p:nvSpPr>
          <p:cNvPr id="16" name="Shape 14"/>
          <p:cNvSpPr/>
          <p:nvPr/>
        </p:nvSpPr>
        <p:spPr>
          <a:xfrm>
            <a:off x="1051322" y="5933599"/>
            <a:ext cx="613886" cy="22860"/>
          </a:xfrm>
          <a:prstGeom prst="roundRect">
            <a:avLst>
              <a:gd name="adj" fmla="val 322257"/>
            </a:avLst>
          </a:prstGeom>
          <a:solidFill>
            <a:srgbClr val="414A70"/>
          </a:solidFill>
          <a:ln/>
        </p:spPr>
      </p:sp>
      <p:sp>
        <p:nvSpPr>
          <p:cNvPr id="17" name="Shape 15"/>
          <p:cNvSpPr/>
          <p:nvPr/>
        </p:nvSpPr>
        <p:spPr>
          <a:xfrm>
            <a:off x="679609" y="5747742"/>
            <a:ext cx="394573" cy="394573"/>
          </a:xfrm>
          <a:prstGeom prst="roundRect">
            <a:avLst>
              <a:gd name="adj" fmla="val 18670"/>
            </a:avLst>
          </a:prstGeom>
          <a:solidFill>
            <a:srgbClr val="283157"/>
          </a:solidFill>
          <a:ln w="7620">
            <a:solidFill>
              <a:srgbClr val="414A70"/>
            </a:solidFill>
            <a:prstDash val="solid"/>
          </a:ln>
        </p:spPr>
      </p:sp>
      <p:sp>
        <p:nvSpPr>
          <p:cNvPr id="18" name="Text 16"/>
          <p:cNvSpPr/>
          <p:nvPr/>
        </p:nvSpPr>
        <p:spPr>
          <a:xfrm>
            <a:off x="804267" y="5813465"/>
            <a:ext cx="145256" cy="263128"/>
          </a:xfrm>
          <a:prstGeom prst="rect">
            <a:avLst/>
          </a:prstGeom>
          <a:noFill/>
          <a:ln/>
        </p:spPr>
        <p:txBody>
          <a:bodyPr wrap="none" lIns="0" tIns="0" rIns="0" bIns="0" rtlCol="0" anchor="t"/>
          <a:lstStyle/>
          <a:p>
            <a:pPr algn="ctr" indent="0" marL="0">
              <a:lnSpc>
                <a:spcPts val="2050"/>
              </a:lnSpc>
              <a:buNone/>
            </a:pPr>
            <a:r>
              <a:rPr lang="en-US" sz="2050" dirty="0">
                <a:solidFill>
                  <a:srgbClr val="FFFFFF"/>
                </a:solidFill>
                <a:latin typeface="Fraunces Medium" pitchFamily="34" charset="0"/>
                <a:ea typeface="Fraunces Medium" pitchFamily="34" charset="-122"/>
                <a:cs typeface="Fraunces Medium" pitchFamily="34" charset="-120"/>
              </a:rPr>
              <a:t>3</a:t>
            </a:r>
            <a:endParaRPr lang="en-US" sz="2050" dirty="0"/>
          </a:p>
        </p:txBody>
      </p:sp>
      <p:sp>
        <p:nvSpPr>
          <p:cNvPr id="19" name="Text 17"/>
          <p:cNvSpPr/>
          <p:nvPr/>
        </p:nvSpPr>
        <p:spPr>
          <a:xfrm>
            <a:off x="1841540" y="5725835"/>
            <a:ext cx="2192417" cy="273963"/>
          </a:xfrm>
          <a:prstGeom prst="rect">
            <a:avLst/>
          </a:prstGeom>
          <a:noFill/>
          <a:ln/>
        </p:spPr>
        <p:txBody>
          <a:bodyPr wrap="none" lIns="0" tIns="0" rIns="0" bIns="0" rtlCol="0" anchor="t"/>
          <a:lstStyle/>
          <a:p>
            <a:pPr algn="l" indent="0" marL="0">
              <a:lnSpc>
                <a:spcPts val="2150"/>
              </a:lnSpc>
              <a:buNone/>
            </a:pPr>
            <a:r>
              <a:rPr lang="en-US" sz="1700" dirty="0">
                <a:solidFill>
                  <a:srgbClr val="000000"/>
                </a:solidFill>
                <a:latin typeface="Fraunces Medium" pitchFamily="34" charset="0"/>
                <a:ea typeface="Fraunces Medium" pitchFamily="34" charset="-122"/>
                <a:cs typeface="Fraunces Medium" pitchFamily="34" charset="-120"/>
              </a:rPr>
              <a:t>User Testing</a:t>
            </a:r>
            <a:endParaRPr lang="en-US" sz="1700" dirty="0"/>
          </a:p>
        </p:txBody>
      </p:sp>
      <p:sp>
        <p:nvSpPr>
          <p:cNvPr id="20" name="Text 18"/>
          <p:cNvSpPr/>
          <p:nvPr/>
        </p:nvSpPr>
        <p:spPr>
          <a:xfrm>
            <a:off x="1841540" y="6104930"/>
            <a:ext cx="12174974" cy="280511"/>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Epilogue" pitchFamily="34" charset="0"/>
                <a:ea typeface="Epilogue" pitchFamily="34" charset="-122"/>
                <a:cs typeface="Epilogue" pitchFamily="34" charset="-120"/>
              </a:rPr>
              <a:t>Extensive beta testing and user feedback to refine the virtual trial room experience.</a:t>
            </a:r>
            <a:endParaRPr lang="en-US" sz="1350" dirty="0"/>
          </a:p>
        </p:txBody>
      </p:sp>
      <p:sp>
        <p:nvSpPr>
          <p:cNvPr id="21" name="Shape 19"/>
          <p:cNvSpPr/>
          <p:nvPr/>
        </p:nvSpPr>
        <p:spPr>
          <a:xfrm>
            <a:off x="1051322" y="7119342"/>
            <a:ext cx="613886" cy="22860"/>
          </a:xfrm>
          <a:prstGeom prst="roundRect">
            <a:avLst>
              <a:gd name="adj" fmla="val 322257"/>
            </a:avLst>
          </a:prstGeom>
          <a:solidFill>
            <a:srgbClr val="414A70"/>
          </a:solidFill>
          <a:ln/>
        </p:spPr>
      </p:sp>
      <p:sp>
        <p:nvSpPr>
          <p:cNvPr id="22" name="Shape 20"/>
          <p:cNvSpPr/>
          <p:nvPr/>
        </p:nvSpPr>
        <p:spPr>
          <a:xfrm>
            <a:off x="679609" y="6933486"/>
            <a:ext cx="394573" cy="394573"/>
          </a:xfrm>
          <a:prstGeom prst="roundRect">
            <a:avLst>
              <a:gd name="adj" fmla="val 18670"/>
            </a:avLst>
          </a:prstGeom>
          <a:solidFill>
            <a:srgbClr val="283157"/>
          </a:solidFill>
          <a:ln w="7620">
            <a:solidFill>
              <a:srgbClr val="414A70"/>
            </a:solidFill>
            <a:prstDash val="solid"/>
          </a:ln>
        </p:spPr>
      </p:sp>
      <p:sp>
        <p:nvSpPr>
          <p:cNvPr id="23" name="Text 21"/>
          <p:cNvSpPr/>
          <p:nvPr/>
        </p:nvSpPr>
        <p:spPr>
          <a:xfrm>
            <a:off x="796409" y="6999208"/>
            <a:ext cx="160853" cy="263128"/>
          </a:xfrm>
          <a:prstGeom prst="rect">
            <a:avLst/>
          </a:prstGeom>
          <a:noFill/>
          <a:ln/>
        </p:spPr>
        <p:txBody>
          <a:bodyPr wrap="none" lIns="0" tIns="0" rIns="0" bIns="0" rtlCol="0" anchor="t"/>
          <a:lstStyle/>
          <a:p>
            <a:pPr algn="ctr" indent="0" marL="0">
              <a:lnSpc>
                <a:spcPts val="2050"/>
              </a:lnSpc>
              <a:buNone/>
            </a:pPr>
            <a:r>
              <a:rPr lang="en-US" sz="2050" dirty="0">
                <a:solidFill>
                  <a:srgbClr val="FFFFFF"/>
                </a:solidFill>
                <a:latin typeface="Fraunces Medium" pitchFamily="34" charset="0"/>
                <a:ea typeface="Fraunces Medium" pitchFamily="34" charset="-122"/>
                <a:cs typeface="Fraunces Medium" pitchFamily="34" charset="-120"/>
              </a:rPr>
              <a:t>4</a:t>
            </a:r>
            <a:endParaRPr lang="en-US" sz="2050" dirty="0"/>
          </a:p>
        </p:txBody>
      </p:sp>
      <p:sp>
        <p:nvSpPr>
          <p:cNvPr id="24" name="Text 22"/>
          <p:cNvSpPr/>
          <p:nvPr/>
        </p:nvSpPr>
        <p:spPr>
          <a:xfrm>
            <a:off x="1841540" y="6911578"/>
            <a:ext cx="2652713" cy="273963"/>
          </a:xfrm>
          <a:prstGeom prst="rect">
            <a:avLst/>
          </a:prstGeom>
          <a:noFill/>
          <a:ln/>
        </p:spPr>
        <p:txBody>
          <a:bodyPr wrap="none" lIns="0" tIns="0" rIns="0" bIns="0" rtlCol="0" anchor="t"/>
          <a:lstStyle/>
          <a:p>
            <a:pPr algn="l" indent="0" marL="0">
              <a:lnSpc>
                <a:spcPts val="2150"/>
              </a:lnSpc>
              <a:buNone/>
            </a:pPr>
            <a:r>
              <a:rPr lang="en-US" sz="1700" dirty="0">
                <a:solidFill>
                  <a:srgbClr val="000000"/>
                </a:solidFill>
                <a:latin typeface="Fraunces Medium" pitchFamily="34" charset="0"/>
                <a:ea typeface="Fraunces Medium" pitchFamily="34" charset="-122"/>
                <a:cs typeface="Fraunces Medium" pitchFamily="34" charset="-120"/>
              </a:rPr>
              <a:t>Launch and Optimization</a:t>
            </a:r>
            <a:endParaRPr lang="en-US" sz="1700" dirty="0"/>
          </a:p>
        </p:txBody>
      </p:sp>
      <p:sp>
        <p:nvSpPr>
          <p:cNvPr id="25" name="Text 23"/>
          <p:cNvSpPr/>
          <p:nvPr/>
        </p:nvSpPr>
        <p:spPr>
          <a:xfrm>
            <a:off x="1841540" y="7290673"/>
            <a:ext cx="12174974" cy="280511"/>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Epilogue" pitchFamily="34" charset="0"/>
                <a:ea typeface="Epilogue" pitchFamily="34" charset="-122"/>
                <a:cs typeface="Epilogue" pitchFamily="34" charset="-120"/>
              </a:rPr>
              <a:t>Full-scale deployment and continuous improvement based on user data and emerging technologies.</a:t>
            </a:r>
            <a:endParaRPr 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0218" y="620792"/>
            <a:ext cx="13049964" cy="1411129"/>
          </a:xfrm>
          <a:prstGeom prst="rect">
            <a:avLst/>
          </a:prstGeom>
          <a:noFill/>
          <a:ln/>
        </p:spPr>
        <p:txBody>
          <a:bodyPr wrap="square" lIns="0" tIns="0" rIns="0" bIns="0" rtlCol="0" anchor="t"/>
          <a:lstStyle/>
          <a:p>
            <a:pPr indent="0" marL="0">
              <a:lnSpc>
                <a:spcPts val="5550"/>
              </a:lnSpc>
              <a:buNone/>
            </a:pPr>
            <a:r>
              <a:rPr lang="en-US" sz="4400" dirty="0">
                <a:solidFill>
                  <a:srgbClr val="FFFFFF"/>
                </a:solidFill>
                <a:latin typeface="Fraunces Medium" pitchFamily="34" charset="0"/>
                <a:ea typeface="Fraunces Medium" pitchFamily="34" charset="-122"/>
                <a:cs typeface="Fraunces Medium" pitchFamily="34" charset="-120"/>
              </a:rPr>
              <a:t>Addressing the Challenges of Online Clothing Purchases</a:t>
            </a:r>
            <a:endParaRPr lang="en-US" sz="4400" dirty="0"/>
          </a:p>
        </p:txBody>
      </p:sp>
      <p:sp>
        <p:nvSpPr>
          <p:cNvPr id="3" name="Text 1"/>
          <p:cNvSpPr/>
          <p:nvPr/>
        </p:nvSpPr>
        <p:spPr>
          <a:xfrm>
            <a:off x="790218" y="2483406"/>
            <a:ext cx="13049964" cy="1444466"/>
          </a:xfrm>
          <a:prstGeom prst="rect">
            <a:avLst/>
          </a:prstGeom>
          <a:noFill/>
          <a:ln/>
        </p:spPr>
        <p:txBody>
          <a:bodyPr wrap="square" lIns="0" tIns="0" rIns="0" bIns="0" rtlCol="0" anchor="t"/>
          <a:lstStyle/>
          <a:p>
            <a:pPr indent="0" marL="0">
              <a:lnSpc>
                <a:spcPts val="2800"/>
              </a:lnSpc>
              <a:buNone/>
            </a:pPr>
            <a:r>
              <a:rPr lang="en-US" sz="1750" dirty="0">
                <a:solidFill>
                  <a:srgbClr val="EBECEF"/>
                </a:solidFill>
                <a:latin typeface="Epilogue" pitchFamily="34" charset="0"/>
                <a:ea typeface="Epilogue" pitchFamily="34" charset="-122"/>
                <a:cs typeface="Epilogue" pitchFamily="34" charset="-120"/>
              </a:rPr>
              <a:t>The online fashion industry has long grappled with high return rates and customer dissatisfaction due to fit and style mismatches. Traditional 2D images and size charts often fall short in providing customers with the confidence they need to make informed purchasing decisions. This leads to hesitation in buying, increased returns, and ultimately, lost revenue for retailers.</a:t>
            </a:r>
            <a:endParaRPr lang="en-US" sz="1750" dirty="0"/>
          </a:p>
        </p:txBody>
      </p:sp>
      <p:sp>
        <p:nvSpPr>
          <p:cNvPr id="4" name="Text 2"/>
          <p:cNvSpPr/>
          <p:nvPr/>
        </p:nvSpPr>
        <p:spPr>
          <a:xfrm>
            <a:off x="790218" y="4181832"/>
            <a:ext cx="13049964" cy="1083350"/>
          </a:xfrm>
          <a:prstGeom prst="rect">
            <a:avLst/>
          </a:prstGeom>
          <a:noFill/>
          <a:ln/>
        </p:spPr>
        <p:txBody>
          <a:bodyPr wrap="square" lIns="0" tIns="0" rIns="0" bIns="0" rtlCol="0" anchor="t"/>
          <a:lstStyle/>
          <a:p>
            <a:pPr indent="0" marL="0">
              <a:lnSpc>
                <a:spcPts val="2800"/>
              </a:lnSpc>
              <a:buNone/>
            </a:pPr>
            <a:r>
              <a:rPr lang="en-US" sz="1750" dirty="0">
                <a:solidFill>
                  <a:srgbClr val="EBECEF"/>
                </a:solidFill>
                <a:latin typeface="Epilogue" pitchFamily="34" charset="0"/>
                <a:ea typeface="Epilogue" pitchFamily="34" charset="-122"/>
                <a:cs typeface="Epilogue" pitchFamily="34" charset="-120"/>
              </a:rPr>
              <a:t>Our 3D Virtual Trial Room directly tackles these pain points by offering a realistic, interactive way for customers to visualize clothing on their own body type. This innovative approach not only reduces return rates but also enhances the overall shopping experience, driving customer satisfaction and loyalty.</a:t>
            </a:r>
            <a:endParaRPr lang="en-US" sz="1750" dirty="0"/>
          </a:p>
        </p:txBody>
      </p:sp>
      <p:sp>
        <p:nvSpPr>
          <p:cNvPr id="5" name="Text 3"/>
          <p:cNvSpPr/>
          <p:nvPr/>
        </p:nvSpPr>
        <p:spPr>
          <a:xfrm>
            <a:off x="790218" y="5744885"/>
            <a:ext cx="2822258" cy="352663"/>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High Return Rates</a:t>
            </a:r>
            <a:endParaRPr lang="en-US" sz="2200" dirty="0"/>
          </a:p>
        </p:txBody>
      </p:sp>
      <p:sp>
        <p:nvSpPr>
          <p:cNvPr id="6" name="Text 4"/>
          <p:cNvSpPr/>
          <p:nvPr/>
        </p:nvSpPr>
        <p:spPr>
          <a:xfrm>
            <a:off x="790218" y="6323290"/>
            <a:ext cx="3982283" cy="1083350"/>
          </a:xfrm>
          <a:prstGeom prst="rect">
            <a:avLst/>
          </a:prstGeom>
          <a:noFill/>
          <a:ln/>
        </p:spPr>
        <p:txBody>
          <a:bodyPr wrap="square" lIns="0" tIns="0" rIns="0" bIns="0" rtlCol="0" anchor="t"/>
          <a:lstStyle/>
          <a:p>
            <a:pPr indent="0" marL="0">
              <a:lnSpc>
                <a:spcPts val="2800"/>
              </a:lnSpc>
              <a:buNone/>
            </a:pPr>
            <a:r>
              <a:rPr lang="en-US" sz="1750" dirty="0">
                <a:solidFill>
                  <a:srgbClr val="EBECEF"/>
                </a:solidFill>
                <a:latin typeface="Epilogue" pitchFamily="34" charset="0"/>
                <a:ea typeface="Epilogue" pitchFamily="34" charset="-122"/>
                <a:cs typeface="Epilogue" pitchFamily="34" charset="-120"/>
              </a:rPr>
              <a:t>Up to 40% of clothing purchased online is returned, primarily due to fit issues.</a:t>
            </a:r>
            <a:endParaRPr lang="en-US" sz="1750" dirty="0"/>
          </a:p>
        </p:txBody>
      </p:sp>
      <p:sp>
        <p:nvSpPr>
          <p:cNvPr id="7" name="Text 5"/>
          <p:cNvSpPr/>
          <p:nvPr/>
        </p:nvSpPr>
        <p:spPr>
          <a:xfrm>
            <a:off x="5330904" y="5744885"/>
            <a:ext cx="2822258" cy="352663"/>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Customer Hesitation</a:t>
            </a:r>
            <a:endParaRPr lang="en-US" sz="2200" dirty="0"/>
          </a:p>
        </p:txBody>
      </p:sp>
      <p:sp>
        <p:nvSpPr>
          <p:cNvPr id="8" name="Text 6"/>
          <p:cNvSpPr/>
          <p:nvPr/>
        </p:nvSpPr>
        <p:spPr>
          <a:xfrm>
            <a:off x="5330904" y="6323290"/>
            <a:ext cx="3982283" cy="1083350"/>
          </a:xfrm>
          <a:prstGeom prst="rect">
            <a:avLst/>
          </a:prstGeom>
          <a:noFill/>
          <a:ln/>
        </p:spPr>
        <p:txBody>
          <a:bodyPr wrap="square" lIns="0" tIns="0" rIns="0" bIns="0" rtlCol="0" anchor="t"/>
          <a:lstStyle/>
          <a:p>
            <a:pPr indent="0" marL="0">
              <a:lnSpc>
                <a:spcPts val="2800"/>
              </a:lnSpc>
              <a:buNone/>
            </a:pPr>
            <a:r>
              <a:rPr lang="en-US" sz="1750" dirty="0">
                <a:solidFill>
                  <a:srgbClr val="EBECEF"/>
                </a:solidFill>
                <a:latin typeface="Epilogue" pitchFamily="34" charset="0"/>
                <a:ea typeface="Epilogue" pitchFamily="34" charset="-122"/>
                <a:cs typeface="Epilogue" pitchFamily="34" charset="-120"/>
              </a:rPr>
              <a:t>70% of cart abandonments occur due to uncertainty about fit and appearance.</a:t>
            </a:r>
            <a:endParaRPr lang="en-US" sz="1750" dirty="0"/>
          </a:p>
        </p:txBody>
      </p:sp>
      <p:sp>
        <p:nvSpPr>
          <p:cNvPr id="9" name="Text 7"/>
          <p:cNvSpPr/>
          <p:nvPr/>
        </p:nvSpPr>
        <p:spPr>
          <a:xfrm>
            <a:off x="9871591" y="5744885"/>
            <a:ext cx="2822258" cy="352663"/>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Retailer Costs</a:t>
            </a:r>
            <a:endParaRPr lang="en-US" sz="2200" dirty="0"/>
          </a:p>
        </p:txBody>
      </p:sp>
      <p:sp>
        <p:nvSpPr>
          <p:cNvPr id="10" name="Text 8"/>
          <p:cNvSpPr/>
          <p:nvPr/>
        </p:nvSpPr>
        <p:spPr>
          <a:xfrm>
            <a:off x="9871591" y="6323290"/>
            <a:ext cx="3982283" cy="1083350"/>
          </a:xfrm>
          <a:prstGeom prst="rect">
            <a:avLst/>
          </a:prstGeom>
          <a:noFill/>
          <a:ln/>
        </p:spPr>
        <p:txBody>
          <a:bodyPr wrap="square" lIns="0" tIns="0" rIns="0" bIns="0" rtlCol="0" anchor="t"/>
          <a:lstStyle/>
          <a:p>
            <a:pPr indent="0" marL="0">
              <a:lnSpc>
                <a:spcPts val="2800"/>
              </a:lnSpc>
              <a:buNone/>
            </a:pPr>
            <a:r>
              <a:rPr lang="en-US" sz="1750" dirty="0">
                <a:solidFill>
                  <a:srgbClr val="EBECEF"/>
                </a:solidFill>
                <a:latin typeface="Epilogue" pitchFamily="34" charset="0"/>
                <a:ea typeface="Epilogue" pitchFamily="34" charset="-122"/>
                <a:cs typeface="Epilogue" pitchFamily="34" charset="-120"/>
              </a:rPr>
              <a:t>Returns cost retailers an average of $10-$20 per item in processing and restocking fees.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49129" y="658773"/>
            <a:ext cx="13332143" cy="1159193"/>
          </a:xfrm>
          <a:prstGeom prst="rect">
            <a:avLst/>
          </a:prstGeom>
          <a:noFill/>
          <a:ln/>
        </p:spPr>
        <p:txBody>
          <a:bodyPr wrap="square" lIns="0" tIns="0" rIns="0" bIns="0" rtlCol="0" anchor="t"/>
          <a:lstStyle/>
          <a:p>
            <a:pPr indent="0" marL="0">
              <a:lnSpc>
                <a:spcPts val="4550"/>
              </a:lnSpc>
              <a:buNone/>
            </a:pPr>
            <a:r>
              <a:rPr lang="en-US" sz="3650" dirty="0">
                <a:solidFill>
                  <a:srgbClr val="FFFFFF"/>
                </a:solidFill>
                <a:latin typeface="Fraunces Medium" pitchFamily="34" charset="0"/>
                <a:ea typeface="Fraunces Medium" pitchFamily="34" charset="-122"/>
                <a:cs typeface="Fraunces Medium" pitchFamily="34" charset="-120"/>
              </a:rPr>
              <a:t>Ideation and Research: Understanding Customer Needs and Pain Points</a:t>
            </a:r>
            <a:endParaRPr lang="en-US" sz="3650" dirty="0"/>
          </a:p>
        </p:txBody>
      </p:sp>
      <p:sp>
        <p:nvSpPr>
          <p:cNvPr id="3" name="Text 1"/>
          <p:cNvSpPr/>
          <p:nvPr/>
        </p:nvSpPr>
        <p:spPr>
          <a:xfrm>
            <a:off x="649129" y="2188845"/>
            <a:ext cx="13332143" cy="890111"/>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Our journey began with extensive market research and customer interviews to truly understand the challenges faced by online shoppers. We conducted surveys, analyzed customer feedback, and studied industry trends to identify the key pain points in the online clothing shopping experience.</a:t>
            </a:r>
            <a:endParaRPr lang="en-US" sz="1450" dirty="0"/>
          </a:p>
        </p:txBody>
      </p:sp>
      <p:sp>
        <p:nvSpPr>
          <p:cNvPr id="4" name="Text 2"/>
          <p:cNvSpPr/>
          <p:nvPr/>
        </p:nvSpPr>
        <p:spPr>
          <a:xfrm>
            <a:off x="649129" y="3287554"/>
            <a:ext cx="13332143" cy="890111"/>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Through this process, we discovered that customers craved a more interactive and personalized shopping experience. They wanted to feel confident in their purchases, reduce the need for returns, and have a better understanding of how clothes would look on their unique body types. This insight led us to explore innovative technologies that could bridge the gap between physical and digital shopping experiences.</a:t>
            </a:r>
            <a:endParaRPr lang="en-US" sz="1450" dirty="0"/>
          </a:p>
        </p:txBody>
      </p:sp>
      <p:sp>
        <p:nvSpPr>
          <p:cNvPr id="5" name="Shape 3"/>
          <p:cNvSpPr/>
          <p:nvPr/>
        </p:nvSpPr>
        <p:spPr>
          <a:xfrm>
            <a:off x="649129" y="4594860"/>
            <a:ext cx="417314" cy="417314"/>
          </a:xfrm>
          <a:prstGeom prst="roundRect">
            <a:avLst>
              <a:gd name="adj" fmla="val 18669"/>
            </a:avLst>
          </a:prstGeom>
          <a:solidFill>
            <a:srgbClr val="283157"/>
          </a:solidFill>
          <a:ln w="7620">
            <a:solidFill>
              <a:srgbClr val="414A70"/>
            </a:solidFill>
            <a:prstDash val="solid"/>
          </a:ln>
        </p:spPr>
      </p:sp>
      <p:sp>
        <p:nvSpPr>
          <p:cNvPr id="6" name="Text 4"/>
          <p:cNvSpPr/>
          <p:nvPr/>
        </p:nvSpPr>
        <p:spPr>
          <a:xfrm>
            <a:off x="793909" y="4664393"/>
            <a:ext cx="127635" cy="278249"/>
          </a:xfrm>
          <a:prstGeom prst="rect">
            <a:avLst/>
          </a:prstGeom>
          <a:noFill/>
          <a:ln/>
        </p:spPr>
        <p:txBody>
          <a:bodyPr wrap="none" lIns="0" tIns="0" rIns="0" bIns="0" rtlCol="0" anchor="t"/>
          <a:lstStyle/>
          <a:p>
            <a:pPr algn="ctr" indent="0" marL="0">
              <a:lnSpc>
                <a:spcPts val="2150"/>
              </a:lnSpc>
              <a:buNone/>
            </a:pPr>
            <a:r>
              <a:rPr lang="en-US" sz="2150" dirty="0">
                <a:solidFill>
                  <a:srgbClr val="EBECEF"/>
                </a:solidFill>
                <a:latin typeface="Fraunces Medium" pitchFamily="34" charset="0"/>
                <a:ea typeface="Fraunces Medium" pitchFamily="34" charset="-122"/>
                <a:cs typeface="Fraunces Medium" pitchFamily="34" charset="-120"/>
              </a:rPr>
              <a:t>1</a:t>
            </a:r>
            <a:endParaRPr lang="en-US" sz="2150" dirty="0"/>
          </a:p>
        </p:txBody>
      </p:sp>
      <p:sp>
        <p:nvSpPr>
          <p:cNvPr id="7" name="Text 5"/>
          <p:cNvSpPr/>
          <p:nvPr/>
        </p:nvSpPr>
        <p:spPr>
          <a:xfrm>
            <a:off x="1251823" y="4594860"/>
            <a:ext cx="2318623" cy="289679"/>
          </a:xfrm>
          <a:prstGeom prst="rect">
            <a:avLst/>
          </a:prstGeom>
          <a:noFill/>
          <a:ln/>
        </p:spPr>
        <p:txBody>
          <a:bodyPr wrap="none" lIns="0" tIns="0" rIns="0" bIns="0" rtlCol="0" anchor="t"/>
          <a:lstStyle/>
          <a:p>
            <a:pPr indent="0" marL="0">
              <a:lnSpc>
                <a:spcPts val="2250"/>
              </a:lnSpc>
              <a:buNone/>
            </a:pPr>
            <a:r>
              <a:rPr lang="en-US" sz="1800" dirty="0">
                <a:solidFill>
                  <a:srgbClr val="EBECEF"/>
                </a:solidFill>
                <a:latin typeface="Fraunces Medium" pitchFamily="34" charset="0"/>
                <a:ea typeface="Fraunces Medium" pitchFamily="34" charset="-122"/>
                <a:cs typeface="Fraunces Medium" pitchFamily="34" charset="-120"/>
              </a:rPr>
              <a:t>Customer Surveys</a:t>
            </a:r>
            <a:endParaRPr lang="en-US" sz="1800" dirty="0"/>
          </a:p>
        </p:txBody>
      </p:sp>
      <p:sp>
        <p:nvSpPr>
          <p:cNvPr id="8" name="Text 6"/>
          <p:cNvSpPr/>
          <p:nvPr/>
        </p:nvSpPr>
        <p:spPr>
          <a:xfrm>
            <a:off x="1251823" y="4995743"/>
            <a:ext cx="5970746" cy="890111"/>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Conducted extensive online surveys with over 10,000 respondents to gather quantitative data on shopping habits and preferences.</a:t>
            </a:r>
            <a:endParaRPr lang="en-US" sz="1450" dirty="0"/>
          </a:p>
        </p:txBody>
      </p:sp>
      <p:sp>
        <p:nvSpPr>
          <p:cNvPr id="9" name="Shape 7"/>
          <p:cNvSpPr/>
          <p:nvPr/>
        </p:nvSpPr>
        <p:spPr>
          <a:xfrm>
            <a:off x="7407950" y="4594860"/>
            <a:ext cx="417314" cy="417314"/>
          </a:xfrm>
          <a:prstGeom prst="roundRect">
            <a:avLst>
              <a:gd name="adj" fmla="val 18669"/>
            </a:avLst>
          </a:prstGeom>
          <a:solidFill>
            <a:srgbClr val="283157"/>
          </a:solidFill>
          <a:ln w="7620">
            <a:solidFill>
              <a:srgbClr val="414A70"/>
            </a:solidFill>
            <a:prstDash val="solid"/>
          </a:ln>
        </p:spPr>
      </p:sp>
      <p:sp>
        <p:nvSpPr>
          <p:cNvPr id="10" name="Text 8"/>
          <p:cNvSpPr/>
          <p:nvPr/>
        </p:nvSpPr>
        <p:spPr>
          <a:xfrm>
            <a:off x="7532251" y="4664393"/>
            <a:ext cx="168593" cy="278249"/>
          </a:xfrm>
          <a:prstGeom prst="rect">
            <a:avLst/>
          </a:prstGeom>
          <a:noFill/>
          <a:ln/>
        </p:spPr>
        <p:txBody>
          <a:bodyPr wrap="none" lIns="0" tIns="0" rIns="0" bIns="0" rtlCol="0" anchor="t"/>
          <a:lstStyle/>
          <a:p>
            <a:pPr algn="ctr" indent="0" marL="0">
              <a:lnSpc>
                <a:spcPts val="2150"/>
              </a:lnSpc>
              <a:buNone/>
            </a:pPr>
            <a:r>
              <a:rPr lang="en-US" sz="2150" dirty="0">
                <a:solidFill>
                  <a:srgbClr val="EBECEF"/>
                </a:solidFill>
                <a:latin typeface="Fraunces Medium" pitchFamily="34" charset="0"/>
                <a:ea typeface="Fraunces Medium" pitchFamily="34" charset="-122"/>
                <a:cs typeface="Fraunces Medium" pitchFamily="34" charset="-120"/>
              </a:rPr>
              <a:t>2</a:t>
            </a:r>
            <a:endParaRPr lang="en-US" sz="2150" dirty="0"/>
          </a:p>
        </p:txBody>
      </p:sp>
      <p:sp>
        <p:nvSpPr>
          <p:cNvPr id="11" name="Text 9"/>
          <p:cNvSpPr/>
          <p:nvPr/>
        </p:nvSpPr>
        <p:spPr>
          <a:xfrm>
            <a:off x="8010644" y="4594860"/>
            <a:ext cx="2318623" cy="289679"/>
          </a:xfrm>
          <a:prstGeom prst="rect">
            <a:avLst/>
          </a:prstGeom>
          <a:noFill/>
          <a:ln/>
        </p:spPr>
        <p:txBody>
          <a:bodyPr wrap="none" lIns="0" tIns="0" rIns="0" bIns="0" rtlCol="0" anchor="t"/>
          <a:lstStyle/>
          <a:p>
            <a:pPr indent="0" marL="0">
              <a:lnSpc>
                <a:spcPts val="2250"/>
              </a:lnSpc>
              <a:buNone/>
            </a:pPr>
            <a:r>
              <a:rPr lang="en-US" sz="1800" dirty="0">
                <a:solidFill>
                  <a:srgbClr val="EBECEF"/>
                </a:solidFill>
                <a:latin typeface="Fraunces Medium" pitchFamily="34" charset="0"/>
                <a:ea typeface="Fraunces Medium" pitchFamily="34" charset="-122"/>
                <a:cs typeface="Fraunces Medium" pitchFamily="34" charset="-120"/>
              </a:rPr>
              <a:t>In-Depth Interviews</a:t>
            </a:r>
            <a:endParaRPr lang="en-US" sz="1800" dirty="0"/>
          </a:p>
        </p:txBody>
      </p:sp>
      <p:sp>
        <p:nvSpPr>
          <p:cNvPr id="12" name="Text 10"/>
          <p:cNvSpPr/>
          <p:nvPr/>
        </p:nvSpPr>
        <p:spPr>
          <a:xfrm>
            <a:off x="8010644" y="4995743"/>
            <a:ext cx="5970746" cy="593408"/>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Held one-on-one interviews with 50 frequent online shoppers to gain qualitative insights into their experiences and frustrations.</a:t>
            </a:r>
            <a:endParaRPr lang="en-US" sz="1450" dirty="0"/>
          </a:p>
        </p:txBody>
      </p:sp>
      <p:sp>
        <p:nvSpPr>
          <p:cNvPr id="13" name="Shape 11"/>
          <p:cNvSpPr/>
          <p:nvPr/>
        </p:nvSpPr>
        <p:spPr>
          <a:xfrm>
            <a:off x="649129" y="6279833"/>
            <a:ext cx="417314" cy="417314"/>
          </a:xfrm>
          <a:prstGeom prst="roundRect">
            <a:avLst>
              <a:gd name="adj" fmla="val 18669"/>
            </a:avLst>
          </a:prstGeom>
          <a:solidFill>
            <a:srgbClr val="283157"/>
          </a:solidFill>
          <a:ln w="7620">
            <a:solidFill>
              <a:srgbClr val="414A70"/>
            </a:solidFill>
            <a:prstDash val="solid"/>
          </a:ln>
        </p:spPr>
      </p:sp>
      <p:sp>
        <p:nvSpPr>
          <p:cNvPr id="14" name="Text 12"/>
          <p:cNvSpPr/>
          <p:nvPr/>
        </p:nvSpPr>
        <p:spPr>
          <a:xfrm>
            <a:off x="780931" y="6349365"/>
            <a:ext cx="153591" cy="278249"/>
          </a:xfrm>
          <a:prstGeom prst="rect">
            <a:avLst/>
          </a:prstGeom>
          <a:noFill/>
          <a:ln/>
        </p:spPr>
        <p:txBody>
          <a:bodyPr wrap="none" lIns="0" tIns="0" rIns="0" bIns="0" rtlCol="0" anchor="t"/>
          <a:lstStyle/>
          <a:p>
            <a:pPr algn="ctr" indent="0" marL="0">
              <a:lnSpc>
                <a:spcPts val="2150"/>
              </a:lnSpc>
              <a:buNone/>
            </a:pPr>
            <a:r>
              <a:rPr lang="en-US" sz="2150" dirty="0">
                <a:solidFill>
                  <a:srgbClr val="EBECEF"/>
                </a:solidFill>
                <a:latin typeface="Fraunces Medium" pitchFamily="34" charset="0"/>
                <a:ea typeface="Fraunces Medium" pitchFamily="34" charset="-122"/>
                <a:cs typeface="Fraunces Medium" pitchFamily="34" charset="-120"/>
              </a:rPr>
              <a:t>3</a:t>
            </a:r>
            <a:endParaRPr lang="en-US" sz="2150" dirty="0"/>
          </a:p>
        </p:txBody>
      </p:sp>
      <p:sp>
        <p:nvSpPr>
          <p:cNvPr id="15" name="Text 13"/>
          <p:cNvSpPr/>
          <p:nvPr/>
        </p:nvSpPr>
        <p:spPr>
          <a:xfrm>
            <a:off x="1251823" y="6279833"/>
            <a:ext cx="2336840" cy="289679"/>
          </a:xfrm>
          <a:prstGeom prst="rect">
            <a:avLst/>
          </a:prstGeom>
          <a:noFill/>
          <a:ln/>
        </p:spPr>
        <p:txBody>
          <a:bodyPr wrap="none" lIns="0" tIns="0" rIns="0" bIns="0" rtlCol="0" anchor="t"/>
          <a:lstStyle/>
          <a:p>
            <a:pPr indent="0" marL="0">
              <a:lnSpc>
                <a:spcPts val="2250"/>
              </a:lnSpc>
              <a:buNone/>
            </a:pPr>
            <a:r>
              <a:rPr lang="en-US" sz="1800" dirty="0">
                <a:solidFill>
                  <a:srgbClr val="EBECEF"/>
                </a:solidFill>
                <a:latin typeface="Fraunces Medium" pitchFamily="34" charset="0"/>
                <a:ea typeface="Fraunces Medium" pitchFamily="34" charset="-122"/>
                <a:cs typeface="Fraunces Medium" pitchFamily="34" charset="-120"/>
              </a:rPr>
              <a:t>Competitive Analysis</a:t>
            </a:r>
            <a:endParaRPr lang="en-US" sz="1800" dirty="0"/>
          </a:p>
        </p:txBody>
      </p:sp>
      <p:sp>
        <p:nvSpPr>
          <p:cNvPr id="16" name="Text 14"/>
          <p:cNvSpPr/>
          <p:nvPr/>
        </p:nvSpPr>
        <p:spPr>
          <a:xfrm>
            <a:off x="1251823" y="6680716"/>
            <a:ext cx="5970746" cy="890111"/>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Evaluated existing virtual try-on solutions in the market to identify strengths and weaknesses, informing our unique approach.</a:t>
            </a:r>
            <a:endParaRPr lang="en-US" sz="1450" dirty="0"/>
          </a:p>
        </p:txBody>
      </p:sp>
      <p:sp>
        <p:nvSpPr>
          <p:cNvPr id="17" name="Shape 15"/>
          <p:cNvSpPr/>
          <p:nvPr/>
        </p:nvSpPr>
        <p:spPr>
          <a:xfrm>
            <a:off x="7407950" y="6279833"/>
            <a:ext cx="417314" cy="417314"/>
          </a:xfrm>
          <a:prstGeom prst="roundRect">
            <a:avLst>
              <a:gd name="adj" fmla="val 18669"/>
            </a:avLst>
          </a:prstGeom>
          <a:solidFill>
            <a:srgbClr val="283157"/>
          </a:solidFill>
          <a:ln w="7620">
            <a:solidFill>
              <a:srgbClr val="414A70"/>
            </a:solidFill>
            <a:prstDash val="solid"/>
          </a:ln>
        </p:spPr>
      </p:sp>
      <p:sp>
        <p:nvSpPr>
          <p:cNvPr id="18" name="Text 16"/>
          <p:cNvSpPr/>
          <p:nvPr/>
        </p:nvSpPr>
        <p:spPr>
          <a:xfrm>
            <a:off x="7531537" y="6349365"/>
            <a:ext cx="170140" cy="278249"/>
          </a:xfrm>
          <a:prstGeom prst="rect">
            <a:avLst/>
          </a:prstGeom>
          <a:noFill/>
          <a:ln/>
        </p:spPr>
        <p:txBody>
          <a:bodyPr wrap="none" lIns="0" tIns="0" rIns="0" bIns="0" rtlCol="0" anchor="t"/>
          <a:lstStyle/>
          <a:p>
            <a:pPr algn="ctr" indent="0" marL="0">
              <a:lnSpc>
                <a:spcPts val="2150"/>
              </a:lnSpc>
              <a:buNone/>
            </a:pPr>
            <a:r>
              <a:rPr lang="en-US" sz="2150" dirty="0">
                <a:solidFill>
                  <a:srgbClr val="EBECEF"/>
                </a:solidFill>
                <a:latin typeface="Fraunces Medium" pitchFamily="34" charset="0"/>
                <a:ea typeface="Fraunces Medium" pitchFamily="34" charset="-122"/>
                <a:cs typeface="Fraunces Medium" pitchFamily="34" charset="-120"/>
              </a:rPr>
              <a:t>4</a:t>
            </a:r>
            <a:endParaRPr lang="en-US" sz="2150" dirty="0"/>
          </a:p>
        </p:txBody>
      </p:sp>
      <p:sp>
        <p:nvSpPr>
          <p:cNvPr id="19" name="Text 17"/>
          <p:cNvSpPr/>
          <p:nvPr/>
        </p:nvSpPr>
        <p:spPr>
          <a:xfrm>
            <a:off x="8010644" y="6279833"/>
            <a:ext cx="2646759" cy="289679"/>
          </a:xfrm>
          <a:prstGeom prst="rect">
            <a:avLst/>
          </a:prstGeom>
          <a:noFill/>
          <a:ln/>
        </p:spPr>
        <p:txBody>
          <a:bodyPr wrap="none" lIns="0" tIns="0" rIns="0" bIns="0" rtlCol="0" anchor="t"/>
          <a:lstStyle/>
          <a:p>
            <a:pPr indent="0" marL="0">
              <a:lnSpc>
                <a:spcPts val="2250"/>
              </a:lnSpc>
              <a:buNone/>
            </a:pPr>
            <a:r>
              <a:rPr lang="en-US" sz="1800" dirty="0">
                <a:solidFill>
                  <a:srgbClr val="EBECEF"/>
                </a:solidFill>
                <a:latin typeface="Fraunces Medium" pitchFamily="34" charset="0"/>
                <a:ea typeface="Fraunces Medium" pitchFamily="34" charset="-122"/>
                <a:cs typeface="Fraunces Medium" pitchFamily="34" charset="-120"/>
              </a:rPr>
              <a:t>Technology Assessment</a:t>
            </a:r>
            <a:endParaRPr lang="en-US" sz="1800" dirty="0"/>
          </a:p>
        </p:txBody>
      </p:sp>
      <p:sp>
        <p:nvSpPr>
          <p:cNvPr id="20" name="Text 18"/>
          <p:cNvSpPr/>
          <p:nvPr/>
        </p:nvSpPr>
        <p:spPr>
          <a:xfrm>
            <a:off x="8010644" y="6680716"/>
            <a:ext cx="5970746" cy="890111"/>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Explored cutting-edge AR and 3D modeling technologies to determine the most effective and scalable solution for our needs.</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37937" y="501253"/>
            <a:ext cx="13148310" cy="569476"/>
          </a:xfrm>
          <a:prstGeom prst="rect">
            <a:avLst/>
          </a:prstGeom>
          <a:noFill/>
          <a:ln/>
        </p:spPr>
        <p:txBody>
          <a:bodyPr wrap="none" lIns="0" tIns="0" rIns="0" bIns="0" rtlCol="0" anchor="t"/>
          <a:lstStyle/>
          <a:p>
            <a:pPr indent="0" marL="0">
              <a:lnSpc>
                <a:spcPts val="4450"/>
              </a:lnSpc>
              <a:buNone/>
            </a:pPr>
            <a:r>
              <a:rPr lang="en-US" sz="3550" dirty="0">
                <a:solidFill>
                  <a:srgbClr val="FFFFFF"/>
                </a:solidFill>
                <a:latin typeface="Fraunces Medium" pitchFamily="34" charset="0"/>
                <a:ea typeface="Fraunces Medium" pitchFamily="34" charset="-122"/>
                <a:cs typeface="Fraunces Medium" pitchFamily="34" charset="-120"/>
              </a:rPr>
              <a:t>Product Design: Crafting an Intuitive and Engaging Interface</a:t>
            </a:r>
            <a:endParaRPr lang="en-US" sz="3550" dirty="0"/>
          </a:p>
        </p:txBody>
      </p:sp>
      <p:sp>
        <p:nvSpPr>
          <p:cNvPr id="3" name="Text 1"/>
          <p:cNvSpPr/>
          <p:nvPr/>
        </p:nvSpPr>
        <p:spPr>
          <a:xfrm>
            <a:off x="637937" y="1435179"/>
            <a:ext cx="13354526" cy="874752"/>
          </a:xfrm>
          <a:prstGeom prst="rect">
            <a:avLst/>
          </a:prstGeom>
          <a:noFill/>
          <a:ln/>
        </p:spPr>
        <p:txBody>
          <a:bodyPr wrap="square" lIns="0" tIns="0" rIns="0" bIns="0" rtlCol="0" anchor="t"/>
          <a:lstStyle/>
          <a:p>
            <a:pPr indent="0" marL="0">
              <a:lnSpc>
                <a:spcPts val="2250"/>
              </a:lnSpc>
              <a:buNone/>
            </a:pPr>
            <a:r>
              <a:rPr lang="en-US" sz="1400" dirty="0">
                <a:solidFill>
                  <a:srgbClr val="EBECEF"/>
                </a:solidFill>
                <a:latin typeface="Epilogue" pitchFamily="34" charset="0"/>
                <a:ea typeface="Epilogue" pitchFamily="34" charset="-122"/>
                <a:cs typeface="Epilogue" pitchFamily="34" charset="-120"/>
              </a:rPr>
              <a:t>With a clear understanding of user needs, we embarked on designing an intuitive and engaging interface for our 3D Virtual Trial Room. Our goal was to create a seamless experience that would feel natural and enjoyable for users of all tech-savviness levels. We focused on creating a clean, user-friendly design that would guide shoppers through the virtual try-on process effortlessly.</a:t>
            </a:r>
            <a:endParaRPr lang="en-US" sz="1400" dirty="0"/>
          </a:p>
        </p:txBody>
      </p:sp>
      <p:sp>
        <p:nvSpPr>
          <p:cNvPr id="4" name="Text 2"/>
          <p:cNvSpPr/>
          <p:nvPr/>
        </p:nvSpPr>
        <p:spPr>
          <a:xfrm>
            <a:off x="637937" y="2514957"/>
            <a:ext cx="13354526" cy="874752"/>
          </a:xfrm>
          <a:prstGeom prst="rect">
            <a:avLst/>
          </a:prstGeom>
          <a:noFill/>
          <a:ln/>
        </p:spPr>
        <p:txBody>
          <a:bodyPr wrap="square" lIns="0" tIns="0" rIns="0" bIns="0" rtlCol="0" anchor="t"/>
          <a:lstStyle/>
          <a:p>
            <a:pPr indent="0" marL="0">
              <a:lnSpc>
                <a:spcPts val="2250"/>
              </a:lnSpc>
              <a:buNone/>
            </a:pPr>
            <a:r>
              <a:rPr lang="en-US" sz="1400" dirty="0">
                <a:solidFill>
                  <a:srgbClr val="EBECEF"/>
                </a:solidFill>
                <a:latin typeface="Epilogue" pitchFamily="34" charset="0"/>
                <a:ea typeface="Epilogue" pitchFamily="34" charset="-122"/>
                <a:cs typeface="Epilogue" pitchFamily="34" charset="-120"/>
              </a:rPr>
              <a:t>The interface was designed to be responsive, working flawlessly across desktop and mobile devices. We incorporated familiar gestures for rotating and zooming the 3D model, ensuring users could easily examine outfits from all angles. Special attention was paid to color accuracy and fabric texture rendering to provide the most realistic representation possible.</a:t>
            </a:r>
            <a:endParaRPr lang="en-US" sz="1400" dirty="0"/>
          </a:p>
        </p:txBody>
      </p:sp>
      <p:pic>
        <p:nvPicPr>
          <p:cNvPr id="5" name="Image 0" descr="preencoded.png">    </p:cNvPr>
          <p:cNvPicPr>
            <a:picLocks noChangeAspect="1"/>
          </p:cNvPicPr>
          <p:nvPr/>
        </p:nvPicPr>
        <p:blipFill>
          <a:blip r:embed="rId1"/>
          <a:stretch>
            <a:fillRect/>
          </a:stretch>
        </p:blipFill>
        <p:spPr>
          <a:xfrm>
            <a:off x="637937" y="3594735"/>
            <a:ext cx="4269224" cy="2638544"/>
          </a:xfrm>
          <a:prstGeom prst="rect">
            <a:avLst/>
          </a:prstGeom>
        </p:spPr>
      </p:pic>
      <p:sp>
        <p:nvSpPr>
          <p:cNvPr id="6" name="Text 3"/>
          <p:cNvSpPr/>
          <p:nvPr/>
        </p:nvSpPr>
        <p:spPr>
          <a:xfrm>
            <a:off x="637937" y="6461046"/>
            <a:ext cx="2357795" cy="284798"/>
          </a:xfrm>
          <a:prstGeom prst="rect">
            <a:avLst/>
          </a:prstGeom>
          <a:noFill/>
          <a:ln/>
        </p:spPr>
        <p:txBody>
          <a:bodyPr wrap="none" lIns="0" tIns="0" rIns="0" bIns="0" rtlCol="0" anchor="t"/>
          <a:lstStyle/>
          <a:p>
            <a:pPr algn="l" indent="0" marL="0">
              <a:lnSpc>
                <a:spcPts val="2200"/>
              </a:lnSpc>
              <a:buNone/>
            </a:pPr>
            <a:r>
              <a:rPr lang="en-US" sz="1750" dirty="0">
                <a:solidFill>
                  <a:srgbClr val="EBECEF"/>
                </a:solidFill>
                <a:latin typeface="Fraunces Medium" pitchFamily="34" charset="0"/>
                <a:ea typeface="Fraunces Medium" pitchFamily="34" charset="-122"/>
                <a:cs typeface="Fraunces Medium" pitchFamily="34" charset="-120"/>
              </a:rPr>
              <a:t>Avatar Customization</a:t>
            </a:r>
            <a:endParaRPr lang="en-US" sz="1750" dirty="0"/>
          </a:p>
        </p:txBody>
      </p:sp>
      <p:sp>
        <p:nvSpPr>
          <p:cNvPr id="7" name="Text 4"/>
          <p:cNvSpPr/>
          <p:nvPr/>
        </p:nvSpPr>
        <p:spPr>
          <a:xfrm>
            <a:off x="637937" y="6855143"/>
            <a:ext cx="4269224" cy="874752"/>
          </a:xfrm>
          <a:prstGeom prst="rect">
            <a:avLst/>
          </a:prstGeom>
          <a:noFill/>
          <a:ln/>
        </p:spPr>
        <p:txBody>
          <a:bodyPr wrap="square" lIns="0" tIns="0" rIns="0" bIns="0" rtlCol="0" anchor="t"/>
          <a:lstStyle/>
          <a:p>
            <a:pPr algn="l" indent="0" marL="0">
              <a:lnSpc>
                <a:spcPts val="2250"/>
              </a:lnSpc>
              <a:buNone/>
            </a:pPr>
            <a:r>
              <a:rPr lang="en-US" sz="1400" dirty="0">
                <a:solidFill>
                  <a:srgbClr val="EBECEF"/>
                </a:solidFill>
                <a:latin typeface="Epilogue" pitchFamily="34" charset="0"/>
                <a:ea typeface="Epilogue" pitchFamily="34" charset="-122"/>
                <a:cs typeface="Epilogue" pitchFamily="34" charset="-120"/>
              </a:rPr>
              <a:t>Users can create a personalized 3D avatar by adjusting body measurements, skin tone, and hair style to closely match their appearance.</a:t>
            </a:r>
            <a:endParaRPr lang="en-US" sz="1400" dirty="0"/>
          </a:p>
        </p:txBody>
      </p:sp>
      <p:pic>
        <p:nvPicPr>
          <p:cNvPr id="8" name="Image 1" descr="preencoded.png">    </p:cNvPr>
          <p:cNvPicPr>
            <a:picLocks noChangeAspect="1"/>
          </p:cNvPicPr>
          <p:nvPr/>
        </p:nvPicPr>
        <p:blipFill>
          <a:blip r:embed="rId2"/>
          <a:stretch>
            <a:fillRect/>
          </a:stretch>
        </p:blipFill>
        <p:spPr>
          <a:xfrm>
            <a:off x="5180528" y="3594735"/>
            <a:ext cx="4269224" cy="2638544"/>
          </a:xfrm>
          <a:prstGeom prst="rect">
            <a:avLst/>
          </a:prstGeom>
        </p:spPr>
      </p:pic>
      <p:sp>
        <p:nvSpPr>
          <p:cNvPr id="9" name="Text 5"/>
          <p:cNvSpPr/>
          <p:nvPr/>
        </p:nvSpPr>
        <p:spPr>
          <a:xfrm>
            <a:off x="5180528" y="6461046"/>
            <a:ext cx="2468166" cy="284798"/>
          </a:xfrm>
          <a:prstGeom prst="rect">
            <a:avLst/>
          </a:prstGeom>
          <a:noFill/>
          <a:ln/>
        </p:spPr>
        <p:txBody>
          <a:bodyPr wrap="none" lIns="0" tIns="0" rIns="0" bIns="0" rtlCol="0" anchor="t"/>
          <a:lstStyle/>
          <a:p>
            <a:pPr algn="l" indent="0" marL="0">
              <a:lnSpc>
                <a:spcPts val="2200"/>
              </a:lnSpc>
              <a:buNone/>
            </a:pPr>
            <a:r>
              <a:rPr lang="en-US" sz="1750" dirty="0">
                <a:solidFill>
                  <a:srgbClr val="EBECEF"/>
                </a:solidFill>
                <a:latin typeface="Fraunces Medium" pitchFamily="34" charset="0"/>
                <a:ea typeface="Fraunces Medium" pitchFamily="34" charset="-122"/>
                <a:cs typeface="Fraunces Medium" pitchFamily="34" charset="-120"/>
              </a:rPr>
              <a:t>Virtual Dressing Room</a:t>
            </a:r>
            <a:endParaRPr lang="en-US" sz="1750" dirty="0"/>
          </a:p>
        </p:txBody>
      </p:sp>
      <p:sp>
        <p:nvSpPr>
          <p:cNvPr id="10" name="Text 6"/>
          <p:cNvSpPr/>
          <p:nvPr/>
        </p:nvSpPr>
        <p:spPr>
          <a:xfrm>
            <a:off x="5180528" y="6855143"/>
            <a:ext cx="4269224" cy="874752"/>
          </a:xfrm>
          <a:prstGeom prst="rect">
            <a:avLst/>
          </a:prstGeom>
          <a:noFill/>
          <a:ln/>
        </p:spPr>
        <p:txBody>
          <a:bodyPr wrap="square" lIns="0" tIns="0" rIns="0" bIns="0" rtlCol="0" anchor="t"/>
          <a:lstStyle/>
          <a:p>
            <a:pPr algn="l" indent="0" marL="0">
              <a:lnSpc>
                <a:spcPts val="2250"/>
              </a:lnSpc>
              <a:buNone/>
            </a:pPr>
            <a:r>
              <a:rPr lang="en-US" sz="1400" dirty="0">
                <a:solidFill>
                  <a:srgbClr val="EBECEF"/>
                </a:solidFill>
                <a:latin typeface="Epilogue" pitchFamily="34" charset="0"/>
                <a:ea typeface="Epilogue" pitchFamily="34" charset="-122"/>
                <a:cs typeface="Epilogue" pitchFamily="34" charset="-120"/>
              </a:rPr>
              <a:t>The main interface where users can mix and match outfits, adjust sizes, and view themselves from multiple angles in real-time.</a:t>
            </a:r>
            <a:endParaRPr lang="en-US" sz="1400" dirty="0"/>
          </a:p>
        </p:txBody>
      </p:sp>
      <p:pic>
        <p:nvPicPr>
          <p:cNvPr id="11" name="Image 2" descr="preencoded.png">    </p:cNvPr>
          <p:cNvPicPr>
            <a:picLocks noChangeAspect="1"/>
          </p:cNvPicPr>
          <p:nvPr/>
        </p:nvPicPr>
        <p:blipFill>
          <a:blip r:embed="rId3"/>
          <a:stretch>
            <a:fillRect/>
          </a:stretch>
        </p:blipFill>
        <p:spPr>
          <a:xfrm>
            <a:off x="9723120" y="3594735"/>
            <a:ext cx="4269343" cy="2638544"/>
          </a:xfrm>
          <a:prstGeom prst="rect">
            <a:avLst/>
          </a:prstGeom>
        </p:spPr>
      </p:pic>
      <p:sp>
        <p:nvSpPr>
          <p:cNvPr id="12" name="Text 7"/>
          <p:cNvSpPr/>
          <p:nvPr/>
        </p:nvSpPr>
        <p:spPr>
          <a:xfrm>
            <a:off x="9723120" y="6461046"/>
            <a:ext cx="2278499" cy="284798"/>
          </a:xfrm>
          <a:prstGeom prst="rect">
            <a:avLst/>
          </a:prstGeom>
          <a:noFill/>
          <a:ln/>
        </p:spPr>
        <p:txBody>
          <a:bodyPr wrap="none" lIns="0" tIns="0" rIns="0" bIns="0" rtlCol="0" anchor="t"/>
          <a:lstStyle/>
          <a:p>
            <a:pPr algn="l" indent="0" marL="0">
              <a:lnSpc>
                <a:spcPts val="2200"/>
              </a:lnSpc>
              <a:buNone/>
            </a:pPr>
            <a:r>
              <a:rPr lang="en-US" sz="1750" dirty="0">
                <a:solidFill>
                  <a:srgbClr val="EBECEF"/>
                </a:solidFill>
                <a:latin typeface="Fraunces Medium" pitchFamily="34" charset="0"/>
                <a:ea typeface="Fraunces Medium" pitchFamily="34" charset="-122"/>
                <a:cs typeface="Fraunces Medium" pitchFamily="34" charset="-120"/>
              </a:rPr>
              <a:t>Outfit Comparison</a:t>
            </a:r>
            <a:endParaRPr lang="en-US" sz="1750" dirty="0"/>
          </a:p>
        </p:txBody>
      </p:sp>
      <p:sp>
        <p:nvSpPr>
          <p:cNvPr id="13" name="Text 8"/>
          <p:cNvSpPr/>
          <p:nvPr/>
        </p:nvSpPr>
        <p:spPr>
          <a:xfrm>
            <a:off x="9723120" y="6855143"/>
            <a:ext cx="4269343" cy="874752"/>
          </a:xfrm>
          <a:prstGeom prst="rect">
            <a:avLst/>
          </a:prstGeom>
          <a:noFill/>
          <a:ln/>
        </p:spPr>
        <p:txBody>
          <a:bodyPr wrap="square" lIns="0" tIns="0" rIns="0" bIns="0" rtlCol="0" anchor="t"/>
          <a:lstStyle/>
          <a:p>
            <a:pPr algn="l" indent="0" marL="0">
              <a:lnSpc>
                <a:spcPts val="2250"/>
              </a:lnSpc>
              <a:buNone/>
            </a:pPr>
            <a:r>
              <a:rPr lang="en-US" sz="1400" dirty="0">
                <a:solidFill>
                  <a:srgbClr val="EBECEF"/>
                </a:solidFill>
                <a:latin typeface="Epilogue" pitchFamily="34" charset="0"/>
                <a:ea typeface="Epilogue" pitchFamily="34" charset="-122"/>
                <a:cs typeface="Epilogue" pitchFamily="34" charset="-120"/>
              </a:rPr>
              <a:t>A side-by-side view allows users to compare different outfits or sizes, helping them make informed decisions quickly and easily.</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59606" y="651391"/>
            <a:ext cx="13311188" cy="1177766"/>
          </a:xfrm>
          <a:prstGeom prst="rect">
            <a:avLst/>
          </a:prstGeom>
          <a:noFill/>
          <a:ln/>
        </p:spPr>
        <p:txBody>
          <a:bodyPr wrap="square" lIns="0" tIns="0" rIns="0" bIns="0" rtlCol="0" anchor="t"/>
          <a:lstStyle/>
          <a:p>
            <a:pPr indent="0" marL="0">
              <a:lnSpc>
                <a:spcPts val="4600"/>
              </a:lnSpc>
              <a:buNone/>
            </a:pPr>
            <a:r>
              <a:rPr lang="en-US" sz="3700" dirty="0">
                <a:solidFill>
                  <a:srgbClr val="FFFFFF"/>
                </a:solidFill>
                <a:latin typeface="Fraunces Medium" pitchFamily="34" charset="0"/>
                <a:ea typeface="Fraunces Medium" pitchFamily="34" charset="-122"/>
                <a:cs typeface="Fraunces Medium" pitchFamily="34" charset="-120"/>
              </a:rPr>
              <a:t>Technical Implementation: Leveraging AR and 3D Technologies</a:t>
            </a:r>
            <a:endParaRPr lang="en-US" sz="3700" dirty="0"/>
          </a:p>
        </p:txBody>
      </p:sp>
      <p:sp>
        <p:nvSpPr>
          <p:cNvPr id="3" name="Text 1"/>
          <p:cNvSpPr/>
          <p:nvPr/>
        </p:nvSpPr>
        <p:spPr>
          <a:xfrm>
            <a:off x="659606" y="2205990"/>
            <a:ext cx="13311188" cy="904399"/>
          </a:xfrm>
          <a:prstGeom prst="rect">
            <a:avLst/>
          </a:prstGeom>
          <a:noFill/>
          <a:ln/>
        </p:spPr>
        <p:txBody>
          <a:bodyPr wrap="square" lIns="0" tIns="0" rIns="0" bIns="0" rtlCol="0" anchor="t"/>
          <a:lstStyle/>
          <a:p>
            <a:pPr indent="0" marL="0">
              <a:lnSpc>
                <a:spcPts val="2350"/>
              </a:lnSpc>
              <a:buNone/>
            </a:pPr>
            <a:r>
              <a:rPr lang="en-US" sz="1450" dirty="0">
                <a:solidFill>
                  <a:srgbClr val="EBECEF"/>
                </a:solidFill>
                <a:latin typeface="Epilogue" pitchFamily="34" charset="0"/>
                <a:ea typeface="Epilogue" pitchFamily="34" charset="-122"/>
                <a:cs typeface="Epilogue" pitchFamily="34" charset="-120"/>
              </a:rPr>
              <a:t>The heart of our 3D Virtual Trial Room lies in its cutting-edge technology stack. We leveraged the latest advancements in augmented reality (AR) and 3D modeling to create a truly immersive and accurate virtual try-on experience. Our solution combines computer vision algorithms, machine learning models, and real-time rendering techniques to deliver lifelike clothing simulations.</a:t>
            </a:r>
            <a:endParaRPr lang="en-US" sz="1450" dirty="0"/>
          </a:p>
        </p:txBody>
      </p:sp>
      <p:sp>
        <p:nvSpPr>
          <p:cNvPr id="4" name="Text 2"/>
          <p:cNvSpPr/>
          <p:nvPr/>
        </p:nvSpPr>
        <p:spPr>
          <a:xfrm>
            <a:off x="659606" y="3322320"/>
            <a:ext cx="13311188" cy="904399"/>
          </a:xfrm>
          <a:prstGeom prst="rect">
            <a:avLst/>
          </a:prstGeom>
          <a:noFill/>
          <a:ln/>
        </p:spPr>
        <p:txBody>
          <a:bodyPr wrap="square" lIns="0" tIns="0" rIns="0" bIns="0" rtlCol="0" anchor="t"/>
          <a:lstStyle/>
          <a:p>
            <a:pPr indent="0" marL="0">
              <a:lnSpc>
                <a:spcPts val="2350"/>
              </a:lnSpc>
              <a:buNone/>
            </a:pPr>
            <a:r>
              <a:rPr lang="en-US" sz="1450" dirty="0">
                <a:solidFill>
                  <a:srgbClr val="EBECEF"/>
                </a:solidFill>
                <a:latin typeface="Epilogue" pitchFamily="34" charset="0"/>
                <a:ea typeface="Epilogue" pitchFamily="34" charset="-122"/>
                <a:cs typeface="Epilogue" pitchFamily="34" charset="-120"/>
              </a:rPr>
              <a:t>One of the key challenges was ensuring that the virtual garments accurately draped and moved on the user's 3D avatar. We developed proprietary physics-based cloth simulation algorithms that take into account fabric properties, gravity, and body movements. This allows for realistic representations of how different materials and cuts would look and behave on various body types.</a:t>
            </a:r>
            <a:endParaRPr lang="en-US" sz="1450" dirty="0"/>
          </a:p>
        </p:txBody>
      </p:sp>
      <p:pic>
        <p:nvPicPr>
          <p:cNvPr id="5" name="Image 0" descr="preencoded.png">    </p:cNvPr>
          <p:cNvPicPr>
            <a:picLocks noChangeAspect="1"/>
          </p:cNvPicPr>
          <p:nvPr/>
        </p:nvPicPr>
        <p:blipFill>
          <a:blip r:embed="rId1"/>
          <a:stretch>
            <a:fillRect/>
          </a:stretch>
        </p:blipFill>
        <p:spPr>
          <a:xfrm>
            <a:off x="659606" y="4438650"/>
            <a:ext cx="3327797" cy="753785"/>
          </a:xfrm>
          <a:prstGeom prst="rect">
            <a:avLst/>
          </a:prstGeom>
        </p:spPr>
      </p:pic>
      <p:sp>
        <p:nvSpPr>
          <p:cNvPr id="6" name="Text 3"/>
          <p:cNvSpPr/>
          <p:nvPr/>
        </p:nvSpPr>
        <p:spPr>
          <a:xfrm>
            <a:off x="847963" y="5475089"/>
            <a:ext cx="2355890" cy="294442"/>
          </a:xfrm>
          <a:prstGeom prst="rect">
            <a:avLst/>
          </a:prstGeom>
          <a:noFill/>
          <a:ln/>
        </p:spPr>
        <p:txBody>
          <a:bodyPr wrap="none" lIns="0" tIns="0" rIns="0" bIns="0" rtlCol="0" anchor="t"/>
          <a:lstStyle/>
          <a:p>
            <a:pPr algn="l" indent="0" marL="0">
              <a:lnSpc>
                <a:spcPts val="2300"/>
              </a:lnSpc>
              <a:buNone/>
            </a:pPr>
            <a:r>
              <a:rPr lang="en-US" sz="1850" dirty="0">
                <a:solidFill>
                  <a:srgbClr val="EBECEF"/>
                </a:solidFill>
                <a:latin typeface="Fraunces Medium" pitchFamily="34" charset="0"/>
                <a:ea typeface="Fraunces Medium" pitchFamily="34" charset="-122"/>
                <a:cs typeface="Fraunces Medium" pitchFamily="34" charset="-120"/>
              </a:rPr>
              <a:t>3D Scanning</a:t>
            </a:r>
            <a:endParaRPr lang="en-US" sz="1850" dirty="0"/>
          </a:p>
        </p:txBody>
      </p:sp>
      <p:sp>
        <p:nvSpPr>
          <p:cNvPr id="7" name="Text 4"/>
          <p:cNvSpPr/>
          <p:nvPr/>
        </p:nvSpPr>
        <p:spPr>
          <a:xfrm>
            <a:off x="847963" y="5882521"/>
            <a:ext cx="2951083" cy="1507331"/>
          </a:xfrm>
          <a:prstGeom prst="rect">
            <a:avLst/>
          </a:prstGeom>
          <a:noFill/>
          <a:ln/>
        </p:spPr>
        <p:txBody>
          <a:bodyPr wrap="square" lIns="0" tIns="0" rIns="0" bIns="0" rtlCol="0" anchor="t"/>
          <a:lstStyle/>
          <a:p>
            <a:pPr algn="l" indent="0" marL="0">
              <a:lnSpc>
                <a:spcPts val="2350"/>
              </a:lnSpc>
              <a:buNone/>
            </a:pPr>
            <a:r>
              <a:rPr lang="en-US" sz="1450" dirty="0">
                <a:solidFill>
                  <a:srgbClr val="EBECEF"/>
                </a:solidFill>
                <a:latin typeface="Epilogue" pitchFamily="34" charset="0"/>
                <a:ea typeface="Epilogue" pitchFamily="34" charset="-122"/>
                <a:cs typeface="Epilogue" pitchFamily="34" charset="-120"/>
              </a:rPr>
              <a:t>High-resolution 3D scans of clothing items are created using photogrammetry techniques for accurate digital representations.</a:t>
            </a:r>
            <a:endParaRPr lang="en-US" sz="1450" dirty="0"/>
          </a:p>
        </p:txBody>
      </p:sp>
      <p:pic>
        <p:nvPicPr>
          <p:cNvPr id="8" name="Image 1" descr="preencoded.png">    </p:cNvPr>
          <p:cNvPicPr>
            <a:picLocks noChangeAspect="1"/>
          </p:cNvPicPr>
          <p:nvPr/>
        </p:nvPicPr>
        <p:blipFill>
          <a:blip r:embed="rId2"/>
          <a:stretch>
            <a:fillRect/>
          </a:stretch>
        </p:blipFill>
        <p:spPr>
          <a:xfrm>
            <a:off x="3987403" y="4438650"/>
            <a:ext cx="3327797" cy="753785"/>
          </a:xfrm>
          <a:prstGeom prst="rect">
            <a:avLst/>
          </a:prstGeom>
        </p:spPr>
      </p:pic>
      <p:sp>
        <p:nvSpPr>
          <p:cNvPr id="9" name="Text 5"/>
          <p:cNvSpPr/>
          <p:nvPr/>
        </p:nvSpPr>
        <p:spPr>
          <a:xfrm>
            <a:off x="4175760" y="5475089"/>
            <a:ext cx="2355890" cy="294442"/>
          </a:xfrm>
          <a:prstGeom prst="rect">
            <a:avLst/>
          </a:prstGeom>
          <a:noFill/>
          <a:ln/>
        </p:spPr>
        <p:txBody>
          <a:bodyPr wrap="none" lIns="0" tIns="0" rIns="0" bIns="0" rtlCol="0" anchor="t"/>
          <a:lstStyle/>
          <a:p>
            <a:pPr algn="l" indent="0" marL="0">
              <a:lnSpc>
                <a:spcPts val="2300"/>
              </a:lnSpc>
              <a:buNone/>
            </a:pPr>
            <a:r>
              <a:rPr lang="en-US" sz="1850" dirty="0">
                <a:solidFill>
                  <a:srgbClr val="EBECEF"/>
                </a:solidFill>
                <a:latin typeface="Fraunces Medium" pitchFamily="34" charset="0"/>
                <a:ea typeface="Fraunces Medium" pitchFamily="34" charset="-122"/>
                <a:cs typeface="Fraunces Medium" pitchFamily="34" charset="-120"/>
              </a:rPr>
              <a:t>Avatar Generation</a:t>
            </a:r>
            <a:endParaRPr lang="en-US" sz="1850" dirty="0"/>
          </a:p>
        </p:txBody>
      </p:sp>
      <p:sp>
        <p:nvSpPr>
          <p:cNvPr id="10" name="Text 6"/>
          <p:cNvSpPr/>
          <p:nvPr/>
        </p:nvSpPr>
        <p:spPr>
          <a:xfrm>
            <a:off x="4175760" y="5882521"/>
            <a:ext cx="2951083" cy="1507331"/>
          </a:xfrm>
          <a:prstGeom prst="rect">
            <a:avLst/>
          </a:prstGeom>
          <a:noFill/>
          <a:ln/>
        </p:spPr>
        <p:txBody>
          <a:bodyPr wrap="square" lIns="0" tIns="0" rIns="0" bIns="0" rtlCol="0" anchor="t"/>
          <a:lstStyle/>
          <a:p>
            <a:pPr algn="l" indent="0" marL="0">
              <a:lnSpc>
                <a:spcPts val="2350"/>
              </a:lnSpc>
              <a:buNone/>
            </a:pPr>
            <a:r>
              <a:rPr lang="en-US" sz="1450" dirty="0">
                <a:solidFill>
                  <a:srgbClr val="EBECEF"/>
                </a:solidFill>
                <a:latin typeface="Epilogue" pitchFamily="34" charset="0"/>
                <a:ea typeface="Epilogue" pitchFamily="34" charset="-122"/>
                <a:cs typeface="Epilogue" pitchFamily="34" charset="-120"/>
              </a:rPr>
              <a:t>Machine learning models process user input to generate personalized 3D avatars based on body measurements and characteristics.</a:t>
            </a:r>
            <a:endParaRPr lang="en-US" sz="1450" dirty="0"/>
          </a:p>
        </p:txBody>
      </p:sp>
      <p:pic>
        <p:nvPicPr>
          <p:cNvPr id="11" name="Image 2" descr="preencoded.png">    </p:cNvPr>
          <p:cNvPicPr>
            <a:picLocks noChangeAspect="1"/>
          </p:cNvPicPr>
          <p:nvPr/>
        </p:nvPicPr>
        <p:blipFill>
          <a:blip r:embed="rId3"/>
          <a:stretch>
            <a:fillRect/>
          </a:stretch>
        </p:blipFill>
        <p:spPr>
          <a:xfrm>
            <a:off x="7315200" y="4438650"/>
            <a:ext cx="3327797" cy="753785"/>
          </a:xfrm>
          <a:prstGeom prst="rect">
            <a:avLst/>
          </a:prstGeom>
        </p:spPr>
      </p:pic>
      <p:sp>
        <p:nvSpPr>
          <p:cNvPr id="12" name="Text 7"/>
          <p:cNvSpPr/>
          <p:nvPr/>
        </p:nvSpPr>
        <p:spPr>
          <a:xfrm>
            <a:off x="7503557" y="5475089"/>
            <a:ext cx="2355890" cy="294442"/>
          </a:xfrm>
          <a:prstGeom prst="rect">
            <a:avLst/>
          </a:prstGeom>
          <a:noFill/>
          <a:ln/>
        </p:spPr>
        <p:txBody>
          <a:bodyPr wrap="none" lIns="0" tIns="0" rIns="0" bIns="0" rtlCol="0" anchor="t"/>
          <a:lstStyle/>
          <a:p>
            <a:pPr algn="l" indent="0" marL="0">
              <a:lnSpc>
                <a:spcPts val="2300"/>
              </a:lnSpc>
              <a:buNone/>
            </a:pPr>
            <a:r>
              <a:rPr lang="en-US" sz="1850" dirty="0">
                <a:solidFill>
                  <a:srgbClr val="EBECEF"/>
                </a:solidFill>
                <a:latin typeface="Fraunces Medium" pitchFamily="34" charset="0"/>
                <a:ea typeface="Fraunces Medium" pitchFamily="34" charset="-122"/>
                <a:cs typeface="Fraunces Medium" pitchFamily="34" charset="-120"/>
              </a:rPr>
              <a:t>Cloth Simulation</a:t>
            </a:r>
            <a:endParaRPr lang="en-US" sz="1850" dirty="0"/>
          </a:p>
        </p:txBody>
      </p:sp>
      <p:sp>
        <p:nvSpPr>
          <p:cNvPr id="13" name="Text 8"/>
          <p:cNvSpPr/>
          <p:nvPr/>
        </p:nvSpPr>
        <p:spPr>
          <a:xfrm>
            <a:off x="7503557" y="5882521"/>
            <a:ext cx="2951083" cy="1507331"/>
          </a:xfrm>
          <a:prstGeom prst="rect">
            <a:avLst/>
          </a:prstGeom>
          <a:noFill/>
          <a:ln/>
        </p:spPr>
        <p:txBody>
          <a:bodyPr wrap="square" lIns="0" tIns="0" rIns="0" bIns="0" rtlCol="0" anchor="t"/>
          <a:lstStyle/>
          <a:p>
            <a:pPr algn="l" indent="0" marL="0">
              <a:lnSpc>
                <a:spcPts val="2350"/>
              </a:lnSpc>
              <a:buNone/>
            </a:pPr>
            <a:r>
              <a:rPr lang="en-US" sz="1450" dirty="0">
                <a:solidFill>
                  <a:srgbClr val="EBECEF"/>
                </a:solidFill>
                <a:latin typeface="Epilogue" pitchFamily="34" charset="0"/>
                <a:ea typeface="Epilogue" pitchFamily="34" charset="-122"/>
                <a:cs typeface="Epilogue" pitchFamily="34" charset="-120"/>
              </a:rPr>
              <a:t>Physics-based algorithms simulate how fabrics drape and move on the avatar, accounting for different materials and cuts.</a:t>
            </a:r>
            <a:endParaRPr lang="en-US" sz="1450" dirty="0"/>
          </a:p>
        </p:txBody>
      </p:sp>
      <p:pic>
        <p:nvPicPr>
          <p:cNvPr id="14" name="Image 3" descr="preencoded.png">    </p:cNvPr>
          <p:cNvPicPr>
            <a:picLocks noChangeAspect="1"/>
          </p:cNvPicPr>
          <p:nvPr/>
        </p:nvPicPr>
        <p:blipFill>
          <a:blip r:embed="rId4"/>
          <a:stretch>
            <a:fillRect/>
          </a:stretch>
        </p:blipFill>
        <p:spPr>
          <a:xfrm>
            <a:off x="10642997" y="4438650"/>
            <a:ext cx="3327797" cy="753785"/>
          </a:xfrm>
          <a:prstGeom prst="rect">
            <a:avLst/>
          </a:prstGeom>
        </p:spPr>
      </p:pic>
      <p:sp>
        <p:nvSpPr>
          <p:cNvPr id="15" name="Text 9"/>
          <p:cNvSpPr/>
          <p:nvPr/>
        </p:nvSpPr>
        <p:spPr>
          <a:xfrm>
            <a:off x="10831354" y="5475089"/>
            <a:ext cx="2355890" cy="294442"/>
          </a:xfrm>
          <a:prstGeom prst="rect">
            <a:avLst/>
          </a:prstGeom>
          <a:noFill/>
          <a:ln/>
        </p:spPr>
        <p:txBody>
          <a:bodyPr wrap="none" lIns="0" tIns="0" rIns="0" bIns="0" rtlCol="0" anchor="t"/>
          <a:lstStyle/>
          <a:p>
            <a:pPr algn="l" indent="0" marL="0">
              <a:lnSpc>
                <a:spcPts val="2300"/>
              </a:lnSpc>
              <a:buNone/>
            </a:pPr>
            <a:r>
              <a:rPr lang="en-US" sz="1850" dirty="0">
                <a:solidFill>
                  <a:srgbClr val="EBECEF"/>
                </a:solidFill>
                <a:latin typeface="Fraunces Medium" pitchFamily="34" charset="0"/>
                <a:ea typeface="Fraunces Medium" pitchFamily="34" charset="-122"/>
                <a:cs typeface="Fraunces Medium" pitchFamily="34" charset="-120"/>
              </a:rPr>
              <a:t>Real-time Rendering</a:t>
            </a:r>
            <a:endParaRPr lang="en-US" sz="1850" dirty="0"/>
          </a:p>
        </p:txBody>
      </p:sp>
      <p:sp>
        <p:nvSpPr>
          <p:cNvPr id="16" name="Text 10"/>
          <p:cNvSpPr/>
          <p:nvPr/>
        </p:nvSpPr>
        <p:spPr>
          <a:xfrm>
            <a:off x="10831354" y="5882521"/>
            <a:ext cx="2951083" cy="1205865"/>
          </a:xfrm>
          <a:prstGeom prst="rect">
            <a:avLst/>
          </a:prstGeom>
          <a:noFill/>
          <a:ln/>
        </p:spPr>
        <p:txBody>
          <a:bodyPr wrap="square" lIns="0" tIns="0" rIns="0" bIns="0" rtlCol="0" anchor="t"/>
          <a:lstStyle/>
          <a:p>
            <a:pPr algn="l" indent="0" marL="0">
              <a:lnSpc>
                <a:spcPts val="2350"/>
              </a:lnSpc>
              <a:buNone/>
            </a:pPr>
            <a:r>
              <a:rPr lang="en-US" sz="1450" dirty="0">
                <a:solidFill>
                  <a:srgbClr val="EBECEF"/>
                </a:solidFill>
                <a:latin typeface="Epilogue" pitchFamily="34" charset="0"/>
                <a:ea typeface="Epilogue" pitchFamily="34" charset="-122"/>
                <a:cs typeface="Epilogue" pitchFamily="34" charset="-120"/>
              </a:rPr>
              <a:t>Advanced graphics techniques render the virtual try-on in real-time, allowing for smooth interaction and visualization.</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54393"/>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User Testing and Feedback: Iterating for Continuous Improvement</a:t>
            </a:r>
            <a:endParaRPr lang="en-US" sz="4450" dirty="0"/>
          </a:p>
        </p:txBody>
      </p:sp>
      <p:sp>
        <p:nvSpPr>
          <p:cNvPr id="3" name="Text 1"/>
          <p:cNvSpPr/>
          <p:nvPr/>
        </p:nvSpPr>
        <p:spPr>
          <a:xfrm>
            <a:off x="793790" y="2725579"/>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Throughout the development process, we conducted extensive user testing to ensure that our 3D Virtual Trial Room met and exceeded user expectations. We employed a variety of testing methodologies, including usability tests, A/B testing, and beta programs, to gather comprehensive feedback on different aspects of the feature.</a:t>
            </a:r>
            <a:endParaRPr lang="en-US" sz="1750" dirty="0"/>
          </a:p>
        </p:txBody>
      </p:sp>
      <p:sp>
        <p:nvSpPr>
          <p:cNvPr id="4" name="Text 2"/>
          <p:cNvSpPr/>
          <p:nvPr/>
        </p:nvSpPr>
        <p:spPr>
          <a:xfrm>
            <a:off x="793790" y="4069437"/>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Our iterative approach allowed us to quickly identify and address pain points in the user experience. We paid close attention to factors such as the accuracy of size recommendations, the realism of the virtual try-on, and the overall ease of use. This feedback loop was crucial in refining the product and delivering a solution that truly resonated with our target audience.</a:t>
            </a:r>
            <a:endParaRPr lang="en-US" sz="1750" dirty="0"/>
          </a:p>
        </p:txBody>
      </p:sp>
      <p:pic>
        <p:nvPicPr>
          <p:cNvPr id="5" name="Image 0" descr="preencoded.png">    </p:cNvPr>
          <p:cNvPicPr>
            <a:picLocks noChangeAspect="1"/>
          </p:cNvPicPr>
          <p:nvPr/>
        </p:nvPicPr>
        <p:blipFill>
          <a:blip r:embed="rId1"/>
          <a:stretch>
            <a:fillRect/>
          </a:stretch>
        </p:blipFill>
        <p:spPr>
          <a:xfrm>
            <a:off x="822127" y="5855613"/>
            <a:ext cx="127516" cy="170021"/>
          </a:xfrm>
          <a:prstGeom prst="rect">
            <a:avLst/>
          </a:prstGeom>
        </p:spPr>
      </p:pic>
      <p:sp>
        <p:nvSpPr>
          <p:cNvPr id="6" name="Text 3"/>
          <p:cNvSpPr/>
          <p:nvPr/>
        </p:nvSpPr>
        <p:spPr>
          <a:xfrm>
            <a:off x="1133951" y="5776198"/>
            <a:ext cx="12702659"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Usability Testing Results</a:t>
            </a:r>
            <a:endParaRPr lang="en-US" sz="1750" dirty="0"/>
          </a:p>
        </p:txBody>
      </p:sp>
      <p:pic>
        <p:nvPicPr>
          <p:cNvPr id="7" name="Image 1" descr="preencoded.png">    </p:cNvPr>
          <p:cNvPicPr>
            <a:picLocks noChangeAspect="1"/>
          </p:cNvPicPr>
          <p:nvPr/>
        </p:nvPicPr>
        <p:blipFill>
          <a:blip r:embed="rId2"/>
          <a:stretch>
            <a:fillRect/>
          </a:stretch>
        </p:blipFill>
        <p:spPr>
          <a:xfrm>
            <a:off x="822127" y="6473666"/>
            <a:ext cx="127516" cy="170021"/>
          </a:xfrm>
          <a:prstGeom prst="rect">
            <a:avLst/>
          </a:prstGeom>
        </p:spPr>
      </p:pic>
      <p:sp>
        <p:nvSpPr>
          <p:cNvPr id="8" name="Text 4"/>
          <p:cNvSpPr/>
          <p:nvPr/>
        </p:nvSpPr>
        <p:spPr>
          <a:xfrm>
            <a:off x="1133951" y="6394252"/>
            <a:ext cx="12702659"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Beta Program Insights</a:t>
            </a:r>
            <a:endParaRPr lang="en-US" sz="1750" dirty="0"/>
          </a:p>
        </p:txBody>
      </p:sp>
      <p:pic>
        <p:nvPicPr>
          <p:cNvPr id="9" name="Image 2" descr="preencoded.png">    </p:cNvPr>
          <p:cNvPicPr>
            <a:picLocks noChangeAspect="1"/>
          </p:cNvPicPr>
          <p:nvPr/>
        </p:nvPicPr>
        <p:blipFill>
          <a:blip r:embed="rId3"/>
          <a:stretch>
            <a:fillRect/>
          </a:stretch>
        </p:blipFill>
        <p:spPr>
          <a:xfrm>
            <a:off x="822127" y="7091720"/>
            <a:ext cx="127516" cy="170021"/>
          </a:xfrm>
          <a:prstGeom prst="rect">
            <a:avLst/>
          </a:prstGeom>
        </p:spPr>
      </p:pic>
      <p:sp>
        <p:nvSpPr>
          <p:cNvPr id="10" name="Text 5"/>
          <p:cNvSpPr/>
          <p:nvPr/>
        </p:nvSpPr>
        <p:spPr>
          <a:xfrm>
            <a:off x="1133951" y="7012305"/>
            <a:ext cx="12702659"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Post-Launch Feedback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93063" y="694134"/>
            <a:ext cx="13244274" cy="1237536"/>
          </a:xfrm>
          <a:prstGeom prst="rect">
            <a:avLst/>
          </a:prstGeom>
          <a:noFill/>
          <a:ln/>
        </p:spPr>
        <p:txBody>
          <a:bodyPr wrap="square" lIns="0" tIns="0" rIns="0" bIns="0" rtlCol="0" anchor="t"/>
          <a:lstStyle/>
          <a:p>
            <a:pPr indent="0" marL="0">
              <a:lnSpc>
                <a:spcPts val="4850"/>
              </a:lnSpc>
              <a:buNone/>
            </a:pPr>
            <a:r>
              <a:rPr lang="en-US" sz="3850" dirty="0">
                <a:solidFill>
                  <a:srgbClr val="FFFFFF"/>
                </a:solidFill>
                <a:latin typeface="Fraunces Medium" pitchFamily="34" charset="0"/>
                <a:ea typeface="Fraunces Medium" pitchFamily="34" charset="-122"/>
                <a:cs typeface="Fraunces Medium" pitchFamily="34" charset="-120"/>
              </a:rPr>
              <a:t>Business Impact: Driving Increased Conversions and Customer Satisfaction</a:t>
            </a:r>
            <a:endParaRPr lang="en-US" sz="3850" dirty="0"/>
          </a:p>
        </p:txBody>
      </p:sp>
      <p:sp>
        <p:nvSpPr>
          <p:cNvPr id="3" name="Text 1"/>
          <p:cNvSpPr/>
          <p:nvPr/>
        </p:nvSpPr>
        <p:spPr>
          <a:xfrm>
            <a:off x="693063" y="2327672"/>
            <a:ext cx="13244274" cy="950119"/>
          </a:xfrm>
          <a:prstGeom prst="rect">
            <a:avLst/>
          </a:prstGeom>
          <a:noFill/>
          <a:ln/>
        </p:spPr>
        <p:txBody>
          <a:bodyPr wrap="squar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The implementation of our 3D Virtual Trial Room has had a significant positive impact on our eCommerce platform's performance. By addressing key pain points in the online shopping experience, we've seen remarkable improvements in various business metrics. The feature has not only enhanced customer satisfaction but has also contributed to tangible financial benefits for the company.</a:t>
            </a:r>
            <a:endParaRPr lang="en-US" sz="1550" dirty="0"/>
          </a:p>
        </p:txBody>
      </p:sp>
      <p:sp>
        <p:nvSpPr>
          <p:cNvPr id="4" name="Text 2"/>
          <p:cNvSpPr/>
          <p:nvPr/>
        </p:nvSpPr>
        <p:spPr>
          <a:xfrm>
            <a:off x="693063" y="3500557"/>
            <a:ext cx="13244274" cy="950119"/>
          </a:xfrm>
          <a:prstGeom prst="rect">
            <a:avLst/>
          </a:prstGeom>
          <a:noFill/>
          <a:ln/>
        </p:spPr>
        <p:txBody>
          <a:bodyPr wrap="squar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One of the most notable outcomes has been the substantial reduction in return rates. By providing customers with a more accurate representation of how clothing items will look and fit, we've empowered them to make more informed purchasing decisions. This has led to fewer returns due to size or style mismatches, resulting in significant cost savings for the business.</a:t>
            </a:r>
            <a:endParaRPr lang="en-US" sz="1550" dirty="0"/>
          </a:p>
        </p:txBody>
      </p:sp>
      <p:sp>
        <p:nvSpPr>
          <p:cNvPr id="5" name="Shape 3"/>
          <p:cNvSpPr/>
          <p:nvPr/>
        </p:nvSpPr>
        <p:spPr>
          <a:xfrm>
            <a:off x="693063" y="4673441"/>
            <a:ext cx="13244274" cy="2862024"/>
          </a:xfrm>
          <a:prstGeom prst="roundRect">
            <a:avLst>
              <a:gd name="adj" fmla="val 2906"/>
            </a:avLst>
          </a:prstGeom>
          <a:noFill/>
          <a:ln w="7620">
            <a:solidFill>
              <a:srgbClr val="FFFFFF">
                <a:alpha val="24000"/>
              </a:srgbClr>
            </a:solidFill>
            <a:prstDash val="solid"/>
          </a:ln>
        </p:spPr>
      </p:sp>
      <p:sp>
        <p:nvSpPr>
          <p:cNvPr id="6" name="Shape 4"/>
          <p:cNvSpPr/>
          <p:nvPr/>
        </p:nvSpPr>
        <p:spPr>
          <a:xfrm>
            <a:off x="700683" y="4681061"/>
            <a:ext cx="13229034" cy="569357"/>
          </a:xfrm>
          <a:prstGeom prst="rect">
            <a:avLst/>
          </a:prstGeom>
          <a:solidFill>
            <a:srgbClr val="FFFFFF">
              <a:alpha val="4000"/>
            </a:srgbClr>
          </a:solidFill>
          <a:ln/>
        </p:spPr>
      </p:sp>
      <p:sp>
        <p:nvSpPr>
          <p:cNvPr id="7" name="Text 5"/>
          <p:cNvSpPr/>
          <p:nvPr/>
        </p:nvSpPr>
        <p:spPr>
          <a:xfrm>
            <a:off x="898922" y="4807387"/>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Metric</a:t>
            </a:r>
            <a:endParaRPr lang="en-US" sz="1550" dirty="0"/>
          </a:p>
        </p:txBody>
      </p:sp>
      <p:sp>
        <p:nvSpPr>
          <p:cNvPr id="8" name="Text 6"/>
          <p:cNvSpPr/>
          <p:nvPr/>
        </p:nvSpPr>
        <p:spPr>
          <a:xfrm>
            <a:off x="4209931" y="4807387"/>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Before Virtual Trial Room</a:t>
            </a:r>
            <a:endParaRPr lang="en-US" sz="1550" dirty="0"/>
          </a:p>
        </p:txBody>
      </p:sp>
      <p:sp>
        <p:nvSpPr>
          <p:cNvPr id="9" name="Text 7"/>
          <p:cNvSpPr/>
          <p:nvPr/>
        </p:nvSpPr>
        <p:spPr>
          <a:xfrm>
            <a:off x="7517130" y="4807387"/>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After Virtual Trial Room</a:t>
            </a:r>
            <a:endParaRPr lang="en-US" sz="1550" dirty="0"/>
          </a:p>
        </p:txBody>
      </p:sp>
      <p:sp>
        <p:nvSpPr>
          <p:cNvPr id="10" name="Text 8"/>
          <p:cNvSpPr/>
          <p:nvPr/>
        </p:nvSpPr>
        <p:spPr>
          <a:xfrm>
            <a:off x="10824329" y="4807387"/>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Improvement</a:t>
            </a:r>
            <a:endParaRPr lang="en-US" sz="1550" dirty="0"/>
          </a:p>
        </p:txBody>
      </p:sp>
      <p:sp>
        <p:nvSpPr>
          <p:cNvPr id="11" name="Shape 9"/>
          <p:cNvSpPr/>
          <p:nvPr/>
        </p:nvSpPr>
        <p:spPr>
          <a:xfrm>
            <a:off x="700683" y="5250418"/>
            <a:ext cx="13229034" cy="569357"/>
          </a:xfrm>
          <a:prstGeom prst="rect">
            <a:avLst/>
          </a:prstGeom>
          <a:solidFill>
            <a:srgbClr val="000000">
              <a:alpha val="4000"/>
            </a:srgbClr>
          </a:solidFill>
          <a:ln/>
        </p:spPr>
      </p:sp>
      <p:sp>
        <p:nvSpPr>
          <p:cNvPr id="12" name="Text 10"/>
          <p:cNvSpPr/>
          <p:nvPr/>
        </p:nvSpPr>
        <p:spPr>
          <a:xfrm>
            <a:off x="898922" y="5376743"/>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Return Rate</a:t>
            </a:r>
            <a:endParaRPr lang="en-US" sz="1550" dirty="0"/>
          </a:p>
        </p:txBody>
      </p:sp>
      <p:sp>
        <p:nvSpPr>
          <p:cNvPr id="13" name="Text 11"/>
          <p:cNvSpPr/>
          <p:nvPr/>
        </p:nvSpPr>
        <p:spPr>
          <a:xfrm>
            <a:off x="4209931" y="5376743"/>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25%</a:t>
            </a:r>
            <a:endParaRPr lang="en-US" sz="1550" dirty="0"/>
          </a:p>
        </p:txBody>
      </p:sp>
      <p:sp>
        <p:nvSpPr>
          <p:cNvPr id="14" name="Text 12"/>
          <p:cNvSpPr/>
          <p:nvPr/>
        </p:nvSpPr>
        <p:spPr>
          <a:xfrm>
            <a:off x="7517130" y="5376743"/>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15%</a:t>
            </a:r>
            <a:endParaRPr lang="en-US" sz="1550" dirty="0"/>
          </a:p>
        </p:txBody>
      </p:sp>
      <p:sp>
        <p:nvSpPr>
          <p:cNvPr id="15" name="Text 13"/>
          <p:cNvSpPr/>
          <p:nvPr/>
        </p:nvSpPr>
        <p:spPr>
          <a:xfrm>
            <a:off x="10824329" y="5376743"/>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40% Decrease</a:t>
            </a:r>
            <a:endParaRPr lang="en-US" sz="1550" dirty="0"/>
          </a:p>
        </p:txBody>
      </p:sp>
      <p:sp>
        <p:nvSpPr>
          <p:cNvPr id="16" name="Shape 14"/>
          <p:cNvSpPr/>
          <p:nvPr/>
        </p:nvSpPr>
        <p:spPr>
          <a:xfrm>
            <a:off x="700683" y="5819775"/>
            <a:ext cx="13229034" cy="569357"/>
          </a:xfrm>
          <a:prstGeom prst="rect">
            <a:avLst/>
          </a:prstGeom>
          <a:solidFill>
            <a:srgbClr val="FFFFFF">
              <a:alpha val="4000"/>
            </a:srgbClr>
          </a:solidFill>
          <a:ln/>
        </p:spPr>
      </p:sp>
      <p:sp>
        <p:nvSpPr>
          <p:cNvPr id="17" name="Text 15"/>
          <p:cNvSpPr/>
          <p:nvPr/>
        </p:nvSpPr>
        <p:spPr>
          <a:xfrm>
            <a:off x="898922" y="5946100"/>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Conversion Rate</a:t>
            </a:r>
            <a:endParaRPr lang="en-US" sz="1550" dirty="0"/>
          </a:p>
        </p:txBody>
      </p:sp>
      <p:sp>
        <p:nvSpPr>
          <p:cNvPr id="18" name="Text 16"/>
          <p:cNvSpPr/>
          <p:nvPr/>
        </p:nvSpPr>
        <p:spPr>
          <a:xfrm>
            <a:off x="4209931" y="5946100"/>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3.2%</a:t>
            </a:r>
            <a:endParaRPr lang="en-US" sz="1550" dirty="0"/>
          </a:p>
        </p:txBody>
      </p:sp>
      <p:sp>
        <p:nvSpPr>
          <p:cNvPr id="19" name="Text 17"/>
          <p:cNvSpPr/>
          <p:nvPr/>
        </p:nvSpPr>
        <p:spPr>
          <a:xfrm>
            <a:off x="7517130" y="5946100"/>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4.8%</a:t>
            </a:r>
            <a:endParaRPr lang="en-US" sz="1550" dirty="0"/>
          </a:p>
        </p:txBody>
      </p:sp>
      <p:sp>
        <p:nvSpPr>
          <p:cNvPr id="20" name="Text 18"/>
          <p:cNvSpPr/>
          <p:nvPr/>
        </p:nvSpPr>
        <p:spPr>
          <a:xfrm>
            <a:off x="10824329" y="5946100"/>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50% Increase</a:t>
            </a:r>
            <a:endParaRPr lang="en-US" sz="1550" dirty="0"/>
          </a:p>
        </p:txBody>
      </p:sp>
      <p:sp>
        <p:nvSpPr>
          <p:cNvPr id="21" name="Shape 19"/>
          <p:cNvSpPr/>
          <p:nvPr/>
        </p:nvSpPr>
        <p:spPr>
          <a:xfrm>
            <a:off x="700683" y="6389132"/>
            <a:ext cx="13229034" cy="569357"/>
          </a:xfrm>
          <a:prstGeom prst="rect">
            <a:avLst/>
          </a:prstGeom>
          <a:solidFill>
            <a:srgbClr val="000000">
              <a:alpha val="4000"/>
            </a:srgbClr>
          </a:solidFill>
          <a:ln/>
        </p:spPr>
      </p:sp>
      <p:sp>
        <p:nvSpPr>
          <p:cNvPr id="22" name="Text 20"/>
          <p:cNvSpPr/>
          <p:nvPr/>
        </p:nvSpPr>
        <p:spPr>
          <a:xfrm>
            <a:off x="898922" y="6515457"/>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Average Order Value</a:t>
            </a:r>
            <a:endParaRPr lang="en-US" sz="1550" dirty="0"/>
          </a:p>
        </p:txBody>
      </p:sp>
      <p:sp>
        <p:nvSpPr>
          <p:cNvPr id="23" name="Text 21"/>
          <p:cNvSpPr/>
          <p:nvPr/>
        </p:nvSpPr>
        <p:spPr>
          <a:xfrm>
            <a:off x="4209931" y="6515457"/>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$85</a:t>
            </a:r>
            <a:endParaRPr lang="en-US" sz="1550" dirty="0"/>
          </a:p>
        </p:txBody>
      </p:sp>
      <p:sp>
        <p:nvSpPr>
          <p:cNvPr id="24" name="Text 22"/>
          <p:cNvSpPr/>
          <p:nvPr/>
        </p:nvSpPr>
        <p:spPr>
          <a:xfrm>
            <a:off x="7517130" y="6515457"/>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$110</a:t>
            </a:r>
            <a:endParaRPr lang="en-US" sz="1550" dirty="0"/>
          </a:p>
        </p:txBody>
      </p:sp>
      <p:sp>
        <p:nvSpPr>
          <p:cNvPr id="25" name="Text 23"/>
          <p:cNvSpPr/>
          <p:nvPr/>
        </p:nvSpPr>
        <p:spPr>
          <a:xfrm>
            <a:off x="10824329" y="6515457"/>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29% Increase</a:t>
            </a:r>
            <a:endParaRPr lang="en-US" sz="1550" dirty="0"/>
          </a:p>
        </p:txBody>
      </p:sp>
      <p:sp>
        <p:nvSpPr>
          <p:cNvPr id="26" name="Shape 24"/>
          <p:cNvSpPr/>
          <p:nvPr/>
        </p:nvSpPr>
        <p:spPr>
          <a:xfrm>
            <a:off x="700683" y="6958489"/>
            <a:ext cx="13229034" cy="569357"/>
          </a:xfrm>
          <a:prstGeom prst="rect">
            <a:avLst/>
          </a:prstGeom>
          <a:solidFill>
            <a:srgbClr val="FFFFFF">
              <a:alpha val="4000"/>
            </a:srgbClr>
          </a:solidFill>
          <a:ln/>
        </p:spPr>
      </p:sp>
      <p:sp>
        <p:nvSpPr>
          <p:cNvPr id="27" name="Text 25"/>
          <p:cNvSpPr/>
          <p:nvPr/>
        </p:nvSpPr>
        <p:spPr>
          <a:xfrm>
            <a:off x="898922" y="7084814"/>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Customer Satisfaction Score</a:t>
            </a:r>
            <a:endParaRPr lang="en-US" sz="1550" dirty="0"/>
          </a:p>
        </p:txBody>
      </p:sp>
      <p:sp>
        <p:nvSpPr>
          <p:cNvPr id="28" name="Text 26"/>
          <p:cNvSpPr/>
          <p:nvPr/>
        </p:nvSpPr>
        <p:spPr>
          <a:xfrm>
            <a:off x="4209931" y="7084814"/>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7.5/10</a:t>
            </a:r>
            <a:endParaRPr lang="en-US" sz="1550" dirty="0"/>
          </a:p>
        </p:txBody>
      </p:sp>
      <p:sp>
        <p:nvSpPr>
          <p:cNvPr id="29" name="Text 27"/>
          <p:cNvSpPr/>
          <p:nvPr/>
        </p:nvSpPr>
        <p:spPr>
          <a:xfrm>
            <a:off x="7517130" y="7084814"/>
            <a:ext cx="290357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9.2/10</a:t>
            </a:r>
            <a:endParaRPr lang="en-US" sz="1550" dirty="0"/>
          </a:p>
        </p:txBody>
      </p:sp>
      <p:sp>
        <p:nvSpPr>
          <p:cNvPr id="30" name="Text 28"/>
          <p:cNvSpPr/>
          <p:nvPr/>
        </p:nvSpPr>
        <p:spPr>
          <a:xfrm>
            <a:off x="10824329" y="7084814"/>
            <a:ext cx="2907387" cy="316706"/>
          </a:xfrm>
          <a:prstGeom prst="rect">
            <a:avLst/>
          </a:prstGeom>
          <a:noFill/>
          <a:ln/>
        </p:spPr>
        <p:txBody>
          <a:bodyPr wrap="none" lIns="0" tIns="0" rIns="0" bIns="0" rtlCol="0" anchor="t"/>
          <a:lstStyle/>
          <a:p>
            <a:pPr indent="0" marL="0">
              <a:lnSpc>
                <a:spcPts val="2450"/>
              </a:lnSpc>
              <a:buNone/>
            </a:pPr>
            <a:r>
              <a:rPr lang="en-US" sz="1550" dirty="0">
                <a:solidFill>
                  <a:srgbClr val="EBECEF"/>
                </a:solidFill>
                <a:latin typeface="Epilogue" pitchFamily="34" charset="0"/>
                <a:ea typeface="Epilogue" pitchFamily="34" charset="-122"/>
                <a:cs typeface="Epilogue" pitchFamily="34" charset="-120"/>
              </a:rPr>
              <a:t>23% Increase</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79252" y="533638"/>
            <a:ext cx="13271897" cy="1212771"/>
          </a:xfrm>
          <a:prstGeom prst="rect">
            <a:avLst/>
          </a:prstGeom>
          <a:noFill/>
          <a:ln/>
        </p:spPr>
        <p:txBody>
          <a:bodyPr wrap="square" lIns="0" tIns="0" rIns="0" bIns="0" rtlCol="0" anchor="t"/>
          <a:lstStyle/>
          <a:p>
            <a:pPr indent="0" marL="0">
              <a:lnSpc>
                <a:spcPts val="4750"/>
              </a:lnSpc>
              <a:buNone/>
            </a:pPr>
            <a:r>
              <a:rPr lang="en-US" sz="3800" dirty="0">
                <a:solidFill>
                  <a:srgbClr val="000000"/>
                </a:solidFill>
                <a:latin typeface="Fraunces Medium" pitchFamily="34" charset="0"/>
                <a:ea typeface="Fraunces Medium" pitchFamily="34" charset="-122"/>
                <a:cs typeface="Fraunces Medium" pitchFamily="34" charset="-120"/>
              </a:rPr>
              <a:t>Lessons Learned: Navigating the Complexities of Product Development</a:t>
            </a:r>
            <a:endParaRPr lang="en-US" sz="3800" dirty="0"/>
          </a:p>
        </p:txBody>
      </p:sp>
      <p:sp>
        <p:nvSpPr>
          <p:cNvPr id="3" name="Text 1"/>
          <p:cNvSpPr/>
          <p:nvPr/>
        </p:nvSpPr>
        <p:spPr>
          <a:xfrm>
            <a:off x="679252" y="2134553"/>
            <a:ext cx="13271897" cy="1242060"/>
          </a:xfrm>
          <a:prstGeom prst="rect">
            <a:avLst/>
          </a:prstGeom>
          <a:noFill/>
          <a:ln/>
        </p:spPr>
        <p:txBody>
          <a:bodyPr wrap="square" lIns="0" tIns="0" rIns="0" bIns="0" rtlCol="0" anchor="t"/>
          <a:lstStyle/>
          <a:p>
            <a:pPr indent="0" marL="0">
              <a:lnSpc>
                <a:spcPts val="2400"/>
              </a:lnSpc>
              <a:buNone/>
            </a:pPr>
            <a:r>
              <a:rPr lang="en-US" sz="1500" dirty="0">
                <a:solidFill>
                  <a:srgbClr val="000000"/>
                </a:solidFill>
                <a:latin typeface="Epilogue" pitchFamily="34" charset="0"/>
                <a:ea typeface="Epilogue" pitchFamily="34" charset="-122"/>
                <a:cs typeface="Epilogue" pitchFamily="34" charset="-120"/>
              </a:rPr>
              <a:t>The journey of developing and implementing the 3D Virtual Trial Room was filled with valuable lessons that have shaped our approach to product management and innovation. One of the most significant takeaways was the importance of cross-functional collaboration. The success of this project relied heavily on seamless cooperation between our design, engineering, and data science teams, as well as close partnerships with our clothing suppliers.</a:t>
            </a:r>
            <a:endParaRPr lang="en-US" sz="1500" dirty="0"/>
          </a:p>
        </p:txBody>
      </p:sp>
      <p:sp>
        <p:nvSpPr>
          <p:cNvPr id="4" name="Text 2"/>
          <p:cNvSpPr/>
          <p:nvPr/>
        </p:nvSpPr>
        <p:spPr>
          <a:xfrm>
            <a:off x="679252" y="3594854"/>
            <a:ext cx="13271897" cy="931545"/>
          </a:xfrm>
          <a:prstGeom prst="rect">
            <a:avLst/>
          </a:prstGeom>
          <a:noFill/>
          <a:ln/>
        </p:spPr>
        <p:txBody>
          <a:bodyPr wrap="square" lIns="0" tIns="0" rIns="0" bIns="0" rtlCol="0" anchor="t"/>
          <a:lstStyle/>
          <a:p>
            <a:pPr indent="0" marL="0">
              <a:lnSpc>
                <a:spcPts val="2400"/>
              </a:lnSpc>
              <a:buNone/>
            </a:pPr>
            <a:r>
              <a:rPr lang="en-US" sz="1500" dirty="0">
                <a:solidFill>
                  <a:srgbClr val="000000"/>
                </a:solidFill>
                <a:latin typeface="Epilogue" pitchFamily="34" charset="0"/>
                <a:ea typeface="Epilogue" pitchFamily="34" charset="-122"/>
                <a:cs typeface="Epilogue" pitchFamily="34" charset="-120"/>
              </a:rPr>
              <a:t>We also learned the value of rapid prototyping and iterative development. By releasing early versions of the feature to a limited user base, we were able to gather crucial feedback and make necessary adjustments before the full launch. This approach allowed us to identify and address potential issues early in the development process, saving time and resources in the long run.</a:t>
            </a:r>
            <a:endParaRPr lang="en-US" sz="1500" dirty="0"/>
          </a:p>
        </p:txBody>
      </p:sp>
      <p:pic>
        <p:nvPicPr>
          <p:cNvPr id="5" name="Image 0" descr="preencoded.png">    </p:cNvPr>
          <p:cNvPicPr>
            <a:picLocks noChangeAspect="1"/>
          </p:cNvPicPr>
          <p:nvPr/>
        </p:nvPicPr>
        <p:blipFill>
          <a:blip r:embed="rId1"/>
          <a:stretch>
            <a:fillRect/>
          </a:stretch>
        </p:blipFill>
        <p:spPr>
          <a:xfrm>
            <a:off x="679252" y="4744641"/>
            <a:ext cx="485180" cy="485180"/>
          </a:xfrm>
          <a:prstGeom prst="rect">
            <a:avLst/>
          </a:prstGeom>
        </p:spPr>
      </p:pic>
      <p:sp>
        <p:nvSpPr>
          <p:cNvPr id="6" name="Text 3"/>
          <p:cNvSpPr/>
          <p:nvPr/>
        </p:nvSpPr>
        <p:spPr>
          <a:xfrm>
            <a:off x="679252" y="5423892"/>
            <a:ext cx="3099554" cy="606504"/>
          </a:xfrm>
          <a:prstGeom prst="rect">
            <a:avLst/>
          </a:prstGeom>
          <a:noFill/>
          <a:ln/>
        </p:spPr>
        <p:txBody>
          <a:bodyPr wrap="square" lIns="0" tIns="0" rIns="0" bIns="0" rtlCol="0" anchor="t"/>
          <a:lstStyle/>
          <a:p>
            <a:pPr algn="l" indent="0" marL="0">
              <a:lnSpc>
                <a:spcPts val="2350"/>
              </a:lnSpc>
              <a:buNone/>
            </a:pPr>
            <a:r>
              <a:rPr lang="en-US" sz="1900" dirty="0">
                <a:solidFill>
                  <a:srgbClr val="000000"/>
                </a:solidFill>
                <a:latin typeface="Fraunces Medium" pitchFamily="34" charset="0"/>
                <a:ea typeface="Fraunces Medium" pitchFamily="34" charset="-122"/>
                <a:cs typeface="Fraunces Medium" pitchFamily="34" charset="-120"/>
              </a:rPr>
              <a:t>Cross-Functional Teamwork</a:t>
            </a:r>
            <a:endParaRPr lang="en-US" sz="1900" dirty="0"/>
          </a:p>
        </p:txBody>
      </p:sp>
      <p:sp>
        <p:nvSpPr>
          <p:cNvPr id="7" name="Text 4"/>
          <p:cNvSpPr/>
          <p:nvPr/>
        </p:nvSpPr>
        <p:spPr>
          <a:xfrm>
            <a:off x="679252" y="6146840"/>
            <a:ext cx="3099554" cy="1552575"/>
          </a:xfrm>
          <a:prstGeom prst="rect">
            <a:avLst/>
          </a:prstGeom>
          <a:noFill/>
          <a:ln/>
        </p:spPr>
        <p:txBody>
          <a:bodyPr wrap="square" lIns="0" tIns="0" rIns="0" bIns="0" rtlCol="0" anchor="t"/>
          <a:lstStyle/>
          <a:p>
            <a:pPr algn="l" indent="0" marL="0">
              <a:lnSpc>
                <a:spcPts val="2400"/>
              </a:lnSpc>
              <a:buNone/>
            </a:pPr>
            <a:r>
              <a:rPr lang="en-US" sz="1500" dirty="0">
                <a:solidFill>
                  <a:srgbClr val="000000"/>
                </a:solidFill>
                <a:latin typeface="Epilogue" pitchFamily="34" charset="0"/>
                <a:ea typeface="Epilogue" pitchFamily="34" charset="-122"/>
                <a:cs typeface="Epilogue" pitchFamily="34" charset="-120"/>
              </a:rPr>
              <a:t>Fostering strong collaboration between different departments was key to overcoming technical and design challenges.</a:t>
            </a:r>
            <a:endParaRPr lang="en-US" sz="1500" dirty="0"/>
          </a:p>
        </p:txBody>
      </p:sp>
      <p:pic>
        <p:nvPicPr>
          <p:cNvPr id="8" name="Image 1" descr="preencoded.png">    </p:cNvPr>
          <p:cNvPicPr>
            <a:picLocks noChangeAspect="1"/>
          </p:cNvPicPr>
          <p:nvPr/>
        </p:nvPicPr>
        <p:blipFill>
          <a:blip r:embed="rId2"/>
          <a:stretch>
            <a:fillRect/>
          </a:stretch>
        </p:blipFill>
        <p:spPr>
          <a:xfrm>
            <a:off x="4069913" y="4744641"/>
            <a:ext cx="485180" cy="485180"/>
          </a:xfrm>
          <a:prstGeom prst="rect">
            <a:avLst/>
          </a:prstGeom>
        </p:spPr>
      </p:pic>
      <p:sp>
        <p:nvSpPr>
          <p:cNvPr id="9" name="Text 5"/>
          <p:cNvSpPr/>
          <p:nvPr/>
        </p:nvSpPr>
        <p:spPr>
          <a:xfrm>
            <a:off x="4069913" y="5423892"/>
            <a:ext cx="2425898" cy="303252"/>
          </a:xfrm>
          <a:prstGeom prst="rect">
            <a:avLst/>
          </a:prstGeom>
          <a:noFill/>
          <a:ln/>
        </p:spPr>
        <p:txBody>
          <a:bodyPr wrap="none" lIns="0" tIns="0" rIns="0" bIns="0" rtlCol="0" anchor="t"/>
          <a:lstStyle/>
          <a:p>
            <a:pPr algn="l" indent="0" marL="0">
              <a:lnSpc>
                <a:spcPts val="2350"/>
              </a:lnSpc>
              <a:buNone/>
            </a:pPr>
            <a:r>
              <a:rPr lang="en-US" sz="1900" dirty="0">
                <a:solidFill>
                  <a:srgbClr val="000000"/>
                </a:solidFill>
                <a:latin typeface="Fraunces Medium" pitchFamily="34" charset="0"/>
                <a:ea typeface="Fraunces Medium" pitchFamily="34" charset="-122"/>
                <a:cs typeface="Fraunces Medium" pitchFamily="34" charset="-120"/>
              </a:rPr>
              <a:t>Rapid Prototyping</a:t>
            </a:r>
            <a:endParaRPr lang="en-US" sz="1900" dirty="0"/>
          </a:p>
        </p:txBody>
      </p:sp>
      <p:sp>
        <p:nvSpPr>
          <p:cNvPr id="10" name="Text 6"/>
          <p:cNvSpPr/>
          <p:nvPr/>
        </p:nvSpPr>
        <p:spPr>
          <a:xfrm>
            <a:off x="4069913" y="5843588"/>
            <a:ext cx="3099673" cy="1552575"/>
          </a:xfrm>
          <a:prstGeom prst="rect">
            <a:avLst/>
          </a:prstGeom>
          <a:noFill/>
          <a:ln/>
        </p:spPr>
        <p:txBody>
          <a:bodyPr wrap="square" lIns="0" tIns="0" rIns="0" bIns="0" rtlCol="0" anchor="t"/>
          <a:lstStyle/>
          <a:p>
            <a:pPr algn="l" indent="0" marL="0">
              <a:lnSpc>
                <a:spcPts val="2400"/>
              </a:lnSpc>
              <a:buNone/>
            </a:pPr>
            <a:r>
              <a:rPr lang="en-US" sz="1500" dirty="0">
                <a:solidFill>
                  <a:srgbClr val="000000"/>
                </a:solidFill>
                <a:latin typeface="Epilogue" pitchFamily="34" charset="0"/>
                <a:ea typeface="Epilogue" pitchFamily="34" charset="-122"/>
                <a:cs typeface="Epilogue" pitchFamily="34" charset="-120"/>
              </a:rPr>
              <a:t>Early prototypes and beta testing allowed us to iterate quickly and refine the user experience based on real feedback.</a:t>
            </a:r>
            <a:endParaRPr lang="en-US" sz="1500" dirty="0"/>
          </a:p>
        </p:txBody>
      </p:sp>
      <p:pic>
        <p:nvPicPr>
          <p:cNvPr id="11" name="Image 2" descr="preencoded.png">    </p:cNvPr>
          <p:cNvPicPr>
            <a:picLocks noChangeAspect="1"/>
          </p:cNvPicPr>
          <p:nvPr/>
        </p:nvPicPr>
        <p:blipFill>
          <a:blip r:embed="rId3"/>
          <a:stretch>
            <a:fillRect/>
          </a:stretch>
        </p:blipFill>
        <p:spPr>
          <a:xfrm>
            <a:off x="7460694" y="4744641"/>
            <a:ext cx="485180" cy="485180"/>
          </a:xfrm>
          <a:prstGeom prst="rect">
            <a:avLst/>
          </a:prstGeom>
        </p:spPr>
      </p:pic>
      <p:sp>
        <p:nvSpPr>
          <p:cNvPr id="12" name="Text 7"/>
          <p:cNvSpPr/>
          <p:nvPr/>
        </p:nvSpPr>
        <p:spPr>
          <a:xfrm>
            <a:off x="7460694" y="5423892"/>
            <a:ext cx="2615565" cy="303252"/>
          </a:xfrm>
          <a:prstGeom prst="rect">
            <a:avLst/>
          </a:prstGeom>
          <a:noFill/>
          <a:ln/>
        </p:spPr>
        <p:txBody>
          <a:bodyPr wrap="none" lIns="0" tIns="0" rIns="0" bIns="0" rtlCol="0" anchor="t"/>
          <a:lstStyle/>
          <a:p>
            <a:pPr algn="l" indent="0" marL="0">
              <a:lnSpc>
                <a:spcPts val="2350"/>
              </a:lnSpc>
              <a:buNone/>
            </a:pPr>
            <a:r>
              <a:rPr lang="en-US" sz="1900" dirty="0">
                <a:solidFill>
                  <a:srgbClr val="000000"/>
                </a:solidFill>
                <a:latin typeface="Fraunces Medium" pitchFamily="34" charset="0"/>
                <a:ea typeface="Fraunces Medium" pitchFamily="34" charset="-122"/>
                <a:cs typeface="Fraunces Medium" pitchFamily="34" charset="-120"/>
              </a:rPr>
              <a:t>Data-Driven Decisions</a:t>
            </a:r>
            <a:endParaRPr lang="en-US" sz="1900" dirty="0"/>
          </a:p>
        </p:txBody>
      </p:sp>
      <p:sp>
        <p:nvSpPr>
          <p:cNvPr id="13" name="Text 8"/>
          <p:cNvSpPr/>
          <p:nvPr/>
        </p:nvSpPr>
        <p:spPr>
          <a:xfrm>
            <a:off x="7460694" y="5843588"/>
            <a:ext cx="3099673" cy="1242060"/>
          </a:xfrm>
          <a:prstGeom prst="rect">
            <a:avLst/>
          </a:prstGeom>
          <a:noFill/>
          <a:ln/>
        </p:spPr>
        <p:txBody>
          <a:bodyPr wrap="square" lIns="0" tIns="0" rIns="0" bIns="0" rtlCol="0" anchor="t"/>
          <a:lstStyle/>
          <a:p>
            <a:pPr algn="l" indent="0" marL="0">
              <a:lnSpc>
                <a:spcPts val="2400"/>
              </a:lnSpc>
              <a:buNone/>
            </a:pPr>
            <a:r>
              <a:rPr lang="en-US" sz="1500" dirty="0">
                <a:solidFill>
                  <a:srgbClr val="000000"/>
                </a:solidFill>
                <a:latin typeface="Epilogue" pitchFamily="34" charset="0"/>
                <a:ea typeface="Epilogue" pitchFamily="34" charset="-122"/>
                <a:cs typeface="Epilogue" pitchFamily="34" charset="-120"/>
              </a:rPr>
              <a:t>Leveraging user data and analytics guided our product development and helped prioritize features.</a:t>
            </a:r>
            <a:endParaRPr lang="en-US" sz="1500" dirty="0"/>
          </a:p>
        </p:txBody>
      </p:sp>
      <p:pic>
        <p:nvPicPr>
          <p:cNvPr id="14" name="Image 3" descr="preencoded.png">    </p:cNvPr>
          <p:cNvPicPr>
            <a:picLocks noChangeAspect="1"/>
          </p:cNvPicPr>
          <p:nvPr/>
        </p:nvPicPr>
        <p:blipFill>
          <a:blip r:embed="rId4"/>
          <a:stretch>
            <a:fillRect/>
          </a:stretch>
        </p:blipFill>
        <p:spPr>
          <a:xfrm>
            <a:off x="10851475" y="4744641"/>
            <a:ext cx="485180" cy="485180"/>
          </a:xfrm>
          <a:prstGeom prst="rect">
            <a:avLst/>
          </a:prstGeom>
        </p:spPr>
      </p:pic>
      <p:sp>
        <p:nvSpPr>
          <p:cNvPr id="15" name="Text 9"/>
          <p:cNvSpPr/>
          <p:nvPr/>
        </p:nvSpPr>
        <p:spPr>
          <a:xfrm>
            <a:off x="10851475" y="5423892"/>
            <a:ext cx="3023235" cy="303252"/>
          </a:xfrm>
          <a:prstGeom prst="rect">
            <a:avLst/>
          </a:prstGeom>
          <a:noFill/>
          <a:ln/>
        </p:spPr>
        <p:txBody>
          <a:bodyPr wrap="none" lIns="0" tIns="0" rIns="0" bIns="0" rtlCol="0" anchor="t"/>
          <a:lstStyle/>
          <a:p>
            <a:pPr algn="l" indent="0" marL="0">
              <a:lnSpc>
                <a:spcPts val="2350"/>
              </a:lnSpc>
              <a:buNone/>
            </a:pPr>
            <a:r>
              <a:rPr lang="en-US" sz="1900" dirty="0">
                <a:solidFill>
                  <a:srgbClr val="000000"/>
                </a:solidFill>
                <a:latin typeface="Fraunces Medium" pitchFamily="34" charset="0"/>
                <a:ea typeface="Fraunces Medium" pitchFamily="34" charset="-122"/>
                <a:cs typeface="Fraunces Medium" pitchFamily="34" charset="-120"/>
              </a:rPr>
              <a:t>Scalability Considerations</a:t>
            </a:r>
            <a:endParaRPr lang="en-US" sz="1900" dirty="0"/>
          </a:p>
        </p:txBody>
      </p:sp>
      <p:sp>
        <p:nvSpPr>
          <p:cNvPr id="16" name="Text 10"/>
          <p:cNvSpPr/>
          <p:nvPr/>
        </p:nvSpPr>
        <p:spPr>
          <a:xfrm>
            <a:off x="10851475" y="5843588"/>
            <a:ext cx="3099673" cy="1552575"/>
          </a:xfrm>
          <a:prstGeom prst="rect">
            <a:avLst/>
          </a:prstGeom>
          <a:noFill/>
          <a:ln/>
        </p:spPr>
        <p:txBody>
          <a:bodyPr wrap="square" lIns="0" tIns="0" rIns="0" bIns="0" rtlCol="0" anchor="t"/>
          <a:lstStyle/>
          <a:p>
            <a:pPr algn="l" indent="0" marL="0">
              <a:lnSpc>
                <a:spcPts val="2400"/>
              </a:lnSpc>
              <a:buNone/>
            </a:pPr>
            <a:r>
              <a:rPr lang="en-US" sz="1500" dirty="0">
                <a:solidFill>
                  <a:srgbClr val="000000"/>
                </a:solidFill>
                <a:latin typeface="Epilogue" pitchFamily="34" charset="0"/>
                <a:ea typeface="Epilogue" pitchFamily="34" charset="-122"/>
                <a:cs typeface="Epilogue" pitchFamily="34" charset="-120"/>
              </a:rPr>
              <a:t>Designing for scale from the outset ensured our solution could handle growing user demand and expanding product catalogs.</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2024-10-25T19:15:30Z</dcterms:created>
  <dcterms:modified xsi:type="dcterms:W3CDTF">2024-10-25T19:15:30Z</dcterms:modified>
</cp:coreProperties>
</file>