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23"/>
  </p:notes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esktop\ipl_task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esktop\ipl_task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esktop\ipl_task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esktop\ipl_task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Economical Bowlers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A Kumble</c:v>
              </c:pt>
              <c:pt idx="1">
                <c:v>DL Vettori</c:v>
              </c:pt>
              <c:pt idx="2">
                <c:v>DW Steyn</c:v>
              </c:pt>
              <c:pt idx="3">
                <c:v>J Botha</c:v>
              </c:pt>
              <c:pt idx="4">
                <c:v>M Muralitharan</c:v>
              </c:pt>
              <c:pt idx="5">
                <c:v>R Ashwin</c:v>
              </c:pt>
              <c:pt idx="6">
                <c:v>R Sharma</c:v>
              </c:pt>
              <c:pt idx="7">
                <c:v>Rashid Khan</c:v>
              </c:pt>
              <c:pt idx="8">
                <c:v>SP Narine</c:v>
              </c:pt>
              <c:pt idx="9">
                <c:v>Washington Sundar</c:v>
              </c:pt>
            </c:strLit>
          </c:cat>
          <c:val>
            <c:numLit>
              <c:formatCode>General</c:formatCode>
              <c:ptCount val="10"/>
              <c:pt idx="0">
                <c:v>6.73</c:v>
              </c:pt>
              <c:pt idx="1">
                <c:v>6.9</c:v>
              </c:pt>
              <c:pt idx="2">
                <c:v>7.06</c:v>
              </c:pt>
              <c:pt idx="3">
                <c:v>7.07</c:v>
              </c:pt>
              <c:pt idx="4">
                <c:v>6.9</c:v>
              </c:pt>
              <c:pt idx="5">
                <c:v>6.97</c:v>
              </c:pt>
              <c:pt idx="6">
                <c:v>7.11</c:v>
              </c:pt>
              <c:pt idx="7">
                <c:v>6.39</c:v>
              </c:pt>
              <c:pt idx="8">
                <c:v>6.91</c:v>
              </c:pt>
              <c:pt idx="9">
                <c:v>6.94</c:v>
              </c:pt>
            </c:numLit>
          </c:val>
          <c:extLst>
            <c:ext xmlns:c16="http://schemas.microsoft.com/office/drawing/2014/chart" uri="{C3380CC4-5D6E-409C-BE32-E72D297353CC}">
              <c16:uniqueId val="{00000000-1F10-4DB4-9838-802EA3061B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4122959"/>
        <c:axId val="1304124879"/>
      </c:barChart>
      <c:catAx>
        <c:axId val="130412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124879"/>
        <c:crosses val="autoZero"/>
        <c:auto val="1"/>
        <c:lblAlgn val="ctr"/>
        <c:lblOffset val="100"/>
        <c:noMultiLvlLbl val="0"/>
      </c:catAx>
      <c:valAx>
        <c:axId val="130412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412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Bowlers with Best Strike Rate</a:t>
            </a:r>
          </a:p>
        </c:rich>
      </c:tx>
      <c:layout>
        <c:manualLayout>
          <c:xMode val="edge"/>
          <c:yMode val="edge"/>
          <c:x val="0.2230387460410672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A Nehra</c:v>
              </c:pt>
              <c:pt idx="1">
                <c:v>AJ Tye</c:v>
              </c:pt>
              <c:pt idx="2">
                <c:v>DE Bollinger</c:v>
              </c:pt>
              <c:pt idx="3">
                <c:v>DJ Bravo</c:v>
              </c:pt>
              <c:pt idx="4">
                <c:v>Imran Tahir</c:v>
              </c:pt>
              <c:pt idx="5">
                <c:v>K Rabada</c:v>
              </c:pt>
              <c:pt idx="6">
                <c:v>KK Cooper</c:v>
              </c:pt>
              <c:pt idx="7">
                <c:v>MA Starc</c:v>
              </c:pt>
              <c:pt idx="8">
                <c:v>S Aravind</c:v>
              </c:pt>
              <c:pt idx="9">
                <c:v>SL Malinga</c:v>
              </c:pt>
            </c:strLit>
          </c:cat>
          <c:val>
            <c:numLit>
              <c:formatCode>General</c:formatCode>
              <c:ptCount val="10"/>
              <c:pt idx="0">
                <c:v>16.309999999999999</c:v>
              </c:pt>
              <c:pt idx="1">
                <c:v>14.33</c:v>
              </c:pt>
              <c:pt idx="2">
                <c:v>13.95</c:v>
              </c:pt>
              <c:pt idx="3">
                <c:v>16.260000000000002</c:v>
              </c:pt>
              <c:pt idx="4">
                <c:v>15.83</c:v>
              </c:pt>
              <c:pt idx="5">
                <c:v>12.73</c:v>
              </c:pt>
              <c:pt idx="6">
                <c:v>16.670000000000002</c:v>
              </c:pt>
              <c:pt idx="7">
                <c:v>15.69</c:v>
              </c:pt>
              <c:pt idx="8">
                <c:v>16.420000000000002</c:v>
              </c:pt>
              <c:pt idx="9">
                <c:v>15.82</c:v>
              </c:pt>
            </c:numLit>
          </c:val>
          <c:extLst>
            <c:ext xmlns:c16="http://schemas.microsoft.com/office/drawing/2014/chart" uri="{C3380CC4-5D6E-409C-BE32-E72D297353CC}">
              <c16:uniqueId val="{00000001-AB5A-4E06-8DEA-14A8B4FA00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0919183"/>
        <c:axId val="140919663"/>
      </c:barChart>
      <c:catAx>
        <c:axId val="14091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19663"/>
        <c:crosses val="autoZero"/>
        <c:auto val="1"/>
        <c:lblAlgn val="ctr"/>
        <c:lblOffset val="100"/>
        <c:noMultiLvlLbl val="0"/>
      </c:catAx>
      <c:valAx>
        <c:axId val="1409196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919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All Rounders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SQL_IPL_Visualization!$B$1</c:f>
              <c:strCache>
                <c:ptCount val="1"/>
                <c:pt idx="0">
                  <c:v>batsman_strike_rate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SQL_IPL_Visualization!$A$2:$A$11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YK Pathan</c:v>
                </c:pt>
                <c:pt idx="7">
                  <c:v>KH Pandya</c:v>
                </c:pt>
                <c:pt idx="8">
                  <c:v>JA Morkel</c:v>
                </c:pt>
                <c:pt idx="9">
                  <c:v>Harbhajan Singh</c:v>
                </c:pt>
              </c:strCache>
            </c:strRef>
          </c:cat>
          <c:val>
            <c:numRef>
              <c:f>SQL_IPL_Visualization!$B$2:$B$11</c:f>
              <c:numCache>
                <c:formatCode>0.00</c:formatCode>
                <c:ptCount val="10"/>
                <c:pt idx="0">
                  <c:v>182.33199999999999</c:v>
                </c:pt>
                <c:pt idx="1">
                  <c:v>164.273</c:v>
                </c:pt>
                <c:pt idx="2">
                  <c:v>159.268</c:v>
                </c:pt>
                <c:pt idx="3">
                  <c:v>154.67599999999999</c:v>
                </c:pt>
                <c:pt idx="4">
                  <c:v>150.11000000000001</c:v>
                </c:pt>
                <c:pt idx="5">
                  <c:v>149.876</c:v>
                </c:pt>
                <c:pt idx="6">
                  <c:v>142.97200000000001</c:v>
                </c:pt>
                <c:pt idx="7">
                  <c:v>142.44999999999999</c:v>
                </c:pt>
                <c:pt idx="8">
                  <c:v>141.983</c:v>
                </c:pt>
                <c:pt idx="9">
                  <c:v>138.167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A-46E4-ADD7-6E3450D8F593}"/>
            </c:ext>
          </c:extLst>
        </c:ser>
        <c:ser>
          <c:idx val="1"/>
          <c:order val="1"/>
          <c:tx>
            <c:strRef>
              <c:f>SQL_IPL_Visualization!$C$1</c:f>
              <c:strCache>
                <c:ptCount val="1"/>
                <c:pt idx="0">
                  <c:v>bowler_strike_rate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SQL_IPL_Visualization!$A$2:$A$11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YK Pathan</c:v>
                </c:pt>
                <c:pt idx="7">
                  <c:v>KH Pandya</c:v>
                </c:pt>
                <c:pt idx="8">
                  <c:v>JA Morkel</c:v>
                </c:pt>
                <c:pt idx="9">
                  <c:v>Harbhajan Singh</c:v>
                </c:pt>
              </c:strCache>
            </c:strRef>
          </c:cat>
          <c:val>
            <c:numRef>
              <c:f>SQL_IPL_Visualization!$C$2:$C$11</c:f>
              <c:numCache>
                <c:formatCode>0.00</c:formatCode>
                <c:ptCount val="10"/>
                <c:pt idx="0">
                  <c:v>17.209</c:v>
                </c:pt>
                <c:pt idx="1">
                  <c:v>19.489999999999998</c:v>
                </c:pt>
                <c:pt idx="2">
                  <c:v>19.378</c:v>
                </c:pt>
                <c:pt idx="3">
                  <c:v>27.3</c:v>
                </c:pt>
                <c:pt idx="4">
                  <c:v>29.315999999999999</c:v>
                </c:pt>
                <c:pt idx="5">
                  <c:v>19.029</c:v>
                </c:pt>
                <c:pt idx="6">
                  <c:v>25.489000000000001</c:v>
                </c:pt>
                <c:pt idx="7">
                  <c:v>26.510999999999999</c:v>
                </c:pt>
                <c:pt idx="8">
                  <c:v>18.082999999999998</c:v>
                </c:pt>
                <c:pt idx="9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A-46E4-ADD7-6E3450D8F5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4986991"/>
        <c:axId val="264983631"/>
      </c:barChart>
      <c:catAx>
        <c:axId val="26498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83631"/>
        <c:crosses val="autoZero"/>
        <c:auto val="1"/>
        <c:lblAlgn val="ctr"/>
        <c:lblOffset val="100"/>
        <c:noMultiLvlLbl val="0"/>
      </c:catAx>
      <c:valAx>
        <c:axId val="264983631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6498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Wicket-Keepers</a:t>
            </a:r>
            <a:r>
              <a:rPr lang="en-US" sz="140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Dismissals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1460177233943317"/>
          <c:y val="8.0567999487635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wicket_keepers!$B$1</c:f>
              <c:strCache>
                <c:ptCount val="1"/>
                <c:pt idx="0">
                  <c:v>wicket_dismissals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36E-471B-AD55-845CD0AF264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36E-471B-AD55-845CD0AF2643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wicket_keepers!$A$2:$A$3</c:f>
              <c:strCache>
                <c:ptCount val="2"/>
                <c:pt idx="0">
                  <c:v>MS Dhoni</c:v>
                </c:pt>
                <c:pt idx="1">
                  <c:v>KD Karthik</c:v>
                </c:pt>
              </c:strCache>
            </c:strRef>
          </c:cat>
          <c:val>
            <c:numRef>
              <c:f>wicket_keepers!$B$2:$B$3</c:f>
              <c:numCache>
                <c:formatCode>General</c:formatCode>
                <c:ptCount val="2"/>
                <c:pt idx="0">
                  <c:v>152</c:v>
                </c:pt>
                <c:pt idx="1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6E-471B-AD55-845CD0AF2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5B49-060F-4118-86CC-9889C53EA3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F162A-E362-4AD2-A94C-A162DE765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83CB52-516D-45E7-BFFA-F1895D7DDDD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0B3-DFE4-44EA-B9B3-EBC2F2915F37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BF8-F86B-4802-9466-984AFE2EF8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7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93B-461E-4655-A362-7ECEDAA9FB6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17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F81D-3D72-4529-B352-9B9C8830BCF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8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3-8196-49DA-80E7-46865CCC39FE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63E-3523-4B99-8327-68395069B7B7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96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400-5675-4968-A0BB-8053E3F60DA9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B92E-8443-4BC4-8771-AA20010377F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9E7-7BA5-4321-8F9F-E3843874A77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4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3B7-CB1B-466B-BD1B-7FB7323B573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0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8CB-6BB4-499E-BF6A-ED5A35D5FB4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901F-F353-47A6-8D39-AA960B722CF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852-ED48-40DC-8E34-478C107DB98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918C-1435-4266-A7FC-9A7F102B08D4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44D3-777A-41A7-A1CA-C5A43046C2B2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E433-B367-4304-84E6-EA29D3D714C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7824-93A9-427C-A4B4-687870B693A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Internshala Tranings - 15/01/2024 Batch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7FFB-27CA-4DC6-646B-F225FB3B2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IE" sz="5400" dirty="0"/>
              <a:t>SQL Final(IPL) Project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FD2ED-6D07-3900-87EB-2E1FBB31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0008" y="510044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C0458-A47A-20CD-BEC9-BA66A6DA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Internshala Tranings - 15/01/2024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Wicket-Keeper(s)</a:t>
            </a:r>
            <a:br>
              <a:rPr kumimoji="0" lang="en-GB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GB" sz="1400" b="1" i="1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Now you need to get 2 </a:t>
            </a:r>
            <a:r>
              <a:rPr kumimoji="0" lang="en-GB" sz="1400" b="1" i="1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wiecket</a:t>
            </a:r>
            <a:r>
              <a:rPr kumimoji="0" lang="en-GB" sz="1400" b="1" i="1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keeper. A wicket keeper who surpasses in achieving dismissals through 'stumped' or 'caught' methods is considered one of the best in wicket keeper.</a:t>
            </a:r>
            <a:endParaRPr 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9" y="2390293"/>
            <a:ext cx="6763512" cy="1542516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fielder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Wicket_Keeper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Wicket_Dismissals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Deliveries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stumped','caught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fielder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Wicket_Dismissals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FBD9C-0A82-8D57-2006-2D0CA1DA9A7B}"/>
              </a:ext>
            </a:extLst>
          </p:cNvPr>
          <p:cNvSpPr txBox="1"/>
          <p:nvPr/>
        </p:nvSpPr>
        <p:spPr>
          <a:xfrm>
            <a:off x="761619" y="4586021"/>
            <a:ext cx="66103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query I used  </a:t>
            </a:r>
            <a:r>
              <a:rPr lang="en-US" sz="17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7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(‘</a:t>
            </a:r>
            <a:r>
              <a:rPr lang="en-US" sz="17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stumped’,’caught</a:t>
            </a:r>
            <a:r>
              <a:rPr lang="en-US" sz="17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GB" sz="17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6A67FA-472B-E358-3F44-1F42BB56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720" y="6424813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B1EFB9-42A1-DE13-A9FA-7E05A2B2F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42439"/>
              </p:ext>
            </p:extLst>
          </p:nvPr>
        </p:nvGraphicFramePr>
        <p:xfrm>
          <a:off x="8143597" y="5059175"/>
          <a:ext cx="2705100" cy="731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125393658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5113734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Wicket_Keepers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wicket_dismissals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328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KD Karthik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333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 Dhoni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08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88128"/>
                  </a:ext>
                </a:extLst>
              </a:tr>
            </a:tbl>
          </a:graphicData>
        </a:graphic>
      </p:graphicFrame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336C117E-54CC-0D01-557C-B1574DA5AA5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24562168"/>
              </p:ext>
            </p:extLst>
          </p:nvPr>
        </p:nvGraphicFramePr>
        <p:xfrm>
          <a:off x="7861300" y="500063"/>
          <a:ext cx="3644900" cy="237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1A9F043-1A5F-6C34-0FCB-A71B1147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42" y="3516833"/>
            <a:ext cx="2880610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 b="1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 - 1</a:t>
            </a:r>
            <a:br>
              <a:rPr lang="en-US" sz="1400" b="1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cities that have hosted an IPL match</a:t>
            </a:r>
            <a:endParaRPr 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9" y="2390293"/>
            <a:ext cx="6763512" cy="1542516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(distinct city)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Total_City_Hosted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7CD4-537E-9AE9-9B73-A4BDE957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591" y="6415935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68641-D9CC-068D-2C46-0E3FD315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09" y="3161551"/>
            <a:ext cx="4029822" cy="15425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301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568171"/>
            <a:ext cx="7026402" cy="1207363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– 2 </a:t>
            </a:r>
            <a:b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GB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with all the columns of the table ‘deliveries’ and an additional column </a:t>
            </a:r>
            <a:r>
              <a:rPr lang="en-GB" sz="1200" dirty="0" err="1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values boundary, dot or other depending on the </a:t>
            </a:r>
            <a:r>
              <a:rPr lang="en-GB" sz="1200" dirty="0" err="1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</a:t>
            </a:r>
            <a:r>
              <a:rPr lang="en-GB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(boundary for &gt;= 4, dot for 0 and other for any other number)</a:t>
            </a:r>
            <a:endParaRPr 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9" y="2390293"/>
            <a:ext cx="6763512" cy="2372958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4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'boundary'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'dot'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'other'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SELECT * FROM deliveries_v02;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EFC8-20EF-5F93-94FD-D11F7759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980" y="6407057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</p:spTree>
    <p:extLst>
      <p:ext uri="{BB962C8B-B14F-4D97-AF65-F5344CB8AC3E}">
        <p14:creationId xmlns:p14="http://schemas.microsoft.com/office/powerpoint/2010/main" val="263207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- 3</a:t>
            </a:r>
            <a:br>
              <a:rPr lang="en-US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BF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fetch the total number of boundaries and dot balls from the deliveries_v02 table</a:t>
            </a:r>
            <a:endParaRPr 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9" y="2130641"/>
            <a:ext cx="6763512" cy="1816564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(*)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&lt;&gt;'1,2,3'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(*)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BF36-68D2-9929-1609-65C22D69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102" y="6492875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31E7D-F671-9518-4200-5097FBF2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4012707"/>
            <a:ext cx="9536478" cy="221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E7F75F-023E-7274-1E64-0E4787B2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22" y="1872088"/>
            <a:ext cx="3033688" cy="15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1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550416"/>
            <a:ext cx="7026402" cy="1058732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- 4</a:t>
            </a: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fetch the total number of boundaries scored by each team from the deliveries_v02 table and order it in descending order of the number of boundaries scored</a:t>
            </a:r>
            <a:endParaRPr lang="en-US" sz="1200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741" y="1964164"/>
            <a:ext cx="6763512" cy="1373840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WHEN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('boundary')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else 0 end)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2B6C-9016-6185-9963-5B89BC1A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102" y="6492875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134F0-04B8-74AB-37D8-A0C02838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553200" cy="3067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5EF90-E4BE-4B5F-D56F-E2807682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570" y="816096"/>
            <a:ext cx="3704298" cy="44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- 5</a:t>
            </a: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fetch the total number of dot balls bowled by each team and order it in descending order of the total number of dot balls bowled. </a:t>
            </a:r>
            <a:endParaRPr lang="en-US" sz="1200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8" y="1990797"/>
            <a:ext cx="6763512" cy="1338329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WHEN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('dot')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E364-771C-0B56-8ED3-2F8F6A00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720" y="6398180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A9805-0AAC-8C3B-89AC-060B0CBD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85" y="3437088"/>
            <a:ext cx="6763513" cy="2961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B57F0-6A43-A079-9908-853466A3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64" y="771995"/>
            <a:ext cx="3093988" cy="47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4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- 6</a:t>
            </a: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fetch the total number of dismissals by dismissal kinds where dismissal kind is not NA </a:t>
            </a:r>
            <a:endParaRPr lang="en-US" sz="1200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3787" y="1928654"/>
            <a:ext cx="6051438" cy="1169653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WHEN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('NA')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dismissals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deliveries_v02;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CCB7-114B-7F2B-9227-5E459E10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787" y="6492875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BA003-8DEF-EABF-A576-984F3799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7" y="3429000"/>
            <a:ext cx="9198137" cy="2347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E9D1C-D479-BC92-796F-F5F724F1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89" y="1697372"/>
            <a:ext cx="2079824" cy="10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2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- 7</a:t>
            </a: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get the top 5 bowlers who conceded maximum extra runs from the deliveries table . </a:t>
            </a:r>
            <a:endParaRPr lang="en-US" sz="1200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9" y="1875943"/>
            <a:ext cx="6763512" cy="589833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bowler,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bowler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6113-3B3C-5657-6E00-E63E5DB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25" y="6424813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E1E81-74A3-C106-D30C-49A60AFE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7701"/>
            <a:ext cx="7429500" cy="3330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B012F1-3E0B-A56C-5E2C-D76FD9CC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90" y="1154609"/>
            <a:ext cx="2773920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5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- 8</a:t>
            </a:r>
            <a:b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create a table named deliveries_v03 with all the columns of deliveries_v02 table and two additional column (named venue and 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venue and date from table matches</a:t>
            </a:r>
            <a:endParaRPr lang="en-US" sz="1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19" y="2390293"/>
            <a:ext cx="6763512" cy="2372958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deliveries_v03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SELECT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b.*,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a.venue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venue,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a.date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a.id = b.id;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4C4A-BF98-988D-4681-588BE4F9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720" y="6415935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</p:spTree>
    <p:extLst>
      <p:ext uri="{BB962C8B-B14F-4D97-AF65-F5344CB8AC3E}">
        <p14:creationId xmlns:p14="http://schemas.microsoft.com/office/powerpoint/2010/main" val="12294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- 9</a:t>
            </a: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fetch the total runs scored for each venue and order it in the descending order of total runs scored</a:t>
            </a:r>
            <a:endParaRPr lang="en-US" sz="1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686" y="1837549"/>
            <a:ext cx="6763512" cy="767249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deliveries_v03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9EA6-5DA5-1214-B14E-0DE29BF6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102" y="6371547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E560D-0562-7EDA-64F9-8492B32E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02" y="3038475"/>
            <a:ext cx="6369098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DED4E-BD3D-1220-6400-2B28E790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43" y="572224"/>
            <a:ext cx="4214225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DCCCE-3B57-6D4C-9726-44087F3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434449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000" dirty="0">
                <a:solidFill>
                  <a:schemeClr val="accent2">
                    <a:lumMod val="75000"/>
                  </a:schemeClr>
                </a:solidFill>
              </a:rPr>
              <a:t>Creating table - deliveries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D1CC-DBC5-A9D3-D136-6392F8A2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294341"/>
            <a:ext cx="9840911" cy="4496860"/>
          </a:xfrm>
        </p:spPr>
        <p:txBody>
          <a:bodyPr anchor="t"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deliveries(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inning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batsman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non_striker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bowler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VARCHAR(100)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fielder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NOT NULL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3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copying the delivering data from the given csv file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deliveries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'C:\Program Files\PostgreSQL\16\data\10\IPL Dataset\IPL_Ball.csv’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','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HEADER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43C0-8F8D-2D5D-3F75-C3D09E06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12957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tx1"/>
                </a:solidFill>
              </a:rPr>
              <a:t>Internshala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Tranings</a:t>
            </a:r>
            <a:r>
              <a:rPr lang="en-US" i="1" dirty="0">
                <a:solidFill>
                  <a:schemeClr val="tx1"/>
                </a:solidFill>
              </a:rPr>
              <a:t> - 15/01/2024 Batch</a:t>
            </a:r>
          </a:p>
        </p:txBody>
      </p:sp>
    </p:spTree>
    <p:extLst>
      <p:ext uri="{BB962C8B-B14F-4D97-AF65-F5344CB8AC3E}">
        <p14:creationId xmlns:p14="http://schemas.microsoft.com/office/powerpoint/2010/main" val="177114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1" y="700070"/>
            <a:ext cx="7026402" cy="909078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BF303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 - 10</a:t>
            </a: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fetch the year-wise total runs scored at Eden Gardens and order it in the descending order of total runs scored.</a:t>
            </a:r>
            <a:endParaRPr lang="en-US" sz="1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569" y="1971193"/>
            <a:ext cx="6763512" cy="1276832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EXTRACT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FROM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runs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deliveries_v03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venue='Eden Gardens'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EXTRACT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1BED-740A-77F8-DFF7-3F4A9CBC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980" y="6398180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095F8-5F75-7CA8-3163-66AF06D1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4" y="3153510"/>
            <a:ext cx="6239309" cy="300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DA1E8-9A27-6369-40CB-B182F664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1492222"/>
            <a:ext cx="2331931" cy="40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4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8D86-07CB-36B3-031C-DBA1258FE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9400" dirty="0">
                <a:latin typeface="Rockwell Condensed "/>
                <a:cs typeface="Times New Roman" panose="02020603050405020304" pitchFamily="18" charset="0"/>
              </a:rPr>
              <a:t>Thank you</a:t>
            </a:r>
            <a:endParaRPr lang="en-US" sz="9400" dirty="0">
              <a:latin typeface="Rockwell Condensed 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BFD9B-336D-B17D-685B-55EE2DE4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6492875"/>
            <a:ext cx="5124886" cy="365125"/>
          </a:xfrm>
        </p:spPr>
        <p:txBody>
          <a:bodyPr/>
          <a:lstStyle/>
          <a:p>
            <a:r>
              <a:rPr lang="en-US" i="1"/>
              <a:t>Internshala Tranings - 15/01/2024 Batch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7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DCCCE-3B57-6D4C-9726-44087F3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434449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000" dirty="0">
                <a:solidFill>
                  <a:schemeClr val="accent2">
                    <a:lumMod val="75000"/>
                  </a:schemeClr>
                </a:solidFill>
              </a:rPr>
              <a:t>Creating table - mATCHES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D1CC-DBC5-A9D3-D136-6392F8A2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294340"/>
            <a:ext cx="9840911" cy="4650847"/>
          </a:xfrm>
        </p:spPr>
        <p:txBody>
          <a:bodyPr anchor="t">
            <a:noAutofit/>
          </a:bodyPr>
          <a:lstStyle/>
          <a:p>
            <a:pPr marL="0" indent="0">
              <a:lnSpc>
                <a:spcPct val="3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matches(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player_of_match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neutral_venue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team_1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result_margin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eliminator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umpire_1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umpire_2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SELECT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copying the delivering data from the given csv file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deliveries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'C:\Program Files\PostgreSQL\16\data\10\IPL Dataset\IPL_Ball.csv’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','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HEADER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56A2E-7FA9-2DF9-78A7-5659635F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7926" y="6407149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tx1"/>
                </a:solidFill>
              </a:rPr>
              <a:t>Internshala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Tranings</a:t>
            </a:r>
            <a:r>
              <a:rPr lang="en-US" i="1" dirty="0">
                <a:solidFill>
                  <a:schemeClr val="tx1"/>
                </a:solidFill>
              </a:rPr>
              <a:t> - 15/01/2024 Batch</a:t>
            </a:r>
          </a:p>
        </p:txBody>
      </p:sp>
    </p:spTree>
    <p:extLst>
      <p:ext uri="{BB962C8B-B14F-4D97-AF65-F5344CB8AC3E}">
        <p14:creationId xmlns:p14="http://schemas.microsoft.com/office/powerpoint/2010/main" val="257466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54" y="266700"/>
            <a:ext cx="6873240" cy="612189"/>
          </a:xfrm>
        </p:spPr>
        <p:txBody>
          <a:bodyPr>
            <a:noAutofit/>
          </a:bodyPr>
          <a:lstStyle/>
          <a:p>
            <a:pPr algn="ctr"/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Batsmen with High Strike Rate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654" y="1346912"/>
            <a:ext cx="6763512" cy="2608264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batsman,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ball_faced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* 100.0 /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Deliveries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!=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batsman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 COUNT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&gt;= 500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6CE28-2DEA-B555-07D4-D205F0AF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3596040"/>
            <a:ext cx="3645724" cy="237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4F3C-37FC-FF19-C43F-F33B603B10BD}"/>
              </a:ext>
            </a:extLst>
          </p:cNvPr>
          <p:cNvSpPr txBox="1"/>
          <p:nvPr/>
        </p:nvSpPr>
        <p:spPr>
          <a:xfrm>
            <a:off x="781655" y="4423200"/>
            <a:ext cx="531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(strike rate is total runs scored by batsman divided by number of balls faced but remember when </a:t>
            </a:r>
            <a:r>
              <a:rPr lang="en-GB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'wides' it is not counted as a ball faced neither counted as batsmen runs) </a:t>
            </a:r>
            <a:endParaRPr 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61F7E6-AD8C-A157-7D83-03DF1458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755" y="6408737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651168-1A9D-90D0-195C-5510D658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0776"/>
            <a:ext cx="5410962" cy="2048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3600B3-AEEB-E134-36B9-13AE7A4F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23" y="925790"/>
            <a:ext cx="4771623" cy="2006783"/>
          </a:xfrm>
          <a:prstGeom prst="rect">
            <a:avLst/>
          </a:prstGeom>
        </p:spPr>
      </p:pic>
      <p:pic>
        <p:nvPicPr>
          <p:cNvPr id="24" name="Picture 23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30835CCD-AC58-3CD0-D78E-C44C1E103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721" y="2932573"/>
            <a:ext cx="4771623" cy="17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0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585"/>
            <a:ext cx="6873240" cy="547938"/>
          </a:xfrm>
        </p:spPr>
        <p:txBody>
          <a:bodyPr>
            <a:no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Batsmen with Good Average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251" y="1322732"/>
            <a:ext cx="6763512" cy="3275807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d.total_runs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)::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d.is_wicket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 2)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d.total_runs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runs_scored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d.is_wicket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times_dismissed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DISTINCT DATE_PART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('year',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m.date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no_season_played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Deliveries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Matches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d.id = m.id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 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d.is_wicket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&gt;=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DISTINCT DATE_PART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('year',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m.date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)) &gt;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94F3C-37FC-FF19-C43F-F33B603B10BD}"/>
              </a:ext>
            </a:extLst>
          </p:cNvPr>
          <p:cNvSpPr txBox="1"/>
          <p:nvPr/>
        </p:nvSpPr>
        <p:spPr>
          <a:xfrm>
            <a:off x="838200" y="5171282"/>
            <a:ext cx="6459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(Average is calculated as total runs scored divided by number of times batsman has been dismissed which can be calculated using </a:t>
            </a:r>
            <a:r>
              <a:rPr lang="en-US" sz="1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wicket_ball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as 1 indicates out and 0 indicates not out, a batsman should’ve been dismissed at least once to calculate the </a:t>
            </a:r>
            <a:r>
              <a:rPr lang="en-US" sz="1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d.e.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can exclude those players who have not been dismissed once)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EE92F-EF04-8C32-DFB5-8EF9552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1714" y="6500415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E2B66C-E371-4809-590F-F02AB882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05" y="749989"/>
            <a:ext cx="4215565" cy="2550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7F825D-B896-AAAF-C529-72ED51E0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05" y="3557046"/>
            <a:ext cx="4339852" cy="2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70"/>
            <a:ext cx="6873240" cy="547938"/>
          </a:xfrm>
        </p:spPr>
        <p:txBody>
          <a:bodyPr>
            <a:no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Batsmen with Most </a:t>
            </a:r>
            <a:r>
              <a:rPr kumimoji="0" lang="en-US" sz="2400" b="1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Boundries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214" y="1047524"/>
            <a:ext cx="6738336" cy="4190301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(4, 6)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"Total Numbers of Boundaries",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(4, 6)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"Total Runs by Boundaries",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Player_total_runs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(4, 6)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* 100.0) /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total_percentage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m.date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no_season_played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Deliveries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Matches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d.id = m.id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d.batsman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m.date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)) &gt;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"Total Numbers of Boundaries“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94F3C-37FC-FF19-C43F-F33B603B10BD}"/>
              </a:ext>
            </a:extLst>
          </p:cNvPr>
          <p:cNvSpPr txBox="1"/>
          <p:nvPr/>
        </p:nvSpPr>
        <p:spPr>
          <a:xfrm>
            <a:off x="838200" y="5588532"/>
            <a:ext cx="661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(only 4 and 6 will be counted as boundaries so calculate how many 4 and 6 has been hit by each batsman and also calculate total runs scored to get the output as boundary percentage which will be runs in boundary divided by total runs scored)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5C47-BB7A-73FB-22AC-9CE957F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774" y="6449167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84E57-0803-2243-98CE-F12F0831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774208"/>
            <a:ext cx="4491916" cy="2690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359866-F966-EC63-B53F-4F2EAA06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313" y="3577662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70"/>
            <a:ext cx="6873240" cy="547938"/>
          </a:xfrm>
        </p:spPr>
        <p:txBody>
          <a:bodyPr>
            <a:no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Bowlers with Good </a:t>
            </a:r>
            <a:r>
              <a:rPr lang="en-US" sz="2400" b="1" cap="non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US" sz="2400" b="1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conomy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774" y="1047524"/>
            <a:ext cx="5917521" cy="4190301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bowler,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total_run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total_ball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)*6.0 / 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- 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('wides')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0 end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economy_rate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bowler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&gt;= 500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economy_rate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94F3C-37FC-FF19-C43F-F33B603B10BD}"/>
              </a:ext>
            </a:extLst>
          </p:cNvPr>
          <p:cNvSpPr txBox="1"/>
          <p:nvPr/>
        </p:nvSpPr>
        <p:spPr>
          <a:xfrm>
            <a:off x="697253" y="5656587"/>
            <a:ext cx="66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(economy can be calculated by dividing total runs conceded with total overs bowled)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5B53-F52E-A74E-6EFE-A222B826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774" y="6449167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B9800-D8A6-E5A9-A1CF-8BE18F77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52" y="500239"/>
            <a:ext cx="4785775" cy="2667231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B1DF16F-0197-86B9-C0F8-95EEC00E9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136329"/>
              </p:ext>
            </p:extLst>
          </p:nvPr>
        </p:nvGraphicFramePr>
        <p:xfrm>
          <a:off x="6965490" y="3429000"/>
          <a:ext cx="50637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120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70"/>
            <a:ext cx="6873240" cy="547938"/>
          </a:xfrm>
        </p:spPr>
        <p:txBody>
          <a:bodyPr>
            <a:no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Bowlers with </a:t>
            </a:r>
            <a:r>
              <a:rPr lang="en-US" sz="2400" b="1" cap="non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400" b="1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Strike-</a:t>
            </a:r>
            <a:r>
              <a:rPr lang="en-US" sz="2400" b="1" cap="non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064" y="1333849"/>
            <a:ext cx="6353299" cy="4190301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bowler,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('run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out','obstructing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field','NA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wicket_taken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total_ball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(ball)*1.0 /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bowler_strike_rate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Deliveries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bowler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 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&gt;= 500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bowler_strike_rate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94F3C-37FC-FF19-C43F-F33B603B10BD}"/>
              </a:ext>
            </a:extLst>
          </p:cNvPr>
          <p:cNvSpPr txBox="1"/>
          <p:nvPr/>
        </p:nvSpPr>
        <p:spPr>
          <a:xfrm>
            <a:off x="838200" y="4930048"/>
            <a:ext cx="576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(strike rate of a bowler can be calculated by number of balls bowled divided by total wickets taken 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5F34-6C98-F01C-B1D8-C236A4A5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3064" y="6449167"/>
            <a:ext cx="6239309" cy="365125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Internshala Tranings - 15/01/2024 Batch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D03DF-F9DC-9672-9542-76C8A435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32" y="457097"/>
            <a:ext cx="5067739" cy="267485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055BCE-2B32-528C-9818-72F6A8BC0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506783"/>
              </p:ext>
            </p:extLst>
          </p:nvPr>
        </p:nvGraphicFramePr>
        <p:xfrm>
          <a:off x="7059932" y="3243459"/>
          <a:ext cx="50048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17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6B2-B7CD-7028-28AE-43DB1D6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75"/>
            <a:ext cx="6873240" cy="743350"/>
          </a:xfrm>
        </p:spPr>
        <p:txBody>
          <a:bodyPr>
            <a:no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All-Rounders with Best </a:t>
            </a:r>
            <a:r>
              <a:rPr lang="en-GB" sz="2400" b="1" cap="non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GB" sz="2400" b="1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atting</a:t>
            </a:r>
            <a:r>
              <a:rPr kumimoji="0" lang="en-GB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lang="en-GB" sz="2400" b="1" cap="non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GB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owling </a:t>
            </a:r>
            <a:r>
              <a:rPr lang="en-GB" sz="2400" b="1" cap="non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GB" sz="2400" b="1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trike-Rate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90E8-6021-EE1A-E665-0BA1F7A3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064" y="1094152"/>
            <a:ext cx="6763512" cy="4190301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all_rounder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* 100.0 /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a.ball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 3)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batsman_strike_rate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b.bowler_strike_rate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Deliveries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bowler,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balls_bowled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 3)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bowler_strike_rate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Deliveries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('wides')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bowler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(ball) &gt;= 300)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b.bowler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a.extras_type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('wides')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b.bowler_strike_rate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a.ball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&gt;= 500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batsman_strike_rate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 LIMIT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94F3C-37FC-FF19-C43F-F33B603B10BD}"/>
              </a:ext>
            </a:extLst>
          </p:cNvPr>
          <p:cNvSpPr txBox="1"/>
          <p:nvPr/>
        </p:nvSpPr>
        <p:spPr>
          <a:xfrm>
            <a:off x="734176" y="5550332"/>
            <a:ext cx="5657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(strike rate of an all rounder can be calculated using the same criteria of batsman similarly the bowling strike rate can be calculated using the criteria of a bowler)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8CB2-4E53-DAC1-3502-1EEA793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3064" y="6492875"/>
            <a:ext cx="6239309" cy="365125"/>
          </a:xfrm>
        </p:spPr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Internshala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Tranings</a:t>
            </a:r>
            <a:r>
              <a:rPr lang="en-US" i="1" dirty="0">
                <a:solidFill>
                  <a:schemeClr val="bg1"/>
                </a:solidFill>
              </a:rPr>
              <a:t> - 15/01/2024 Batch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A909D-B8EB-4AE1-7DF7-AA2411CF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380698"/>
            <a:ext cx="4206605" cy="2705334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606CFD2-1B12-1C35-AE6C-E27FA6D16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872657"/>
              </p:ext>
            </p:extLst>
          </p:nvPr>
        </p:nvGraphicFramePr>
        <p:xfrm>
          <a:off x="6578353" y="3545796"/>
          <a:ext cx="5335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808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6748</TotalTime>
  <Words>2197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Narrow</vt:lpstr>
      <vt:lpstr>Arial</vt:lpstr>
      <vt:lpstr>Rockwell Condensed </vt:lpstr>
      <vt:lpstr>Times New Roman</vt:lpstr>
      <vt:lpstr>Tw Cen MT</vt:lpstr>
      <vt:lpstr>Circuit</vt:lpstr>
      <vt:lpstr>SQL Final(IPL) Project</vt:lpstr>
      <vt:lpstr>Creating table - deliveries </vt:lpstr>
      <vt:lpstr>Creating table - mATCHES</vt:lpstr>
      <vt:lpstr>Batsmen with High Strike Rate</vt:lpstr>
      <vt:lpstr>Batsmen with Good Average</vt:lpstr>
      <vt:lpstr>Batsmen with Most Boundries</vt:lpstr>
      <vt:lpstr>Bowlers with Good Economy</vt:lpstr>
      <vt:lpstr>Bowlers with Best Strike-Rate</vt:lpstr>
      <vt:lpstr>All-Rounders with Best Batting and Bowling Strike-Rate</vt:lpstr>
      <vt:lpstr>Wicket-Keeper(s) Now you need to get 2 wiecket keeper. A wicket keeper who surpasses in achieving dismissals through 'stumped' or 'caught' methods is considered one of the best in wicket keeper.</vt:lpstr>
      <vt:lpstr>Additional Question - 1  The count of cities that have hosted an IPL match</vt:lpstr>
      <vt:lpstr>Additional Question – 2   Create table deliveries_v02 with all the columns of the table ‘deliveries’ and an additional column ball_result containing values boundary, dot or other depending on the total_run (boundary for &gt;= 4, dot for 0 and other for any other number)</vt:lpstr>
      <vt:lpstr>Additional Question - 3  query to fetch the total number of boundaries and dot balls from the deliveries_v02 table</vt:lpstr>
      <vt:lpstr>Additional Question - 4  query to fetch the total number of boundaries scored by each team from the deliveries_v02 table and order it in descending order of the number of boundaries scored</vt:lpstr>
      <vt:lpstr>Additional Question - 5  query to fetch the total number of dot balls bowled by each team and order it in descending order of the total number of dot balls bowled. </vt:lpstr>
      <vt:lpstr>Additional Question - 6  query to fetch the total number of dismissals by dismissal kinds where dismissal kind is not NA </vt:lpstr>
      <vt:lpstr>Additional Question - 7  query to get the top 5 bowlers who conceded maximum extra runs from the deliveries table . </vt:lpstr>
      <vt:lpstr>Additional Question - 8  query to create a table named deliveries_v03 with all the columns of deliveries_v02 table and two additional column (named venue and match_date) of venue and date from table matches</vt:lpstr>
      <vt:lpstr>Additional Question - 9  query to fetch the total runs scored for each venue and order it in the descending order of total runs scored</vt:lpstr>
      <vt:lpstr>Additional Question - 10  query to fetch the year-wise total runs scored at Eden Gardens and order it in the descending order of total runs scored.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Final(IPL) Project</dc:title>
  <dc:creator>Saurabh Mallick</dc:creator>
  <cp:lastModifiedBy>Ankit kumar</cp:lastModifiedBy>
  <cp:revision>11</cp:revision>
  <dcterms:created xsi:type="dcterms:W3CDTF">2024-03-25T02:02:00Z</dcterms:created>
  <dcterms:modified xsi:type="dcterms:W3CDTF">2024-04-25T15:07:59Z</dcterms:modified>
</cp:coreProperties>
</file>