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72" r:id="rId12"/>
    <p:sldId id="274" r:id="rId13"/>
    <p:sldId id="273" r:id="rId14"/>
    <p:sldId id="275" r:id="rId15"/>
    <p:sldId id="276" r:id="rId16"/>
    <p:sldId id="277" r:id="rId17"/>
    <p:sldId id="278" r:id="rId18"/>
    <p:sldId id="279" r:id="rId19"/>
    <p:sldId id="280" r:id="rId20"/>
    <p:sldId id="265" r:id="rId21"/>
    <p:sldId id="266" r:id="rId22"/>
    <p:sldId id="267" r:id="rId23"/>
    <p:sldId id="268" r:id="rId24"/>
    <p:sldId id="281" r:id="rId25"/>
    <p:sldId id="282" r:id="rId26"/>
    <p:sldId id="283" r:id="rId27"/>
    <p:sldId id="284" r:id="rId28"/>
    <p:sldId id="286" r:id="rId29"/>
    <p:sldId id="285" r:id="rId30"/>
    <p:sldId id="287" r:id="rId31"/>
    <p:sldId id="288" r:id="rId32"/>
    <p:sldId id="269" r:id="rId33"/>
    <p:sldId id="270" r:id="rId34"/>
    <p:sldId id="271"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EDC84B0-5038-48EF-B266-4E4F1762A909}">
          <p14:sldIdLst>
            <p14:sldId id="256"/>
            <p14:sldId id="257"/>
            <p14:sldId id="258"/>
            <p14:sldId id="259"/>
            <p14:sldId id="260"/>
            <p14:sldId id="261"/>
            <p14:sldId id="262"/>
            <p14:sldId id="263"/>
            <p14:sldId id="264"/>
            <p14:sldId id="272"/>
          </p14:sldIdLst>
        </p14:section>
        <p14:section name="Untitled Section" id="{43E18751-098B-4A10-96B2-9F1F6E855762}">
          <p14:sldIdLst>
            <p14:sldId id="274"/>
            <p14:sldId id="273"/>
            <p14:sldId id="275"/>
            <p14:sldId id="276"/>
            <p14:sldId id="277"/>
            <p14:sldId id="278"/>
            <p14:sldId id="279"/>
            <p14:sldId id="280"/>
            <p14:sldId id="265"/>
            <p14:sldId id="266"/>
            <p14:sldId id="267"/>
            <p14:sldId id="268"/>
            <p14:sldId id="281"/>
            <p14:sldId id="282"/>
            <p14:sldId id="283"/>
            <p14:sldId id="284"/>
            <p14:sldId id="286"/>
            <p14:sldId id="285"/>
            <p14:sldId id="287"/>
            <p14:sldId id="288"/>
            <p14:sldId id="269"/>
            <p14:sldId id="270"/>
            <p14:sldId id="271"/>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85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5" autoAdjust="0"/>
    <p:restoredTop sz="94660"/>
  </p:normalViewPr>
  <p:slideViewPr>
    <p:cSldViewPr snapToGrid="0">
      <p:cViewPr varScale="1">
        <p:scale>
          <a:sx n="78" d="100"/>
          <a:sy n="78" d="100"/>
        </p:scale>
        <p:origin x="1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351292bf3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3351292bf32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a:extLst>
            <a:ext uri="{FF2B5EF4-FFF2-40B4-BE49-F238E27FC236}">
              <a16:creationId xmlns:a16="http://schemas.microsoft.com/office/drawing/2014/main" id="{08E92726-668D-C547-8928-666F9C8B0ABD}"/>
            </a:ext>
          </a:extLst>
        </p:cNvPr>
        <p:cNvGrpSpPr/>
        <p:nvPr/>
      </p:nvGrpSpPr>
      <p:grpSpPr>
        <a:xfrm>
          <a:off x="0" y="0"/>
          <a:ext cx="0" cy="0"/>
          <a:chOff x="0" y="0"/>
          <a:chExt cx="0" cy="0"/>
        </a:xfrm>
      </p:grpSpPr>
      <p:sp>
        <p:nvSpPr>
          <p:cNvPr id="226" name="Google Shape;226;g33cc05416f9_0_38:notes">
            <a:extLst>
              <a:ext uri="{FF2B5EF4-FFF2-40B4-BE49-F238E27FC236}">
                <a16:creationId xmlns:a16="http://schemas.microsoft.com/office/drawing/2014/main" id="{2E5A8D14-0A67-7EF6-FC2F-9C42180932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3cc05416f9_0_38:notes">
            <a:extLst>
              <a:ext uri="{FF2B5EF4-FFF2-40B4-BE49-F238E27FC236}">
                <a16:creationId xmlns:a16="http://schemas.microsoft.com/office/drawing/2014/main" id="{CA251F23-D020-221E-1819-D3038FD8D9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320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943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3cc05416f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3cc05416f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3cc05416f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3cc05416f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3cc05416f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3cc05416f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3cc05416f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3cc05416f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351292bf32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351292bf32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351292bf32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351292bf32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351292bf32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351292bf32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34927f46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34927f46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34927f469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34927f469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3528ef706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3528ef706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34927f469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34927f46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34927f469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34927f469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351292bf32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51292bf32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31404c4a3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31404c4a3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351292bf32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351292bf32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32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00"/>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300"/>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3200"/>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3200"/>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200" cy="320100"/>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200" cy="1975800"/>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1100" cy="320100"/>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1100" cy="1975800"/>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200" cy="581100"/>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6000" cy="2926500"/>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200" cy="2345700"/>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500"/>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600"/>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400" y="-125700"/>
            <a:ext cx="2263200"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00" y="1085919"/>
            <a:ext cx="2925900"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00" y="95319"/>
            <a:ext cx="2925900"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3200"/>
          </a:xfrm>
          <a:prstGeom prst="rect">
            <a:avLst/>
          </a:prstGeom>
          <a:noFill/>
          <a:ln>
            <a:noFill/>
          </a:ln>
        </p:spPr>
        <p:txBody>
          <a:bodyPr spcFirstLastPara="1" wrap="square" lIns="45725" tIns="22850" rIns="45725" bIns="22850" anchor="t" anchorCtr="0">
            <a:normAutofit/>
          </a:bodyPr>
          <a:lstStyle>
            <a:lvl1pPr marL="457200" marR="0" lvl="0" indent="-330200" algn="l">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marR="0" lvl="0" algn="l">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marR="0" lvl="0" algn="ctr">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a:spcBef>
                <a:spcPts val="0"/>
              </a:spcBef>
              <a:buNone/>
              <a:defRPr sz="600" b="0" i="0" u="none" strike="noStrike" cap="none">
                <a:solidFill>
                  <a:srgbClr val="888888"/>
                </a:solidFill>
                <a:latin typeface="Calibri"/>
                <a:ea typeface="Calibri"/>
                <a:cs typeface="Calibri"/>
                <a:sym typeface="Calibri"/>
              </a:defRPr>
            </a:lvl1pPr>
            <a:lvl2pPr marL="0" marR="0" lvl="1" indent="0" algn="r">
              <a:spcBef>
                <a:spcPts val="0"/>
              </a:spcBef>
              <a:buNone/>
              <a:defRPr sz="600" b="0" i="0" u="none" strike="noStrike" cap="none">
                <a:solidFill>
                  <a:srgbClr val="888888"/>
                </a:solidFill>
                <a:latin typeface="Calibri"/>
                <a:ea typeface="Calibri"/>
                <a:cs typeface="Calibri"/>
                <a:sym typeface="Calibri"/>
              </a:defRPr>
            </a:lvl2pPr>
            <a:lvl3pPr marL="0" marR="0" lvl="2" indent="0" algn="r">
              <a:spcBef>
                <a:spcPts val="0"/>
              </a:spcBef>
              <a:buNone/>
              <a:defRPr sz="600" b="0" i="0" u="none" strike="noStrike" cap="none">
                <a:solidFill>
                  <a:srgbClr val="888888"/>
                </a:solidFill>
                <a:latin typeface="Calibri"/>
                <a:ea typeface="Calibri"/>
                <a:cs typeface="Calibri"/>
                <a:sym typeface="Calibri"/>
              </a:defRPr>
            </a:lvl3pPr>
            <a:lvl4pPr marL="0" marR="0" lvl="3" indent="0" algn="r">
              <a:spcBef>
                <a:spcPts val="0"/>
              </a:spcBef>
              <a:buNone/>
              <a:defRPr sz="600" b="0" i="0" u="none" strike="noStrike" cap="none">
                <a:solidFill>
                  <a:srgbClr val="888888"/>
                </a:solidFill>
                <a:latin typeface="Calibri"/>
                <a:ea typeface="Calibri"/>
                <a:cs typeface="Calibri"/>
                <a:sym typeface="Calibri"/>
              </a:defRPr>
            </a:lvl4pPr>
            <a:lvl5pPr marL="0" marR="0" lvl="4" indent="0" algn="r">
              <a:spcBef>
                <a:spcPts val="0"/>
              </a:spcBef>
              <a:buNone/>
              <a:defRPr sz="600" b="0" i="0" u="none" strike="noStrike" cap="none">
                <a:solidFill>
                  <a:srgbClr val="888888"/>
                </a:solidFill>
                <a:latin typeface="Calibri"/>
                <a:ea typeface="Calibri"/>
                <a:cs typeface="Calibri"/>
                <a:sym typeface="Calibri"/>
              </a:defRPr>
            </a:lvl5pPr>
            <a:lvl6pPr marL="0" marR="0" lvl="5" indent="0" algn="r">
              <a:spcBef>
                <a:spcPts val="0"/>
              </a:spcBef>
              <a:buNone/>
              <a:defRPr sz="600" b="0" i="0" u="none" strike="noStrike" cap="none">
                <a:solidFill>
                  <a:srgbClr val="888888"/>
                </a:solidFill>
                <a:latin typeface="Calibri"/>
                <a:ea typeface="Calibri"/>
                <a:cs typeface="Calibri"/>
                <a:sym typeface="Calibri"/>
              </a:defRPr>
            </a:lvl6pPr>
            <a:lvl7pPr marL="0" marR="0" lvl="6" indent="0" algn="r">
              <a:spcBef>
                <a:spcPts val="0"/>
              </a:spcBef>
              <a:buNone/>
              <a:defRPr sz="600" b="0" i="0" u="none" strike="noStrike" cap="none">
                <a:solidFill>
                  <a:srgbClr val="888888"/>
                </a:solidFill>
                <a:latin typeface="Calibri"/>
                <a:ea typeface="Calibri"/>
                <a:cs typeface="Calibri"/>
                <a:sym typeface="Calibri"/>
              </a:defRPr>
            </a:lvl7pPr>
            <a:lvl8pPr marL="0" marR="0" lvl="7" indent="0" algn="r">
              <a:spcBef>
                <a:spcPts val="0"/>
              </a:spcBef>
              <a:buNone/>
              <a:defRPr sz="600" b="0" i="0" u="none" strike="noStrike" cap="none">
                <a:solidFill>
                  <a:srgbClr val="888888"/>
                </a:solidFill>
                <a:latin typeface="Calibri"/>
                <a:ea typeface="Calibri"/>
                <a:cs typeface="Calibri"/>
                <a:sym typeface="Calibri"/>
              </a:defRPr>
            </a:lvl8pPr>
            <a:lvl9pPr marL="0" marR="0" lvl="8" indent="0" algn="r">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ieeexplore.ieee.org/document/9995902" TargetMode="External"/><Relationship Id="rId3" Type="http://schemas.openxmlformats.org/officeDocument/2006/relationships/hyperlink" Target="https://arxiv.org/abs/1810.04805" TargetMode="External"/><Relationship Id="rId7" Type="http://schemas.openxmlformats.org/officeDocument/2006/relationships/hyperlink" Target="https://doi.org/10.1016/j.copsyc.2020.04.005"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doi.org/10.1038/s41598-025-86124-6" TargetMode="External"/><Relationship Id="rId5" Type="http://schemas.openxmlformats.org/officeDocument/2006/relationships/hyperlink" Target="https://www.kaggle.com/datasets/suchintikasarkar/sentiment-analysis-for-mental-health" TargetMode="External"/><Relationship Id="rId10" Type="http://schemas.openxmlformats.org/officeDocument/2006/relationships/hyperlink" Target="https://arxiv.org/abs/2205.03235" TargetMode="External"/><Relationship Id="rId4" Type="http://schemas.openxmlformats.org/officeDocument/2006/relationships/hyperlink" Target="https://arxiv.org/abs/1907.11692" TargetMode="External"/><Relationship Id="rId9" Type="http://schemas.openxmlformats.org/officeDocument/2006/relationships/hyperlink" Target="https://doi.org/10.1016/j.procs.2023.10.547"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rot="5400000">
            <a:off x="-22630" y="6708"/>
            <a:ext cx="5159375" cy="5119421"/>
          </a:xfrm>
          <a:custGeom>
            <a:avLst/>
            <a:gdLst/>
            <a:ahLst/>
            <a:cxnLst/>
            <a:rect l="l" t="t" r="r" b="b"/>
            <a:pathLst>
              <a:path w="6350000" h="6339840" extrusionOk="0">
                <a:moveTo>
                  <a:pt x="6350000" y="6339840"/>
                </a:moveTo>
                <a:lnTo>
                  <a:pt x="0" y="6339840"/>
                </a:lnTo>
                <a:lnTo>
                  <a:pt x="0" y="0"/>
                </a:lnTo>
                <a:close/>
              </a:path>
            </a:pathLst>
          </a:custGeom>
          <a:solidFill>
            <a:srgbClr val="D9EAD3"/>
          </a:solidFill>
          <a:ln>
            <a:noFill/>
          </a:ln>
        </p:spPr>
      </p:sp>
      <p:sp>
        <p:nvSpPr>
          <p:cNvPr id="130" name="Google Shape;130;p25"/>
          <p:cNvSpPr/>
          <p:nvPr/>
        </p:nvSpPr>
        <p:spPr>
          <a:xfrm>
            <a:off x="114300" y="1294200"/>
            <a:ext cx="2994879" cy="3108980"/>
          </a:xfrm>
          <a:custGeom>
            <a:avLst/>
            <a:gdLst/>
            <a:ahLst/>
            <a:cxnLst/>
            <a:rect l="l" t="t" r="r" b="b"/>
            <a:pathLst>
              <a:path w="10990383" h="11514742" extrusionOk="0">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B6D7A8"/>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1" name="Google Shape;131;p25"/>
          <p:cNvSpPr txBox="1"/>
          <p:nvPr/>
        </p:nvSpPr>
        <p:spPr>
          <a:xfrm>
            <a:off x="2830768" y="1077336"/>
            <a:ext cx="4572000" cy="1154400"/>
          </a:xfrm>
          <a:prstGeom prst="rect">
            <a:avLst/>
          </a:prstGeom>
          <a:noFill/>
          <a:ln>
            <a:noFill/>
          </a:ln>
        </p:spPr>
        <p:txBody>
          <a:bodyPr spcFirstLastPara="1" wrap="square" lIns="45725" tIns="22850" rIns="45725" bIns="22850" anchor="t" anchorCtr="0">
            <a:spAutoFit/>
          </a:bodyPr>
          <a:lstStyle/>
          <a:p>
            <a:pPr marL="0" marR="0" lvl="0" indent="0" algn="ctr" rtl="0">
              <a:spcBef>
                <a:spcPts val="0"/>
              </a:spcBef>
              <a:spcAft>
                <a:spcPts val="0"/>
              </a:spcAft>
              <a:buNone/>
            </a:pPr>
            <a:r>
              <a:rPr lang="en-GB" sz="2400" i="0" u="none" strike="noStrike">
                <a:solidFill>
                  <a:srgbClr val="000000"/>
                </a:solidFill>
                <a:latin typeface="Times New Roman"/>
                <a:ea typeface="Times New Roman"/>
                <a:cs typeface="Times New Roman"/>
                <a:sym typeface="Times New Roman"/>
              </a:rPr>
              <a:t>Project (KCA</a:t>
            </a:r>
            <a:r>
              <a:rPr lang="en-GB" sz="2400">
                <a:latin typeface="Times New Roman"/>
                <a:ea typeface="Times New Roman"/>
                <a:cs typeface="Times New Roman"/>
                <a:sym typeface="Times New Roman"/>
              </a:rPr>
              <a:t>451</a:t>
            </a:r>
            <a:r>
              <a:rPr lang="en-GB" sz="2400" i="0" u="none" strike="noStrike">
                <a:solidFill>
                  <a:srgbClr val="000000"/>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GB" sz="2400">
                <a:latin typeface="Times New Roman"/>
                <a:ea typeface="Times New Roman"/>
                <a:cs typeface="Times New Roman"/>
                <a:sym typeface="Times New Roman"/>
              </a:rPr>
              <a:t>Even </a:t>
            </a:r>
            <a:r>
              <a:rPr lang="en-GB" sz="2400" i="0" u="none" strike="noStrike">
                <a:solidFill>
                  <a:srgbClr val="000000"/>
                </a:solidFill>
                <a:latin typeface="Times New Roman"/>
                <a:ea typeface="Times New Roman"/>
                <a:cs typeface="Times New Roman"/>
                <a:sym typeface="Times New Roman"/>
              </a:rPr>
              <a:t>Semester</a:t>
            </a:r>
            <a:endParaRPr sz="24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GB" sz="2400" i="0" u="none" strike="noStrike">
                <a:solidFill>
                  <a:srgbClr val="000000"/>
                </a:solidFill>
                <a:latin typeface="Times New Roman"/>
                <a:ea typeface="Times New Roman"/>
                <a:cs typeface="Times New Roman"/>
                <a:sym typeface="Times New Roman"/>
              </a:rPr>
              <a:t>Session 2024-25</a:t>
            </a:r>
            <a:endParaRPr sz="2400">
              <a:solidFill>
                <a:schemeClr val="dk1"/>
              </a:solidFill>
              <a:latin typeface="Times New Roman"/>
              <a:ea typeface="Times New Roman"/>
              <a:cs typeface="Times New Roman"/>
              <a:sym typeface="Times New Roman"/>
            </a:endParaRPr>
          </a:p>
        </p:txBody>
      </p:sp>
      <p:sp>
        <p:nvSpPr>
          <p:cNvPr id="132" name="Google Shape;132;p25"/>
          <p:cNvSpPr txBox="1"/>
          <p:nvPr/>
        </p:nvSpPr>
        <p:spPr>
          <a:xfrm>
            <a:off x="2897926" y="2565116"/>
            <a:ext cx="4572000" cy="1200600"/>
          </a:xfrm>
          <a:prstGeom prst="rect">
            <a:avLst/>
          </a:prstGeom>
          <a:noFill/>
          <a:ln>
            <a:noFill/>
          </a:ln>
        </p:spPr>
        <p:txBody>
          <a:bodyPr spcFirstLastPara="1" wrap="square" lIns="45725" tIns="22850" rIns="45725" bIns="22850" anchor="t" anchorCtr="0">
            <a:spAutoFit/>
          </a:bodyPr>
          <a:lstStyle/>
          <a:p>
            <a:pPr marL="0" marR="0" lvl="0" indent="0" algn="ctr" rtl="0">
              <a:spcBef>
                <a:spcPts val="0"/>
              </a:spcBef>
              <a:spcAft>
                <a:spcPts val="0"/>
              </a:spcAft>
              <a:buNone/>
            </a:pPr>
            <a:r>
              <a:rPr lang="en-GB" sz="3300" b="1" u="sng">
                <a:solidFill>
                  <a:schemeClr val="dk1"/>
                </a:solidFill>
                <a:latin typeface="Times New Roman"/>
                <a:ea typeface="Times New Roman"/>
                <a:cs typeface="Times New Roman"/>
                <a:sym typeface="Times New Roman"/>
              </a:rPr>
              <a:t>GB11: Take Your Care</a:t>
            </a:r>
            <a:endParaRPr sz="700">
              <a:latin typeface="Times New Roman"/>
              <a:ea typeface="Times New Roman"/>
              <a:cs typeface="Times New Roman"/>
              <a:sym typeface="Times New Roman"/>
            </a:endParaRPr>
          </a:p>
          <a:p>
            <a:pPr marL="0" marR="0" lvl="0" indent="0" algn="ctr" rtl="0">
              <a:spcBef>
                <a:spcPts val="0"/>
              </a:spcBef>
              <a:spcAft>
                <a:spcPts val="0"/>
              </a:spcAft>
              <a:buNone/>
            </a:pPr>
            <a:endParaRPr sz="10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GB" sz="1600" i="0" u="none" strike="noStrike">
                <a:solidFill>
                  <a:srgbClr val="000000"/>
                </a:solidFill>
                <a:latin typeface="Times New Roman"/>
                <a:ea typeface="Times New Roman"/>
                <a:cs typeface="Times New Roman"/>
                <a:sym typeface="Times New Roman"/>
              </a:rPr>
              <a:t>Meenakshi Bharadwaj (2300290140102)</a:t>
            </a:r>
            <a:endParaRPr sz="16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GB" sz="1600">
                <a:latin typeface="Times New Roman"/>
                <a:ea typeface="Times New Roman"/>
                <a:cs typeface="Times New Roman"/>
                <a:sym typeface="Times New Roman"/>
              </a:rPr>
              <a:t>Ritakshi Singh (</a:t>
            </a:r>
            <a:r>
              <a:rPr lang="en-GB" sz="1600" i="0" u="none" strike="noStrike">
                <a:solidFill>
                  <a:srgbClr val="000000"/>
                </a:solidFill>
                <a:latin typeface="Times New Roman"/>
                <a:ea typeface="Times New Roman"/>
                <a:cs typeface="Times New Roman"/>
                <a:sym typeface="Times New Roman"/>
              </a:rPr>
              <a:t>23002901401</a:t>
            </a:r>
            <a:r>
              <a:rPr lang="en-GB" sz="1600">
                <a:latin typeface="Times New Roman"/>
                <a:ea typeface="Times New Roman"/>
                <a:cs typeface="Times New Roman"/>
                <a:sym typeface="Times New Roman"/>
              </a:rPr>
              <a:t>41</a:t>
            </a:r>
            <a:r>
              <a:rPr lang="en-GB" sz="1600" i="0" u="none" strike="noStrike">
                <a:solidFill>
                  <a:srgbClr val="000000"/>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
        <p:nvSpPr>
          <p:cNvPr id="133" name="Google Shape;133;p25"/>
          <p:cNvSpPr txBox="1"/>
          <p:nvPr/>
        </p:nvSpPr>
        <p:spPr>
          <a:xfrm>
            <a:off x="7020038" y="4258313"/>
            <a:ext cx="1960500" cy="785100"/>
          </a:xfrm>
          <a:prstGeom prst="rect">
            <a:avLst/>
          </a:prstGeom>
          <a:noFill/>
          <a:ln>
            <a:noFill/>
          </a:ln>
        </p:spPr>
        <p:txBody>
          <a:bodyPr spcFirstLastPara="1" wrap="square" lIns="45725" tIns="22850" rIns="45725" bIns="22850" anchor="t" anchorCtr="0">
            <a:spAutoFit/>
          </a:bodyPr>
          <a:lstStyle/>
          <a:p>
            <a:pPr marL="0" marR="0" lvl="0" indent="0" algn="l" rtl="0">
              <a:spcBef>
                <a:spcPts val="0"/>
              </a:spcBef>
              <a:spcAft>
                <a:spcPts val="0"/>
              </a:spcAft>
              <a:buNone/>
            </a:pPr>
            <a:r>
              <a:rPr lang="en-GB" sz="1600" b="1" i="0" u="sng">
                <a:solidFill>
                  <a:srgbClr val="000000"/>
                </a:solidFill>
                <a:latin typeface="Times New Roman"/>
                <a:ea typeface="Times New Roman"/>
                <a:cs typeface="Times New Roman"/>
                <a:sym typeface="Times New Roman"/>
              </a:rPr>
              <a:t>Project Supervisor:</a:t>
            </a: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GB" sz="1600" i="0" u="none" strike="noStrike">
                <a:solidFill>
                  <a:srgbClr val="000000"/>
                </a:solidFill>
                <a:latin typeface="Times New Roman"/>
                <a:ea typeface="Times New Roman"/>
                <a:cs typeface="Times New Roman"/>
                <a:sym typeface="Times New Roman"/>
              </a:rPr>
              <a:t>M</a:t>
            </a:r>
            <a:r>
              <a:rPr lang="en-GB" sz="1600">
                <a:latin typeface="Times New Roman"/>
                <a:ea typeface="Times New Roman"/>
                <a:cs typeface="Times New Roman"/>
                <a:sym typeface="Times New Roman"/>
              </a:rPr>
              <a:t>r. Arpit Dogra</a:t>
            </a: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GB" sz="1600" i="0" u="none" strike="noStrike">
                <a:solidFill>
                  <a:srgbClr val="000000"/>
                </a:solidFill>
                <a:latin typeface="Times New Roman"/>
                <a:ea typeface="Times New Roman"/>
                <a:cs typeface="Times New Roman"/>
                <a:sym typeface="Times New Roman"/>
              </a:rPr>
              <a:t>Assistant Professor</a:t>
            </a:r>
            <a:endParaRPr sz="1600">
              <a:solidFill>
                <a:schemeClr val="dk1"/>
              </a:solidFill>
              <a:latin typeface="Times New Roman"/>
              <a:ea typeface="Times New Roman"/>
              <a:cs typeface="Times New Roman"/>
              <a:sym typeface="Times New Roman"/>
            </a:endParaRPr>
          </a:p>
        </p:txBody>
      </p:sp>
      <p:pic>
        <p:nvPicPr>
          <p:cNvPr id="134" name="Google Shape;134;p25"/>
          <p:cNvPicPr preferRelativeResize="0"/>
          <p:nvPr/>
        </p:nvPicPr>
        <p:blipFill rotWithShape="1">
          <a:blip r:embed="rId3">
            <a:alphaModFix/>
          </a:blip>
          <a:srcRect/>
          <a:stretch/>
        </p:blipFill>
        <p:spPr>
          <a:xfrm>
            <a:off x="0" y="6"/>
            <a:ext cx="9144003" cy="937418"/>
          </a:xfrm>
          <a:prstGeom prst="rect">
            <a:avLst/>
          </a:prstGeom>
          <a:noFill/>
          <a:ln>
            <a:noFill/>
          </a:ln>
        </p:spPr>
      </p:pic>
      <p:pic>
        <p:nvPicPr>
          <p:cNvPr id="135" name="Google Shape;135;p25"/>
          <p:cNvPicPr preferRelativeResize="0"/>
          <p:nvPr/>
        </p:nvPicPr>
        <p:blipFill>
          <a:blip r:embed="rId4">
            <a:alphaModFix/>
          </a:blip>
          <a:stretch>
            <a:fillRect/>
          </a:stretch>
        </p:blipFill>
        <p:spPr>
          <a:xfrm>
            <a:off x="-674275" y="562675"/>
            <a:ext cx="4572000" cy="457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a:extLst>
            <a:ext uri="{FF2B5EF4-FFF2-40B4-BE49-F238E27FC236}">
              <a16:creationId xmlns:a16="http://schemas.microsoft.com/office/drawing/2014/main" id="{752CF2A6-8E9C-5CD1-BD97-AEE3F7074D2D}"/>
            </a:ext>
          </a:extLst>
        </p:cNvPr>
        <p:cNvGrpSpPr/>
        <p:nvPr/>
      </p:nvGrpSpPr>
      <p:grpSpPr>
        <a:xfrm>
          <a:off x="0" y="0"/>
          <a:ext cx="0" cy="0"/>
          <a:chOff x="0" y="0"/>
          <a:chExt cx="0" cy="0"/>
        </a:xfrm>
      </p:grpSpPr>
      <p:sp>
        <p:nvSpPr>
          <p:cNvPr id="229" name="Google Shape;229;p36">
            <a:extLst>
              <a:ext uri="{FF2B5EF4-FFF2-40B4-BE49-F238E27FC236}">
                <a16:creationId xmlns:a16="http://schemas.microsoft.com/office/drawing/2014/main" id="{CDABD984-572B-0ABC-25BB-EB4EAD553B31}"/>
              </a:ext>
            </a:extLst>
          </p:cNvPr>
          <p:cNvSpPr txBox="1">
            <a:spLocks noGrp="1"/>
          </p:cNvSpPr>
          <p:nvPr>
            <p:ph type="title"/>
          </p:nvPr>
        </p:nvSpPr>
        <p:spPr>
          <a:xfrm>
            <a:off x="311700" y="1254950"/>
            <a:ext cx="8520600" cy="1963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en-IN" sz="4000" dirty="0">
                <a:latin typeface="Times New Roman"/>
                <a:ea typeface="Times New Roman"/>
                <a:cs typeface="Times New Roman"/>
                <a:sym typeface="Times New Roman"/>
              </a:rPr>
              <a:t>Models Selected for Training</a:t>
            </a:r>
            <a:endParaRPr sz="40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666183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F009B-2652-44DF-A383-C9C0FF0537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ED627A-5C0C-FB67-FEFF-B6352EA2F89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1.</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BERT</a:t>
            </a:r>
          </a:p>
        </p:txBody>
      </p:sp>
      <p:sp>
        <p:nvSpPr>
          <p:cNvPr id="5" name="Subtitle 4">
            <a:extLst>
              <a:ext uri="{FF2B5EF4-FFF2-40B4-BE49-F238E27FC236}">
                <a16:creationId xmlns:a16="http://schemas.microsoft.com/office/drawing/2014/main" id="{75C2FDF0-CD29-FB12-07A1-9604727CD026}"/>
              </a:ext>
            </a:extLst>
          </p:cNvPr>
          <p:cNvSpPr>
            <a:spLocks noGrp="1"/>
          </p:cNvSpPr>
          <p:nvPr>
            <p:ph type="subTitle" idx="1"/>
          </p:nvPr>
        </p:nvSpPr>
        <p:spPr/>
        <p:txBody>
          <a:bodyPr>
            <a:normAutofit/>
          </a:bodyPr>
          <a:lstStyle/>
          <a:p>
            <a:r>
              <a:rPr lang="en-IN" sz="1600" dirty="0">
                <a:latin typeface="Times New Roman" panose="02020603050405020304" pitchFamily="18" charset="0"/>
                <a:cs typeface="Times New Roman" panose="02020603050405020304" pitchFamily="18" charset="0"/>
              </a:rPr>
              <a:t>Bidirectional Encoder Representations from  Transformer</a:t>
            </a:r>
          </a:p>
        </p:txBody>
      </p:sp>
      <p:sp>
        <p:nvSpPr>
          <p:cNvPr id="6" name="Text Placeholder 5">
            <a:extLst>
              <a:ext uri="{FF2B5EF4-FFF2-40B4-BE49-F238E27FC236}">
                <a16:creationId xmlns:a16="http://schemas.microsoft.com/office/drawing/2014/main" id="{EA3FE504-C6FC-2536-1566-137EA9F91646}"/>
              </a:ext>
            </a:extLst>
          </p:cNvPr>
          <p:cNvSpPr>
            <a:spLocks noGrp="1"/>
          </p:cNvSpPr>
          <p:nvPr>
            <p:ph type="body" idx="2"/>
          </p:nvPr>
        </p:nvSpPr>
        <p:spPr/>
        <p:txBody>
          <a:bodyPr/>
          <a:lstStyle/>
          <a:p>
            <a:r>
              <a:rPr lang="en-IN" b="1" dirty="0">
                <a:latin typeface="Times New Roman" panose="02020603050405020304" pitchFamily="18" charset="0"/>
                <a:cs typeface="Times New Roman" panose="02020603050405020304" pitchFamily="18" charset="0"/>
              </a:rPr>
              <a:t>Base Architecture:</a:t>
            </a:r>
            <a:br>
              <a:rPr lang="en-IN" b="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Transformer Encoder</a:t>
            </a:r>
          </a:p>
          <a:p>
            <a:pPr marL="114300" indent="0">
              <a:buNone/>
            </a:pP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Specialization: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General-purpose language understanding</a:t>
            </a:r>
          </a:p>
          <a:p>
            <a:pPr marL="114300" indent="0">
              <a:buNone/>
            </a:pP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Why Chosen: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Benchmark model for comparison </a:t>
            </a:r>
          </a:p>
        </p:txBody>
      </p:sp>
    </p:spTree>
    <p:extLst>
      <p:ext uri="{BB962C8B-B14F-4D97-AF65-F5344CB8AC3E}">
        <p14:creationId xmlns:p14="http://schemas.microsoft.com/office/powerpoint/2010/main" val="2491391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3A1965-986D-DBD9-0D48-90C32BBEEE7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2.</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RoBERTa</a:t>
            </a:r>
          </a:p>
        </p:txBody>
      </p:sp>
      <p:sp>
        <p:nvSpPr>
          <p:cNvPr id="5" name="Subtitle 4">
            <a:extLst>
              <a:ext uri="{FF2B5EF4-FFF2-40B4-BE49-F238E27FC236}">
                <a16:creationId xmlns:a16="http://schemas.microsoft.com/office/drawing/2014/main" id="{1286B182-B0BA-590D-87E7-7BE37EBC9DF7}"/>
              </a:ext>
            </a:extLst>
          </p:cNvPr>
          <p:cNvSpPr>
            <a:spLocks noGrp="1"/>
          </p:cNvSpPr>
          <p:nvPr>
            <p:ph type="subTitle" idx="1"/>
          </p:nvPr>
        </p:nvSpPr>
        <p:spPr/>
        <p:txBody>
          <a:bodyPr>
            <a:normAutofit/>
          </a:bodyPr>
          <a:lstStyle/>
          <a:p>
            <a:r>
              <a:rPr lang="en-IN" sz="1600" dirty="0">
                <a:latin typeface="Times New Roman" panose="02020603050405020304" pitchFamily="18" charset="0"/>
                <a:cs typeface="Times New Roman" panose="02020603050405020304" pitchFamily="18" charset="0"/>
              </a:rPr>
              <a:t>Robustly Optimized BERT Approach</a:t>
            </a:r>
          </a:p>
        </p:txBody>
      </p:sp>
      <p:sp>
        <p:nvSpPr>
          <p:cNvPr id="6" name="Text Placeholder 5">
            <a:extLst>
              <a:ext uri="{FF2B5EF4-FFF2-40B4-BE49-F238E27FC236}">
                <a16:creationId xmlns:a16="http://schemas.microsoft.com/office/drawing/2014/main" id="{075524DA-AAA3-1A74-3906-4299C6BAF8C9}"/>
              </a:ext>
            </a:extLst>
          </p:cNvPr>
          <p:cNvSpPr>
            <a:spLocks noGrp="1"/>
          </p:cNvSpPr>
          <p:nvPr>
            <p:ph type="body" idx="2"/>
          </p:nvPr>
        </p:nvSpPr>
        <p:spPr/>
        <p:txBody>
          <a:bodyPr/>
          <a:lstStyle/>
          <a:p>
            <a:r>
              <a:rPr lang="en-IN" b="1" dirty="0">
                <a:latin typeface="Times New Roman" panose="02020603050405020304" pitchFamily="18" charset="0"/>
                <a:cs typeface="Times New Roman" panose="02020603050405020304" pitchFamily="18" charset="0"/>
              </a:rPr>
              <a:t>Base Architecture:</a:t>
            </a:r>
            <a:br>
              <a:rPr lang="en-IN" b="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Optimized BERT</a:t>
            </a:r>
          </a:p>
          <a:p>
            <a:pPr marL="114300" indent="0">
              <a:buNone/>
            </a:pP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Specialization: </a:t>
            </a:r>
            <a:br>
              <a:rPr lang="en-IN"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Trained with larger batch size, dynamic masking </a:t>
            </a:r>
          </a:p>
          <a:p>
            <a:pPr marL="114300" indent="0">
              <a:buNone/>
            </a:pP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Why Chosen:</a:t>
            </a:r>
            <a:br>
              <a:rPr lang="en-IN"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Better performance on downstream tasks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070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D1AF88-6826-B489-594F-EA3A391040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Model Evaluation &amp; Comparison</a:t>
            </a:r>
          </a:p>
        </p:txBody>
      </p:sp>
    </p:spTree>
    <p:extLst>
      <p:ext uri="{BB962C8B-B14F-4D97-AF65-F5344CB8AC3E}">
        <p14:creationId xmlns:p14="http://schemas.microsoft.com/office/powerpoint/2010/main" val="1425591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8878D2-A10F-5A42-198F-C8BC7BD36AD8}"/>
              </a:ext>
            </a:extLst>
          </p:cNvPr>
          <p:cNvPicPr>
            <a:picLocks noChangeAspect="1"/>
          </p:cNvPicPr>
          <p:nvPr/>
        </p:nvPicPr>
        <p:blipFill>
          <a:blip r:embed="rId2"/>
          <a:stretch>
            <a:fillRect/>
          </a:stretch>
        </p:blipFill>
        <p:spPr>
          <a:xfrm>
            <a:off x="157931" y="61760"/>
            <a:ext cx="4618142" cy="1179211"/>
          </a:xfrm>
          <a:prstGeom prst="rect">
            <a:avLst/>
          </a:prstGeom>
        </p:spPr>
      </p:pic>
      <p:pic>
        <p:nvPicPr>
          <p:cNvPr id="6" name="Picture 5">
            <a:extLst>
              <a:ext uri="{FF2B5EF4-FFF2-40B4-BE49-F238E27FC236}">
                <a16:creationId xmlns:a16="http://schemas.microsoft.com/office/drawing/2014/main" id="{0CB5DC68-ABF4-5994-DEF0-28985B11EE77}"/>
              </a:ext>
            </a:extLst>
          </p:cNvPr>
          <p:cNvPicPr>
            <a:picLocks noChangeAspect="1"/>
          </p:cNvPicPr>
          <p:nvPr/>
        </p:nvPicPr>
        <p:blipFill>
          <a:blip r:embed="rId3"/>
          <a:stretch>
            <a:fillRect/>
          </a:stretch>
        </p:blipFill>
        <p:spPr>
          <a:xfrm>
            <a:off x="4140058" y="1292081"/>
            <a:ext cx="4733743" cy="1180800"/>
          </a:xfrm>
          <a:prstGeom prst="rect">
            <a:avLst/>
          </a:prstGeom>
        </p:spPr>
      </p:pic>
      <p:pic>
        <p:nvPicPr>
          <p:cNvPr id="8" name="Picture 7">
            <a:extLst>
              <a:ext uri="{FF2B5EF4-FFF2-40B4-BE49-F238E27FC236}">
                <a16:creationId xmlns:a16="http://schemas.microsoft.com/office/drawing/2014/main" id="{555D8BEC-F166-97BA-E312-873802E2678A}"/>
              </a:ext>
            </a:extLst>
          </p:cNvPr>
          <p:cNvPicPr>
            <a:picLocks noChangeAspect="1"/>
          </p:cNvPicPr>
          <p:nvPr/>
        </p:nvPicPr>
        <p:blipFill>
          <a:blip r:embed="rId4"/>
          <a:stretch>
            <a:fillRect/>
          </a:stretch>
        </p:blipFill>
        <p:spPr>
          <a:xfrm>
            <a:off x="157931" y="2571750"/>
            <a:ext cx="4559626" cy="1180800"/>
          </a:xfrm>
          <a:prstGeom prst="rect">
            <a:avLst/>
          </a:prstGeom>
        </p:spPr>
      </p:pic>
      <p:pic>
        <p:nvPicPr>
          <p:cNvPr id="10" name="Picture 9">
            <a:extLst>
              <a:ext uri="{FF2B5EF4-FFF2-40B4-BE49-F238E27FC236}">
                <a16:creationId xmlns:a16="http://schemas.microsoft.com/office/drawing/2014/main" id="{103E3F17-8F4E-C6AC-DB22-3DB41372A512}"/>
              </a:ext>
            </a:extLst>
          </p:cNvPr>
          <p:cNvPicPr>
            <a:picLocks noChangeAspect="1"/>
          </p:cNvPicPr>
          <p:nvPr/>
        </p:nvPicPr>
        <p:blipFill>
          <a:blip r:embed="rId5"/>
          <a:stretch>
            <a:fillRect/>
          </a:stretch>
        </p:blipFill>
        <p:spPr>
          <a:xfrm>
            <a:off x="4192398" y="3803660"/>
            <a:ext cx="4681403" cy="1180800"/>
          </a:xfrm>
          <a:prstGeom prst="rect">
            <a:avLst/>
          </a:prstGeom>
        </p:spPr>
      </p:pic>
      <p:sp>
        <p:nvSpPr>
          <p:cNvPr id="11" name="Rectangle 10">
            <a:extLst>
              <a:ext uri="{FF2B5EF4-FFF2-40B4-BE49-F238E27FC236}">
                <a16:creationId xmlns:a16="http://schemas.microsoft.com/office/drawing/2014/main" id="{0FFAB2DA-469C-D352-F067-E270059FBA46}"/>
              </a:ext>
            </a:extLst>
          </p:cNvPr>
          <p:cNvSpPr/>
          <p:nvPr/>
        </p:nvSpPr>
        <p:spPr>
          <a:xfrm>
            <a:off x="1104245" y="1091746"/>
            <a:ext cx="153055" cy="2248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CBA4865-4E4B-627F-4914-7F80B82C6B99}"/>
              </a:ext>
            </a:extLst>
          </p:cNvPr>
          <p:cNvSpPr/>
          <p:nvPr/>
        </p:nvSpPr>
        <p:spPr>
          <a:xfrm>
            <a:off x="1075670" y="3626591"/>
            <a:ext cx="153055" cy="2248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2439874C-B060-D09A-EB07-79AE561F9621}"/>
              </a:ext>
            </a:extLst>
          </p:cNvPr>
          <p:cNvSpPr/>
          <p:nvPr/>
        </p:nvSpPr>
        <p:spPr>
          <a:xfrm>
            <a:off x="5089928" y="2351999"/>
            <a:ext cx="153055" cy="2248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71C3BCA3-39D8-B5E0-D06D-1C51C6E03BE8}"/>
              </a:ext>
            </a:extLst>
          </p:cNvPr>
          <p:cNvSpPr/>
          <p:nvPr/>
        </p:nvSpPr>
        <p:spPr>
          <a:xfrm>
            <a:off x="5135840" y="4853296"/>
            <a:ext cx="153055" cy="2248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BD52EE2-5D46-458B-C9B9-E6021F5B9D01}"/>
              </a:ext>
            </a:extLst>
          </p:cNvPr>
          <p:cNvSpPr txBox="1"/>
          <p:nvPr/>
        </p:nvSpPr>
        <p:spPr>
          <a:xfrm>
            <a:off x="1008995" y="1036943"/>
            <a:ext cx="280846" cy="230832"/>
          </a:xfrm>
          <a:prstGeom prst="rect">
            <a:avLst/>
          </a:prstGeom>
          <a:noFill/>
        </p:spPr>
        <p:txBody>
          <a:bodyPr wrap="none" rtlCol="0">
            <a:spAutoFit/>
          </a:bodyPr>
          <a:lstStyle/>
          <a:p>
            <a:r>
              <a:rPr lang="en-IN" sz="900" dirty="0">
                <a:solidFill>
                  <a:schemeClr val="tx1">
                    <a:lumMod val="50000"/>
                    <a:lumOff val="50000"/>
                  </a:schemeClr>
                </a:solidFill>
                <a:latin typeface="Times New Roman" panose="02020603050405020304" pitchFamily="18" charset="0"/>
                <a:cs typeface="Times New Roman" panose="02020603050405020304" pitchFamily="18" charset="0"/>
              </a:rPr>
              <a:t>1:</a:t>
            </a:r>
          </a:p>
        </p:txBody>
      </p:sp>
      <p:sp>
        <p:nvSpPr>
          <p:cNvPr id="16" name="TextBox 15">
            <a:extLst>
              <a:ext uri="{FF2B5EF4-FFF2-40B4-BE49-F238E27FC236}">
                <a16:creationId xmlns:a16="http://schemas.microsoft.com/office/drawing/2014/main" id="{DEBEAF06-D3F4-958B-5518-D1370487B86F}"/>
              </a:ext>
            </a:extLst>
          </p:cNvPr>
          <p:cNvSpPr txBox="1"/>
          <p:nvPr/>
        </p:nvSpPr>
        <p:spPr>
          <a:xfrm>
            <a:off x="5027099" y="2277303"/>
            <a:ext cx="280846" cy="230832"/>
          </a:xfrm>
          <a:prstGeom prst="rect">
            <a:avLst/>
          </a:prstGeom>
          <a:noFill/>
        </p:spPr>
        <p:txBody>
          <a:bodyPr wrap="none" rtlCol="0">
            <a:spAutoFit/>
          </a:bodyPr>
          <a:lstStyle/>
          <a:p>
            <a:r>
              <a:rPr lang="en-IN" sz="900" dirty="0">
                <a:solidFill>
                  <a:schemeClr val="tx1">
                    <a:lumMod val="50000"/>
                    <a:lumOff val="50000"/>
                  </a:schemeClr>
                </a:solidFill>
                <a:latin typeface="Times New Roman" panose="02020603050405020304" pitchFamily="18" charset="0"/>
                <a:cs typeface="Times New Roman" panose="02020603050405020304" pitchFamily="18" charset="0"/>
              </a:rPr>
              <a:t>2:</a:t>
            </a:r>
          </a:p>
        </p:txBody>
      </p:sp>
      <p:sp>
        <p:nvSpPr>
          <p:cNvPr id="17" name="TextBox 16">
            <a:extLst>
              <a:ext uri="{FF2B5EF4-FFF2-40B4-BE49-F238E27FC236}">
                <a16:creationId xmlns:a16="http://schemas.microsoft.com/office/drawing/2014/main" id="{93A5201D-4B77-6EE2-D3F6-5A21BABC2FE8}"/>
              </a:ext>
            </a:extLst>
          </p:cNvPr>
          <p:cNvSpPr txBox="1"/>
          <p:nvPr/>
        </p:nvSpPr>
        <p:spPr>
          <a:xfrm>
            <a:off x="1001854" y="3563437"/>
            <a:ext cx="280846" cy="230832"/>
          </a:xfrm>
          <a:prstGeom prst="rect">
            <a:avLst/>
          </a:prstGeom>
          <a:noFill/>
        </p:spPr>
        <p:txBody>
          <a:bodyPr wrap="none" rtlCol="0">
            <a:spAutoFit/>
          </a:bodyPr>
          <a:lstStyle/>
          <a:p>
            <a:r>
              <a:rPr lang="en-IN" sz="900" dirty="0">
                <a:solidFill>
                  <a:schemeClr val="tx1">
                    <a:lumMod val="50000"/>
                    <a:lumOff val="50000"/>
                  </a:schemeClr>
                </a:solidFill>
                <a:latin typeface="Times New Roman" panose="02020603050405020304" pitchFamily="18" charset="0"/>
                <a:cs typeface="Times New Roman" panose="02020603050405020304" pitchFamily="18" charset="0"/>
              </a:rPr>
              <a:t>3:</a:t>
            </a:r>
          </a:p>
        </p:txBody>
      </p:sp>
      <p:sp>
        <p:nvSpPr>
          <p:cNvPr id="18" name="TextBox 17">
            <a:extLst>
              <a:ext uri="{FF2B5EF4-FFF2-40B4-BE49-F238E27FC236}">
                <a16:creationId xmlns:a16="http://schemas.microsoft.com/office/drawing/2014/main" id="{B470F75A-E67B-0564-3FCD-AF967EDB1822}"/>
              </a:ext>
            </a:extLst>
          </p:cNvPr>
          <p:cNvSpPr txBox="1"/>
          <p:nvPr/>
        </p:nvSpPr>
        <p:spPr>
          <a:xfrm>
            <a:off x="5071205" y="4788997"/>
            <a:ext cx="280846" cy="230832"/>
          </a:xfrm>
          <a:prstGeom prst="rect">
            <a:avLst/>
          </a:prstGeom>
          <a:noFill/>
        </p:spPr>
        <p:txBody>
          <a:bodyPr wrap="none" rtlCol="0">
            <a:spAutoFit/>
          </a:bodyPr>
          <a:lstStyle/>
          <a:p>
            <a:r>
              <a:rPr lang="en-IN" sz="900" dirty="0">
                <a:solidFill>
                  <a:schemeClr val="tx1">
                    <a:lumMod val="50000"/>
                    <a:lumOff val="50000"/>
                  </a:schemeClr>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527811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3C2B7F-06DB-37F7-F1B4-73B4C6A4D84C}"/>
              </a:ext>
            </a:extLst>
          </p:cNvPr>
          <p:cNvPicPr>
            <a:picLocks noChangeAspect="1"/>
          </p:cNvPicPr>
          <p:nvPr/>
        </p:nvPicPr>
        <p:blipFill>
          <a:blip r:embed="rId2"/>
          <a:stretch>
            <a:fillRect/>
          </a:stretch>
        </p:blipFill>
        <p:spPr>
          <a:xfrm>
            <a:off x="375652" y="1066590"/>
            <a:ext cx="8392696" cy="3010320"/>
          </a:xfrm>
          <a:prstGeom prst="rect">
            <a:avLst/>
          </a:prstGeom>
        </p:spPr>
      </p:pic>
      <p:sp>
        <p:nvSpPr>
          <p:cNvPr id="6" name="Title 5">
            <a:extLst>
              <a:ext uri="{FF2B5EF4-FFF2-40B4-BE49-F238E27FC236}">
                <a16:creationId xmlns:a16="http://schemas.microsoft.com/office/drawing/2014/main" id="{C8F233EE-8FB9-6A28-1724-06E4C2203EF7}"/>
              </a:ext>
            </a:extLst>
          </p:cNvPr>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BERT Best Performance at </a:t>
            </a:r>
            <a:r>
              <a:rPr lang="en-IN" b="1" dirty="0" err="1">
                <a:latin typeface="Times New Roman" panose="02020603050405020304" pitchFamily="18" charset="0"/>
                <a:cs typeface="Times New Roman" panose="02020603050405020304" pitchFamily="18" charset="0"/>
              </a:rPr>
              <a:t>sample_size</a:t>
            </a:r>
            <a:r>
              <a:rPr lang="en-IN" b="1" dirty="0">
                <a:latin typeface="Times New Roman" panose="02020603050405020304" pitchFamily="18" charset="0"/>
                <a:cs typeface="Times New Roman" panose="02020603050405020304" pitchFamily="18" charset="0"/>
              </a:rPr>
              <a:t>=50000</a:t>
            </a:r>
          </a:p>
        </p:txBody>
      </p:sp>
      <p:sp>
        <p:nvSpPr>
          <p:cNvPr id="9" name="Rectangle 8">
            <a:extLst>
              <a:ext uri="{FF2B5EF4-FFF2-40B4-BE49-F238E27FC236}">
                <a16:creationId xmlns:a16="http://schemas.microsoft.com/office/drawing/2014/main" id="{9429AEB3-CCAC-7BC8-B931-52E543ABA9D8}"/>
              </a:ext>
            </a:extLst>
          </p:cNvPr>
          <p:cNvSpPr/>
          <p:nvPr/>
        </p:nvSpPr>
        <p:spPr>
          <a:xfrm>
            <a:off x="2646947" y="3821229"/>
            <a:ext cx="308009" cy="4042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E15291A-B820-1218-DB3C-FEA1F1354B74}"/>
              </a:ext>
            </a:extLst>
          </p:cNvPr>
          <p:cNvSpPr txBox="1"/>
          <p:nvPr/>
        </p:nvSpPr>
        <p:spPr>
          <a:xfrm>
            <a:off x="2608447" y="3762739"/>
            <a:ext cx="356188" cy="338554"/>
          </a:xfrm>
          <a:prstGeom prst="rect">
            <a:avLst/>
          </a:prstGeom>
          <a:noFill/>
        </p:spPr>
        <p:txBody>
          <a:bodyPr wrap="none" rtlCol="0">
            <a:spAutoFit/>
          </a:bodyPr>
          <a:lstStyle/>
          <a:p>
            <a:r>
              <a:rPr lang="en-IN" sz="1600" b="1" dirty="0">
                <a:solidFill>
                  <a:schemeClr val="tx1">
                    <a:lumMod val="50000"/>
                    <a:lumOff val="50000"/>
                  </a:schemeClr>
                </a:solidFill>
                <a:latin typeface="Times New Roman" panose="02020603050405020304" pitchFamily="18" charset="0"/>
                <a:cs typeface="Times New Roman" panose="02020603050405020304" pitchFamily="18" charset="0"/>
              </a:rPr>
              <a:t>5:</a:t>
            </a:r>
          </a:p>
        </p:txBody>
      </p:sp>
      <p:sp>
        <p:nvSpPr>
          <p:cNvPr id="11" name="Rectangle: Rounded Corners 10">
            <a:extLst>
              <a:ext uri="{FF2B5EF4-FFF2-40B4-BE49-F238E27FC236}">
                <a16:creationId xmlns:a16="http://schemas.microsoft.com/office/drawing/2014/main" id="{ADB8F932-62FC-16A7-7CC0-9116CE25FCD9}"/>
              </a:ext>
            </a:extLst>
          </p:cNvPr>
          <p:cNvSpPr/>
          <p:nvPr/>
        </p:nvSpPr>
        <p:spPr>
          <a:xfrm>
            <a:off x="462012" y="3262963"/>
            <a:ext cx="8181473" cy="543508"/>
          </a:xfrm>
          <a:prstGeom prst="roundRect">
            <a:avLst/>
          </a:prstGeom>
          <a:solidFill>
            <a:srgbClr val="00B050">
              <a:alpha val="20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0574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28165-E22D-CCF5-B92D-04DBFD935D0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656ED2A-4954-45CB-D742-E14B702277B1}"/>
              </a:ext>
            </a:extLst>
          </p:cNvPr>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RoBERTa Best Performance at </a:t>
            </a:r>
            <a:r>
              <a:rPr lang="en-IN" b="1" dirty="0" err="1">
                <a:latin typeface="Times New Roman" panose="02020603050405020304" pitchFamily="18" charset="0"/>
                <a:cs typeface="Times New Roman" panose="02020603050405020304" pitchFamily="18" charset="0"/>
              </a:rPr>
              <a:t>sample_size</a:t>
            </a:r>
            <a:r>
              <a:rPr lang="en-IN" b="1" dirty="0">
                <a:latin typeface="Times New Roman" panose="02020603050405020304" pitchFamily="18" charset="0"/>
                <a:cs typeface="Times New Roman" panose="02020603050405020304" pitchFamily="18" charset="0"/>
              </a:rPr>
              <a:t>=24000</a:t>
            </a:r>
          </a:p>
        </p:txBody>
      </p:sp>
      <p:pic>
        <p:nvPicPr>
          <p:cNvPr id="3" name="Picture 2">
            <a:extLst>
              <a:ext uri="{FF2B5EF4-FFF2-40B4-BE49-F238E27FC236}">
                <a16:creationId xmlns:a16="http://schemas.microsoft.com/office/drawing/2014/main" id="{E617C0EA-1BE7-C8F9-4B4F-C031AA5BCCDB}"/>
              </a:ext>
            </a:extLst>
          </p:cNvPr>
          <p:cNvPicPr>
            <a:picLocks noChangeAspect="1"/>
          </p:cNvPicPr>
          <p:nvPr/>
        </p:nvPicPr>
        <p:blipFill>
          <a:blip r:embed="rId2"/>
          <a:stretch>
            <a:fillRect/>
          </a:stretch>
        </p:blipFill>
        <p:spPr>
          <a:xfrm>
            <a:off x="361362" y="1076116"/>
            <a:ext cx="8421275" cy="2991267"/>
          </a:xfrm>
          <a:prstGeom prst="rect">
            <a:avLst/>
          </a:prstGeom>
        </p:spPr>
      </p:pic>
      <p:sp>
        <p:nvSpPr>
          <p:cNvPr id="4" name="Rectangle 3">
            <a:extLst>
              <a:ext uri="{FF2B5EF4-FFF2-40B4-BE49-F238E27FC236}">
                <a16:creationId xmlns:a16="http://schemas.microsoft.com/office/drawing/2014/main" id="{0CF41A0C-FDB3-565D-9ABA-6B820479119A}"/>
              </a:ext>
            </a:extLst>
          </p:cNvPr>
          <p:cNvSpPr/>
          <p:nvPr/>
        </p:nvSpPr>
        <p:spPr>
          <a:xfrm>
            <a:off x="2107931" y="3806569"/>
            <a:ext cx="308009" cy="4042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C5193D9-1EFF-A340-0622-B38DDB03FA55}"/>
              </a:ext>
            </a:extLst>
          </p:cNvPr>
          <p:cNvSpPr txBox="1"/>
          <p:nvPr/>
        </p:nvSpPr>
        <p:spPr>
          <a:xfrm>
            <a:off x="2069431" y="3757704"/>
            <a:ext cx="356188" cy="338554"/>
          </a:xfrm>
          <a:prstGeom prst="rect">
            <a:avLst/>
          </a:prstGeom>
          <a:noFill/>
        </p:spPr>
        <p:txBody>
          <a:bodyPr wrap="none" rtlCol="0">
            <a:spAutoFit/>
          </a:bodyPr>
          <a:lstStyle/>
          <a:p>
            <a:r>
              <a:rPr lang="en-IN" sz="1600" b="1" dirty="0">
                <a:solidFill>
                  <a:schemeClr val="tx1">
                    <a:lumMod val="50000"/>
                    <a:lumOff val="50000"/>
                  </a:schemeClr>
                </a:solidFill>
                <a:latin typeface="Times New Roman" panose="02020603050405020304" pitchFamily="18" charset="0"/>
                <a:cs typeface="Times New Roman" panose="02020603050405020304" pitchFamily="18" charset="0"/>
              </a:rPr>
              <a:t>6:</a:t>
            </a:r>
          </a:p>
        </p:txBody>
      </p:sp>
      <p:sp>
        <p:nvSpPr>
          <p:cNvPr id="8" name="Rectangle: Rounded Corners 7">
            <a:extLst>
              <a:ext uri="{FF2B5EF4-FFF2-40B4-BE49-F238E27FC236}">
                <a16:creationId xmlns:a16="http://schemas.microsoft.com/office/drawing/2014/main" id="{19716D21-F143-B594-1254-1F8025118B93}"/>
              </a:ext>
            </a:extLst>
          </p:cNvPr>
          <p:cNvSpPr/>
          <p:nvPr/>
        </p:nvSpPr>
        <p:spPr>
          <a:xfrm>
            <a:off x="462012" y="2714320"/>
            <a:ext cx="8181473" cy="543508"/>
          </a:xfrm>
          <a:prstGeom prst="roundRect">
            <a:avLst/>
          </a:prstGeom>
          <a:solidFill>
            <a:srgbClr val="00B050">
              <a:alpha val="20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9080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2194EB-BA4D-DF25-8841-E4DBE2954E31}"/>
              </a:ext>
            </a:extLst>
          </p:cNvPr>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Key Observations for Model Deployment</a:t>
            </a:r>
          </a:p>
        </p:txBody>
      </p:sp>
      <p:sp>
        <p:nvSpPr>
          <p:cNvPr id="8" name="Text Placeholder 7">
            <a:extLst>
              <a:ext uri="{FF2B5EF4-FFF2-40B4-BE49-F238E27FC236}">
                <a16:creationId xmlns:a16="http://schemas.microsoft.com/office/drawing/2014/main" id="{ED8CDD03-E576-1B29-2C73-64ACBB1AF05E}"/>
              </a:ext>
            </a:extLst>
          </p:cNvPr>
          <p:cNvSpPr>
            <a:spLocks noGrp="1"/>
          </p:cNvSpPr>
          <p:nvPr>
            <p:ph type="body" idx="1"/>
          </p:nvPr>
        </p:nvSpPr>
        <p:spPr>
          <a:xfrm>
            <a:off x="311700" y="1017725"/>
            <a:ext cx="8520600" cy="4006662"/>
          </a:xfrm>
        </p:spPr>
        <p:txBody>
          <a:bodyPr>
            <a:noAutofit/>
          </a:bodyPr>
          <a:lstStyle/>
          <a:p>
            <a:r>
              <a:rPr lang="en-US" dirty="0">
                <a:latin typeface="Times New Roman" panose="02020603050405020304" pitchFamily="18" charset="0"/>
                <a:cs typeface="Times New Roman" panose="02020603050405020304" pitchFamily="18" charset="0"/>
              </a:rPr>
              <a:t>The highlighting observations of the model comparison for the selected models are listed below — </a:t>
            </a:r>
          </a:p>
          <a:p>
            <a:pPr lvl="1"/>
            <a:r>
              <a:rPr lang="en-US" sz="1600" b="1" dirty="0">
                <a:latin typeface="Times New Roman" panose="02020603050405020304" pitchFamily="18" charset="0"/>
                <a:cs typeface="Times New Roman" panose="02020603050405020304" pitchFamily="18" charset="0"/>
              </a:rPr>
              <a:t>RoBERTa</a:t>
            </a:r>
            <a:r>
              <a:rPr lang="en-US" sz="1600" dirty="0">
                <a:latin typeface="Times New Roman" panose="02020603050405020304" pitchFamily="18" charset="0"/>
                <a:cs typeface="Times New Roman" panose="02020603050405020304" pitchFamily="18" charset="0"/>
              </a:rPr>
              <a:t> exhibits more stable growth in performance with increasing data, especially between 6000 and 24000 samples.</a:t>
            </a:r>
          </a:p>
          <a:p>
            <a:pPr lvl="1"/>
            <a:r>
              <a:rPr lang="en-US" sz="1600" b="1" dirty="0">
                <a:latin typeface="Times New Roman" panose="02020603050405020304" pitchFamily="18" charset="0"/>
                <a:cs typeface="Times New Roman" panose="02020603050405020304" pitchFamily="18" charset="0"/>
              </a:rPr>
              <a:t>BERT</a:t>
            </a:r>
            <a:r>
              <a:rPr lang="en-US" sz="1600" dirty="0">
                <a:latin typeface="Times New Roman" panose="02020603050405020304" pitchFamily="18" charset="0"/>
                <a:cs typeface="Times New Roman" panose="02020603050405020304" pitchFamily="18" charset="0"/>
              </a:rPr>
              <a:t> peaks slightly higher at 50000 samples, but the improvement over RoBERTa is minimal and may not justify the extra training and inference cost.</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F1 Score, a critical metric in mental health classification, is highest for:</a:t>
            </a:r>
          </a:p>
          <a:p>
            <a:pPr lvl="1"/>
            <a:r>
              <a:rPr lang="en-US" sz="1600" dirty="0">
                <a:latin typeface="Times New Roman" panose="02020603050405020304" pitchFamily="18" charset="0"/>
                <a:cs typeface="Times New Roman" panose="02020603050405020304" pitchFamily="18" charset="0"/>
              </a:rPr>
              <a:t>BERT at 50000 (77.98)</a:t>
            </a:r>
          </a:p>
          <a:p>
            <a:pPr lvl="1"/>
            <a:r>
              <a:rPr lang="en-US" sz="1600" dirty="0">
                <a:latin typeface="Times New Roman" panose="02020603050405020304" pitchFamily="18" charset="0"/>
                <a:cs typeface="Times New Roman" panose="02020603050405020304" pitchFamily="18" charset="0"/>
              </a:rPr>
              <a:t>RoBERTa at 24000 (77.80) </a:t>
            </a:r>
            <a:br>
              <a:rPr lang="en-US" sz="16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The marginal difference suggests </a:t>
            </a:r>
            <a:r>
              <a:rPr lang="en-US" b="1" dirty="0">
                <a:latin typeface="Times New Roman" panose="02020603050405020304" pitchFamily="18" charset="0"/>
                <a:cs typeface="Times New Roman" panose="02020603050405020304" pitchFamily="18" charset="0"/>
              </a:rPr>
              <a:t>RoBERTa</a:t>
            </a:r>
            <a:r>
              <a:rPr lang="en-US" dirty="0">
                <a:latin typeface="Times New Roman" panose="02020603050405020304" pitchFamily="18" charset="0"/>
                <a:cs typeface="Times New Roman" panose="02020603050405020304" pitchFamily="18" charset="0"/>
              </a:rPr>
              <a:t> generalizes better with fewer samples and reaches near-peak performance faster than BERT.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244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286B89-5A69-D64B-7D12-625A211FBD5B}"/>
              </a:ext>
            </a:extLst>
          </p:cNvPr>
          <p:cNvSpPr>
            <a:spLocks noGrp="1"/>
          </p:cNvSpPr>
          <p:nvPr>
            <p:ph type="title"/>
          </p:nvPr>
        </p:nvSpPr>
        <p:spPr>
          <a:xfrm>
            <a:off x="407953" y="1746616"/>
            <a:ext cx="8520600" cy="1963500"/>
          </a:xfrm>
        </p:spPr>
        <p:txBody>
          <a:bodyPr>
            <a:normAutofit fontScale="90000"/>
          </a:bodyPr>
          <a:lstStyle/>
          <a:p>
            <a:r>
              <a:rPr lang="en-IN" dirty="0">
                <a:latin typeface="Times New Roman" panose="02020603050405020304" pitchFamily="18" charset="0"/>
                <a:cs typeface="Times New Roman" panose="02020603050405020304" pitchFamily="18" charset="0"/>
              </a:rPr>
              <a:t>RoBERTa</a:t>
            </a:r>
          </a:p>
        </p:txBody>
      </p:sp>
      <p:sp>
        <p:nvSpPr>
          <p:cNvPr id="5" name="Text Placeholder 4">
            <a:extLst>
              <a:ext uri="{FF2B5EF4-FFF2-40B4-BE49-F238E27FC236}">
                <a16:creationId xmlns:a16="http://schemas.microsoft.com/office/drawing/2014/main" id="{AD2C689D-C550-6031-7C86-BEE693EC9DF4}"/>
              </a:ext>
            </a:extLst>
          </p:cNvPr>
          <p:cNvSpPr>
            <a:spLocks noGrp="1"/>
          </p:cNvSpPr>
          <p:nvPr>
            <p:ph type="body" idx="1"/>
          </p:nvPr>
        </p:nvSpPr>
        <p:spPr>
          <a:xfrm>
            <a:off x="350200" y="1594091"/>
            <a:ext cx="8520600" cy="542717"/>
          </a:xfrm>
        </p:spPr>
        <p:txBody>
          <a:bodyPr/>
          <a:lstStyle/>
          <a:p>
            <a:pPr marL="114300" indent="0">
              <a:buNone/>
            </a:pPr>
            <a:r>
              <a:rPr lang="en-IN" dirty="0">
                <a:latin typeface="Times New Roman" panose="02020603050405020304" pitchFamily="18" charset="0"/>
                <a:cs typeface="Times New Roman" panose="02020603050405020304" pitchFamily="18" charset="0"/>
              </a:rPr>
              <a:t>Model deployed in the “</a:t>
            </a:r>
            <a:r>
              <a:rPr lang="en-IN" i="1" dirty="0" err="1">
                <a:latin typeface="Times New Roman" panose="02020603050405020304" pitchFamily="18" charset="0"/>
                <a:cs typeface="Times New Roman" panose="02020603050405020304" pitchFamily="18" charset="0"/>
              </a:rPr>
              <a:t>TakeYourCare</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application is –</a:t>
            </a:r>
          </a:p>
          <a:p>
            <a:pPr marL="11430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347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311700" y="1254950"/>
            <a:ext cx="8520600" cy="1963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en-GB" sz="4000">
                <a:latin typeface="Times New Roman"/>
                <a:ea typeface="Times New Roman"/>
                <a:cs typeface="Times New Roman"/>
                <a:sym typeface="Times New Roman"/>
              </a:rPr>
              <a:t>Home Page UI</a:t>
            </a:r>
            <a:endParaRPr sz="4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Project Abstract</a:t>
            </a:r>
            <a:endParaRPr>
              <a:latin typeface="Times New Roman"/>
              <a:ea typeface="Times New Roman"/>
              <a:cs typeface="Times New Roman"/>
              <a:sym typeface="Times New Roman"/>
            </a:endParaRPr>
          </a:p>
        </p:txBody>
      </p:sp>
      <p:sp>
        <p:nvSpPr>
          <p:cNvPr id="141" name="Google Shape;141;p26"/>
          <p:cNvSpPr txBox="1">
            <a:spLocks noGrp="1"/>
          </p:cNvSpPr>
          <p:nvPr>
            <p:ph type="body" idx="1"/>
          </p:nvPr>
        </p:nvSpPr>
        <p:spPr>
          <a:xfrm>
            <a:off x="311700" y="1152475"/>
            <a:ext cx="8520600" cy="37896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GB" sz="1200" dirty="0">
                <a:solidFill>
                  <a:schemeClr val="dk1"/>
                </a:solidFill>
                <a:latin typeface="Times New Roman"/>
                <a:ea typeface="Times New Roman"/>
                <a:cs typeface="Times New Roman"/>
                <a:sym typeface="Times New Roman"/>
              </a:rPr>
              <a:t>In modern society, rapid technological advancements and increased digital connectivity have reshaped human interactions, work dynamics, and lifestyle patterns. While these advancements offer numerous benefits, they have also contributed to the rise of mental health issues such as anxiety, depression, and stress-related disorders. The growing prevalence of mental health conditions, coupled with social stigma and limited access to professional care, has created a need for innovative, technology-driven solutions.</a:t>
            </a:r>
            <a:endParaRPr sz="12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GB" sz="1200" dirty="0">
                <a:solidFill>
                  <a:schemeClr val="dk1"/>
                </a:solidFill>
                <a:latin typeface="Times New Roman"/>
                <a:ea typeface="Times New Roman"/>
                <a:cs typeface="Times New Roman"/>
                <a:sym typeface="Times New Roman"/>
              </a:rPr>
              <a:t>In recent years, individuals have increasingly turned to digital platforms such as social media, blogs, and online forums to express their thoughts and emotions. This presents an opportunity to leverage advances in Natural Language Processing (NLP) to detect signs of mental health conditions through text analysis.</a:t>
            </a:r>
            <a:endParaRPr sz="12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GB" sz="1200" dirty="0">
                <a:solidFill>
                  <a:schemeClr val="dk1"/>
                </a:solidFill>
                <a:latin typeface="Times New Roman"/>
                <a:ea typeface="Times New Roman"/>
                <a:cs typeface="Times New Roman"/>
                <a:sym typeface="Times New Roman"/>
              </a:rPr>
              <a:t>This research explores the development of an AI-powered text-based emotion analysis model designed to identify potential mental health disorders. By leveraging Natural Language Processing (NLP) and machine learning techniques, the model analyses user-generated text to detect conditions associated with mental issues like depression, anxiety. The system integrates transformer-based architectures such as BERT, RoBERTa, trained on publicly available mental health datasets, to achieve high accuracy in classification. </a:t>
            </a:r>
            <a:endParaRPr sz="12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Clr>
                <a:schemeClr val="dk1"/>
              </a:buClr>
              <a:buSzPts val="1100"/>
              <a:buFont typeface="Arial"/>
              <a:buNone/>
            </a:pPr>
            <a:r>
              <a:rPr lang="en-GB" sz="1200" dirty="0">
                <a:solidFill>
                  <a:schemeClr val="dk1"/>
                </a:solidFill>
                <a:latin typeface="Times New Roman"/>
                <a:ea typeface="Times New Roman"/>
                <a:cs typeface="Times New Roman"/>
                <a:sym typeface="Times New Roman"/>
              </a:rPr>
              <a:t>The proposed solution aims to bridge the gap between individuals experiencing mental health concerns and professional intervention by providing preliminary insights and recommendations. While the model does not replace clinical diagnosis, it serves as a supportive tool for early detection and awareness. This research contributes to the intersection of AI and mental health, emphasizing the importance of ethical AI applications in addressing modern psychological challenges.</a:t>
            </a:r>
            <a:endParaRPr sz="1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35"/>
          <p:cNvPicPr preferRelativeResize="0"/>
          <p:nvPr/>
        </p:nvPicPr>
        <p:blipFill>
          <a:blip r:embed="rId3">
            <a:alphaModFix/>
          </a:blip>
          <a:stretch>
            <a:fillRect/>
          </a:stretch>
        </p:blipFill>
        <p:spPr>
          <a:xfrm>
            <a:off x="0" y="0"/>
            <a:ext cx="9144000" cy="514350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311700" y="1254950"/>
            <a:ext cx="8520600" cy="1963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SzPts val="990"/>
              <a:buNone/>
            </a:pPr>
            <a:r>
              <a:rPr lang="en-GB" sz="4000">
                <a:latin typeface="Times New Roman"/>
                <a:ea typeface="Times New Roman"/>
                <a:cs typeface="Times New Roman"/>
                <a:sym typeface="Times New Roman"/>
              </a:rPr>
              <a:t>Results Page UI</a:t>
            </a:r>
            <a:endParaRPr sz="4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7"/>
          <p:cNvPicPr preferRelativeResize="0"/>
          <p:nvPr/>
        </p:nvPicPr>
        <p:blipFill>
          <a:blip r:embed="rId3">
            <a:alphaModFix/>
          </a:blip>
          <a:stretch>
            <a:fillRect/>
          </a:stretch>
        </p:blipFill>
        <p:spPr>
          <a:xfrm>
            <a:off x="0" y="-10"/>
            <a:ext cx="9144000" cy="514351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75D834-DD8F-6A52-9B3E-1943FB30555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Output for Different Cases</a:t>
            </a:r>
          </a:p>
        </p:txBody>
      </p:sp>
    </p:spTree>
    <p:extLst>
      <p:ext uri="{BB962C8B-B14F-4D97-AF65-F5344CB8AC3E}">
        <p14:creationId xmlns:p14="http://schemas.microsoft.com/office/powerpoint/2010/main" val="242831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96E43F-3205-A0EA-37EF-DD976CF595D1}"/>
              </a:ext>
            </a:extLst>
          </p:cNvPr>
          <p:cNvSpPr>
            <a:spLocks noGrp="1"/>
          </p:cNvSpPr>
          <p:nvPr>
            <p:ph type="title"/>
          </p:nvPr>
        </p:nvSpPr>
        <p:spPr>
          <a:xfrm>
            <a:off x="0" y="309251"/>
            <a:ext cx="8520600" cy="572700"/>
          </a:xfrm>
        </p:spPr>
        <p:txBody>
          <a:bodyPr>
            <a:normAutofit fontScale="90000"/>
          </a:bodyPr>
          <a:lstStyle/>
          <a:p>
            <a:r>
              <a:rPr lang="en-IN" dirty="0">
                <a:latin typeface="Times New Roman" panose="02020603050405020304" pitchFamily="18" charset="0"/>
                <a:cs typeface="Times New Roman" panose="02020603050405020304" pitchFamily="18" charset="0"/>
              </a:rPr>
              <a:t>Case: Anxiety</a:t>
            </a:r>
          </a:p>
        </p:txBody>
      </p:sp>
      <p:sp>
        <p:nvSpPr>
          <p:cNvPr id="12" name="Text Placeholder 11">
            <a:extLst>
              <a:ext uri="{FF2B5EF4-FFF2-40B4-BE49-F238E27FC236}">
                <a16:creationId xmlns:a16="http://schemas.microsoft.com/office/drawing/2014/main" id="{06B3BE8B-12F4-60FE-12D4-22D00E3DA919}"/>
              </a:ext>
            </a:extLst>
          </p:cNvPr>
          <p:cNvSpPr>
            <a:spLocks noGrp="1"/>
          </p:cNvSpPr>
          <p:nvPr>
            <p:ph type="body" idx="1"/>
          </p:nvPr>
        </p:nvSpPr>
        <p:spPr>
          <a:xfrm>
            <a:off x="-68773" y="1140293"/>
            <a:ext cx="3999900" cy="3416400"/>
          </a:xfrm>
        </p:spPr>
        <p:txBody>
          <a:bodyPr/>
          <a:lstStyle/>
          <a:p>
            <a:pPr marL="139700" indent="0">
              <a:buNone/>
            </a:pPr>
            <a:r>
              <a:rPr lang="en-IN" dirty="0">
                <a:latin typeface="Times New Roman" panose="02020603050405020304" pitchFamily="18" charset="0"/>
                <a:cs typeface="Times New Roman" panose="02020603050405020304" pitchFamily="18" charset="0"/>
              </a:rPr>
              <a:t>Input Screen</a:t>
            </a:r>
          </a:p>
        </p:txBody>
      </p:sp>
      <p:sp>
        <p:nvSpPr>
          <p:cNvPr id="13" name="Text Placeholder 12">
            <a:extLst>
              <a:ext uri="{FF2B5EF4-FFF2-40B4-BE49-F238E27FC236}">
                <a16:creationId xmlns:a16="http://schemas.microsoft.com/office/drawing/2014/main" id="{EDCDFDB5-98B3-1980-1B25-3EF0298AD6EB}"/>
              </a:ext>
            </a:extLst>
          </p:cNvPr>
          <p:cNvSpPr>
            <a:spLocks noGrp="1"/>
          </p:cNvSpPr>
          <p:nvPr>
            <p:ph type="body" idx="2"/>
          </p:nvPr>
        </p:nvSpPr>
        <p:spPr>
          <a:xfrm>
            <a:off x="5097662" y="1154430"/>
            <a:ext cx="3999900" cy="3416400"/>
          </a:xfrm>
        </p:spPr>
        <p:txBody>
          <a:bodyPr/>
          <a:lstStyle/>
          <a:p>
            <a:pPr marL="139700" indent="0" algn="r">
              <a:buNone/>
            </a:pPr>
            <a:r>
              <a:rPr lang="en-IN" dirty="0">
                <a:latin typeface="Times New Roman" panose="02020603050405020304" pitchFamily="18" charset="0"/>
                <a:cs typeface="Times New Roman" panose="02020603050405020304" pitchFamily="18" charset="0"/>
              </a:rPr>
              <a:t>Result Screen</a:t>
            </a:r>
          </a:p>
        </p:txBody>
      </p:sp>
      <p:pic>
        <p:nvPicPr>
          <p:cNvPr id="7" name="Picture 6">
            <a:extLst>
              <a:ext uri="{FF2B5EF4-FFF2-40B4-BE49-F238E27FC236}">
                <a16:creationId xmlns:a16="http://schemas.microsoft.com/office/drawing/2014/main" id="{90272E06-928F-A63C-3FE4-0B42D74CD9A8}"/>
              </a:ext>
            </a:extLst>
          </p:cNvPr>
          <p:cNvPicPr>
            <a:picLocks noChangeAspect="1"/>
          </p:cNvPicPr>
          <p:nvPr/>
        </p:nvPicPr>
        <p:blipFill>
          <a:blip r:embed="rId2"/>
          <a:stretch>
            <a:fillRect/>
          </a:stretch>
        </p:blipFill>
        <p:spPr>
          <a:xfrm>
            <a:off x="115504" y="1699552"/>
            <a:ext cx="4422110" cy="2487437"/>
          </a:xfrm>
          <a:prstGeom prst="rect">
            <a:avLst/>
          </a:prstGeom>
        </p:spPr>
      </p:pic>
      <p:pic>
        <p:nvPicPr>
          <p:cNvPr id="11" name="Picture 10">
            <a:extLst>
              <a:ext uri="{FF2B5EF4-FFF2-40B4-BE49-F238E27FC236}">
                <a16:creationId xmlns:a16="http://schemas.microsoft.com/office/drawing/2014/main" id="{219ADE7B-B057-ACE9-0B86-C40675CE9432}"/>
              </a:ext>
            </a:extLst>
          </p:cNvPr>
          <p:cNvPicPr>
            <a:picLocks noChangeAspect="1"/>
          </p:cNvPicPr>
          <p:nvPr/>
        </p:nvPicPr>
        <p:blipFill>
          <a:blip r:embed="rId3"/>
          <a:stretch>
            <a:fillRect/>
          </a:stretch>
        </p:blipFill>
        <p:spPr>
          <a:xfrm>
            <a:off x="4606388" y="1699389"/>
            <a:ext cx="4422400" cy="2487600"/>
          </a:xfrm>
          <a:prstGeom prst="rect">
            <a:avLst/>
          </a:prstGeom>
        </p:spPr>
      </p:pic>
    </p:spTree>
    <p:extLst>
      <p:ext uri="{BB962C8B-B14F-4D97-AF65-F5344CB8AC3E}">
        <p14:creationId xmlns:p14="http://schemas.microsoft.com/office/powerpoint/2010/main" val="2927199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566C2-1373-1F09-4E01-15ACCC179AD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7C987EE-853F-9A20-4383-F3F23AF1D5DC}"/>
              </a:ext>
            </a:extLst>
          </p:cNvPr>
          <p:cNvSpPr>
            <a:spLocks noGrp="1"/>
          </p:cNvSpPr>
          <p:nvPr>
            <p:ph type="title"/>
          </p:nvPr>
        </p:nvSpPr>
        <p:spPr>
          <a:xfrm>
            <a:off x="0" y="309251"/>
            <a:ext cx="8520600" cy="572700"/>
          </a:xfrm>
        </p:spPr>
        <p:txBody>
          <a:bodyPr>
            <a:normAutofit fontScale="90000"/>
          </a:bodyPr>
          <a:lstStyle/>
          <a:p>
            <a:r>
              <a:rPr lang="en-IN" dirty="0">
                <a:latin typeface="Times New Roman" panose="02020603050405020304" pitchFamily="18" charset="0"/>
                <a:cs typeface="Times New Roman" panose="02020603050405020304" pitchFamily="18" charset="0"/>
              </a:rPr>
              <a:t>Case: Bipolar</a:t>
            </a:r>
          </a:p>
        </p:txBody>
      </p:sp>
      <p:sp>
        <p:nvSpPr>
          <p:cNvPr id="12" name="Text Placeholder 11">
            <a:extLst>
              <a:ext uri="{FF2B5EF4-FFF2-40B4-BE49-F238E27FC236}">
                <a16:creationId xmlns:a16="http://schemas.microsoft.com/office/drawing/2014/main" id="{08CCA79B-0B96-5356-3410-A6B925806F67}"/>
              </a:ext>
            </a:extLst>
          </p:cNvPr>
          <p:cNvSpPr>
            <a:spLocks noGrp="1"/>
          </p:cNvSpPr>
          <p:nvPr>
            <p:ph type="body" idx="1"/>
          </p:nvPr>
        </p:nvSpPr>
        <p:spPr>
          <a:xfrm>
            <a:off x="-68773" y="1140293"/>
            <a:ext cx="3999900" cy="3416400"/>
          </a:xfrm>
        </p:spPr>
        <p:txBody>
          <a:bodyPr/>
          <a:lstStyle/>
          <a:p>
            <a:pPr marL="139700" indent="0">
              <a:buNone/>
            </a:pPr>
            <a:r>
              <a:rPr lang="en-IN" dirty="0">
                <a:latin typeface="Times New Roman" panose="02020603050405020304" pitchFamily="18" charset="0"/>
                <a:cs typeface="Times New Roman" panose="02020603050405020304" pitchFamily="18" charset="0"/>
              </a:rPr>
              <a:t>Input Screen</a:t>
            </a:r>
          </a:p>
        </p:txBody>
      </p:sp>
      <p:sp>
        <p:nvSpPr>
          <p:cNvPr id="13" name="Text Placeholder 12">
            <a:extLst>
              <a:ext uri="{FF2B5EF4-FFF2-40B4-BE49-F238E27FC236}">
                <a16:creationId xmlns:a16="http://schemas.microsoft.com/office/drawing/2014/main" id="{250754AF-9FF3-C93D-1A2F-FE5B9673DBB6}"/>
              </a:ext>
            </a:extLst>
          </p:cNvPr>
          <p:cNvSpPr>
            <a:spLocks noGrp="1"/>
          </p:cNvSpPr>
          <p:nvPr>
            <p:ph type="body" idx="2"/>
          </p:nvPr>
        </p:nvSpPr>
        <p:spPr>
          <a:xfrm>
            <a:off x="5097662" y="1154430"/>
            <a:ext cx="3999900" cy="3416400"/>
          </a:xfrm>
        </p:spPr>
        <p:txBody>
          <a:bodyPr/>
          <a:lstStyle/>
          <a:p>
            <a:pPr marL="139700" indent="0" algn="r">
              <a:buNone/>
            </a:pPr>
            <a:r>
              <a:rPr lang="en-IN" dirty="0">
                <a:latin typeface="Times New Roman" panose="02020603050405020304" pitchFamily="18" charset="0"/>
                <a:cs typeface="Times New Roman" panose="02020603050405020304" pitchFamily="18" charset="0"/>
              </a:rPr>
              <a:t>Result Screen</a:t>
            </a:r>
          </a:p>
        </p:txBody>
      </p:sp>
      <p:pic>
        <p:nvPicPr>
          <p:cNvPr id="4" name="Picture 3">
            <a:extLst>
              <a:ext uri="{FF2B5EF4-FFF2-40B4-BE49-F238E27FC236}">
                <a16:creationId xmlns:a16="http://schemas.microsoft.com/office/drawing/2014/main" id="{B196BABA-F301-7B5C-7C97-42CDD40C9B08}"/>
              </a:ext>
            </a:extLst>
          </p:cNvPr>
          <p:cNvPicPr>
            <a:picLocks noChangeAspect="1"/>
          </p:cNvPicPr>
          <p:nvPr/>
        </p:nvPicPr>
        <p:blipFill>
          <a:blip r:embed="rId2"/>
          <a:stretch>
            <a:fillRect/>
          </a:stretch>
        </p:blipFill>
        <p:spPr>
          <a:xfrm>
            <a:off x="146698" y="1700548"/>
            <a:ext cx="4422400" cy="2487600"/>
          </a:xfrm>
          <a:prstGeom prst="rect">
            <a:avLst/>
          </a:prstGeom>
        </p:spPr>
      </p:pic>
      <p:pic>
        <p:nvPicPr>
          <p:cNvPr id="9" name="Picture 8">
            <a:extLst>
              <a:ext uri="{FF2B5EF4-FFF2-40B4-BE49-F238E27FC236}">
                <a16:creationId xmlns:a16="http://schemas.microsoft.com/office/drawing/2014/main" id="{4B1DE011-7A2B-08CA-9C69-71FA12D1B385}"/>
              </a:ext>
            </a:extLst>
          </p:cNvPr>
          <p:cNvPicPr>
            <a:picLocks noChangeAspect="1"/>
          </p:cNvPicPr>
          <p:nvPr/>
        </p:nvPicPr>
        <p:blipFill>
          <a:blip r:embed="rId3"/>
          <a:stretch>
            <a:fillRect/>
          </a:stretch>
        </p:blipFill>
        <p:spPr>
          <a:xfrm>
            <a:off x="4601281" y="1699389"/>
            <a:ext cx="4422400" cy="2487600"/>
          </a:xfrm>
          <a:prstGeom prst="rect">
            <a:avLst/>
          </a:prstGeom>
        </p:spPr>
      </p:pic>
    </p:spTree>
    <p:extLst>
      <p:ext uri="{BB962C8B-B14F-4D97-AF65-F5344CB8AC3E}">
        <p14:creationId xmlns:p14="http://schemas.microsoft.com/office/powerpoint/2010/main" val="2784366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CF086-25C5-72FB-44C4-D84E88D2C82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8660E1D-CA40-99BC-0378-29B252CA9E88}"/>
              </a:ext>
            </a:extLst>
          </p:cNvPr>
          <p:cNvSpPr>
            <a:spLocks noGrp="1"/>
          </p:cNvSpPr>
          <p:nvPr>
            <p:ph type="title"/>
          </p:nvPr>
        </p:nvSpPr>
        <p:spPr>
          <a:xfrm>
            <a:off x="0" y="309251"/>
            <a:ext cx="8520600" cy="572700"/>
          </a:xfrm>
        </p:spPr>
        <p:txBody>
          <a:bodyPr>
            <a:normAutofit fontScale="90000"/>
          </a:bodyPr>
          <a:lstStyle/>
          <a:p>
            <a:r>
              <a:rPr lang="en-IN" dirty="0">
                <a:latin typeface="Times New Roman" panose="02020603050405020304" pitchFamily="18" charset="0"/>
                <a:cs typeface="Times New Roman" panose="02020603050405020304" pitchFamily="18" charset="0"/>
              </a:rPr>
              <a:t>Case: Depression</a:t>
            </a:r>
          </a:p>
        </p:txBody>
      </p:sp>
      <p:sp>
        <p:nvSpPr>
          <p:cNvPr id="12" name="Text Placeholder 11">
            <a:extLst>
              <a:ext uri="{FF2B5EF4-FFF2-40B4-BE49-F238E27FC236}">
                <a16:creationId xmlns:a16="http://schemas.microsoft.com/office/drawing/2014/main" id="{D9E2D6E3-51A4-91B9-F46A-590A6FD09D6E}"/>
              </a:ext>
            </a:extLst>
          </p:cNvPr>
          <p:cNvSpPr>
            <a:spLocks noGrp="1"/>
          </p:cNvSpPr>
          <p:nvPr>
            <p:ph type="body" idx="1"/>
          </p:nvPr>
        </p:nvSpPr>
        <p:spPr>
          <a:xfrm>
            <a:off x="-68773" y="1140293"/>
            <a:ext cx="3999900" cy="3416400"/>
          </a:xfrm>
        </p:spPr>
        <p:txBody>
          <a:bodyPr/>
          <a:lstStyle/>
          <a:p>
            <a:pPr marL="139700" indent="0">
              <a:buNone/>
            </a:pPr>
            <a:r>
              <a:rPr lang="en-IN" dirty="0">
                <a:latin typeface="Times New Roman" panose="02020603050405020304" pitchFamily="18" charset="0"/>
                <a:cs typeface="Times New Roman" panose="02020603050405020304" pitchFamily="18" charset="0"/>
              </a:rPr>
              <a:t>Input Screen</a:t>
            </a:r>
          </a:p>
        </p:txBody>
      </p:sp>
      <p:sp>
        <p:nvSpPr>
          <p:cNvPr id="13" name="Text Placeholder 12">
            <a:extLst>
              <a:ext uri="{FF2B5EF4-FFF2-40B4-BE49-F238E27FC236}">
                <a16:creationId xmlns:a16="http://schemas.microsoft.com/office/drawing/2014/main" id="{90148FB3-2B82-90EB-A4A6-A3359AEED7F5}"/>
              </a:ext>
            </a:extLst>
          </p:cNvPr>
          <p:cNvSpPr>
            <a:spLocks noGrp="1"/>
          </p:cNvSpPr>
          <p:nvPr>
            <p:ph type="body" idx="2"/>
          </p:nvPr>
        </p:nvSpPr>
        <p:spPr>
          <a:xfrm>
            <a:off x="5097662" y="1154430"/>
            <a:ext cx="3999900" cy="3416400"/>
          </a:xfrm>
        </p:spPr>
        <p:txBody>
          <a:bodyPr/>
          <a:lstStyle/>
          <a:p>
            <a:pPr marL="139700" indent="0" algn="r">
              <a:buNone/>
            </a:pPr>
            <a:r>
              <a:rPr lang="en-IN" dirty="0">
                <a:latin typeface="Times New Roman" panose="02020603050405020304" pitchFamily="18" charset="0"/>
                <a:cs typeface="Times New Roman" panose="02020603050405020304" pitchFamily="18" charset="0"/>
              </a:rPr>
              <a:t>Result Screen</a:t>
            </a:r>
          </a:p>
        </p:txBody>
      </p:sp>
      <p:pic>
        <p:nvPicPr>
          <p:cNvPr id="4" name="Picture 3">
            <a:extLst>
              <a:ext uri="{FF2B5EF4-FFF2-40B4-BE49-F238E27FC236}">
                <a16:creationId xmlns:a16="http://schemas.microsoft.com/office/drawing/2014/main" id="{13EBA4E4-4223-F39C-0E9F-6DBE2223871B}"/>
              </a:ext>
            </a:extLst>
          </p:cNvPr>
          <p:cNvPicPr>
            <a:picLocks noChangeAspect="1"/>
          </p:cNvPicPr>
          <p:nvPr/>
        </p:nvPicPr>
        <p:blipFill>
          <a:blip r:embed="rId2"/>
          <a:stretch>
            <a:fillRect/>
          </a:stretch>
        </p:blipFill>
        <p:spPr>
          <a:xfrm>
            <a:off x="117841" y="1699389"/>
            <a:ext cx="4422400" cy="2487600"/>
          </a:xfrm>
          <a:prstGeom prst="rect">
            <a:avLst/>
          </a:prstGeom>
        </p:spPr>
      </p:pic>
      <p:pic>
        <p:nvPicPr>
          <p:cNvPr id="6" name="Picture 5">
            <a:extLst>
              <a:ext uri="{FF2B5EF4-FFF2-40B4-BE49-F238E27FC236}">
                <a16:creationId xmlns:a16="http://schemas.microsoft.com/office/drawing/2014/main" id="{B7E47E3E-DC46-9467-071C-D12E65FC5EEB}"/>
              </a:ext>
            </a:extLst>
          </p:cNvPr>
          <p:cNvPicPr>
            <a:picLocks noChangeAspect="1"/>
          </p:cNvPicPr>
          <p:nvPr/>
        </p:nvPicPr>
        <p:blipFill>
          <a:blip r:embed="rId3"/>
          <a:stretch>
            <a:fillRect/>
          </a:stretch>
        </p:blipFill>
        <p:spPr>
          <a:xfrm>
            <a:off x="4601108" y="1699389"/>
            <a:ext cx="4422400" cy="2487600"/>
          </a:xfrm>
          <a:prstGeom prst="rect">
            <a:avLst/>
          </a:prstGeom>
        </p:spPr>
      </p:pic>
    </p:spTree>
    <p:extLst>
      <p:ext uri="{BB962C8B-B14F-4D97-AF65-F5344CB8AC3E}">
        <p14:creationId xmlns:p14="http://schemas.microsoft.com/office/powerpoint/2010/main" val="544301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197CE-7150-17BA-FB8F-39299DE82DA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BBFA7C4-ED12-2FE4-448D-CB9555C81F8F}"/>
              </a:ext>
            </a:extLst>
          </p:cNvPr>
          <p:cNvSpPr>
            <a:spLocks noGrp="1"/>
          </p:cNvSpPr>
          <p:nvPr>
            <p:ph type="title"/>
          </p:nvPr>
        </p:nvSpPr>
        <p:spPr>
          <a:xfrm>
            <a:off x="0" y="309251"/>
            <a:ext cx="8520600" cy="572700"/>
          </a:xfrm>
        </p:spPr>
        <p:txBody>
          <a:bodyPr>
            <a:normAutofit fontScale="90000"/>
          </a:bodyPr>
          <a:lstStyle/>
          <a:p>
            <a:r>
              <a:rPr lang="en-IN" dirty="0">
                <a:latin typeface="Times New Roman" panose="02020603050405020304" pitchFamily="18" charset="0"/>
                <a:cs typeface="Times New Roman" panose="02020603050405020304" pitchFamily="18" charset="0"/>
              </a:rPr>
              <a:t>Case: Normal</a:t>
            </a:r>
          </a:p>
        </p:txBody>
      </p:sp>
      <p:sp>
        <p:nvSpPr>
          <p:cNvPr id="12" name="Text Placeholder 11">
            <a:extLst>
              <a:ext uri="{FF2B5EF4-FFF2-40B4-BE49-F238E27FC236}">
                <a16:creationId xmlns:a16="http://schemas.microsoft.com/office/drawing/2014/main" id="{EE4A721C-BE61-97FE-6F33-8BC8CB587B22}"/>
              </a:ext>
            </a:extLst>
          </p:cNvPr>
          <p:cNvSpPr>
            <a:spLocks noGrp="1"/>
          </p:cNvSpPr>
          <p:nvPr>
            <p:ph type="body" idx="1"/>
          </p:nvPr>
        </p:nvSpPr>
        <p:spPr>
          <a:xfrm>
            <a:off x="-68773" y="1140293"/>
            <a:ext cx="3999900" cy="3416400"/>
          </a:xfrm>
        </p:spPr>
        <p:txBody>
          <a:bodyPr/>
          <a:lstStyle/>
          <a:p>
            <a:pPr marL="139700" indent="0">
              <a:buNone/>
            </a:pPr>
            <a:r>
              <a:rPr lang="en-IN" dirty="0">
                <a:latin typeface="Times New Roman" panose="02020603050405020304" pitchFamily="18" charset="0"/>
                <a:cs typeface="Times New Roman" panose="02020603050405020304" pitchFamily="18" charset="0"/>
              </a:rPr>
              <a:t>Input Screen</a:t>
            </a:r>
          </a:p>
        </p:txBody>
      </p:sp>
      <p:sp>
        <p:nvSpPr>
          <p:cNvPr id="13" name="Text Placeholder 12">
            <a:extLst>
              <a:ext uri="{FF2B5EF4-FFF2-40B4-BE49-F238E27FC236}">
                <a16:creationId xmlns:a16="http://schemas.microsoft.com/office/drawing/2014/main" id="{40A03194-E266-176D-E0AB-648F5E0A5557}"/>
              </a:ext>
            </a:extLst>
          </p:cNvPr>
          <p:cNvSpPr>
            <a:spLocks noGrp="1"/>
          </p:cNvSpPr>
          <p:nvPr>
            <p:ph type="body" idx="2"/>
          </p:nvPr>
        </p:nvSpPr>
        <p:spPr>
          <a:xfrm>
            <a:off x="5097662" y="1154430"/>
            <a:ext cx="3999900" cy="3416400"/>
          </a:xfrm>
        </p:spPr>
        <p:txBody>
          <a:bodyPr/>
          <a:lstStyle/>
          <a:p>
            <a:pPr marL="139700" indent="0" algn="r">
              <a:buNone/>
            </a:pPr>
            <a:r>
              <a:rPr lang="en-IN" dirty="0">
                <a:latin typeface="Times New Roman" panose="02020603050405020304" pitchFamily="18" charset="0"/>
                <a:cs typeface="Times New Roman" panose="02020603050405020304" pitchFamily="18" charset="0"/>
              </a:rPr>
              <a:t>Result Screen</a:t>
            </a:r>
          </a:p>
        </p:txBody>
      </p:sp>
      <p:pic>
        <p:nvPicPr>
          <p:cNvPr id="4" name="Picture 3">
            <a:extLst>
              <a:ext uri="{FF2B5EF4-FFF2-40B4-BE49-F238E27FC236}">
                <a16:creationId xmlns:a16="http://schemas.microsoft.com/office/drawing/2014/main" id="{B4931D11-56BF-2597-CB6E-5B1B4040B84D}"/>
              </a:ext>
            </a:extLst>
          </p:cNvPr>
          <p:cNvPicPr>
            <a:picLocks noChangeAspect="1"/>
          </p:cNvPicPr>
          <p:nvPr/>
        </p:nvPicPr>
        <p:blipFill>
          <a:blip r:embed="rId2"/>
          <a:stretch>
            <a:fillRect/>
          </a:stretch>
        </p:blipFill>
        <p:spPr>
          <a:xfrm>
            <a:off x="123966" y="1699389"/>
            <a:ext cx="4422400" cy="2487600"/>
          </a:xfrm>
          <a:prstGeom prst="rect">
            <a:avLst/>
          </a:prstGeom>
        </p:spPr>
      </p:pic>
      <p:pic>
        <p:nvPicPr>
          <p:cNvPr id="6" name="Picture 5">
            <a:extLst>
              <a:ext uri="{FF2B5EF4-FFF2-40B4-BE49-F238E27FC236}">
                <a16:creationId xmlns:a16="http://schemas.microsoft.com/office/drawing/2014/main" id="{3ACF5357-A961-98AB-0385-8D9B52580E3C}"/>
              </a:ext>
            </a:extLst>
          </p:cNvPr>
          <p:cNvPicPr>
            <a:picLocks noChangeAspect="1"/>
          </p:cNvPicPr>
          <p:nvPr/>
        </p:nvPicPr>
        <p:blipFill>
          <a:blip r:embed="rId3"/>
          <a:stretch>
            <a:fillRect/>
          </a:stretch>
        </p:blipFill>
        <p:spPr>
          <a:xfrm>
            <a:off x="4603750" y="1699389"/>
            <a:ext cx="4422400" cy="2487600"/>
          </a:xfrm>
          <a:prstGeom prst="rect">
            <a:avLst/>
          </a:prstGeom>
        </p:spPr>
      </p:pic>
    </p:spTree>
    <p:extLst>
      <p:ext uri="{BB962C8B-B14F-4D97-AF65-F5344CB8AC3E}">
        <p14:creationId xmlns:p14="http://schemas.microsoft.com/office/powerpoint/2010/main" val="2470130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E0FD9-A157-6738-CB40-3F0F0059832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E002687-CF97-42E9-FC50-38BDB1DEB4D4}"/>
              </a:ext>
            </a:extLst>
          </p:cNvPr>
          <p:cNvSpPr>
            <a:spLocks noGrp="1"/>
          </p:cNvSpPr>
          <p:nvPr>
            <p:ph type="title"/>
          </p:nvPr>
        </p:nvSpPr>
        <p:spPr>
          <a:xfrm>
            <a:off x="0" y="309251"/>
            <a:ext cx="8520600" cy="572700"/>
          </a:xfrm>
        </p:spPr>
        <p:txBody>
          <a:bodyPr>
            <a:normAutofit fontScale="90000"/>
          </a:bodyPr>
          <a:lstStyle/>
          <a:p>
            <a:r>
              <a:rPr lang="en-IN" dirty="0">
                <a:latin typeface="Times New Roman" panose="02020603050405020304" pitchFamily="18" charset="0"/>
                <a:cs typeface="Times New Roman" panose="02020603050405020304" pitchFamily="18" charset="0"/>
              </a:rPr>
              <a:t>Case: Personality Disorder</a:t>
            </a:r>
          </a:p>
        </p:txBody>
      </p:sp>
      <p:sp>
        <p:nvSpPr>
          <p:cNvPr id="12" name="Text Placeholder 11">
            <a:extLst>
              <a:ext uri="{FF2B5EF4-FFF2-40B4-BE49-F238E27FC236}">
                <a16:creationId xmlns:a16="http://schemas.microsoft.com/office/drawing/2014/main" id="{1DF9B113-DCF2-4ACB-DD34-7D178AFE5DD9}"/>
              </a:ext>
            </a:extLst>
          </p:cNvPr>
          <p:cNvSpPr>
            <a:spLocks noGrp="1"/>
          </p:cNvSpPr>
          <p:nvPr>
            <p:ph type="body" idx="1"/>
          </p:nvPr>
        </p:nvSpPr>
        <p:spPr>
          <a:xfrm>
            <a:off x="-68773" y="1140293"/>
            <a:ext cx="3999900" cy="3416400"/>
          </a:xfrm>
        </p:spPr>
        <p:txBody>
          <a:bodyPr/>
          <a:lstStyle/>
          <a:p>
            <a:pPr marL="139700" indent="0">
              <a:buNone/>
            </a:pPr>
            <a:r>
              <a:rPr lang="en-IN" dirty="0">
                <a:latin typeface="Times New Roman" panose="02020603050405020304" pitchFamily="18" charset="0"/>
                <a:cs typeface="Times New Roman" panose="02020603050405020304" pitchFamily="18" charset="0"/>
              </a:rPr>
              <a:t>Input Screen</a:t>
            </a:r>
          </a:p>
        </p:txBody>
      </p:sp>
      <p:sp>
        <p:nvSpPr>
          <p:cNvPr id="13" name="Text Placeholder 12">
            <a:extLst>
              <a:ext uri="{FF2B5EF4-FFF2-40B4-BE49-F238E27FC236}">
                <a16:creationId xmlns:a16="http://schemas.microsoft.com/office/drawing/2014/main" id="{EC3F316E-F185-E288-68CD-BEBABE8709FA}"/>
              </a:ext>
            </a:extLst>
          </p:cNvPr>
          <p:cNvSpPr>
            <a:spLocks noGrp="1"/>
          </p:cNvSpPr>
          <p:nvPr>
            <p:ph type="body" idx="2"/>
          </p:nvPr>
        </p:nvSpPr>
        <p:spPr>
          <a:xfrm>
            <a:off x="5097662" y="1154430"/>
            <a:ext cx="3999900" cy="3416400"/>
          </a:xfrm>
        </p:spPr>
        <p:txBody>
          <a:bodyPr/>
          <a:lstStyle/>
          <a:p>
            <a:pPr marL="139700" indent="0" algn="r">
              <a:buNone/>
            </a:pPr>
            <a:r>
              <a:rPr lang="en-IN" dirty="0">
                <a:latin typeface="Times New Roman" panose="02020603050405020304" pitchFamily="18" charset="0"/>
                <a:cs typeface="Times New Roman" panose="02020603050405020304" pitchFamily="18" charset="0"/>
              </a:rPr>
              <a:t>Result Screen</a:t>
            </a:r>
          </a:p>
        </p:txBody>
      </p:sp>
      <p:pic>
        <p:nvPicPr>
          <p:cNvPr id="4" name="Picture 3">
            <a:extLst>
              <a:ext uri="{FF2B5EF4-FFF2-40B4-BE49-F238E27FC236}">
                <a16:creationId xmlns:a16="http://schemas.microsoft.com/office/drawing/2014/main" id="{2884341A-1459-3258-DE8D-AA631650837A}"/>
              </a:ext>
            </a:extLst>
          </p:cNvPr>
          <p:cNvPicPr>
            <a:picLocks noChangeAspect="1"/>
          </p:cNvPicPr>
          <p:nvPr/>
        </p:nvPicPr>
        <p:blipFill>
          <a:blip r:embed="rId2"/>
          <a:stretch>
            <a:fillRect/>
          </a:stretch>
        </p:blipFill>
        <p:spPr>
          <a:xfrm>
            <a:off x="116942" y="1700977"/>
            <a:ext cx="4422400" cy="2487600"/>
          </a:xfrm>
          <a:prstGeom prst="rect">
            <a:avLst/>
          </a:prstGeom>
        </p:spPr>
      </p:pic>
      <p:pic>
        <p:nvPicPr>
          <p:cNvPr id="6" name="Picture 5">
            <a:extLst>
              <a:ext uri="{FF2B5EF4-FFF2-40B4-BE49-F238E27FC236}">
                <a16:creationId xmlns:a16="http://schemas.microsoft.com/office/drawing/2014/main" id="{52840DF1-675D-3680-061C-2F10B20F4DE8}"/>
              </a:ext>
            </a:extLst>
          </p:cNvPr>
          <p:cNvPicPr>
            <a:picLocks noChangeAspect="1"/>
          </p:cNvPicPr>
          <p:nvPr/>
        </p:nvPicPr>
        <p:blipFill>
          <a:blip r:embed="rId3"/>
          <a:stretch>
            <a:fillRect/>
          </a:stretch>
        </p:blipFill>
        <p:spPr>
          <a:xfrm>
            <a:off x="4605019" y="1699389"/>
            <a:ext cx="4422400" cy="2487600"/>
          </a:xfrm>
          <a:prstGeom prst="rect">
            <a:avLst/>
          </a:prstGeom>
        </p:spPr>
      </p:pic>
    </p:spTree>
    <p:extLst>
      <p:ext uri="{BB962C8B-B14F-4D97-AF65-F5344CB8AC3E}">
        <p14:creationId xmlns:p14="http://schemas.microsoft.com/office/powerpoint/2010/main" val="88275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5E693-0478-595A-CEAE-50AB588237F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AFF653C-47A1-A547-540A-69A20A160527}"/>
              </a:ext>
            </a:extLst>
          </p:cNvPr>
          <p:cNvSpPr>
            <a:spLocks noGrp="1"/>
          </p:cNvSpPr>
          <p:nvPr>
            <p:ph type="title"/>
          </p:nvPr>
        </p:nvSpPr>
        <p:spPr>
          <a:xfrm>
            <a:off x="0" y="309251"/>
            <a:ext cx="8520600" cy="572700"/>
          </a:xfrm>
        </p:spPr>
        <p:txBody>
          <a:bodyPr>
            <a:normAutofit fontScale="90000"/>
          </a:bodyPr>
          <a:lstStyle/>
          <a:p>
            <a:r>
              <a:rPr lang="en-IN" dirty="0">
                <a:latin typeface="Times New Roman" panose="02020603050405020304" pitchFamily="18" charset="0"/>
                <a:cs typeface="Times New Roman" panose="02020603050405020304" pitchFamily="18" charset="0"/>
              </a:rPr>
              <a:t>Case: Stress</a:t>
            </a:r>
          </a:p>
        </p:txBody>
      </p:sp>
      <p:sp>
        <p:nvSpPr>
          <p:cNvPr id="12" name="Text Placeholder 11">
            <a:extLst>
              <a:ext uri="{FF2B5EF4-FFF2-40B4-BE49-F238E27FC236}">
                <a16:creationId xmlns:a16="http://schemas.microsoft.com/office/drawing/2014/main" id="{617A0C37-107B-8955-B98C-0D9E3AA5A10D}"/>
              </a:ext>
            </a:extLst>
          </p:cNvPr>
          <p:cNvSpPr>
            <a:spLocks noGrp="1"/>
          </p:cNvSpPr>
          <p:nvPr>
            <p:ph type="body" idx="1"/>
          </p:nvPr>
        </p:nvSpPr>
        <p:spPr>
          <a:xfrm>
            <a:off x="-68773" y="1140293"/>
            <a:ext cx="3999900" cy="3416400"/>
          </a:xfrm>
        </p:spPr>
        <p:txBody>
          <a:bodyPr/>
          <a:lstStyle/>
          <a:p>
            <a:pPr marL="139700" indent="0">
              <a:buNone/>
            </a:pPr>
            <a:r>
              <a:rPr lang="en-IN" dirty="0">
                <a:latin typeface="Times New Roman" panose="02020603050405020304" pitchFamily="18" charset="0"/>
                <a:cs typeface="Times New Roman" panose="02020603050405020304" pitchFamily="18" charset="0"/>
              </a:rPr>
              <a:t>Input Screen</a:t>
            </a:r>
          </a:p>
        </p:txBody>
      </p:sp>
      <p:sp>
        <p:nvSpPr>
          <p:cNvPr id="13" name="Text Placeholder 12">
            <a:extLst>
              <a:ext uri="{FF2B5EF4-FFF2-40B4-BE49-F238E27FC236}">
                <a16:creationId xmlns:a16="http://schemas.microsoft.com/office/drawing/2014/main" id="{BC823658-D592-6177-9A62-70933DBF6BC9}"/>
              </a:ext>
            </a:extLst>
          </p:cNvPr>
          <p:cNvSpPr>
            <a:spLocks noGrp="1"/>
          </p:cNvSpPr>
          <p:nvPr>
            <p:ph type="body" idx="2"/>
          </p:nvPr>
        </p:nvSpPr>
        <p:spPr>
          <a:xfrm>
            <a:off x="5097662" y="1154430"/>
            <a:ext cx="3999900" cy="3416400"/>
          </a:xfrm>
        </p:spPr>
        <p:txBody>
          <a:bodyPr/>
          <a:lstStyle/>
          <a:p>
            <a:pPr marL="139700" indent="0" algn="r">
              <a:buNone/>
            </a:pPr>
            <a:r>
              <a:rPr lang="en-IN" dirty="0">
                <a:latin typeface="Times New Roman" panose="02020603050405020304" pitchFamily="18" charset="0"/>
                <a:cs typeface="Times New Roman" panose="02020603050405020304" pitchFamily="18" charset="0"/>
              </a:rPr>
              <a:t>Result Screen</a:t>
            </a:r>
          </a:p>
        </p:txBody>
      </p:sp>
      <p:pic>
        <p:nvPicPr>
          <p:cNvPr id="4" name="Picture 3">
            <a:extLst>
              <a:ext uri="{FF2B5EF4-FFF2-40B4-BE49-F238E27FC236}">
                <a16:creationId xmlns:a16="http://schemas.microsoft.com/office/drawing/2014/main" id="{81698032-0A76-1057-D930-E7E90348FEF4}"/>
              </a:ext>
            </a:extLst>
          </p:cNvPr>
          <p:cNvPicPr>
            <a:picLocks noChangeAspect="1"/>
          </p:cNvPicPr>
          <p:nvPr/>
        </p:nvPicPr>
        <p:blipFill>
          <a:blip r:embed="rId2"/>
          <a:stretch>
            <a:fillRect/>
          </a:stretch>
        </p:blipFill>
        <p:spPr>
          <a:xfrm>
            <a:off x="121017" y="1699389"/>
            <a:ext cx="4422400" cy="2487600"/>
          </a:xfrm>
          <a:prstGeom prst="rect">
            <a:avLst/>
          </a:prstGeom>
        </p:spPr>
      </p:pic>
      <p:pic>
        <p:nvPicPr>
          <p:cNvPr id="6" name="Picture 5">
            <a:extLst>
              <a:ext uri="{FF2B5EF4-FFF2-40B4-BE49-F238E27FC236}">
                <a16:creationId xmlns:a16="http://schemas.microsoft.com/office/drawing/2014/main" id="{F7FDD91D-899C-8C0F-2958-627D9C7AF6EB}"/>
              </a:ext>
            </a:extLst>
          </p:cNvPr>
          <p:cNvPicPr>
            <a:picLocks noChangeAspect="1"/>
          </p:cNvPicPr>
          <p:nvPr/>
        </p:nvPicPr>
        <p:blipFill>
          <a:blip r:embed="rId3"/>
          <a:stretch>
            <a:fillRect/>
          </a:stretch>
        </p:blipFill>
        <p:spPr>
          <a:xfrm>
            <a:off x="4602650" y="1699389"/>
            <a:ext cx="4422400" cy="2487600"/>
          </a:xfrm>
          <a:prstGeom prst="rect">
            <a:avLst/>
          </a:prstGeom>
        </p:spPr>
      </p:pic>
    </p:spTree>
    <p:extLst>
      <p:ext uri="{BB962C8B-B14F-4D97-AF65-F5344CB8AC3E}">
        <p14:creationId xmlns:p14="http://schemas.microsoft.com/office/powerpoint/2010/main" val="4037999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p:nvPr/>
        </p:nvSpPr>
        <p:spPr>
          <a:xfrm>
            <a:off x="7161000" y="-76200"/>
            <a:ext cx="2059200" cy="5342700"/>
          </a:xfrm>
          <a:prstGeom prst="rect">
            <a:avLst/>
          </a:prstGeom>
          <a:solidFill>
            <a:srgbClr val="C9DAF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 name="Google Shape;14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Project Objectives</a:t>
            </a:r>
            <a:endParaRPr>
              <a:latin typeface="Times New Roman"/>
              <a:ea typeface="Times New Roman"/>
              <a:cs typeface="Times New Roman"/>
              <a:sym typeface="Times New Roman"/>
            </a:endParaRPr>
          </a:p>
        </p:txBody>
      </p:sp>
      <p:sp>
        <p:nvSpPr>
          <p:cNvPr id="148" name="Google Shape;148;p27"/>
          <p:cNvSpPr txBox="1">
            <a:spLocks noGrp="1"/>
          </p:cNvSpPr>
          <p:nvPr>
            <p:ph type="body" idx="1"/>
          </p:nvPr>
        </p:nvSpPr>
        <p:spPr>
          <a:xfrm>
            <a:off x="311700" y="1152475"/>
            <a:ext cx="6715500" cy="3823786"/>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chemeClr val="dk1"/>
              </a:buClr>
              <a:buSzPts val="1200"/>
              <a:buFont typeface="Times New Roman"/>
              <a:buAutoNum type="arabicPeriod"/>
            </a:pPr>
            <a:r>
              <a:rPr lang="en-GB" sz="1200" b="1" dirty="0">
                <a:solidFill>
                  <a:schemeClr val="dk1"/>
                </a:solidFill>
                <a:latin typeface="Times New Roman"/>
                <a:ea typeface="Times New Roman"/>
                <a:cs typeface="Times New Roman"/>
                <a:sym typeface="Times New Roman"/>
              </a:rPr>
              <a:t>Develop an Emotion Detection Model</a:t>
            </a:r>
            <a:endParaRPr sz="1200" b="1" dirty="0">
              <a:solidFill>
                <a:schemeClr val="dk1"/>
              </a:solidFill>
              <a:latin typeface="Times New Roman"/>
              <a:ea typeface="Times New Roman"/>
              <a:cs typeface="Times New Roman"/>
              <a:sym typeface="Times New Roman"/>
            </a:endParaRPr>
          </a:p>
          <a:p>
            <a:pPr marL="914400" lvl="1" indent="-304800" algn="just" rtl="0">
              <a:spcBef>
                <a:spcPts val="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Combine multiple text-based emotion recognition approaches to improve accuracy.</a:t>
            </a:r>
            <a:endParaRPr sz="1200" dirty="0">
              <a:solidFill>
                <a:schemeClr val="dk1"/>
              </a:solidFill>
              <a:latin typeface="Times New Roman"/>
              <a:ea typeface="Times New Roman"/>
              <a:cs typeface="Times New Roman"/>
              <a:sym typeface="Times New Roman"/>
            </a:endParaRPr>
          </a:p>
          <a:p>
            <a:pPr marL="914400" lvl="1" indent="-304800" algn="just" rtl="0">
              <a:spcBef>
                <a:spcPts val="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Explore NLP techniques such as transformer models, sentiment analysis, and deep learning.</a:t>
            </a:r>
            <a:endParaRPr sz="1200" dirty="0">
              <a:solidFill>
                <a:schemeClr val="dk1"/>
              </a:solidFill>
              <a:latin typeface="Times New Roman"/>
              <a:ea typeface="Times New Roman"/>
              <a:cs typeface="Times New Roman"/>
              <a:sym typeface="Times New Roman"/>
            </a:endParaRPr>
          </a:p>
          <a:p>
            <a:pPr marL="457200" lvl="0" indent="-304800" algn="just" rtl="0">
              <a:spcBef>
                <a:spcPts val="1000"/>
              </a:spcBef>
              <a:spcAft>
                <a:spcPts val="0"/>
              </a:spcAft>
              <a:buClr>
                <a:schemeClr val="dk1"/>
              </a:buClr>
              <a:buSzPts val="1200"/>
              <a:buFont typeface="Times New Roman"/>
              <a:buAutoNum type="arabicPeriod"/>
            </a:pPr>
            <a:r>
              <a:rPr lang="en-GB" sz="1200" b="1" dirty="0">
                <a:solidFill>
                  <a:schemeClr val="dk1"/>
                </a:solidFill>
                <a:latin typeface="Times New Roman"/>
                <a:ea typeface="Times New Roman"/>
                <a:cs typeface="Times New Roman"/>
                <a:sym typeface="Times New Roman"/>
              </a:rPr>
              <a:t>Identify Mental Health Disorders from Text Inputs</a:t>
            </a:r>
            <a:endParaRPr sz="1200" b="1" dirty="0">
              <a:solidFill>
                <a:schemeClr val="dk1"/>
              </a:solidFill>
              <a:latin typeface="Times New Roman"/>
              <a:ea typeface="Times New Roman"/>
              <a:cs typeface="Times New Roman"/>
              <a:sym typeface="Times New Roman"/>
            </a:endParaRPr>
          </a:p>
          <a:p>
            <a:pPr marL="914400" lvl="1" indent="-304800" algn="just" rtl="0">
              <a:spcBef>
                <a:spcPts val="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Analyse textual symptoms to match potential mental health conditions.</a:t>
            </a:r>
            <a:endParaRPr sz="1200" dirty="0">
              <a:solidFill>
                <a:schemeClr val="dk1"/>
              </a:solidFill>
              <a:latin typeface="Times New Roman"/>
              <a:ea typeface="Times New Roman"/>
              <a:cs typeface="Times New Roman"/>
              <a:sym typeface="Times New Roman"/>
            </a:endParaRPr>
          </a:p>
          <a:p>
            <a:pPr marL="914400" lvl="1" indent="-304800" algn="just" rtl="0">
              <a:spcBef>
                <a:spcPts val="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Develop a classification model that correlates symptoms with possible disorders.</a:t>
            </a:r>
            <a:endParaRPr sz="1200" dirty="0">
              <a:solidFill>
                <a:schemeClr val="dk1"/>
              </a:solidFill>
              <a:latin typeface="Times New Roman"/>
              <a:ea typeface="Times New Roman"/>
              <a:cs typeface="Times New Roman"/>
              <a:sym typeface="Times New Roman"/>
            </a:endParaRPr>
          </a:p>
          <a:p>
            <a:pPr marL="457200" lvl="0" indent="-304800" algn="just" rtl="0">
              <a:spcBef>
                <a:spcPts val="1000"/>
              </a:spcBef>
              <a:spcAft>
                <a:spcPts val="0"/>
              </a:spcAft>
              <a:buClr>
                <a:schemeClr val="dk1"/>
              </a:buClr>
              <a:buSzPts val="1200"/>
              <a:buFont typeface="Times New Roman"/>
              <a:buAutoNum type="arabicPeriod"/>
            </a:pPr>
            <a:r>
              <a:rPr lang="en-GB" sz="1200" b="1" dirty="0">
                <a:solidFill>
                  <a:schemeClr val="dk1"/>
                </a:solidFill>
                <a:latin typeface="Times New Roman"/>
                <a:ea typeface="Times New Roman"/>
                <a:cs typeface="Times New Roman"/>
                <a:sym typeface="Times New Roman"/>
              </a:rPr>
              <a:t>Improve Early Detection and Intervention</a:t>
            </a:r>
            <a:endParaRPr sz="1200" b="1" dirty="0">
              <a:solidFill>
                <a:schemeClr val="dk1"/>
              </a:solidFill>
              <a:latin typeface="Times New Roman"/>
              <a:ea typeface="Times New Roman"/>
              <a:cs typeface="Times New Roman"/>
              <a:sym typeface="Times New Roman"/>
            </a:endParaRPr>
          </a:p>
          <a:p>
            <a:pPr marL="914400" lvl="1" indent="-304800" algn="just" rtl="0">
              <a:spcBef>
                <a:spcPts val="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Provide insights into emotional and psychological states based on user text input.</a:t>
            </a:r>
            <a:endParaRPr sz="1200" dirty="0">
              <a:solidFill>
                <a:schemeClr val="dk1"/>
              </a:solidFill>
              <a:latin typeface="Times New Roman"/>
              <a:ea typeface="Times New Roman"/>
              <a:cs typeface="Times New Roman"/>
              <a:sym typeface="Times New Roman"/>
            </a:endParaRPr>
          </a:p>
          <a:p>
            <a:pPr marL="914400" lvl="1" indent="-304800" algn="just" rtl="0">
              <a:spcBef>
                <a:spcPts val="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Generate recommendations for consulting a professional if risk indicators are identified.</a:t>
            </a:r>
            <a:endParaRPr sz="1200" dirty="0">
              <a:solidFill>
                <a:schemeClr val="dk1"/>
              </a:solidFill>
              <a:latin typeface="Times New Roman"/>
              <a:ea typeface="Times New Roman"/>
              <a:cs typeface="Times New Roman"/>
              <a:sym typeface="Times New Roman"/>
            </a:endParaRPr>
          </a:p>
          <a:p>
            <a:pPr marL="457200" lvl="0" indent="-304800" algn="just" rtl="0">
              <a:spcBef>
                <a:spcPts val="1000"/>
              </a:spcBef>
              <a:spcAft>
                <a:spcPts val="0"/>
              </a:spcAft>
              <a:buClr>
                <a:schemeClr val="dk1"/>
              </a:buClr>
              <a:buSzPts val="1200"/>
              <a:buFont typeface="Times New Roman"/>
              <a:buAutoNum type="arabicPeriod"/>
            </a:pPr>
            <a:r>
              <a:rPr lang="en-GB" sz="1200" b="1" dirty="0">
                <a:solidFill>
                  <a:schemeClr val="dk1"/>
                </a:solidFill>
                <a:latin typeface="Times New Roman"/>
                <a:ea typeface="Times New Roman"/>
                <a:cs typeface="Times New Roman"/>
                <a:sym typeface="Times New Roman"/>
              </a:rPr>
              <a:t>Ensure Model Accuracy and Fairness</a:t>
            </a:r>
            <a:endParaRPr sz="1200" b="1" dirty="0">
              <a:solidFill>
                <a:schemeClr val="dk1"/>
              </a:solidFill>
              <a:latin typeface="Times New Roman"/>
              <a:ea typeface="Times New Roman"/>
              <a:cs typeface="Times New Roman"/>
              <a:sym typeface="Times New Roman"/>
            </a:endParaRPr>
          </a:p>
          <a:p>
            <a:pPr marL="914400" lvl="1" indent="-304800" algn="just" rtl="0">
              <a:spcBef>
                <a:spcPts val="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Minimize bias in text-based emotion detection across different demographics.</a:t>
            </a:r>
            <a:endParaRPr sz="1200" dirty="0">
              <a:solidFill>
                <a:schemeClr val="dk1"/>
              </a:solidFill>
              <a:latin typeface="Times New Roman"/>
              <a:ea typeface="Times New Roman"/>
              <a:cs typeface="Times New Roman"/>
              <a:sym typeface="Times New Roman"/>
            </a:endParaRPr>
          </a:p>
          <a:p>
            <a:pPr marL="914400" lvl="1" indent="-304800" algn="just" rtl="0">
              <a:spcBef>
                <a:spcPts val="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Validate the model using diverse datasets to improve generalization.</a:t>
            </a:r>
            <a:endParaRPr sz="1200" dirty="0">
              <a:solidFill>
                <a:schemeClr val="dk1"/>
              </a:solidFill>
              <a:latin typeface="Times New Roman"/>
              <a:ea typeface="Times New Roman"/>
              <a:cs typeface="Times New Roman"/>
              <a:sym typeface="Times New Roman"/>
            </a:endParaRPr>
          </a:p>
          <a:p>
            <a:pPr marL="457200" lvl="0" indent="-304800" algn="just" rtl="0">
              <a:spcBef>
                <a:spcPts val="1000"/>
              </a:spcBef>
              <a:spcAft>
                <a:spcPts val="0"/>
              </a:spcAft>
              <a:buClr>
                <a:schemeClr val="dk1"/>
              </a:buClr>
              <a:buSzPts val="1200"/>
              <a:buFont typeface="Times New Roman"/>
              <a:buAutoNum type="arabicPeriod"/>
            </a:pPr>
            <a:r>
              <a:rPr lang="en-GB" sz="1200" b="1" dirty="0">
                <a:solidFill>
                  <a:schemeClr val="dk1"/>
                </a:solidFill>
                <a:latin typeface="Times New Roman"/>
                <a:ea typeface="Times New Roman"/>
                <a:cs typeface="Times New Roman"/>
                <a:sym typeface="Times New Roman"/>
              </a:rPr>
              <a:t>Develop an Explainable and Interpretable AI Model</a:t>
            </a:r>
            <a:endParaRPr sz="1200" b="1" dirty="0">
              <a:solidFill>
                <a:schemeClr val="dk1"/>
              </a:solidFill>
              <a:latin typeface="Times New Roman"/>
              <a:ea typeface="Times New Roman"/>
              <a:cs typeface="Times New Roman"/>
              <a:sym typeface="Times New Roman"/>
            </a:endParaRPr>
          </a:p>
          <a:p>
            <a:pPr marL="914400" lvl="1" indent="-304800" algn="just" rtl="0">
              <a:spcBef>
                <a:spcPts val="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Implement interpretable techniques for understanding model predictions.</a:t>
            </a:r>
            <a:endParaRPr sz="1200" dirty="0">
              <a:solidFill>
                <a:schemeClr val="dk1"/>
              </a:solidFill>
              <a:latin typeface="Times New Roman"/>
              <a:ea typeface="Times New Roman"/>
              <a:cs typeface="Times New Roman"/>
              <a:sym typeface="Times New Roman"/>
            </a:endParaRPr>
          </a:p>
          <a:p>
            <a:pPr marL="914400" lvl="1" indent="-304800" algn="just" rtl="0">
              <a:spcBef>
                <a:spcPts val="0"/>
              </a:spcBef>
              <a:spcAft>
                <a:spcPts val="120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Provide users with reasons for detected emotions and suggested mental health concerns.</a:t>
            </a:r>
            <a:endParaRPr sz="1200" dirty="0">
              <a:solidFill>
                <a:schemeClr val="dk1"/>
              </a:solidFill>
              <a:latin typeface="Times New Roman"/>
              <a:ea typeface="Times New Roman"/>
              <a:cs typeface="Times New Roman"/>
              <a:sym typeface="Times New Roman"/>
            </a:endParaRPr>
          </a:p>
        </p:txBody>
      </p:sp>
      <p:pic>
        <p:nvPicPr>
          <p:cNvPr id="149" name="Google Shape;149;p27"/>
          <p:cNvPicPr preferRelativeResize="0"/>
          <p:nvPr/>
        </p:nvPicPr>
        <p:blipFill>
          <a:blip r:embed="rId3">
            <a:alphaModFix/>
          </a:blip>
          <a:stretch>
            <a:fillRect/>
          </a:stretch>
        </p:blipFill>
        <p:spPr>
          <a:xfrm>
            <a:off x="7161013" y="2174271"/>
            <a:ext cx="2059175" cy="1372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DFA34-63F3-1AD8-16F9-4DDE1003802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79C7439-91F1-AFF9-95C0-49A86D092316}"/>
              </a:ext>
            </a:extLst>
          </p:cNvPr>
          <p:cNvSpPr>
            <a:spLocks noGrp="1"/>
          </p:cNvSpPr>
          <p:nvPr>
            <p:ph type="title"/>
          </p:nvPr>
        </p:nvSpPr>
        <p:spPr>
          <a:xfrm>
            <a:off x="0" y="309251"/>
            <a:ext cx="8520600" cy="572700"/>
          </a:xfrm>
        </p:spPr>
        <p:txBody>
          <a:bodyPr>
            <a:normAutofit fontScale="90000"/>
          </a:bodyPr>
          <a:lstStyle/>
          <a:p>
            <a:r>
              <a:rPr lang="en-IN" dirty="0">
                <a:latin typeface="Times New Roman" panose="02020603050405020304" pitchFamily="18" charset="0"/>
                <a:cs typeface="Times New Roman" panose="02020603050405020304" pitchFamily="18" charset="0"/>
              </a:rPr>
              <a:t>Case: Suicidal</a:t>
            </a:r>
          </a:p>
        </p:txBody>
      </p:sp>
      <p:sp>
        <p:nvSpPr>
          <p:cNvPr id="12" name="Text Placeholder 11">
            <a:extLst>
              <a:ext uri="{FF2B5EF4-FFF2-40B4-BE49-F238E27FC236}">
                <a16:creationId xmlns:a16="http://schemas.microsoft.com/office/drawing/2014/main" id="{FB471517-3F8A-924D-EB1C-707DD6734C45}"/>
              </a:ext>
            </a:extLst>
          </p:cNvPr>
          <p:cNvSpPr>
            <a:spLocks noGrp="1"/>
          </p:cNvSpPr>
          <p:nvPr>
            <p:ph type="body" idx="1"/>
          </p:nvPr>
        </p:nvSpPr>
        <p:spPr>
          <a:xfrm>
            <a:off x="-68773" y="1140293"/>
            <a:ext cx="3999900" cy="3416400"/>
          </a:xfrm>
        </p:spPr>
        <p:txBody>
          <a:bodyPr/>
          <a:lstStyle/>
          <a:p>
            <a:pPr marL="139700" indent="0">
              <a:buNone/>
            </a:pPr>
            <a:r>
              <a:rPr lang="en-IN" dirty="0">
                <a:latin typeface="Times New Roman" panose="02020603050405020304" pitchFamily="18" charset="0"/>
                <a:cs typeface="Times New Roman" panose="02020603050405020304" pitchFamily="18" charset="0"/>
              </a:rPr>
              <a:t>Input Screen</a:t>
            </a:r>
          </a:p>
        </p:txBody>
      </p:sp>
      <p:sp>
        <p:nvSpPr>
          <p:cNvPr id="13" name="Text Placeholder 12">
            <a:extLst>
              <a:ext uri="{FF2B5EF4-FFF2-40B4-BE49-F238E27FC236}">
                <a16:creationId xmlns:a16="http://schemas.microsoft.com/office/drawing/2014/main" id="{4719DC2A-DFE5-AA62-DAC5-E74D0762B68C}"/>
              </a:ext>
            </a:extLst>
          </p:cNvPr>
          <p:cNvSpPr>
            <a:spLocks noGrp="1"/>
          </p:cNvSpPr>
          <p:nvPr>
            <p:ph type="body" idx="2"/>
          </p:nvPr>
        </p:nvSpPr>
        <p:spPr>
          <a:xfrm>
            <a:off x="5097662" y="1154430"/>
            <a:ext cx="3999900" cy="3416400"/>
          </a:xfrm>
        </p:spPr>
        <p:txBody>
          <a:bodyPr/>
          <a:lstStyle/>
          <a:p>
            <a:pPr marL="139700" indent="0" algn="r">
              <a:buNone/>
            </a:pPr>
            <a:r>
              <a:rPr lang="en-IN" dirty="0">
                <a:latin typeface="Times New Roman" panose="02020603050405020304" pitchFamily="18" charset="0"/>
                <a:cs typeface="Times New Roman" panose="02020603050405020304" pitchFamily="18" charset="0"/>
              </a:rPr>
              <a:t>Result Screen</a:t>
            </a:r>
          </a:p>
        </p:txBody>
      </p:sp>
      <p:pic>
        <p:nvPicPr>
          <p:cNvPr id="4" name="Picture 3">
            <a:extLst>
              <a:ext uri="{FF2B5EF4-FFF2-40B4-BE49-F238E27FC236}">
                <a16:creationId xmlns:a16="http://schemas.microsoft.com/office/drawing/2014/main" id="{4A68C6D7-901F-8034-F7DE-5375FE85992A}"/>
              </a:ext>
            </a:extLst>
          </p:cNvPr>
          <p:cNvPicPr>
            <a:picLocks noChangeAspect="1"/>
          </p:cNvPicPr>
          <p:nvPr/>
        </p:nvPicPr>
        <p:blipFill>
          <a:blip r:embed="rId2"/>
          <a:stretch>
            <a:fillRect/>
          </a:stretch>
        </p:blipFill>
        <p:spPr>
          <a:xfrm>
            <a:off x="117851" y="1699389"/>
            <a:ext cx="4422400" cy="2487600"/>
          </a:xfrm>
          <a:prstGeom prst="rect">
            <a:avLst/>
          </a:prstGeom>
        </p:spPr>
      </p:pic>
      <p:pic>
        <p:nvPicPr>
          <p:cNvPr id="6" name="Picture 5">
            <a:extLst>
              <a:ext uri="{FF2B5EF4-FFF2-40B4-BE49-F238E27FC236}">
                <a16:creationId xmlns:a16="http://schemas.microsoft.com/office/drawing/2014/main" id="{3822ED7F-DD79-F7F3-E2A8-14BA823EA8CA}"/>
              </a:ext>
            </a:extLst>
          </p:cNvPr>
          <p:cNvPicPr>
            <a:picLocks noChangeAspect="1"/>
          </p:cNvPicPr>
          <p:nvPr/>
        </p:nvPicPr>
        <p:blipFill>
          <a:blip r:embed="rId3"/>
          <a:stretch>
            <a:fillRect/>
          </a:stretch>
        </p:blipFill>
        <p:spPr>
          <a:xfrm>
            <a:off x="4610808" y="1699389"/>
            <a:ext cx="4422400" cy="2487600"/>
          </a:xfrm>
          <a:prstGeom prst="rect">
            <a:avLst/>
          </a:prstGeom>
        </p:spPr>
      </p:pic>
    </p:spTree>
    <p:extLst>
      <p:ext uri="{BB962C8B-B14F-4D97-AF65-F5344CB8AC3E}">
        <p14:creationId xmlns:p14="http://schemas.microsoft.com/office/powerpoint/2010/main" val="3405071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a:ea typeface="Times New Roman"/>
                <a:cs typeface="Times New Roman"/>
                <a:sym typeface="Times New Roman"/>
              </a:rPr>
              <a:t>Project Outcomes</a:t>
            </a:r>
            <a:endParaRPr dirty="0">
              <a:latin typeface="Times New Roman"/>
              <a:ea typeface="Times New Roman"/>
              <a:cs typeface="Times New Roman"/>
              <a:sym typeface="Times New Roman"/>
            </a:endParaRPr>
          </a:p>
        </p:txBody>
      </p:sp>
      <p:sp>
        <p:nvSpPr>
          <p:cNvPr id="240" name="Google Shape;240;p38"/>
          <p:cNvSpPr txBox="1">
            <a:spLocks noGrp="1"/>
          </p:cNvSpPr>
          <p:nvPr>
            <p:ph type="body" idx="1"/>
          </p:nvPr>
        </p:nvSpPr>
        <p:spPr>
          <a:xfrm>
            <a:off x="311700" y="1152475"/>
            <a:ext cx="8274600" cy="3416400"/>
          </a:xfrm>
          <a:prstGeom prst="rect">
            <a:avLst/>
          </a:prstGeom>
        </p:spPr>
        <p:txBody>
          <a:bodyPr spcFirstLastPara="1" wrap="square" lIns="91425" tIns="91425" rIns="91425" bIns="91425" anchor="t" anchorCtr="0">
            <a:normAutofit/>
          </a:bodyPr>
          <a:lstStyle/>
          <a:p>
            <a:pPr marL="457200" lvl="0" indent="-304800" algn="just" rtl="0">
              <a:spcBef>
                <a:spcPts val="0"/>
              </a:spcBef>
              <a:spcAft>
                <a:spcPts val="0"/>
              </a:spcAft>
              <a:buClr>
                <a:schemeClr val="dk1"/>
              </a:buClr>
              <a:buSzPts val="1200"/>
              <a:buFont typeface="Times New Roman"/>
              <a:buChar char="●"/>
            </a:pPr>
            <a:r>
              <a:rPr lang="en-GB" b="1" dirty="0">
                <a:solidFill>
                  <a:schemeClr val="dk1"/>
                </a:solidFill>
                <a:latin typeface="Times New Roman"/>
                <a:ea typeface="Times New Roman"/>
                <a:cs typeface="Times New Roman"/>
                <a:sym typeface="Times New Roman"/>
              </a:rPr>
              <a:t>Detection of Mental Health Condition</a:t>
            </a:r>
            <a:endParaRPr b="1" dirty="0">
              <a:solidFill>
                <a:schemeClr val="dk1"/>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dirty="0">
                <a:solidFill>
                  <a:schemeClr val="dk1"/>
                </a:solidFill>
                <a:latin typeface="Times New Roman"/>
                <a:ea typeface="Times New Roman"/>
                <a:cs typeface="Times New Roman"/>
                <a:sym typeface="Times New Roman"/>
              </a:rPr>
              <a:t>This system provides the result on the mental health status of the user with the help of the text-based inputs provided by the user.</a:t>
            </a:r>
            <a:endParaRPr dirty="0">
              <a:solidFill>
                <a:schemeClr val="dk1"/>
              </a:solidFill>
              <a:latin typeface="Times New Roman"/>
              <a:ea typeface="Times New Roman"/>
              <a:cs typeface="Times New Roman"/>
              <a:sym typeface="Times New Roman"/>
            </a:endParaRPr>
          </a:p>
          <a:p>
            <a:pPr marL="457200" lvl="0" indent="-304800" algn="just" rtl="0">
              <a:spcBef>
                <a:spcPts val="1200"/>
              </a:spcBef>
              <a:spcAft>
                <a:spcPts val="0"/>
              </a:spcAft>
              <a:buClr>
                <a:schemeClr val="dk1"/>
              </a:buClr>
              <a:buSzPts val="1200"/>
              <a:buFont typeface="Times New Roman"/>
              <a:buChar char="●"/>
            </a:pPr>
            <a:r>
              <a:rPr lang="en-GB" b="1" dirty="0">
                <a:solidFill>
                  <a:schemeClr val="dk1"/>
                </a:solidFill>
                <a:latin typeface="Times New Roman"/>
                <a:ea typeface="Times New Roman"/>
                <a:cs typeface="Times New Roman"/>
                <a:sym typeface="Times New Roman"/>
              </a:rPr>
              <a:t>Provides Recommendation</a:t>
            </a:r>
            <a:endParaRPr b="1" dirty="0">
              <a:solidFill>
                <a:schemeClr val="dk1"/>
              </a:solidFill>
              <a:latin typeface="Times New Roman"/>
              <a:ea typeface="Times New Roman"/>
              <a:cs typeface="Times New Roman"/>
              <a:sym typeface="Times New Roman"/>
            </a:endParaRPr>
          </a:p>
          <a:p>
            <a:pPr marL="457200" lvl="0" indent="0" algn="just" rtl="0">
              <a:spcBef>
                <a:spcPts val="1200"/>
              </a:spcBef>
              <a:spcAft>
                <a:spcPts val="0"/>
              </a:spcAft>
              <a:buNone/>
            </a:pPr>
            <a:r>
              <a:rPr lang="en-GB" dirty="0">
                <a:solidFill>
                  <a:schemeClr val="dk1"/>
                </a:solidFill>
                <a:latin typeface="Times New Roman"/>
                <a:ea typeface="Times New Roman"/>
                <a:cs typeface="Times New Roman"/>
                <a:sym typeface="Times New Roman"/>
              </a:rPr>
              <a:t>After assessing the user's health status, if the condition is determined to be critical, the system provides contact information for a therapist or psychiatrist. For cases identified as normal or mild, it offers self-care tips and suggestions for improvement.</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9"/>
          <p:cNvSpPr txBox="1">
            <a:spLocks noGrp="1"/>
          </p:cNvSpPr>
          <p:nvPr>
            <p:ph type="title"/>
          </p:nvPr>
        </p:nvSpPr>
        <p:spPr>
          <a:xfrm>
            <a:off x="311700" y="23275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Times New Roman"/>
                <a:ea typeface="Times New Roman"/>
                <a:cs typeface="Times New Roman"/>
                <a:sym typeface="Times New Roman"/>
              </a:rPr>
              <a:t>References</a:t>
            </a:r>
            <a:endParaRPr dirty="0">
              <a:latin typeface="Times New Roman"/>
              <a:ea typeface="Times New Roman"/>
              <a:cs typeface="Times New Roman"/>
              <a:sym typeface="Times New Roman"/>
            </a:endParaRPr>
          </a:p>
        </p:txBody>
      </p:sp>
      <p:sp>
        <p:nvSpPr>
          <p:cNvPr id="246" name="Google Shape;246;p39"/>
          <p:cNvSpPr txBox="1">
            <a:spLocks noGrp="1"/>
          </p:cNvSpPr>
          <p:nvPr>
            <p:ph type="body" idx="1"/>
          </p:nvPr>
        </p:nvSpPr>
        <p:spPr>
          <a:xfrm>
            <a:off x="311700" y="734786"/>
            <a:ext cx="8520600" cy="4267125"/>
          </a:xfrm>
          <a:prstGeom prst="rect">
            <a:avLst/>
          </a:prstGeom>
        </p:spPr>
        <p:txBody>
          <a:bodyPr spcFirstLastPara="1" wrap="square" lIns="91425" tIns="91425" rIns="91425" bIns="91425" anchor="t" anchorCtr="0">
            <a:noAutofit/>
          </a:bodyPr>
          <a:lstStyle/>
          <a:p>
            <a:pPr marL="457200" lvl="0" indent="-292100" algn="just" rtl="0">
              <a:lnSpc>
                <a:spcPct val="100000"/>
              </a:lnSpc>
              <a:spcBef>
                <a:spcPts val="1200"/>
              </a:spcBef>
              <a:spcAft>
                <a:spcPts val="0"/>
              </a:spcAft>
              <a:buSzPts val="1000"/>
              <a:buFont typeface="Times New Roman"/>
              <a:buChar char="●"/>
            </a:pPr>
            <a:r>
              <a:rPr lang="en-GB" sz="1000" dirty="0">
                <a:solidFill>
                  <a:schemeClr val="dk1"/>
                </a:solidFill>
                <a:highlight>
                  <a:srgbClr val="FFFFFF"/>
                </a:highlight>
                <a:latin typeface="Times New Roman"/>
                <a:ea typeface="Times New Roman"/>
                <a:cs typeface="Times New Roman"/>
                <a:sym typeface="Times New Roman"/>
              </a:rPr>
              <a:t>Devlin, J., Chang, M. W., Lee, K., &amp; Toutanova, K. (2019). </a:t>
            </a:r>
            <a:r>
              <a:rPr lang="en-GB" sz="1000" b="1" dirty="0">
                <a:solidFill>
                  <a:schemeClr val="dk1"/>
                </a:solidFill>
                <a:highlight>
                  <a:srgbClr val="FFFFFF"/>
                </a:highlight>
                <a:latin typeface="Times New Roman"/>
                <a:ea typeface="Times New Roman"/>
                <a:cs typeface="Times New Roman"/>
                <a:sym typeface="Times New Roman"/>
              </a:rPr>
              <a:t>BERT: Pre-training of Deep Bidirectional Transformers for Language Understanding</a:t>
            </a:r>
            <a:r>
              <a:rPr lang="en-GB" sz="1000" dirty="0">
                <a:solidFill>
                  <a:schemeClr val="dk1"/>
                </a:solidFill>
                <a:highlight>
                  <a:srgbClr val="FFFFFF"/>
                </a:highlight>
                <a:latin typeface="Times New Roman"/>
                <a:ea typeface="Times New Roman"/>
                <a:cs typeface="Times New Roman"/>
                <a:sym typeface="Times New Roman"/>
              </a:rPr>
              <a:t>. </a:t>
            </a:r>
            <a:r>
              <a:rPr lang="en-GB" sz="1000" i="1" dirty="0">
                <a:solidFill>
                  <a:schemeClr val="dk1"/>
                </a:solidFill>
                <a:highlight>
                  <a:srgbClr val="FFFFFF"/>
                </a:highlight>
                <a:latin typeface="Times New Roman"/>
                <a:ea typeface="Times New Roman"/>
                <a:cs typeface="Times New Roman"/>
                <a:sym typeface="Times New Roman"/>
              </a:rPr>
              <a:t>Proceedings of NAACL-HLT</a:t>
            </a:r>
            <a:r>
              <a:rPr lang="en-GB" sz="1000" dirty="0">
                <a:solidFill>
                  <a:schemeClr val="dk1"/>
                </a:solidFill>
                <a:highlight>
                  <a:srgbClr val="FFFFFF"/>
                </a:highlight>
                <a:latin typeface="Times New Roman"/>
                <a:ea typeface="Times New Roman"/>
                <a:cs typeface="Times New Roman"/>
                <a:sym typeface="Times New Roman"/>
              </a:rPr>
              <a:t>.</a:t>
            </a:r>
            <a:r>
              <a:rPr lang="en-GB" sz="1000" dirty="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en-GB" sz="1000" u="sng" dirty="0">
                <a:solidFill>
                  <a:schemeClr val="hlink"/>
                </a:solidFill>
                <a:highlight>
                  <a:srgbClr val="FFFFFF"/>
                </a:highlight>
                <a:latin typeface="Times New Roman"/>
                <a:ea typeface="Times New Roman"/>
                <a:cs typeface="Times New Roman"/>
                <a:sym typeface="Times New Roman"/>
                <a:hlinkClick r:id="rId3"/>
              </a:rPr>
              <a:t>arXiv:1810.04805</a:t>
            </a:r>
            <a:endParaRPr sz="1000" u="sng" dirty="0">
              <a:solidFill>
                <a:schemeClr val="hlink"/>
              </a:solidFill>
              <a:highlight>
                <a:srgbClr val="FFFFFF"/>
              </a:highlight>
              <a:latin typeface="Times New Roman"/>
              <a:ea typeface="Times New Roman"/>
              <a:cs typeface="Times New Roman"/>
              <a:sym typeface="Times New Roman"/>
            </a:endParaRPr>
          </a:p>
          <a:p>
            <a:pPr marL="457200" lvl="0" indent="-292100" algn="just" rtl="0">
              <a:lnSpc>
                <a:spcPct val="100000"/>
              </a:lnSpc>
              <a:spcBef>
                <a:spcPts val="0"/>
              </a:spcBef>
              <a:spcAft>
                <a:spcPts val="0"/>
              </a:spcAft>
              <a:buSzPts val="1000"/>
              <a:buFont typeface="Times New Roman"/>
              <a:buChar char="●"/>
            </a:pPr>
            <a:r>
              <a:rPr lang="en-GB" sz="1000" dirty="0">
                <a:solidFill>
                  <a:schemeClr val="dk1"/>
                </a:solidFill>
                <a:highlight>
                  <a:srgbClr val="FFFFFF"/>
                </a:highlight>
                <a:latin typeface="Times New Roman"/>
                <a:ea typeface="Times New Roman"/>
                <a:cs typeface="Times New Roman"/>
                <a:sym typeface="Times New Roman"/>
              </a:rPr>
              <a:t>Liu, Y., Ott, M., Goyal, N., Du, J., Joshi, M., Chen, D., ... &amp; Stoyanov, V. (2019). </a:t>
            </a:r>
            <a:r>
              <a:rPr lang="en-GB" sz="1000" b="1" dirty="0">
                <a:solidFill>
                  <a:schemeClr val="dk1"/>
                </a:solidFill>
                <a:highlight>
                  <a:srgbClr val="FFFFFF"/>
                </a:highlight>
                <a:latin typeface="Times New Roman"/>
                <a:ea typeface="Times New Roman"/>
                <a:cs typeface="Times New Roman"/>
                <a:sym typeface="Times New Roman"/>
              </a:rPr>
              <a:t>RoBERTa: A Robustly Optimized BERT Pretraining Approach</a:t>
            </a:r>
            <a:r>
              <a:rPr lang="en-GB" sz="1000" dirty="0">
                <a:solidFill>
                  <a:schemeClr val="dk1"/>
                </a:solidFill>
                <a:highlight>
                  <a:srgbClr val="FFFFFF"/>
                </a:highlight>
                <a:latin typeface="Times New Roman"/>
                <a:ea typeface="Times New Roman"/>
                <a:cs typeface="Times New Roman"/>
                <a:sym typeface="Times New Roman"/>
              </a:rPr>
              <a:t>. </a:t>
            </a:r>
            <a:r>
              <a:rPr lang="en-GB" sz="1000" i="1" dirty="0" err="1">
                <a:solidFill>
                  <a:schemeClr val="dk1"/>
                </a:solidFill>
                <a:highlight>
                  <a:srgbClr val="FFFFFF"/>
                </a:highlight>
                <a:latin typeface="Times New Roman"/>
                <a:ea typeface="Times New Roman"/>
                <a:cs typeface="Times New Roman"/>
                <a:sym typeface="Times New Roman"/>
              </a:rPr>
              <a:t>arXiv</a:t>
            </a:r>
            <a:r>
              <a:rPr lang="en-GB" sz="1000" i="1" dirty="0">
                <a:solidFill>
                  <a:schemeClr val="dk1"/>
                </a:solidFill>
                <a:highlight>
                  <a:srgbClr val="FFFFFF"/>
                </a:highlight>
                <a:latin typeface="Times New Roman"/>
                <a:ea typeface="Times New Roman"/>
                <a:cs typeface="Times New Roman"/>
                <a:sym typeface="Times New Roman"/>
              </a:rPr>
              <a:t> preprint arXiv:1907.11692</a:t>
            </a:r>
            <a:r>
              <a:rPr lang="en-GB" sz="1000" dirty="0">
                <a:solidFill>
                  <a:schemeClr val="dk1"/>
                </a:solidFill>
                <a:highlight>
                  <a:srgbClr val="FFFFFF"/>
                </a:highlight>
                <a:latin typeface="Times New Roman"/>
                <a:ea typeface="Times New Roman"/>
                <a:cs typeface="Times New Roman"/>
                <a:sym typeface="Times New Roman"/>
              </a:rPr>
              <a:t>.</a:t>
            </a:r>
            <a:r>
              <a:rPr lang="en-GB" sz="1000" dirty="0">
                <a:solidFill>
                  <a:schemeClr val="dk1"/>
                </a:solidFill>
                <a:highlight>
                  <a:srgbClr val="FFFFFF"/>
                </a:highlight>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 </a:t>
            </a:r>
            <a:r>
              <a:rPr lang="en-GB" sz="1000" u="sng" dirty="0">
                <a:solidFill>
                  <a:schemeClr val="hlink"/>
                </a:solidFill>
                <a:highlight>
                  <a:srgbClr val="FFFFFF"/>
                </a:highlight>
                <a:latin typeface="Times New Roman"/>
                <a:ea typeface="Times New Roman"/>
                <a:cs typeface="Times New Roman"/>
                <a:sym typeface="Times New Roman"/>
                <a:hlinkClick r:id="rId4"/>
              </a:rPr>
              <a:t>arXiv:1907.11692</a:t>
            </a:r>
            <a:endParaRPr sz="1000" dirty="0">
              <a:solidFill>
                <a:schemeClr val="dk1"/>
              </a:solidFill>
              <a:highlight>
                <a:srgbClr val="FFFFFF"/>
              </a:highlight>
              <a:latin typeface="Times New Roman"/>
              <a:ea typeface="Times New Roman"/>
              <a:cs typeface="Times New Roman"/>
              <a:sym typeface="Times New Roman"/>
            </a:endParaRPr>
          </a:p>
          <a:p>
            <a:pPr marL="457200" lvl="0" indent="-292100" algn="just" rtl="0">
              <a:lnSpc>
                <a:spcPct val="100000"/>
              </a:lnSpc>
              <a:spcBef>
                <a:spcPts val="0"/>
              </a:spcBef>
              <a:spcAft>
                <a:spcPts val="0"/>
              </a:spcAft>
              <a:buClr>
                <a:schemeClr val="dk1"/>
              </a:buClr>
              <a:buSzPts val="1000"/>
              <a:buFont typeface="Times New Roman"/>
              <a:buChar char="●"/>
            </a:pPr>
            <a:r>
              <a:rPr lang="en-GB" sz="1000" dirty="0" err="1">
                <a:solidFill>
                  <a:schemeClr val="dk1"/>
                </a:solidFill>
                <a:highlight>
                  <a:srgbClr val="FFFFFF"/>
                </a:highlight>
                <a:latin typeface="Times New Roman"/>
                <a:ea typeface="Times New Roman"/>
                <a:cs typeface="Times New Roman"/>
                <a:sym typeface="Times New Roman"/>
              </a:rPr>
              <a:t>Guntuku</a:t>
            </a:r>
            <a:r>
              <a:rPr lang="en-GB" sz="1000" dirty="0">
                <a:solidFill>
                  <a:schemeClr val="dk1"/>
                </a:solidFill>
                <a:highlight>
                  <a:srgbClr val="FFFFFF"/>
                </a:highlight>
                <a:latin typeface="Times New Roman"/>
                <a:ea typeface="Times New Roman"/>
                <a:cs typeface="Times New Roman"/>
                <a:sym typeface="Times New Roman"/>
              </a:rPr>
              <a:t>, S. C., Yaden, D. B., Kern, M. L., Ungar, L. H., &amp; Eichstaedt, J. C. (2017). </a:t>
            </a:r>
            <a:r>
              <a:rPr lang="en-GB" sz="1000" b="1" dirty="0">
                <a:solidFill>
                  <a:schemeClr val="dk1"/>
                </a:solidFill>
                <a:highlight>
                  <a:srgbClr val="FFFFFF"/>
                </a:highlight>
                <a:latin typeface="Times New Roman"/>
                <a:ea typeface="Times New Roman"/>
                <a:cs typeface="Times New Roman"/>
                <a:sym typeface="Times New Roman"/>
              </a:rPr>
              <a:t>Detecting depression and mental illness on social media: an integrative review</a:t>
            </a:r>
            <a:r>
              <a:rPr lang="en-GB" sz="1000" dirty="0">
                <a:solidFill>
                  <a:schemeClr val="dk1"/>
                </a:solidFill>
                <a:highlight>
                  <a:srgbClr val="FFFFFF"/>
                </a:highlight>
                <a:latin typeface="Times New Roman"/>
                <a:ea typeface="Times New Roman"/>
                <a:cs typeface="Times New Roman"/>
                <a:sym typeface="Times New Roman"/>
              </a:rPr>
              <a:t>. </a:t>
            </a:r>
            <a:r>
              <a:rPr lang="en-GB" sz="1000" i="1" dirty="0">
                <a:solidFill>
                  <a:schemeClr val="dk1"/>
                </a:solidFill>
                <a:highlight>
                  <a:srgbClr val="FFFFFF"/>
                </a:highlight>
                <a:latin typeface="Times New Roman"/>
                <a:ea typeface="Times New Roman"/>
                <a:cs typeface="Times New Roman"/>
                <a:sym typeface="Times New Roman"/>
              </a:rPr>
              <a:t>Current Opinion in </a:t>
            </a:r>
            <a:r>
              <a:rPr lang="en-GB" sz="1000" i="1" dirty="0" err="1">
                <a:solidFill>
                  <a:schemeClr val="dk1"/>
                </a:solidFill>
                <a:highlight>
                  <a:srgbClr val="FFFFFF"/>
                </a:highlight>
                <a:latin typeface="Times New Roman"/>
                <a:ea typeface="Times New Roman"/>
                <a:cs typeface="Times New Roman"/>
                <a:sym typeface="Times New Roman"/>
              </a:rPr>
              <a:t>Behavioral</a:t>
            </a:r>
            <a:r>
              <a:rPr lang="en-GB" sz="1000" i="1" dirty="0">
                <a:solidFill>
                  <a:schemeClr val="dk1"/>
                </a:solidFill>
                <a:highlight>
                  <a:srgbClr val="FFFFFF"/>
                </a:highlight>
                <a:latin typeface="Times New Roman"/>
                <a:ea typeface="Times New Roman"/>
                <a:cs typeface="Times New Roman"/>
                <a:sym typeface="Times New Roman"/>
              </a:rPr>
              <a:t> Sciences</a:t>
            </a:r>
            <a:r>
              <a:rPr lang="en-GB" sz="1000" dirty="0">
                <a:solidFill>
                  <a:schemeClr val="dk1"/>
                </a:solidFill>
                <a:highlight>
                  <a:srgbClr val="FFFFFF"/>
                </a:highlight>
                <a:latin typeface="Times New Roman"/>
                <a:ea typeface="Times New Roman"/>
                <a:cs typeface="Times New Roman"/>
                <a:sym typeface="Times New Roman"/>
              </a:rPr>
              <a:t>, 18, 43–49.</a:t>
            </a:r>
            <a:endParaRPr sz="1000" dirty="0">
              <a:solidFill>
                <a:schemeClr val="dk1"/>
              </a:solidFill>
              <a:highlight>
                <a:srgbClr val="FFFFFF"/>
              </a:highlight>
              <a:latin typeface="Times New Roman"/>
              <a:ea typeface="Times New Roman"/>
              <a:cs typeface="Times New Roman"/>
              <a:sym typeface="Times New Roman"/>
            </a:endParaRPr>
          </a:p>
          <a:p>
            <a:pPr marL="457200" lvl="0" indent="-292100" algn="just" rtl="0">
              <a:lnSpc>
                <a:spcPct val="100000"/>
              </a:lnSpc>
              <a:spcBef>
                <a:spcPts val="0"/>
              </a:spcBef>
              <a:spcAft>
                <a:spcPts val="0"/>
              </a:spcAft>
              <a:buClr>
                <a:schemeClr val="dk1"/>
              </a:buClr>
              <a:buSzPts val="1000"/>
              <a:buFont typeface="Times New Roman"/>
              <a:buChar char="●"/>
            </a:pPr>
            <a:r>
              <a:rPr lang="en-GB" sz="1000" dirty="0">
                <a:solidFill>
                  <a:schemeClr val="dk1"/>
                </a:solidFill>
                <a:highlight>
                  <a:srgbClr val="FFFFFF"/>
                </a:highlight>
                <a:latin typeface="Times New Roman"/>
                <a:ea typeface="Times New Roman"/>
                <a:cs typeface="Times New Roman"/>
                <a:sym typeface="Times New Roman"/>
              </a:rPr>
              <a:t>Sarkar, S. (2022). </a:t>
            </a:r>
            <a:r>
              <a:rPr lang="en-GB" sz="1000" i="1" dirty="0">
                <a:solidFill>
                  <a:schemeClr val="dk1"/>
                </a:solidFill>
                <a:highlight>
                  <a:srgbClr val="FFFFFF"/>
                </a:highlight>
                <a:latin typeface="Times New Roman"/>
                <a:ea typeface="Times New Roman"/>
                <a:cs typeface="Times New Roman"/>
                <a:sym typeface="Times New Roman"/>
              </a:rPr>
              <a:t>Sentiment Analysis for Mental Health</a:t>
            </a:r>
            <a:r>
              <a:rPr lang="en-GB" sz="1000" dirty="0">
                <a:solidFill>
                  <a:schemeClr val="dk1"/>
                </a:solidFill>
                <a:highlight>
                  <a:srgbClr val="FFFFFF"/>
                </a:highlight>
                <a:latin typeface="Times New Roman"/>
                <a:ea typeface="Times New Roman"/>
                <a:cs typeface="Times New Roman"/>
                <a:sym typeface="Times New Roman"/>
              </a:rPr>
              <a:t> [Dataset]. Kaggle.</a:t>
            </a:r>
            <a:r>
              <a:rPr lang="en-GB" sz="1000" dirty="0">
                <a:solidFill>
                  <a:schemeClr val="dk1"/>
                </a:solidFill>
                <a:highlight>
                  <a:srgbClr val="FFFFFF"/>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 </a:t>
            </a:r>
            <a:r>
              <a:rPr lang="en-GB" sz="1000" u="sng" dirty="0">
                <a:solidFill>
                  <a:schemeClr val="hlink"/>
                </a:solidFill>
                <a:highlight>
                  <a:srgbClr val="FFFFFF"/>
                </a:highlight>
                <a:latin typeface="Times New Roman"/>
                <a:ea typeface="Times New Roman"/>
                <a:cs typeface="Times New Roman"/>
                <a:sym typeface="Times New Roman"/>
                <a:hlinkClick r:id="rId5"/>
              </a:rPr>
              <a:t>https://www.kaggle.com/datasets/suchintikasarkar/sentiment-analysis-for-mental-health</a:t>
            </a:r>
            <a:endParaRPr sz="1000" u="sng" dirty="0">
              <a:solidFill>
                <a:schemeClr val="hlink"/>
              </a:solidFill>
              <a:highlight>
                <a:srgbClr val="FFFFFF"/>
              </a:highlight>
              <a:latin typeface="Times New Roman"/>
              <a:ea typeface="Times New Roman"/>
              <a:cs typeface="Times New Roman"/>
              <a:sym typeface="Times New Roman"/>
            </a:endParaRPr>
          </a:p>
          <a:p>
            <a:pPr marL="457200" lvl="0" indent="-292100" algn="just" rtl="0">
              <a:lnSpc>
                <a:spcPct val="100000"/>
              </a:lnSpc>
              <a:spcBef>
                <a:spcPts val="0"/>
              </a:spcBef>
              <a:spcAft>
                <a:spcPts val="0"/>
              </a:spcAft>
              <a:buClr>
                <a:schemeClr val="dk1"/>
              </a:buClr>
              <a:buSzPts val="1000"/>
              <a:buFont typeface="Times New Roman"/>
              <a:buChar char="●"/>
            </a:pPr>
            <a:r>
              <a:rPr lang="en-GB" sz="1000" dirty="0" err="1">
                <a:solidFill>
                  <a:schemeClr val="dk1"/>
                </a:solidFill>
                <a:highlight>
                  <a:srgbClr val="FFFFFF"/>
                </a:highlight>
                <a:latin typeface="Times New Roman"/>
                <a:ea typeface="Times New Roman"/>
                <a:cs typeface="Times New Roman"/>
                <a:sym typeface="Times New Roman"/>
              </a:rPr>
              <a:t>Trotzek</a:t>
            </a:r>
            <a:r>
              <a:rPr lang="en-GB" sz="1000" dirty="0">
                <a:solidFill>
                  <a:schemeClr val="dk1"/>
                </a:solidFill>
                <a:highlight>
                  <a:srgbClr val="FFFFFF"/>
                </a:highlight>
                <a:latin typeface="Times New Roman"/>
                <a:ea typeface="Times New Roman"/>
                <a:cs typeface="Times New Roman"/>
                <a:sym typeface="Times New Roman"/>
              </a:rPr>
              <a:t>, M., </a:t>
            </a:r>
            <a:r>
              <a:rPr lang="en-GB" sz="1000" dirty="0" err="1">
                <a:solidFill>
                  <a:schemeClr val="dk1"/>
                </a:solidFill>
                <a:highlight>
                  <a:srgbClr val="FFFFFF"/>
                </a:highlight>
                <a:latin typeface="Times New Roman"/>
                <a:ea typeface="Times New Roman"/>
                <a:cs typeface="Times New Roman"/>
                <a:sym typeface="Times New Roman"/>
              </a:rPr>
              <a:t>Koitka</a:t>
            </a:r>
            <a:r>
              <a:rPr lang="en-GB" sz="1000" dirty="0">
                <a:solidFill>
                  <a:schemeClr val="dk1"/>
                </a:solidFill>
                <a:highlight>
                  <a:srgbClr val="FFFFFF"/>
                </a:highlight>
                <a:latin typeface="Times New Roman"/>
                <a:ea typeface="Times New Roman"/>
                <a:cs typeface="Times New Roman"/>
                <a:sym typeface="Times New Roman"/>
              </a:rPr>
              <a:t>, S., &amp; Friedrich, C. M. (2018). </a:t>
            </a:r>
            <a:r>
              <a:rPr lang="en-GB" sz="1000" b="1" dirty="0">
                <a:solidFill>
                  <a:schemeClr val="dk1"/>
                </a:solidFill>
                <a:highlight>
                  <a:srgbClr val="FFFFFF"/>
                </a:highlight>
                <a:latin typeface="Times New Roman"/>
                <a:ea typeface="Times New Roman"/>
                <a:cs typeface="Times New Roman"/>
                <a:sym typeface="Times New Roman"/>
              </a:rPr>
              <a:t>Utilizing neural networks and linguistic metadata for early detection of depression indications in text sequences</a:t>
            </a:r>
            <a:r>
              <a:rPr lang="en-GB" sz="1000" dirty="0">
                <a:solidFill>
                  <a:schemeClr val="dk1"/>
                </a:solidFill>
                <a:highlight>
                  <a:srgbClr val="FFFFFF"/>
                </a:highlight>
                <a:latin typeface="Times New Roman"/>
                <a:ea typeface="Times New Roman"/>
                <a:cs typeface="Times New Roman"/>
                <a:sym typeface="Times New Roman"/>
              </a:rPr>
              <a:t>. </a:t>
            </a:r>
            <a:r>
              <a:rPr lang="en-GB" sz="1000" i="1" dirty="0">
                <a:solidFill>
                  <a:schemeClr val="dk1"/>
                </a:solidFill>
                <a:highlight>
                  <a:srgbClr val="FFFFFF"/>
                </a:highlight>
                <a:latin typeface="Times New Roman"/>
                <a:ea typeface="Times New Roman"/>
                <a:cs typeface="Times New Roman"/>
                <a:sym typeface="Times New Roman"/>
              </a:rPr>
              <a:t>IEEE Transactions on Knowledge and Data Engineering</a:t>
            </a:r>
            <a:r>
              <a:rPr lang="en-GB" sz="1000" dirty="0">
                <a:solidFill>
                  <a:schemeClr val="dk1"/>
                </a:solidFill>
                <a:highlight>
                  <a:srgbClr val="FFFFFF"/>
                </a:highlight>
                <a:latin typeface="Times New Roman"/>
                <a:ea typeface="Times New Roman"/>
                <a:cs typeface="Times New Roman"/>
                <a:sym typeface="Times New Roman"/>
              </a:rPr>
              <a:t>, 32(3), 588–601.</a:t>
            </a:r>
            <a:endParaRPr sz="1000" dirty="0">
              <a:solidFill>
                <a:schemeClr val="dk1"/>
              </a:solidFill>
              <a:highlight>
                <a:srgbClr val="FFFFFF"/>
              </a:highlight>
              <a:latin typeface="Times New Roman"/>
              <a:ea typeface="Times New Roman"/>
              <a:cs typeface="Times New Roman"/>
              <a:sym typeface="Times New Roman"/>
            </a:endParaRPr>
          </a:p>
          <a:p>
            <a:pPr marL="457200" lvl="0" indent="-292100" algn="just" rtl="0">
              <a:lnSpc>
                <a:spcPct val="100000"/>
              </a:lnSpc>
              <a:spcBef>
                <a:spcPts val="0"/>
              </a:spcBef>
              <a:spcAft>
                <a:spcPts val="0"/>
              </a:spcAft>
              <a:buClr>
                <a:schemeClr val="dk1"/>
              </a:buClr>
              <a:buSzPts val="1000"/>
              <a:buFont typeface="Times New Roman"/>
              <a:buChar char="●"/>
            </a:pPr>
            <a:r>
              <a:rPr lang="en-GB" sz="1000" dirty="0">
                <a:solidFill>
                  <a:schemeClr val="dk1"/>
                </a:solidFill>
                <a:highlight>
                  <a:srgbClr val="FFFFFF"/>
                </a:highlight>
                <a:latin typeface="Times New Roman"/>
                <a:ea typeface="Times New Roman"/>
                <a:cs typeface="Times New Roman"/>
                <a:sym typeface="Times New Roman"/>
              </a:rPr>
              <a:t>Rajput, S., Arora, A., &amp; Kansal, V. (2021). </a:t>
            </a:r>
            <a:r>
              <a:rPr lang="en-GB" sz="1000" b="1" dirty="0">
                <a:solidFill>
                  <a:schemeClr val="dk1"/>
                </a:solidFill>
                <a:highlight>
                  <a:srgbClr val="FFFFFF"/>
                </a:highlight>
                <a:latin typeface="Times New Roman"/>
                <a:ea typeface="Times New Roman"/>
                <a:cs typeface="Times New Roman"/>
                <a:sym typeface="Times New Roman"/>
              </a:rPr>
              <a:t>A survey on sentiment analysis methods, applications, and challenges</a:t>
            </a:r>
            <a:r>
              <a:rPr lang="en-GB" sz="1000" dirty="0">
                <a:solidFill>
                  <a:schemeClr val="dk1"/>
                </a:solidFill>
                <a:highlight>
                  <a:srgbClr val="FFFFFF"/>
                </a:highlight>
                <a:latin typeface="Times New Roman"/>
                <a:ea typeface="Times New Roman"/>
                <a:cs typeface="Times New Roman"/>
                <a:sym typeface="Times New Roman"/>
              </a:rPr>
              <a:t>. </a:t>
            </a:r>
            <a:r>
              <a:rPr lang="en-GB" sz="1000" i="1" dirty="0">
                <a:solidFill>
                  <a:schemeClr val="dk1"/>
                </a:solidFill>
                <a:highlight>
                  <a:srgbClr val="FFFFFF"/>
                </a:highlight>
                <a:latin typeface="Times New Roman"/>
                <a:ea typeface="Times New Roman"/>
                <a:cs typeface="Times New Roman"/>
                <a:sym typeface="Times New Roman"/>
              </a:rPr>
              <a:t>AI Open</a:t>
            </a:r>
            <a:r>
              <a:rPr lang="en-GB" sz="1000" dirty="0">
                <a:solidFill>
                  <a:schemeClr val="dk1"/>
                </a:solidFill>
                <a:highlight>
                  <a:srgbClr val="FFFFFF"/>
                </a:highlight>
                <a:latin typeface="Times New Roman"/>
                <a:ea typeface="Times New Roman"/>
                <a:cs typeface="Times New Roman"/>
                <a:sym typeface="Times New Roman"/>
              </a:rPr>
              <a:t>, 2, 68–85.</a:t>
            </a:r>
            <a:endParaRPr sz="1000" u="sng" dirty="0">
              <a:solidFill>
                <a:schemeClr val="hlink"/>
              </a:solidFill>
              <a:highlight>
                <a:srgbClr val="FFFFFF"/>
              </a:highlight>
              <a:latin typeface="Times New Roman"/>
              <a:ea typeface="Times New Roman"/>
              <a:cs typeface="Times New Roman"/>
              <a:sym typeface="Times New Roman"/>
            </a:endParaRPr>
          </a:p>
          <a:p>
            <a:pPr marL="457200" lvl="0" indent="-292100" algn="just" rtl="0">
              <a:lnSpc>
                <a:spcPct val="100000"/>
              </a:lnSpc>
              <a:spcBef>
                <a:spcPts val="0"/>
              </a:spcBef>
              <a:spcAft>
                <a:spcPts val="0"/>
              </a:spcAft>
              <a:buClr>
                <a:schemeClr val="dk1"/>
              </a:buClr>
              <a:buSzPts val="1000"/>
              <a:buFont typeface="Times New Roman"/>
              <a:buChar char="●"/>
            </a:pPr>
            <a:r>
              <a:rPr lang="en-GB" sz="1000" dirty="0">
                <a:solidFill>
                  <a:schemeClr val="dk1"/>
                </a:solidFill>
                <a:highlight>
                  <a:srgbClr val="FFFFFF"/>
                </a:highlight>
                <a:latin typeface="Times New Roman"/>
                <a:ea typeface="Times New Roman"/>
                <a:cs typeface="Times New Roman"/>
                <a:sym typeface="Times New Roman"/>
              </a:rPr>
              <a:t>Barros, J. M., Duggan, J., &amp; Rebholz-Schuhmann, D. (2020). </a:t>
            </a:r>
            <a:r>
              <a:rPr lang="en-GB" sz="1000" b="1" dirty="0">
                <a:solidFill>
                  <a:schemeClr val="dk1"/>
                </a:solidFill>
                <a:highlight>
                  <a:srgbClr val="FFFFFF"/>
                </a:highlight>
                <a:latin typeface="Times New Roman"/>
                <a:ea typeface="Times New Roman"/>
                <a:cs typeface="Times New Roman"/>
                <a:sym typeface="Times New Roman"/>
              </a:rPr>
              <a:t>The application of Natural Language Processing to mental illness detection: A narrative review</a:t>
            </a:r>
            <a:r>
              <a:rPr lang="en-GB" sz="1000" dirty="0">
                <a:solidFill>
                  <a:schemeClr val="dk1"/>
                </a:solidFill>
                <a:highlight>
                  <a:srgbClr val="FFFFFF"/>
                </a:highlight>
                <a:latin typeface="Times New Roman"/>
                <a:ea typeface="Times New Roman"/>
                <a:cs typeface="Times New Roman"/>
                <a:sym typeface="Times New Roman"/>
              </a:rPr>
              <a:t>. </a:t>
            </a:r>
            <a:r>
              <a:rPr lang="en-GB" sz="1000" i="1" dirty="0">
                <a:solidFill>
                  <a:schemeClr val="dk1"/>
                </a:solidFill>
                <a:highlight>
                  <a:srgbClr val="FFFFFF"/>
                </a:highlight>
                <a:latin typeface="Times New Roman"/>
                <a:ea typeface="Times New Roman"/>
                <a:cs typeface="Times New Roman"/>
                <a:sym typeface="Times New Roman"/>
              </a:rPr>
              <a:t>NPJ Digital Medicine</a:t>
            </a:r>
            <a:r>
              <a:rPr lang="en-GB" sz="1000" dirty="0">
                <a:solidFill>
                  <a:schemeClr val="dk1"/>
                </a:solidFill>
                <a:highlight>
                  <a:srgbClr val="FFFFFF"/>
                </a:highlight>
                <a:latin typeface="Times New Roman"/>
                <a:ea typeface="Times New Roman"/>
                <a:cs typeface="Times New Roman"/>
                <a:sym typeface="Times New Roman"/>
              </a:rPr>
              <a:t>, 3(1), 1–11.</a:t>
            </a:r>
            <a:endParaRPr sz="1000" dirty="0">
              <a:solidFill>
                <a:schemeClr val="dk1"/>
              </a:solidFill>
              <a:highlight>
                <a:srgbClr val="FFFFFF"/>
              </a:highlight>
              <a:latin typeface="Times New Roman"/>
              <a:ea typeface="Times New Roman"/>
              <a:cs typeface="Times New Roman"/>
              <a:sym typeface="Times New Roman"/>
            </a:endParaRPr>
          </a:p>
          <a:p>
            <a:pPr marL="457200" lvl="0" indent="-292100" algn="just" rtl="0">
              <a:lnSpc>
                <a:spcPct val="100000"/>
              </a:lnSpc>
              <a:spcBef>
                <a:spcPts val="0"/>
              </a:spcBef>
              <a:spcAft>
                <a:spcPts val="0"/>
              </a:spcAft>
              <a:buClr>
                <a:schemeClr val="dk1"/>
              </a:buClr>
              <a:buSzPts val="1000"/>
              <a:buFont typeface="Times New Roman"/>
              <a:buChar char="●"/>
            </a:pPr>
            <a:r>
              <a:rPr lang="en-GB" sz="1000" dirty="0">
                <a:solidFill>
                  <a:schemeClr val="dk1"/>
                </a:solidFill>
                <a:highlight>
                  <a:srgbClr val="FFFFFF"/>
                </a:highlight>
                <a:latin typeface="Times New Roman"/>
                <a:ea typeface="Times New Roman"/>
                <a:cs typeface="Times New Roman"/>
                <a:sym typeface="Times New Roman"/>
              </a:rPr>
              <a:t>Schwartz, H. A., Eichstaedt, J. C., Kern, M. L., Dziurzynski, L., Lucas, R. E., Agrawal, M., ... &amp; Ungar, L. H. (2014). </a:t>
            </a:r>
            <a:r>
              <a:rPr lang="en-GB" sz="1000" b="1" dirty="0">
                <a:solidFill>
                  <a:schemeClr val="dk1"/>
                </a:solidFill>
                <a:highlight>
                  <a:srgbClr val="FFFFFF"/>
                </a:highlight>
                <a:latin typeface="Times New Roman"/>
                <a:ea typeface="Times New Roman"/>
                <a:cs typeface="Times New Roman"/>
                <a:sym typeface="Times New Roman"/>
              </a:rPr>
              <a:t>Towards assessing changes in degree of depression through Facebook</a:t>
            </a:r>
            <a:r>
              <a:rPr lang="en-GB" sz="1000" dirty="0">
                <a:solidFill>
                  <a:schemeClr val="dk1"/>
                </a:solidFill>
                <a:highlight>
                  <a:srgbClr val="FFFFFF"/>
                </a:highlight>
                <a:latin typeface="Times New Roman"/>
                <a:ea typeface="Times New Roman"/>
                <a:cs typeface="Times New Roman"/>
                <a:sym typeface="Times New Roman"/>
              </a:rPr>
              <a:t>. </a:t>
            </a:r>
            <a:r>
              <a:rPr lang="en-GB" sz="1000" i="1" dirty="0">
                <a:solidFill>
                  <a:schemeClr val="dk1"/>
                </a:solidFill>
                <a:highlight>
                  <a:srgbClr val="FFFFFF"/>
                </a:highlight>
                <a:latin typeface="Times New Roman"/>
                <a:ea typeface="Times New Roman"/>
                <a:cs typeface="Times New Roman"/>
                <a:sym typeface="Times New Roman"/>
              </a:rPr>
              <a:t>Proceedings of the Workshop on Computational Linguistics and Clinical Psychology: From Linguistic Signal to Clinical Reality</a:t>
            </a:r>
            <a:r>
              <a:rPr lang="en-GB" sz="1000" dirty="0">
                <a:solidFill>
                  <a:schemeClr val="dk1"/>
                </a:solidFill>
                <a:highlight>
                  <a:srgbClr val="FFFFFF"/>
                </a:highlight>
                <a:latin typeface="Times New Roman"/>
                <a:ea typeface="Times New Roman"/>
                <a:cs typeface="Times New Roman"/>
                <a:sym typeface="Times New Roman"/>
              </a:rPr>
              <a:t>.</a:t>
            </a:r>
            <a:endParaRPr sz="1000" dirty="0">
              <a:solidFill>
                <a:schemeClr val="dk1"/>
              </a:solidFill>
              <a:highlight>
                <a:srgbClr val="FFFFFF"/>
              </a:highlight>
              <a:latin typeface="Times New Roman"/>
              <a:ea typeface="Times New Roman"/>
              <a:cs typeface="Times New Roman"/>
              <a:sym typeface="Times New Roman"/>
            </a:endParaRPr>
          </a:p>
          <a:p>
            <a:pPr marL="457200" lvl="0" indent="-292100" algn="just" rtl="0">
              <a:lnSpc>
                <a:spcPct val="100000"/>
              </a:lnSpc>
              <a:spcBef>
                <a:spcPts val="0"/>
              </a:spcBef>
              <a:spcAft>
                <a:spcPts val="0"/>
              </a:spcAft>
              <a:buSzPts val="1000"/>
              <a:buFont typeface="Times New Roman"/>
              <a:buChar char="●"/>
            </a:pPr>
            <a:r>
              <a:rPr lang="en-GB" sz="1000" dirty="0">
                <a:solidFill>
                  <a:schemeClr val="dk1"/>
                </a:solidFill>
                <a:highlight>
                  <a:srgbClr val="FFFFFF"/>
                </a:highlight>
                <a:latin typeface="Times New Roman"/>
                <a:ea typeface="Times New Roman"/>
                <a:cs typeface="Times New Roman"/>
                <a:sym typeface="Times New Roman"/>
              </a:rPr>
              <a:t>Hossain, M.M., Hossain, M.S., </a:t>
            </a:r>
            <a:r>
              <a:rPr lang="en-GB" sz="1000" dirty="0" err="1">
                <a:solidFill>
                  <a:schemeClr val="dk1"/>
                </a:solidFill>
                <a:highlight>
                  <a:srgbClr val="FFFFFF"/>
                </a:highlight>
                <a:latin typeface="Times New Roman"/>
                <a:ea typeface="Times New Roman"/>
                <a:cs typeface="Times New Roman"/>
                <a:sym typeface="Times New Roman"/>
              </a:rPr>
              <a:t>Mridha</a:t>
            </a:r>
            <a:r>
              <a:rPr lang="en-GB" sz="1000" dirty="0">
                <a:solidFill>
                  <a:schemeClr val="dk1"/>
                </a:solidFill>
                <a:highlight>
                  <a:srgbClr val="FFFFFF"/>
                </a:highlight>
                <a:latin typeface="Times New Roman"/>
                <a:ea typeface="Times New Roman"/>
                <a:cs typeface="Times New Roman"/>
                <a:sym typeface="Times New Roman"/>
              </a:rPr>
              <a:t>, M.F. </a:t>
            </a:r>
            <a:r>
              <a:rPr lang="en-GB" sz="1000" i="1" dirty="0">
                <a:solidFill>
                  <a:schemeClr val="dk1"/>
                </a:solidFill>
                <a:highlight>
                  <a:srgbClr val="FFFFFF"/>
                </a:highlight>
                <a:latin typeface="Times New Roman"/>
                <a:ea typeface="Times New Roman"/>
                <a:cs typeface="Times New Roman"/>
                <a:sym typeface="Times New Roman"/>
              </a:rPr>
              <a:t>et al.</a:t>
            </a:r>
            <a:r>
              <a:rPr lang="en-GB" sz="1000" dirty="0">
                <a:solidFill>
                  <a:schemeClr val="dk1"/>
                </a:solidFill>
                <a:highlight>
                  <a:srgbClr val="FFFFFF"/>
                </a:highlight>
                <a:latin typeface="Times New Roman"/>
                <a:ea typeface="Times New Roman"/>
                <a:cs typeface="Times New Roman"/>
                <a:sym typeface="Times New Roman"/>
              </a:rPr>
              <a:t> </a:t>
            </a:r>
            <a:r>
              <a:rPr lang="en-GB" sz="1000" b="1" dirty="0">
                <a:solidFill>
                  <a:schemeClr val="dk1"/>
                </a:solidFill>
                <a:highlight>
                  <a:srgbClr val="FFFFFF"/>
                </a:highlight>
                <a:latin typeface="Times New Roman"/>
                <a:ea typeface="Times New Roman"/>
                <a:cs typeface="Times New Roman"/>
                <a:sym typeface="Times New Roman"/>
              </a:rPr>
              <a:t>Multi task opinion enhanced hybrid BERT model for mental health analysis</a:t>
            </a:r>
            <a:r>
              <a:rPr lang="en-GB" sz="1000" dirty="0">
                <a:solidFill>
                  <a:schemeClr val="dk1"/>
                </a:solidFill>
                <a:highlight>
                  <a:srgbClr val="FFFFFF"/>
                </a:highlight>
                <a:latin typeface="Times New Roman"/>
                <a:ea typeface="Times New Roman"/>
                <a:cs typeface="Times New Roman"/>
                <a:sym typeface="Times New Roman"/>
              </a:rPr>
              <a:t>. </a:t>
            </a:r>
            <a:r>
              <a:rPr lang="en-GB" sz="1000" i="1" dirty="0">
                <a:solidFill>
                  <a:schemeClr val="dk1"/>
                </a:solidFill>
                <a:highlight>
                  <a:srgbClr val="FFFFFF"/>
                </a:highlight>
                <a:latin typeface="Times New Roman"/>
                <a:ea typeface="Times New Roman"/>
                <a:cs typeface="Times New Roman"/>
                <a:sym typeface="Times New Roman"/>
              </a:rPr>
              <a:t>Sci Rep</a:t>
            </a:r>
            <a:r>
              <a:rPr lang="en-GB" sz="1000" dirty="0">
                <a:solidFill>
                  <a:schemeClr val="dk1"/>
                </a:solidFill>
                <a:highlight>
                  <a:srgbClr val="FFFFFF"/>
                </a:highlight>
                <a:latin typeface="Times New Roman"/>
                <a:ea typeface="Times New Roman"/>
                <a:cs typeface="Times New Roman"/>
                <a:sym typeface="Times New Roman"/>
              </a:rPr>
              <a:t> </a:t>
            </a:r>
            <a:r>
              <a:rPr lang="en-GB" sz="1000" b="1" dirty="0">
                <a:solidFill>
                  <a:schemeClr val="dk1"/>
                </a:solidFill>
                <a:highlight>
                  <a:srgbClr val="FFFFFF"/>
                </a:highlight>
                <a:latin typeface="Times New Roman"/>
                <a:ea typeface="Times New Roman"/>
                <a:cs typeface="Times New Roman"/>
                <a:sym typeface="Times New Roman"/>
              </a:rPr>
              <a:t>15</a:t>
            </a:r>
            <a:r>
              <a:rPr lang="en-GB" sz="1000" dirty="0">
                <a:solidFill>
                  <a:schemeClr val="dk1"/>
                </a:solidFill>
                <a:highlight>
                  <a:srgbClr val="FFFFFF"/>
                </a:highlight>
                <a:latin typeface="Times New Roman"/>
                <a:ea typeface="Times New Roman"/>
                <a:cs typeface="Times New Roman"/>
                <a:sym typeface="Times New Roman"/>
              </a:rPr>
              <a:t>, 3332 (2025).</a:t>
            </a:r>
            <a:r>
              <a:rPr lang="en-GB" sz="1000" dirty="0">
                <a:solidFill>
                  <a:schemeClr val="dk1"/>
                </a:solidFill>
                <a:highlight>
                  <a:srgbClr val="FFFFFF"/>
                </a:highlight>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 </a:t>
            </a:r>
            <a:r>
              <a:rPr lang="en-GB" sz="1000" u="sng" dirty="0">
                <a:solidFill>
                  <a:schemeClr val="hlink"/>
                </a:solidFill>
                <a:highlight>
                  <a:srgbClr val="FFFFFF"/>
                </a:highlight>
                <a:latin typeface="Times New Roman"/>
                <a:ea typeface="Times New Roman"/>
                <a:cs typeface="Times New Roman"/>
                <a:sym typeface="Times New Roman"/>
                <a:hlinkClick r:id="rId6"/>
              </a:rPr>
              <a:t>https://doi.org/10.1038/s41598-025-86124-6</a:t>
            </a:r>
            <a:endParaRPr sz="1000" u="sng" dirty="0">
              <a:solidFill>
                <a:schemeClr val="hlink"/>
              </a:solidFill>
              <a:highlight>
                <a:srgbClr val="FFFFFF"/>
              </a:highlight>
              <a:latin typeface="Times New Roman"/>
              <a:ea typeface="Times New Roman"/>
              <a:cs typeface="Times New Roman"/>
              <a:sym typeface="Times New Roman"/>
            </a:endParaRPr>
          </a:p>
          <a:p>
            <a:pPr marL="457200" lvl="0" indent="-292100" algn="just" rtl="0">
              <a:lnSpc>
                <a:spcPct val="100000"/>
              </a:lnSpc>
              <a:spcBef>
                <a:spcPts val="0"/>
              </a:spcBef>
              <a:spcAft>
                <a:spcPts val="0"/>
              </a:spcAft>
              <a:buSzPts val="1000"/>
              <a:buFont typeface="Times New Roman"/>
              <a:buChar char="●"/>
            </a:pPr>
            <a:r>
              <a:rPr lang="en-GB" sz="1000" dirty="0">
                <a:solidFill>
                  <a:schemeClr val="dk1"/>
                </a:solidFill>
                <a:highlight>
                  <a:srgbClr val="FFFFFF"/>
                </a:highlight>
                <a:latin typeface="Times New Roman"/>
                <a:ea typeface="Times New Roman"/>
                <a:cs typeface="Times New Roman"/>
                <a:sym typeface="Times New Roman"/>
              </a:rPr>
              <a:t>  Simon D’Alfonso, </a:t>
            </a:r>
            <a:r>
              <a:rPr lang="en-GB" sz="1000" b="1" dirty="0">
                <a:solidFill>
                  <a:schemeClr val="dk1"/>
                </a:solidFill>
                <a:highlight>
                  <a:srgbClr val="FFFFFF"/>
                </a:highlight>
                <a:latin typeface="Times New Roman"/>
                <a:ea typeface="Times New Roman"/>
                <a:cs typeface="Times New Roman"/>
                <a:sym typeface="Times New Roman"/>
              </a:rPr>
              <a:t>AI in mental health</a:t>
            </a:r>
            <a:r>
              <a:rPr lang="en-GB" sz="1000" dirty="0">
                <a:solidFill>
                  <a:schemeClr val="dk1"/>
                </a:solidFill>
                <a:highlight>
                  <a:srgbClr val="FFFFFF"/>
                </a:highlight>
                <a:latin typeface="Times New Roman"/>
                <a:ea typeface="Times New Roman"/>
                <a:cs typeface="Times New Roman"/>
                <a:sym typeface="Times New Roman"/>
              </a:rPr>
              <a:t>, Current Opinion in Psychology,  Volume 36, 2020, Pages 112-117, ISSN 2352-250X,  </a:t>
            </a:r>
            <a:r>
              <a:rPr lang="en-GB" sz="1000" u="sng" dirty="0">
                <a:solidFill>
                  <a:schemeClr val="hlink"/>
                </a:solidFill>
                <a:highlight>
                  <a:srgbClr val="FFFFFF"/>
                </a:highlight>
                <a:latin typeface="Times New Roman"/>
                <a:ea typeface="Times New Roman"/>
                <a:cs typeface="Times New Roman"/>
                <a:sym typeface="Times New Roman"/>
                <a:hlinkClick r:id="rId7"/>
              </a:rPr>
              <a:t>https://doi.org/10.1016/j.copsyc.2020.04.005</a:t>
            </a:r>
            <a:r>
              <a:rPr lang="en-GB" sz="1000" dirty="0">
                <a:solidFill>
                  <a:schemeClr val="dk1"/>
                </a:solidFill>
                <a:highlight>
                  <a:srgbClr val="FFFFFF"/>
                </a:highlight>
                <a:latin typeface="Times New Roman"/>
                <a:ea typeface="Times New Roman"/>
                <a:cs typeface="Times New Roman"/>
                <a:sym typeface="Times New Roman"/>
              </a:rPr>
              <a:t>.</a:t>
            </a:r>
            <a:endParaRPr sz="1000" dirty="0">
              <a:solidFill>
                <a:schemeClr val="dk1"/>
              </a:solidFill>
              <a:highlight>
                <a:srgbClr val="FFFFFF"/>
              </a:highlight>
              <a:latin typeface="Times New Roman"/>
              <a:ea typeface="Times New Roman"/>
              <a:cs typeface="Times New Roman"/>
              <a:sym typeface="Times New Roman"/>
            </a:endParaRPr>
          </a:p>
          <a:p>
            <a:pPr marL="457200" lvl="0" indent="-292100" algn="just" rtl="0">
              <a:lnSpc>
                <a:spcPct val="100000"/>
              </a:lnSpc>
              <a:spcBef>
                <a:spcPts val="0"/>
              </a:spcBef>
              <a:spcAft>
                <a:spcPts val="0"/>
              </a:spcAft>
              <a:buSzPts val="1000"/>
              <a:buFont typeface="Times New Roman"/>
              <a:buChar char="●"/>
            </a:pPr>
            <a:r>
              <a:rPr lang="en-GB" sz="1000" dirty="0">
                <a:solidFill>
                  <a:srgbClr val="333333"/>
                </a:solidFill>
                <a:highlight>
                  <a:srgbClr val="FFFFFF"/>
                </a:highlight>
                <a:latin typeface="Times New Roman"/>
                <a:ea typeface="Times New Roman"/>
                <a:cs typeface="Times New Roman"/>
                <a:sym typeface="Times New Roman"/>
              </a:rPr>
              <a:t>M. N. </a:t>
            </a:r>
            <a:r>
              <a:rPr lang="en-GB" sz="1000" dirty="0" err="1">
                <a:solidFill>
                  <a:srgbClr val="333333"/>
                </a:solidFill>
                <a:highlight>
                  <a:srgbClr val="FFFFFF"/>
                </a:highlight>
                <a:latin typeface="Times New Roman"/>
                <a:ea typeface="Times New Roman"/>
                <a:cs typeface="Times New Roman"/>
                <a:sym typeface="Times New Roman"/>
              </a:rPr>
              <a:t>Alrasheedy</a:t>
            </a:r>
            <a:r>
              <a:rPr lang="en-GB" sz="1000" dirty="0">
                <a:solidFill>
                  <a:srgbClr val="333333"/>
                </a:solidFill>
                <a:highlight>
                  <a:srgbClr val="FFFFFF"/>
                </a:highlight>
                <a:latin typeface="Times New Roman"/>
                <a:ea typeface="Times New Roman"/>
                <a:cs typeface="Times New Roman"/>
                <a:sym typeface="Times New Roman"/>
              </a:rPr>
              <a:t>, R. C. Muniyandi and F. Fauzi, "Text-Based Emotion Detection and Applications: A Literature Review," </a:t>
            </a:r>
            <a:r>
              <a:rPr lang="en-GB" sz="1000" i="1" dirty="0">
                <a:solidFill>
                  <a:srgbClr val="333333"/>
                </a:solidFill>
                <a:highlight>
                  <a:srgbClr val="FFFFFF"/>
                </a:highlight>
                <a:latin typeface="Times New Roman"/>
                <a:ea typeface="Times New Roman"/>
                <a:cs typeface="Times New Roman"/>
                <a:sym typeface="Times New Roman"/>
              </a:rPr>
              <a:t>2022 International Conference on Cyber Resilience (ICCR)</a:t>
            </a:r>
            <a:r>
              <a:rPr lang="en-GB" sz="1000" dirty="0">
                <a:solidFill>
                  <a:srgbClr val="333333"/>
                </a:solidFill>
                <a:highlight>
                  <a:srgbClr val="FFFFFF"/>
                </a:highlight>
                <a:latin typeface="Times New Roman"/>
                <a:ea typeface="Times New Roman"/>
                <a:cs typeface="Times New Roman"/>
                <a:sym typeface="Times New Roman"/>
              </a:rPr>
              <a:t>, Dubai, United Arab Emirates, 2022, pp. 1-9, </a:t>
            </a:r>
            <a:r>
              <a:rPr lang="en-GB" sz="1000" dirty="0" err="1">
                <a:solidFill>
                  <a:srgbClr val="333333"/>
                </a:solidFill>
                <a:highlight>
                  <a:srgbClr val="FFFFFF"/>
                </a:highlight>
                <a:latin typeface="Times New Roman"/>
                <a:ea typeface="Times New Roman"/>
                <a:cs typeface="Times New Roman"/>
                <a:sym typeface="Times New Roman"/>
              </a:rPr>
              <a:t>doi</a:t>
            </a:r>
            <a:r>
              <a:rPr lang="en-GB" sz="1000" dirty="0">
                <a:solidFill>
                  <a:srgbClr val="333333"/>
                </a:solidFill>
                <a:highlight>
                  <a:srgbClr val="FFFFFF"/>
                </a:highlight>
                <a:latin typeface="Times New Roman"/>
                <a:ea typeface="Times New Roman"/>
                <a:cs typeface="Times New Roman"/>
                <a:sym typeface="Times New Roman"/>
              </a:rPr>
              <a:t>: </a:t>
            </a:r>
            <a:r>
              <a:rPr lang="en-GB" sz="1000" u="sng" dirty="0">
                <a:solidFill>
                  <a:schemeClr val="hlink"/>
                </a:solidFill>
                <a:highlight>
                  <a:srgbClr val="FFFFFF"/>
                </a:highlight>
                <a:latin typeface="Times New Roman"/>
                <a:ea typeface="Times New Roman"/>
                <a:cs typeface="Times New Roman"/>
                <a:sym typeface="Times New Roman"/>
                <a:hlinkClick r:id="rId8"/>
              </a:rPr>
              <a:t>10.1109/ICCR56254.2022.9995902</a:t>
            </a:r>
            <a:r>
              <a:rPr lang="en-GB" sz="1000" dirty="0">
                <a:solidFill>
                  <a:srgbClr val="333333"/>
                </a:solidFill>
                <a:highlight>
                  <a:srgbClr val="FFFFFF"/>
                </a:highlight>
                <a:latin typeface="Times New Roman"/>
                <a:ea typeface="Times New Roman"/>
                <a:cs typeface="Times New Roman"/>
                <a:sym typeface="Times New Roman"/>
              </a:rPr>
              <a:t>.</a:t>
            </a:r>
            <a:endParaRPr sz="1000" dirty="0">
              <a:solidFill>
                <a:srgbClr val="333333"/>
              </a:solidFill>
              <a:highlight>
                <a:srgbClr val="FFFFFF"/>
              </a:highlight>
              <a:latin typeface="Times New Roman"/>
              <a:ea typeface="Times New Roman"/>
              <a:cs typeface="Times New Roman"/>
              <a:sym typeface="Times New Roman"/>
            </a:endParaRPr>
          </a:p>
          <a:p>
            <a:pPr marL="457200" lvl="0" indent="-292100" algn="just" rtl="0">
              <a:lnSpc>
                <a:spcPct val="100000"/>
              </a:lnSpc>
              <a:spcBef>
                <a:spcPts val="0"/>
              </a:spcBef>
              <a:spcAft>
                <a:spcPts val="0"/>
              </a:spcAft>
              <a:buSzPts val="1000"/>
              <a:buFont typeface="Times New Roman"/>
              <a:buChar char="●"/>
            </a:pPr>
            <a:r>
              <a:rPr lang="en-GB" sz="1000" dirty="0">
                <a:solidFill>
                  <a:schemeClr val="dk1"/>
                </a:solidFill>
                <a:latin typeface="Times New Roman"/>
                <a:ea typeface="Times New Roman"/>
                <a:cs typeface="Times New Roman"/>
                <a:sym typeface="Times New Roman"/>
              </a:rPr>
              <a:t>Daniel Yohanes, Jessen Surya Putra, Kenneth Filbert, Kristien Margi </a:t>
            </a:r>
            <a:r>
              <a:rPr lang="en-GB" sz="1000" dirty="0" err="1">
                <a:solidFill>
                  <a:schemeClr val="dk1"/>
                </a:solidFill>
                <a:latin typeface="Times New Roman"/>
                <a:ea typeface="Times New Roman"/>
                <a:cs typeface="Times New Roman"/>
                <a:sym typeface="Times New Roman"/>
              </a:rPr>
              <a:t>Suryaningrum</a:t>
            </a:r>
            <a:r>
              <a:rPr lang="en-GB" sz="1000" dirty="0">
                <a:solidFill>
                  <a:schemeClr val="dk1"/>
                </a:solidFill>
                <a:latin typeface="Times New Roman"/>
                <a:ea typeface="Times New Roman"/>
                <a:cs typeface="Times New Roman"/>
                <a:sym typeface="Times New Roman"/>
              </a:rPr>
              <a:t>, Hanis Amalia </a:t>
            </a:r>
            <a:r>
              <a:rPr lang="en-GB" sz="1000" dirty="0" err="1">
                <a:solidFill>
                  <a:schemeClr val="dk1"/>
                </a:solidFill>
                <a:latin typeface="Times New Roman"/>
                <a:ea typeface="Times New Roman"/>
                <a:cs typeface="Times New Roman"/>
                <a:sym typeface="Times New Roman"/>
              </a:rPr>
              <a:t>Saputri</a:t>
            </a:r>
            <a:r>
              <a:rPr lang="en-GB" sz="1000" dirty="0">
                <a:solidFill>
                  <a:schemeClr val="dk1"/>
                </a:solidFill>
                <a:latin typeface="Times New Roman"/>
                <a:ea typeface="Times New Roman"/>
                <a:cs typeface="Times New Roman"/>
                <a:sym typeface="Times New Roman"/>
              </a:rPr>
              <a:t>, </a:t>
            </a:r>
            <a:r>
              <a:rPr lang="en-GB" sz="1000" b="1" dirty="0">
                <a:solidFill>
                  <a:schemeClr val="dk1"/>
                </a:solidFill>
                <a:latin typeface="Times New Roman"/>
                <a:ea typeface="Times New Roman"/>
                <a:cs typeface="Times New Roman"/>
                <a:sym typeface="Times New Roman"/>
              </a:rPr>
              <a:t>Emotion Detection in Textual Data using Deep Learning, Procedia Computer Science</a:t>
            </a:r>
            <a:r>
              <a:rPr lang="en-GB" sz="1000" dirty="0">
                <a:solidFill>
                  <a:schemeClr val="dk1"/>
                </a:solidFill>
                <a:latin typeface="Times New Roman"/>
                <a:ea typeface="Times New Roman"/>
                <a:cs typeface="Times New Roman"/>
                <a:sym typeface="Times New Roman"/>
              </a:rPr>
              <a:t>, Volume 227, 2023, Pages 464-473, ISSN 1877-0509, </a:t>
            </a:r>
            <a:r>
              <a:rPr lang="en-GB" sz="1000" u="sng" dirty="0">
                <a:solidFill>
                  <a:schemeClr val="hlink"/>
                </a:solidFill>
                <a:latin typeface="Times New Roman"/>
                <a:ea typeface="Times New Roman"/>
                <a:cs typeface="Times New Roman"/>
                <a:sym typeface="Times New Roman"/>
                <a:hlinkClick r:id="rId9"/>
              </a:rPr>
              <a:t>https://doi.org/10.1016/j.procs.2023.10.547</a:t>
            </a:r>
            <a:r>
              <a:rPr lang="en-GB" sz="1000" dirty="0">
                <a:solidFill>
                  <a:schemeClr val="dk1"/>
                </a:solidFill>
                <a:latin typeface="Times New Roman"/>
                <a:ea typeface="Times New Roman"/>
                <a:cs typeface="Times New Roman"/>
                <a:sym typeface="Times New Roman"/>
              </a:rPr>
              <a:t>.</a:t>
            </a:r>
            <a:endParaRPr sz="1000" dirty="0">
              <a:solidFill>
                <a:schemeClr val="dk1"/>
              </a:solidFill>
              <a:latin typeface="Times New Roman"/>
              <a:ea typeface="Times New Roman"/>
              <a:cs typeface="Times New Roman"/>
              <a:sym typeface="Times New Roman"/>
            </a:endParaRPr>
          </a:p>
          <a:p>
            <a:pPr marL="457200" lvl="0" indent="-292100" algn="just" rtl="0">
              <a:lnSpc>
                <a:spcPct val="100000"/>
              </a:lnSpc>
              <a:spcBef>
                <a:spcPts val="0"/>
              </a:spcBef>
              <a:spcAft>
                <a:spcPts val="0"/>
              </a:spcAft>
              <a:buClr>
                <a:srgbClr val="111111"/>
              </a:buClr>
              <a:buSzPts val="1000"/>
              <a:buFont typeface="Times New Roman"/>
              <a:buChar char="●"/>
            </a:pPr>
            <a:r>
              <a:rPr lang="en-GB" sz="1000" dirty="0">
                <a:solidFill>
                  <a:srgbClr val="111111"/>
                </a:solidFill>
                <a:highlight>
                  <a:schemeClr val="lt1"/>
                </a:highlight>
                <a:latin typeface="Times New Roman"/>
                <a:ea typeface="Times New Roman"/>
                <a:cs typeface="Times New Roman"/>
                <a:sym typeface="Times New Roman"/>
              </a:rPr>
              <a:t>Kusal, Sheetal &amp; Patil, Shruti &amp; </a:t>
            </a:r>
            <a:r>
              <a:rPr lang="en-GB" sz="1000" dirty="0" err="1">
                <a:solidFill>
                  <a:srgbClr val="111111"/>
                </a:solidFill>
                <a:highlight>
                  <a:schemeClr val="lt1"/>
                </a:highlight>
                <a:latin typeface="Times New Roman"/>
                <a:ea typeface="Times New Roman"/>
                <a:cs typeface="Times New Roman"/>
                <a:sym typeface="Times New Roman"/>
              </a:rPr>
              <a:t>Choudrie</a:t>
            </a:r>
            <a:r>
              <a:rPr lang="en-GB" sz="1000" dirty="0">
                <a:solidFill>
                  <a:srgbClr val="111111"/>
                </a:solidFill>
                <a:highlight>
                  <a:schemeClr val="lt1"/>
                </a:highlight>
                <a:latin typeface="Times New Roman"/>
                <a:ea typeface="Times New Roman"/>
                <a:cs typeface="Times New Roman"/>
                <a:sym typeface="Times New Roman"/>
              </a:rPr>
              <a:t>, Jyoti &amp; Kotecha, Ketan &amp; Vora, Deepali &amp; Pappas, Ilias. (2022). </a:t>
            </a:r>
            <a:r>
              <a:rPr lang="en-GB" sz="1000" b="1" dirty="0">
                <a:solidFill>
                  <a:srgbClr val="111111"/>
                </a:solidFill>
                <a:highlight>
                  <a:schemeClr val="lt1"/>
                </a:highlight>
                <a:latin typeface="Times New Roman"/>
                <a:ea typeface="Times New Roman"/>
                <a:cs typeface="Times New Roman"/>
                <a:sym typeface="Times New Roman"/>
              </a:rPr>
              <a:t>A Review on Text-Based Emotion Detection -- Techniques, Applications, Datasets, and Future Directions</a:t>
            </a:r>
            <a:r>
              <a:rPr lang="en-GB" sz="1000" dirty="0">
                <a:solidFill>
                  <a:srgbClr val="111111"/>
                </a:solidFill>
                <a:highlight>
                  <a:schemeClr val="lt1"/>
                </a:highlight>
                <a:latin typeface="Times New Roman"/>
                <a:ea typeface="Times New Roman"/>
                <a:cs typeface="Times New Roman"/>
                <a:sym typeface="Times New Roman"/>
              </a:rPr>
              <a:t>. </a:t>
            </a:r>
            <a:r>
              <a:rPr lang="en-GB" sz="1000" u="sng" dirty="0">
                <a:solidFill>
                  <a:schemeClr val="hlink"/>
                </a:solidFill>
                <a:highlight>
                  <a:schemeClr val="lt1"/>
                </a:highlight>
                <a:latin typeface="Times New Roman"/>
                <a:ea typeface="Times New Roman"/>
                <a:cs typeface="Times New Roman"/>
                <a:sym typeface="Times New Roman"/>
                <a:hlinkClick r:id="rId10"/>
              </a:rPr>
              <a:t>10.48550/arXiv.2205.03235</a:t>
            </a:r>
            <a:r>
              <a:rPr lang="en-GB" sz="1000" dirty="0">
                <a:solidFill>
                  <a:srgbClr val="111111"/>
                </a:solidFill>
                <a:highlight>
                  <a:schemeClr val="lt1"/>
                </a:highlight>
                <a:latin typeface="Times New Roman"/>
                <a:ea typeface="Times New Roman"/>
                <a:cs typeface="Times New Roman"/>
                <a:sym typeface="Times New Roman"/>
              </a:rPr>
              <a:t>. </a:t>
            </a:r>
            <a:endParaRPr sz="10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0"/>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GB" sz="9000">
                <a:latin typeface="Times New Roman"/>
                <a:ea typeface="Times New Roman"/>
                <a:cs typeface="Times New Roman"/>
                <a:sym typeface="Times New Roman"/>
              </a:rPr>
              <a:t>THANK YOU!</a:t>
            </a:r>
            <a:endParaRPr sz="9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28" descr="Business goals | Public domain vectors"/>
          <p:cNvPicPr preferRelativeResize="0"/>
          <p:nvPr/>
        </p:nvPicPr>
        <p:blipFill rotWithShape="1">
          <a:blip r:embed="rId3">
            <a:alphaModFix/>
          </a:blip>
          <a:srcRect b="22672"/>
          <a:stretch/>
        </p:blipFill>
        <p:spPr>
          <a:xfrm>
            <a:off x="4982575" y="1909700"/>
            <a:ext cx="4313825" cy="3335900"/>
          </a:xfrm>
          <a:prstGeom prst="rect">
            <a:avLst/>
          </a:prstGeom>
          <a:noFill/>
          <a:ln>
            <a:noFill/>
          </a:ln>
        </p:spPr>
      </p:pic>
      <p:sp>
        <p:nvSpPr>
          <p:cNvPr id="155" name="Google Shape;15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Project Goals</a:t>
            </a:r>
            <a:endParaRPr>
              <a:latin typeface="Times New Roman"/>
              <a:ea typeface="Times New Roman"/>
              <a:cs typeface="Times New Roman"/>
              <a:sym typeface="Times New Roman"/>
            </a:endParaRPr>
          </a:p>
        </p:txBody>
      </p:sp>
      <p:sp>
        <p:nvSpPr>
          <p:cNvPr id="156" name="Google Shape;15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52400" lvl="0" indent="0" algn="just" rtl="0">
              <a:spcBef>
                <a:spcPts val="1200"/>
              </a:spcBef>
              <a:spcAft>
                <a:spcPts val="0"/>
              </a:spcAft>
              <a:buClr>
                <a:schemeClr val="dk1"/>
              </a:buClr>
              <a:buSzPts val="1200"/>
              <a:buNone/>
            </a:pPr>
            <a:r>
              <a:rPr lang="en-US" sz="1600" b="1" dirty="0">
                <a:solidFill>
                  <a:schemeClr val="dk1"/>
                </a:solidFill>
                <a:latin typeface="Times New Roman"/>
                <a:ea typeface="Times New Roman"/>
                <a:cs typeface="Times New Roman"/>
                <a:sym typeface="Times New Roman"/>
              </a:rPr>
              <a:t>1. Achieve High Accuracy in Emotion and Disorder Detection</a:t>
            </a:r>
          </a:p>
          <a:p>
            <a:pPr marL="914400" lvl="0" indent="-304800" algn="just" rtl="0">
              <a:spcBef>
                <a:spcPts val="1000"/>
              </a:spcBef>
              <a:spcAft>
                <a:spcPts val="0"/>
              </a:spcAft>
              <a:buClr>
                <a:schemeClr val="dk1"/>
              </a:buClr>
              <a:buSzPts val="1200"/>
              <a:buFont typeface="Times New Roman"/>
              <a:buChar char="●"/>
            </a:pPr>
            <a:r>
              <a:rPr lang="en-US" sz="1600" dirty="0">
                <a:solidFill>
                  <a:schemeClr val="dk1"/>
                </a:solidFill>
                <a:latin typeface="Times New Roman"/>
                <a:ea typeface="Times New Roman"/>
                <a:cs typeface="Times New Roman"/>
                <a:sym typeface="Times New Roman"/>
              </a:rPr>
              <a:t>Optimize the hybrid model to improve detection precision and recall.</a:t>
            </a:r>
          </a:p>
          <a:p>
            <a:pPr marL="152400" lvl="0" indent="0" algn="just" rtl="0">
              <a:spcBef>
                <a:spcPts val="1000"/>
              </a:spcBef>
              <a:spcAft>
                <a:spcPts val="0"/>
              </a:spcAft>
              <a:buClr>
                <a:schemeClr val="dk1"/>
              </a:buClr>
              <a:buSzPts val="1200"/>
              <a:buNone/>
            </a:pPr>
            <a:r>
              <a:rPr lang="en-US" sz="1600" b="1" dirty="0">
                <a:solidFill>
                  <a:schemeClr val="dk1"/>
                </a:solidFill>
                <a:latin typeface="Times New Roman"/>
                <a:ea typeface="Times New Roman"/>
                <a:cs typeface="Times New Roman"/>
                <a:sym typeface="Times New Roman"/>
              </a:rPr>
              <a:t>2. Create a User-Friendly Application or API</a:t>
            </a:r>
          </a:p>
          <a:p>
            <a:pPr marL="914400" lvl="0" indent="-304800" algn="just" rtl="0">
              <a:spcBef>
                <a:spcPts val="1000"/>
              </a:spcBef>
              <a:spcAft>
                <a:spcPts val="0"/>
              </a:spcAft>
              <a:buClr>
                <a:schemeClr val="dk1"/>
              </a:buClr>
              <a:buSzPts val="1200"/>
              <a:buFont typeface="Times New Roman"/>
              <a:buChar char="●"/>
            </a:pPr>
            <a:r>
              <a:rPr lang="en-US" sz="1600" dirty="0">
                <a:solidFill>
                  <a:schemeClr val="dk1"/>
                </a:solidFill>
                <a:latin typeface="Times New Roman"/>
                <a:ea typeface="Times New Roman"/>
                <a:cs typeface="Times New Roman"/>
                <a:sym typeface="Times New Roman"/>
              </a:rPr>
              <a:t>Allow seamless integration into mental health platforms or mobile applications.</a:t>
            </a:r>
          </a:p>
          <a:p>
            <a:pPr marL="152400" lvl="0" indent="0" algn="just" rtl="0">
              <a:spcBef>
                <a:spcPts val="1000"/>
              </a:spcBef>
              <a:spcAft>
                <a:spcPts val="0"/>
              </a:spcAft>
              <a:buClr>
                <a:schemeClr val="dk1"/>
              </a:buClr>
              <a:buSzPts val="1200"/>
              <a:buNone/>
            </a:pPr>
            <a:r>
              <a:rPr lang="en-US" sz="1600" b="1" dirty="0">
                <a:solidFill>
                  <a:schemeClr val="dk1"/>
                </a:solidFill>
                <a:latin typeface="Times New Roman"/>
                <a:ea typeface="Times New Roman"/>
                <a:cs typeface="Times New Roman"/>
                <a:sym typeface="Times New Roman"/>
              </a:rPr>
              <a:t>3. Contribute to Mental Health Research</a:t>
            </a:r>
          </a:p>
          <a:p>
            <a:pPr marL="914400" lvl="0" indent="-304800" algn="just" rtl="0">
              <a:spcBef>
                <a:spcPts val="1000"/>
              </a:spcBef>
              <a:spcAft>
                <a:spcPts val="1000"/>
              </a:spcAft>
              <a:buClr>
                <a:schemeClr val="dk1"/>
              </a:buClr>
              <a:buSzPts val="1200"/>
              <a:buFont typeface="Times New Roman"/>
              <a:buChar char="●"/>
            </a:pPr>
            <a:r>
              <a:rPr lang="en-US" sz="1600" dirty="0">
                <a:solidFill>
                  <a:schemeClr val="dk1"/>
                </a:solidFill>
                <a:latin typeface="Times New Roman"/>
                <a:ea typeface="Times New Roman"/>
                <a:cs typeface="Times New Roman"/>
                <a:sym typeface="Times New Roman"/>
              </a:rPr>
              <a:t>Publish findings in relevant academic or clinical research communities.</a:t>
            </a:r>
            <a:endParaRPr lang="en-US" sz="16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Alignment with UN Sustainable Development Goals</a:t>
            </a:r>
            <a:endParaRPr>
              <a:latin typeface="Times New Roman"/>
              <a:ea typeface="Times New Roman"/>
              <a:cs typeface="Times New Roman"/>
              <a:sym typeface="Times New Roman"/>
            </a:endParaRPr>
          </a:p>
        </p:txBody>
      </p:sp>
      <p:sp>
        <p:nvSpPr>
          <p:cNvPr id="162" name="Google Shape;162;p29"/>
          <p:cNvSpPr txBox="1">
            <a:spLocks noGrp="1"/>
          </p:cNvSpPr>
          <p:nvPr>
            <p:ph type="body" idx="1"/>
          </p:nvPr>
        </p:nvSpPr>
        <p:spPr>
          <a:xfrm>
            <a:off x="311700" y="1152475"/>
            <a:ext cx="4174200" cy="3804536"/>
          </a:xfrm>
          <a:prstGeom prst="rect">
            <a:avLst/>
          </a:prstGeom>
        </p:spPr>
        <p:txBody>
          <a:bodyPr spcFirstLastPara="1" wrap="square" lIns="91425" tIns="91425" rIns="91425" bIns="91425" anchor="ctr" anchorCtr="0">
            <a:noAutofit/>
          </a:bodyPr>
          <a:lstStyle/>
          <a:p>
            <a:pPr marL="0" lvl="0" indent="0" algn="just" rtl="0">
              <a:spcBef>
                <a:spcPts val="0"/>
              </a:spcBef>
              <a:spcAft>
                <a:spcPts val="1200"/>
              </a:spcAft>
              <a:buNone/>
            </a:pPr>
            <a:r>
              <a:rPr lang="en-GB" sz="1600" dirty="0">
                <a:solidFill>
                  <a:schemeClr val="dk1"/>
                </a:solidFill>
                <a:latin typeface="Times New Roman"/>
                <a:ea typeface="Times New Roman"/>
                <a:cs typeface="Times New Roman"/>
                <a:sym typeface="Times New Roman"/>
              </a:rPr>
              <a:t>This research aligns with </a:t>
            </a:r>
            <a:r>
              <a:rPr lang="en-GB" sz="1600" b="1" dirty="0">
                <a:solidFill>
                  <a:schemeClr val="dk1"/>
                </a:solidFill>
                <a:latin typeface="Times New Roman"/>
                <a:ea typeface="Times New Roman"/>
                <a:cs typeface="Times New Roman"/>
                <a:sym typeface="Times New Roman"/>
              </a:rPr>
              <a:t>United Nations Sustainable Development Goal (UN SDG) 3: Good Health and Well-being</a:t>
            </a:r>
            <a:r>
              <a:rPr lang="en-GB" sz="1600" dirty="0">
                <a:solidFill>
                  <a:schemeClr val="dk1"/>
                </a:solidFill>
                <a:latin typeface="Times New Roman"/>
                <a:ea typeface="Times New Roman"/>
                <a:cs typeface="Times New Roman"/>
                <a:sym typeface="Times New Roman"/>
              </a:rPr>
              <a:t> by promoting mental health awareness and early detection using AI-driven analysis. By leveraging technology to identify potential mental health concerns, the model contributes to </a:t>
            </a:r>
            <a:r>
              <a:rPr lang="en-GB" sz="1600" b="1" dirty="0">
                <a:solidFill>
                  <a:schemeClr val="dk1"/>
                </a:solidFill>
                <a:latin typeface="Times New Roman"/>
                <a:ea typeface="Times New Roman"/>
                <a:cs typeface="Times New Roman"/>
                <a:sym typeface="Times New Roman"/>
              </a:rPr>
              <a:t>Target 3.4</a:t>
            </a:r>
            <a:r>
              <a:rPr lang="en-GB" sz="1600" dirty="0">
                <a:solidFill>
                  <a:schemeClr val="dk1"/>
                </a:solidFill>
                <a:latin typeface="Times New Roman"/>
                <a:ea typeface="Times New Roman"/>
                <a:cs typeface="Times New Roman"/>
                <a:sym typeface="Times New Roman"/>
              </a:rPr>
              <a:t>, which aims to reduce premature mortality from non-communicable diseases through prevention and treatment. Additionally, it fosters inclusivity by providing accessible mental health support, addressing gaps in traditional healthcare systems.</a:t>
            </a:r>
            <a:endParaRPr sz="1600" dirty="0">
              <a:solidFill>
                <a:schemeClr val="dk1"/>
              </a:solidFill>
              <a:latin typeface="Times New Roman"/>
              <a:ea typeface="Times New Roman"/>
              <a:cs typeface="Times New Roman"/>
              <a:sym typeface="Times New Roman"/>
            </a:endParaRPr>
          </a:p>
        </p:txBody>
      </p:sp>
      <p:pic>
        <p:nvPicPr>
          <p:cNvPr id="163" name="Google Shape;163;p29"/>
          <p:cNvPicPr preferRelativeResize="0"/>
          <p:nvPr/>
        </p:nvPicPr>
        <p:blipFill>
          <a:blip r:embed="rId3">
            <a:alphaModFix/>
          </a:blip>
          <a:stretch>
            <a:fillRect/>
          </a:stretch>
        </p:blipFill>
        <p:spPr>
          <a:xfrm>
            <a:off x="4810125" y="1019413"/>
            <a:ext cx="3682524" cy="3682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Technology (Hardware and Software Requirements)</a:t>
            </a:r>
            <a:endParaRPr>
              <a:latin typeface="Times New Roman"/>
              <a:ea typeface="Times New Roman"/>
              <a:cs typeface="Times New Roman"/>
              <a:sym typeface="Times New Roman"/>
            </a:endParaRPr>
          </a:p>
        </p:txBody>
      </p:sp>
      <p:sp>
        <p:nvSpPr>
          <p:cNvPr id="169" name="Google Shape;16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just" rtl="0">
              <a:spcBef>
                <a:spcPts val="0"/>
              </a:spcBef>
              <a:spcAft>
                <a:spcPts val="0"/>
              </a:spcAft>
              <a:buClr>
                <a:schemeClr val="dk1"/>
              </a:buClr>
              <a:buSzPts val="1200"/>
              <a:buFont typeface="Times New Roman"/>
              <a:buAutoNum type="arabicPeriod"/>
            </a:pPr>
            <a:r>
              <a:rPr lang="en-GB" sz="1200" b="1" dirty="0">
                <a:solidFill>
                  <a:schemeClr val="dk1"/>
                </a:solidFill>
                <a:latin typeface="Times New Roman"/>
                <a:ea typeface="Times New Roman"/>
                <a:cs typeface="Times New Roman"/>
                <a:sym typeface="Times New Roman"/>
              </a:rPr>
              <a:t>Hardware Requirements</a:t>
            </a:r>
            <a:endParaRPr sz="1200" b="1" dirty="0">
              <a:solidFill>
                <a:schemeClr val="dk1"/>
              </a:solidFill>
              <a:latin typeface="Times New Roman"/>
              <a:ea typeface="Times New Roman"/>
              <a:cs typeface="Times New Roman"/>
              <a:sym typeface="Times New Roman"/>
            </a:endParaRPr>
          </a:p>
          <a:p>
            <a:pPr marL="914400" lvl="0" indent="-304800" algn="just" rtl="0">
              <a:spcBef>
                <a:spcPts val="0"/>
              </a:spcBef>
              <a:spcAft>
                <a:spcPts val="0"/>
              </a:spcAft>
              <a:buClr>
                <a:schemeClr val="dk1"/>
              </a:buClr>
              <a:buSzPts val="1200"/>
              <a:buFont typeface="Times New Roman"/>
              <a:buChar char="●"/>
            </a:pPr>
            <a:r>
              <a:rPr lang="en-GB" sz="1200" b="1" dirty="0">
                <a:solidFill>
                  <a:schemeClr val="dk1"/>
                </a:solidFill>
                <a:latin typeface="Times New Roman"/>
                <a:ea typeface="Times New Roman"/>
                <a:cs typeface="Times New Roman"/>
                <a:sym typeface="Times New Roman"/>
              </a:rPr>
              <a:t>Processor (CPU):</a:t>
            </a:r>
            <a:r>
              <a:rPr lang="en-GB" sz="1200" dirty="0">
                <a:solidFill>
                  <a:schemeClr val="dk1"/>
                </a:solidFill>
                <a:latin typeface="Times New Roman"/>
                <a:ea typeface="Times New Roman"/>
                <a:cs typeface="Times New Roman"/>
                <a:sym typeface="Times New Roman"/>
              </a:rPr>
              <a:t> Multi-core processor (Minimum intel i5)</a:t>
            </a:r>
            <a:endParaRPr sz="1200" dirty="0">
              <a:solidFill>
                <a:schemeClr val="dk1"/>
              </a:solidFill>
              <a:latin typeface="Times New Roman"/>
              <a:ea typeface="Times New Roman"/>
              <a:cs typeface="Times New Roman"/>
              <a:sym typeface="Times New Roman"/>
            </a:endParaRPr>
          </a:p>
          <a:p>
            <a:pPr marL="914400" lvl="0" indent="-304800" algn="just" rtl="0">
              <a:spcBef>
                <a:spcPts val="0"/>
              </a:spcBef>
              <a:spcAft>
                <a:spcPts val="0"/>
              </a:spcAft>
              <a:buClr>
                <a:schemeClr val="dk1"/>
              </a:buClr>
              <a:buSzPts val="1200"/>
              <a:buFont typeface="Times New Roman"/>
              <a:buChar char="●"/>
            </a:pPr>
            <a:r>
              <a:rPr lang="en-GB" sz="1200" b="1" dirty="0">
                <a:solidFill>
                  <a:schemeClr val="dk1"/>
                </a:solidFill>
                <a:latin typeface="Times New Roman"/>
                <a:ea typeface="Times New Roman"/>
                <a:cs typeface="Times New Roman"/>
                <a:sym typeface="Times New Roman"/>
              </a:rPr>
              <a:t>Graphics Card (GPU):</a:t>
            </a:r>
            <a:r>
              <a:rPr lang="en-GB" sz="1200" dirty="0">
                <a:solidFill>
                  <a:schemeClr val="dk1"/>
                </a:solidFill>
                <a:latin typeface="Times New Roman"/>
                <a:ea typeface="Times New Roman"/>
                <a:cs typeface="Times New Roman"/>
                <a:sym typeface="Times New Roman"/>
              </a:rPr>
              <a:t> On Local system, NVIDIA GPU with CUDA support (e.g., GTX 1650, RTX 3060, 3080, or A100); On Google </a:t>
            </a:r>
            <a:r>
              <a:rPr lang="en-GB" sz="1200" dirty="0" err="1">
                <a:solidFill>
                  <a:schemeClr val="dk1"/>
                </a:solidFill>
                <a:latin typeface="Times New Roman"/>
                <a:ea typeface="Times New Roman"/>
                <a:cs typeface="Times New Roman"/>
                <a:sym typeface="Times New Roman"/>
              </a:rPr>
              <a:t>Colab</a:t>
            </a:r>
            <a:r>
              <a:rPr lang="en-GB" sz="1200" dirty="0">
                <a:solidFill>
                  <a:schemeClr val="dk1"/>
                </a:solidFill>
                <a:latin typeface="Times New Roman"/>
                <a:ea typeface="Times New Roman"/>
                <a:cs typeface="Times New Roman"/>
                <a:sym typeface="Times New Roman"/>
              </a:rPr>
              <a:t>, Tesla T4 for training deep learning models.</a:t>
            </a:r>
            <a:endParaRPr sz="1200" dirty="0">
              <a:solidFill>
                <a:schemeClr val="dk1"/>
              </a:solidFill>
              <a:latin typeface="Times New Roman"/>
              <a:ea typeface="Times New Roman"/>
              <a:cs typeface="Times New Roman"/>
              <a:sym typeface="Times New Roman"/>
            </a:endParaRPr>
          </a:p>
          <a:p>
            <a:pPr marL="914400" lvl="0" indent="-304800" algn="just" rtl="0">
              <a:spcBef>
                <a:spcPts val="0"/>
              </a:spcBef>
              <a:spcAft>
                <a:spcPts val="0"/>
              </a:spcAft>
              <a:buClr>
                <a:schemeClr val="dk1"/>
              </a:buClr>
              <a:buSzPts val="1200"/>
              <a:buFont typeface="Times New Roman"/>
              <a:buChar char="●"/>
            </a:pPr>
            <a:r>
              <a:rPr lang="en-GB" sz="1200" b="1" dirty="0">
                <a:solidFill>
                  <a:schemeClr val="dk1"/>
                </a:solidFill>
                <a:latin typeface="Times New Roman"/>
                <a:ea typeface="Times New Roman"/>
                <a:cs typeface="Times New Roman"/>
                <a:sym typeface="Times New Roman"/>
              </a:rPr>
              <a:t>RAM:</a:t>
            </a:r>
            <a:r>
              <a:rPr lang="en-GB" sz="1200" dirty="0">
                <a:solidFill>
                  <a:schemeClr val="dk1"/>
                </a:solidFill>
                <a:latin typeface="Times New Roman"/>
                <a:ea typeface="Times New Roman"/>
                <a:cs typeface="Times New Roman"/>
                <a:sym typeface="Times New Roman"/>
              </a:rPr>
              <a:t> 8–16 GB (for handling large datasets and running multiple services).</a:t>
            </a:r>
            <a:endParaRPr sz="1200" dirty="0">
              <a:solidFill>
                <a:schemeClr val="dk1"/>
              </a:solidFill>
              <a:latin typeface="Times New Roman"/>
              <a:ea typeface="Times New Roman"/>
              <a:cs typeface="Times New Roman"/>
              <a:sym typeface="Times New Roman"/>
            </a:endParaRPr>
          </a:p>
          <a:p>
            <a:pPr marL="914400" lvl="0" indent="-304800" algn="just" rtl="0">
              <a:spcBef>
                <a:spcPts val="0"/>
              </a:spcBef>
              <a:spcAft>
                <a:spcPts val="0"/>
              </a:spcAft>
              <a:buClr>
                <a:schemeClr val="dk1"/>
              </a:buClr>
              <a:buSzPts val="1200"/>
              <a:buFont typeface="Times New Roman"/>
              <a:buChar char="●"/>
            </a:pPr>
            <a:r>
              <a:rPr lang="en-GB" sz="1200" b="1" dirty="0">
                <a:solidFill>
                  <a:schemeClr val="dk1"/>
                </a:solidFill>
                <a:latin typeface="Times New Roman"/>
                <a:ea typeface="Times New Roman"/>
                <a:cs typeface="Times New Roman"/>
                <a:sym typeface="Times New Roman"/>
              </a:rPr>
              <a:t>Storage:</a:t>
            </a:r>
            <a:r>
              <a:rPr lang="en-GB" sz="1200" dirty="0">
                <a:solidFill>
                  <a:schemeClr val="dk1"/>
                </a:solidFill>
                <a:latin typeface="Times New Roman"/>
                <a:ea typeface="Times New Roman"/>
                <a:cs typeface="Times New Roman"/>
                <a:sym typeface="Times New Roman"/>
              </a:rPr>
              <a:t> 1 GB–20 GB SSD (for storing datasets, models, and code).</a:t>
            </a:r>
            <a:endParaRPr sz="1200" dirty="0">
              <a:solidFill>
                <a:schemeClr val="dk1"/>
              </a:solidFill>
              <a:latin typeface="Times New Roman"/>
              <a:ea typeface="Times New Roman"/>
              <a:cs typeface="Times New Roman"/>
              <a:sym typeface="Times New Roman"/>
            </a:endParaRPr>
          </a:p>
          <a:p>
            <a:pPr marL="914400" lvl="0" indent="-304800" algn="just" rtl="0">
              <a:spcBef>
                <a:spcPts val="0"/>
              </a:spcBef>
              <a:spcAft>
                <a:spcPts val="0"/>
              </a:spcAft>
              <a:buClr>
                <a:schemeClr val="dk1"/>
              </a:buClr>
              <a:buSzPts val="1200"/>
              <a:buFont typeface="Times New Roman"/>
              <a:buChar char="●"/>
            </a:pPr>
            <a:r>
              <a:rPr lang="en-GB" sz="1200" b="1" dirty="0">
                <a:solidFill>
                  <a:schemeClr val="dk1"/>
                </a:solidFill>
                <a:latin typeface="Times New Roman"/>
                <a:ea typeface="Times New Roman"/>
                <a:cs typeface="Times New Roman"/>
                <a:sym typeface="Times New Roman"/>
              </a:rPr>
              <a:t>Operating System:</a:t>
            </a:r>
            <a:r>
              <a:rPr lang="en-GB" sz="1200" dirty="0">
                <a:solidFill>
                  <a:schemeClr val="dk1"/>
                </a:solidFill>
                <a:latin typeface="Times New Roman"/>
                <a:ea typeface="Times New Roman"/>
                <a:cs typeface="Times New Roman"/>
                <a:sym typeface="Times New Roman"/>
              </a:rPr>
              <a:t> Windows 10/11, macOS, Linux.</a:t>
            </a:r>
            <a:endParaRPr sz="1200" dirty="0">
              <a:solidFill>
                <a:schemeClr val="dk1"/>
              </a:solidFill>
              <a:latin typeface="Times New Roman"/>
              <a:ea typeface="Times New Roman"/>
              <a:cs typeface="Times New Roman"/>
              <a:sym typeface="Times New Roman"/>
            </a:endParaRPr>
          </a:p>
          <a:p>
            <a:pPr marL="0" lvl="0" indent="0" algn="just" rtl="0">
              <a:spcBef>
                <a:spcPts val="300"/>
              </a:spcBef>
              <a:spcAft>
                <a:spcPts val="0"/>
              </a:spcAft>
              <a:buNone/>
            </a:pPr>
            <a:endParaRPr sz="1200" dirty="0">
              <a:solidFill>
                <a:schemeClr val="dk1"/>
              </a:solidFill>
              <a:latin typeface="Times New Roman"/>
              <a:ea typeface="Times New Roman"/>
              <a:cs typeface="Times New Roman"/>
              <a:sym typeface="Times New Roman"/>
            </a:endParaRPr>
          </a:p>
          <a:p>
            <a:pPr marL="457200" lvl="0" indent="-304800" algn="just" rtl="0">
              <a:spcBef>
                <a:spcPts val="0"/>
              </a:spcBef>
              <a:spcAft>
                <a:spcPts val="0"/>
              </a:spcAft>
              <a:buClr>
                <a:schemeClr val="dk1"/>
              </a:buClr>
              <a:buSzPts val="1200"/>
              <a:buFont typeface="Times New Roman"/>
              <a:buAutoNum type="arabicPeriod"/>
            </a:pPr>
            <a:r>
              <a:rPr lang="en-GB" sz="1200" b="1" dirty="0">
                <a:solidFill>
                  <a:schemeClr val="dk1"/>
                </a:solidFill>
                <a:latin typeface="Times New Roman"/>
                <a:ea typeface="Times New Roman"/>
                <a:cs typeface="Times New Roman"/>
                <a:sym typeface="Times New Roman"/>
              </a:rPr>
              <a:t>Software Requirements</a:t>
            </a:r>
            <a:endParaRPr sz="1200" b="1" dirty="0">
              <a:solidFill>
                <a:schemeClr val="dk1"/>
              </a:solidFill>
              <a:latin typeface="Times New Roman"/>
              <a:ea typeface="Times New Roman"/>
              <a:cs typeface="Times New Roman"/>
              <a:sym typeface="Times New Roman"/>
            </a:endParaRPr>
          </a:p>
          <a:p>
            <a:pPr marL="914400" lvl="0" indent="-304800" algn="just" rtl="0">
              <a:spcBef>
                <a:spcPts val="0"/>
              </a:spcBef>
              <a:spcAft>
                <a:spcPts val="0"/>
              </a:spcAft>
              <a:buClr>
                <a:schemeClr val="dk1"/>
              </a:buClr>
              <a:buSzPts val="1200"/>
              <a:buFont typeface="Times New Roman"/>
              <a:buChar char="●"/>
            </a:pPr>
            <a:r>
              <a:rPr lang="en-GB" sz="1200" b="1" dirty="0">
                <a:solidFill>
                  <a:schemeClr val="dk1"/>
                </a:solidFill>
                <a:latin typeface="Times New Roman"/>
                <a:ea typeface="Times New Roman"/>
                <a:cs typeface="Times New Roman"/>
                <a:sym typeface="Times New Roman"/>
              </a:rPr>
              <a:t>Google </a:t>
            </a:r>
            <a:r>
              <a:rPr lang="en-GB" sz="1200" b="1" dirty="0" err="1">
                <a:solidFill>
                  <a:schemeClr val="dk1"/>
                </a:solidFill>
                <a:latin typeface="Times New Roman"/>
                <a:ea typeface="Times New Roman"/>
                <a:cs typeface="Times New Roman"/>
                <a:sym typeface="Times New Roman"/>
              </a:rPr>
              <a:t>Colab</a:t>
            </a:r>
            <a:r>
              <a:rPr lang="en-GB" sz="1200" b="1" dirty="0">
                <a:solidFill>
                  <a:schemeClr val="dk1"/>
                </a:solidFill>
                <a:latin typeface="Times New Roman"/>
                <a:ea typeface="Times New Roman"/>
                <a:cs typeface="Times New Roman"/>
                <a:sym typeface="Times New Roman"/>
              </a:rPr>
              <a:t> / </a:t>
            </a:r>
            <a:r>
              <a:rPr lang="en-GB" sz="1200" b="1" dirty="0" err="1">
                <a:solidFill>
                  <a:schemeClr val="dk1"/>
                </a:solidFill>
                <a:latin typeface="Times New Roman"/>
                <a:ea typeface="Times New Roman"/>
                <a:cs typeface="Times New Roman"/>
                <a:sym typeface="Times New Roman"/>
              </a:rPr>
              <a:t>Jupyter</a:t>
            </a:r>
            <a:r>
              <a:rPr lang="en-GB" sz="1200" b="1" dirty="0">
                <a:solidFill>
                  <a:schemeClr val="dk1"/>
                </a:solidFill>
                <a:latin typeface="Times New Roman"/>
                <a:ea typeface="Times New Roman"/>
                <a:cs typeface="Times New Roman"/>
                <a:sym typeface="Times New Roman"/>
              </a:rPr>
              <a:t> Notebook</a:t>
            </a:r>
            <a:endParaRPr sz="1200" b="1" dirty="0">
              <a:solidFill>
                <a:schemeClr val="dk1"/>
              </a:solidFill>
              <a:latin typeface="Times New Roman"/>
              <a:ea typeface="Times New Roman"/>
              <a:cs typeface="Times New Roman"/>
              <a:sym typeface="Times New Roman"/>
            </a:endParaRPr>
          </a:p>
          <a:p>
            <a:pPr marL="914400" lvl="0" indent="-304800" algn="just" rtl="0">
              <a:spcBef>
                <a:spcPts val="0"/>
              </a:spcBef>
              <a:spcAft>
                <a:spcPts val="0"/>
              </a:spcAft>
              <a:buClr>
                <a:schemeClr val="dk1"/>
              </a:buClr>
              <a:buSzPts val="1200"/>
              <a:buFont typeface="Times New Roman"/>
              <a:buChar char="●"/>
            </a:pPr>
            <a:r>
              <a:rPr lang="en-GB" sz="1200" b="1" dirty="0">
                <a:solidFill>
                  <a:schemeClr val="dk1"/>
                </a:solidFill>
                <a:latin typeface="Times New Roman"/>
                <a:ea typeface="Times New Roman"/>
                <a:cs typeface="Times New Roman"/>
                <a:sym typeface="Times New Roman"/>
              </a:rPr>
              <a:t>Kaggle / Hugging Face: </a:t>
            </a:r>
            <a:r>
              <a:rPr lang="en-GB" sz="1200" dirty="0">
                <a:solidFill>
                  <a:schemeClr val="dk1"/>
                </a:solidFill>
                <a:latin typeface="Times New Roman"/>
                <a:ea typeface="Times New Roman"/>
                <a:cs typeface="Times New Roman"/>
                <a:sym typeface="Times New Roman"/>
              </a:rPr>
              <a:t>for datasets such as the Emotions Dataset, Sentiment Analysis for Mental Health, etc.</a:t>
            </a:r>
            <a:endParaRPr sz="1200" dirty="0">
              <a:solidFill>
                <a:schemeClr val="dk1"/>
              </a:solidFill>
              <a:latin typeface="Times New Roman"/>
              <a:ea typeface="Times New Roman"/>
              <a:cs typeface="Times New Roman"/>
              <a:sym typeface="Times New Roman"/>
            </a:endParaRPr>
          </a:p>
          <a:p>
            <a:pPr marL="914400" lvl="0" indent="-304800" algn="just" rtl="0">
              <a:spcBef>
                <a:spcPts val="0"/>
              </a:spcBef>
              <a:spcAft>
                <a:spcPts val="0"/>
              </a:spcAft>
              <a:buClr>
                <a:schemeClr val="dk1"/>
              </a:buClr>
              <a:buSzPts val="1200"/>
              <a:buFont typeface="Times New Roman"/>
              <a:buChar char="●"/>
            </a:pPr>
            <a:r>
              <a:rPr lang="en-GB" sz="1200" b="1" dirty="0">
                <a:solidFill>
                  <a:schemeClr val="dk1"/>
                </a:solidFill>
                <a:latin typeface="Times New Roman"/>
                <a:ea typeface="Times New Roman"/>
                <a:cs typeface="Times New Roman"/>
                <a:sym typeface="Times New Roman"/>
              </a:rPr>
              <a:t>Models: </a:t>
            </a:r>
            <a:r>
              <a:rPr lang="en-GB" sz="1200" dirty="0">
                <a:solidFill>
                  <a:schemeClr val="dk1"/>
                </a:solidFill>
                <a:latin typeface="Times New Roman"/>
                <a:ea typeface="Times New Roman"/>
                <a:cs typeface="Times New Roman"/>
                <a:sym typeface="Times New Roman"/>
              </a:rPr>
              <a:t>Transformer models (like BERT, RoBERTa.)</a:t>
            </a:r>
            <a:endParaRPr sz="1200" dirty="0">
              <a:solidFill>
                <a:schemeClr val="dk1"/>
              </a:solidFill>
              <a:latin typeface="Times New Roman"/>
              <a:ea typeface="Times New Roman"/>
              <a:cs typeface="Times New Roman"/>
              <a:sym typeface="Times New Roman"/>
            </a:endParaRPr>
          </a:p>
          <a:p>
            <a:pPr marL="914400" lvl="0" indent="-304800" algn="just" rtl="0">
              <a:spcBef>
                <a:spcPts val="0"/>
              </a:spcBef>
              <a:spcAft>
                <a:spcPts val="0"/>
              </a:spcAft>
              <a:buClr>
                <a:schemeClr val="dk1"/>
              </a:buClr>
              <a:buSzPts val="1200"/>
              <a:buFont typeface="Times New Roman"/>
              <a:buChar char="●"/>
            </a:pPr>
            <a:r>
              <a:rPr lang="en-GB" sz="1200" b="1" dirty="0">
                <a:solidFill>
                  <a:schemeClr val="dk1"/>
                </a:solidFill>
                <a:latin typeface="Times New Roman"/>
                <a:ea typeface="Times New Roman"/>
                <a:cs typeface="Times New Roman"/>
                <a:sym typeface="Times New Roman"/>
              </a:rPr>
              <a:t>Programming Language:</a:t>
            </a:r>
            <a:r>
              <a:rPr lang="en-GB" sz="1200" dirty="0">
                <a:solidFill>
                  <a:schemeClr val="dk1"/>
                </a:solidFill>
                <a:latin typeface="Times New Roman"/>
                <a:ea typeface="Times New Roman"/>
                <a:cs typeface="Times New Roman"/>
                <a:sym typeface="Times New Roman"/>
              </a:rPr>
              <a:t> Python</a:t>
            </a:r>
            <a:endParaRPr sz="1200" dirty="0">
              <a:solidFill>
                <a:schemeClr val="dk1"/>
              </a:solidFill>
              <a:latin typeface="Times New Roman"/>
              <a:ea typeface="Times New Roman"/>
              <a:cs typeface="Times New Roman"/>
              <a:sym typeface="Times New Roman"/>
            </a:endParaRPr>
          </a:p>
          <a:p>
            <a:pPr marL="914400" lvl="0" indent="-304800" algn="just" rtl="0">
              <a:spcBef>
                <a:spcPts val="0"/>
              </a:spcBef>
              <a:spcAft>
                <a:spcPts val="0"/>
              </a:spcAft>
              <a:buClr>
                <a:schemeClr val="dk1"/>
              </a:buClr>
              <a:buSzPts val="1200"/>
              <a:buFont typeface="Times New Roman"/>
              <a:buChar char="●"/>
            </a:pPr>
            <a:r>
              <a:rPr lang="en-GB" sz="1200" b="1" dirty="0">
                <a:solidFill>
                  <a:schemeClr val="dk1"/>
                </a:solidFill>
                <a:latin typeface="Times New Roman"/>
                <a:ea typeface="Times New Roman"/>
                <a:cs typeface="Times New Roman"/>
                <a:sym typeface="Times New Roman"/>
              </a:rPr>
              <a:t>Frontend: </a:t>
            </a:r>
            <a:r>
              <a:rPr lang="en-GB" sz="1200" dirty="0">
                <a:solidFill>
                  <a:schemeClr val="dk1"/>
                </a:solidFill>
                <a:latin typeface="Times New Roman"/>
                <a:ea typeface="Times New Roman"/>
                <a:cs typeface="Times New Roman"/>
                <a:sym typeface="Times New Roman"/>
              </a:rPr>
              <a:t>HTML, CSS, JS</a:t>
            </a:r>
            <a:endParaRPr sz="1200" dirty="0">
              <a:solidFill>
                <a:schemeClr val="dk1"/>
              </a:solidFill>
              <a:latin typeface="Times New Roman"/>
              <a:ea typeface="Times New Roman"/>
              <a:cs typeface="Times New Roman"/>
              <a:sym typeface="Times New Roman"/>
            </a:endParaRPr>
          </a:p>
          <a:p>
            <a:pPr marL="914400" lvl="0" indent="-304800" algn="just" rtl="0">
              <a:spcBef>
                <a:spcPts val="0"/>
              </a:spcBef>
              <a:spcAft>
                <a:spcPts val="0"/>
              </a:spcAft>
              <a:buClr>
                <a:schemeClr val="dk1"/>
              </a:buClr>
              <a:buSzPts val="1200"/>
              <a:buFont typeface="Times New Roman"/>
              <a:buChar char="●"/>
            </a:pPr>
            <a:r>
              <a:rPr lang="en-GB" sz="1200" b="1" dirty="0">
                <a:solidFill>
                  <a:schemeClr val="dk1"/>
                </a:solidFill>
                <a:latin typeface="Times New Roman"/>
                <a:ea typeface="Times New Roman"/>
                <a:cs typeface="Times New Roman"/>
                <a:sym typeface="Times New Roman"/>
              </a:rPr>
              <a:t>Backend: </a:t>
            </a:r>
            <a:r>
              <a:rPr lang="en-GB" sz="1200" dirty="0">
                <a:solidFill>
                  <a:schemeClr val="dk1"/>
                </a:solidFill>
                <a:latin typeface="Times New Roman"/>
                <a:ea typeface="Times New Roman"/>
                <a:cs typeface="Times New Roman"/>
                <a:sym typeface="Times New Roman"/>
              </a:rPr>
              <a:t>Flask, </a:t>
            </a:r>
            <a:r>
              <a:rPr lang="en-GB" sz="1200" dirty="0" err="1">
                <a:solidFill>
                  <a:schemeClr val="dk1"/>
                </a:solidFill>
                <a:latin typeface="Times New Roman"/>
                <a:ea typeface="Times New Roman"/>
                <a:cs typeface="Times New Roman"/>
                <a:sym typeface="Times New Roman"/>
              </a:rPr>
              <a:t>Ngrok</a:t>
            </a:r>
            <a:endParaRPr sz="1200" dirty="0">
              <a:solidFill>
                <a:schemeClr val="dk1"/>
              </a:solidFill>
              <a:latin typeface="Times New Roman"/>
              <a:ea typeface="Times New Roman"/>
              <a:cs typeface="Times New Roman"/>
              <a:sym typeface="Times New Roman"/>
            </a:endParaRPr>
          </a:p>
        </p:txBody>
      </p:sp>
      <p:pic>
        <p:nvPicPr>
          <p:cNvPr id="170" name="Google Shape;170;p30"/>
          <p:cNvPicPr preferRelativeResize="0"/>
          <p:nvPr/>
        </p:nvPicPr>
        <p:blipFill rotWithShape="1">
          <a:blip r:embed="rId3">
            <a:alphaModFix/>
          </a:blip>
          <a:srcRect l="15200" t="26271" r="15518" b="26620"/>
          <a:stretch/>
        </p:blipFill>
        <p:spPr>
          <a:xfrm>
            <a:off x="2059450" y="4466988"/>
            <a:ext cx="842300" cy="572700"/>
          </a:xfrm>
          <a:prstGeom prst="rect">
            <a:avLst/>
          </a:prstGeom>
          <a:noFill/>
          <a:ln>
            <a:noFill/>
          </a:ln>
        </p:spPr>
      </p:pic>
      <p:pic>
        <p:nvPicPr>
          <p:cNvPr id="171" name="Google Shape;171;p30"/>
          <p:cNvPicPr preferRelativeResize="0"/>
          <p:nvPr/>
        </p:nvPicPr>
        <p:blipFill>
          <a:blip r:embed="rId4">
            <a:alphaModFix/>
          </a:blip>
          <a:stretch>
            <a:fillRect/>
          </a:stretch>
        </p:blipFill>
        <p:spPr>
          <a:xfrm>
            <a:off x="134925" y="4437772"/>
            <a:ext cx="682325" cy="631128"/>
          </a:xfrm>
          <a:prstGeom prst="rect">
            <a:avLst/>
          </a:prstGeom>
          <a:noFill/>
          <a:ln>
            <a:noFill/>
          </a:ln>
        </p:spPr>
      </p:pic>
      <p:pic>
        <p:nvPicPr>
          <p:cNvPr id="172" name="Google Shape;172;p30"/>
          <p:cNvPicPr preferRelativeResize="0"/>
          <p:nvPr/>
        </p:nvPicPr>
        <p:blipFill>
          <a:blip r:embed="rId5">
            <a:alphaModFix/>
          </a:blip>
          <a:stretch>
            <a:fillRect/>
          </a:stretch>
        </p:blipFill>
        <p:spPr>
          <a:xfrm>
            <a:off x="3280275" y="4308625"/>
            <a:ext cx="842300" cy="842300"/>
          </a:xfrm>
          <a:prstGeom prst="rect">
            <a:avLst/>
          </a:prstGeom>
          <a:noFill/>
          <a:ln>
            <a:noFill/>
          </a:ln>
        </p:spPr>
      </p:pic>
      <p:pic>
        <p:nvPicPr>
          <p:cNvPr id="173" name="Google Shape;173;p30"/>
          <p:cNvPicPr preferRelativeResize="0"/>
          <p:nvPr/>
        </p:nvPicPr>
        <p:blipFill>
          <a:blip r:embed="rId6">
            <a:alphaModFix/>
          </a:blip>
          <a:stretch>
            <a:fillRect/>
          </a:stretch>
        </p:blipFill>
        <p:spPr>
          <a:xfrm>
            <a:off x="1065198" y="4432248"/>
            <a:ext cx="682325" cy="642187"/>
          </a:xfrm>
          <a:prstGeom prst="rect">
            <a:avLst/>
          </a:prstGeom>
          <a:noFill/>
          <a:ln>
            <a:noFill/>
          </a:ln>
        </p:spPr>
      </p:pic>
      <p:pic>
        <p:nvPicPr>
          <p:cNvPr id="174" name="Google Shape;174;p30"/>
          <p:cNvPicPr preferRelativeResize="0"/>
          <p:nvPr/>
        </p:nvPicPr>
        <p:blipFill>
          <a:blip r:embed="rId7">
            <a:alphaModFix/>
          </a:blip>
          <a:stretch>
            <a:fillRect/>
          </a:stretch>
        </p:blipFill>
        <p:spPr>
          <a:xfrm>
            <a:off x="4643001" y="4361527"/>
            <a:ext cx="571851" cy="736500"/>
          </a:xfrm>
          <a:prstGeom prst="rect">
            <a:avLst/>
          </a:prstGeom>
          <a:noFill/>
          <a:ln>
            <a:noFill/>
          </a:ln>
        </p:spPr>
      </p:pic>
      <p:pic>
        <p:nvPicPr>
          <p:cNvPr id="175" name="Google Shape;175;p30"/>
          <p:cNvPicPr preferRelativeResize="0"/>
          <p:nvPr/>
        </p:nvPicPr>
        <p:blipFill>
          <a:blip r:embed="rId8">
            <a:alphaModFix/>
          </a:blip>
          <a:stretch>
            <a:fillRect/>
          </a:stretch>
        </p:blipFill>
        <p:spPr>
          <a:xfrm>
            <a:off x="7240162" y="4432049"/>
            <a:ext cx="842300" cy="642565"/>
          </a:xfrm>
          <a:prstGeom prst="rect">
            <a:avLst/>
          </a:prstGeom>
          <a:noFill/>
          <a:ln>
            <a:noFill/>
          </a:ln>
        </p:spPr>
      </p:pic>
      <p:pic>
        <p:nvPicPr>
          <p:cNvPr id="176" name="Google Shape;176;p30"/>
          <p:cNvPicPr preferRelativeResize="0"/>
          <p:nvPr/>
        </p:nvPicPr>
        <p:blipFill rotWithShape="1">
          <a:blip r:embed="rId9">
            <a:alphaModFix/>
          </a:blip>
          <a:srcRect b="11339"/>
          <a:stretch/>
        </p:blipFill>
        <p:spPr>
          <a:xfrm>
            <a:off x="5552125" y="4361525"/>
            <a:ext cx="1415125" cy="736500"/>
          </a:xfrm>
          <a:prstGeom prst="rect">
            <a:avLst/>
          </a:prstGeom>
          <a:noFill/>
          <a:ln>
            <a:noFill/>
          </a:ln>
        </p:spPr>
      </p:pic>
      <p:pic>
        <p:nvPicPr>
          <p:cNvPr id="177" name="Google Shape;177;p30"/>
          <p:cNvPicPr preferRelativeResize="0"/>
          <p:nvPr/>
        </p:nvPicPr>
        <p:blipFill>
          <a:blip r:embed="rId10">
            <a:alphaModFix/>
          </a:blip>
          <a:stretch>
            <a:fillRect/>
          </a:stretch>
        </p:blipFill>
        <p:spPr>
          <a:xfrm>
            <a:off x="8396800" y="4414200"/>
            <a:ext cx="631150" cy="631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WorkFlow</a:t>
            </a:r>
            <a:endParaRPr>
              <a:latin typeface="Times New Roman"/>
              <a:ea typeface="Times New Roman"/>
              <a:cs typeface="Times New Roman"/>
              <a:sym typeface="Times New Roman"/>
            </a:endParaRPr>
          </a:p>
        </p:txBody>
      </p:sp>
      <p:cxnSp>
        <p:nvCxnSpPr>
          <p:cNvPr id="183" name="Google Shape;183;p31"/>
          <p:cNvCxnSpPr>
            <a:stCxn id="184" idx="0"/>
            <a:endCxn id="185" idx="1"/>
          </p:cNvCxnSpPr>
          <p:nvPr/>
        </p:nvCxnSpPr>
        <p:spPr>
          <a:xfrm rot="10800000" flipH="1">
            <a:off x="1148245" y="1548110"/>
            <a:ext cx="1257600" cy="9900"/>
          </a:xfrm>
          <a:prstGeom prst="straightConnector1">
            <a:avLst/>
          </a:prstGeom>
          <a:noFill/>
          <a:ln w="9525" cap="flat" cmpd="sng">
            <a:solidFill>
              <a:schemeClr val="dk2"/>
            </a:solidFill>
            <a:prstDash val="solid"/>
            <a:round/>
            <a:headEnd type="none" w="med" len="med"/>
            <a:tailEnd type="triangle" w="med" len="med"/>
          </a:ln>
        </p:spPr>
      </p:cxnSp>
      <p:cxnSp>
        <p:nvCxnSpPr>
          <p:cNvPr id="186" name="Google Shape;186;p31"/>
          <p:cNvCxnSpPr>
            <a:stCxn id="185" idx="3"/>
            <a:endCxn id="187" idx="1"/>
          </p:cNvCxnSpPr>
          <p:nvPr/>
        </p:nvCxnSpPr>
        <p:spPr>
          <a:xfrm>
            <a:off x="3567700" y="1547963"/>
            <a:ext cx="1543800" cy="34200"/>
          </a:xfrm>
          <a:prstGeom prst="straightConnector1">
            <a:avLst/>
          </a:prstGeom>
          <a:noFill/>
          <a:ln w="9525" cap="flat" cmpd="sng">
            <a:solidFill>
              <a:schemeClr val="dk2"/>
            </a:solidFill>
            <a:prstDash val="solid"/>
            <a:round/>
            <a:headEnd type="none" w="med" len="med"/>
            <a:tailEnd type="triangle" w="med" len="med"/>
          </a:ln>
        </p:spPr>
      </p:cxnSp>
      <p:cxnSp>
        <p:nvCxnSpPr>
          <p:cNvPr id="188" name="Google Shape;188;p31"/>
          <p:cNvCxnSpPr>
            <a:stCxn id="187" idx="3"/>
            <a:endCxn id="189" idx="1"/>
          </p:cNvCxnSpPr>
          <p:nvPr/>
        </p:nvCxnSpPr>
        <p:spPr>
          <a:xfrm>
            <a:off x="6273313" y="1582175"/>
            <a:ext cx="818400" cy="0"/>
          </a:xfrm>
          <a:prstGeom prst="straightConnector1">
            <a:avLst/>
          </a:prstGeom>
          <a:noFill/>
          <a:ln w="9525" cap="flat" cmpd="sng">
            <a:solidFill>
              <a:schemeClr val="dk2"/>
            </a:solidFill>
            <a:prstDash val="solid"/>
            <a:round/>
            <a:headEnd type="none" w="med" len="med"/>
            <a:tailEnd type="triangle" w="med" len="med"/>
          </a:ln>
        </p:spPr>
      </p:cxnSp>
      <p:cxnSp>
        <p:nvCxnSpPr>
          <p:cNvPr id="190" name="Google Shape;190;p31"/>
          <p:cNvCxnSpPr>
            <a:stCxn id="189" idx="2"/>
            <a:endCxn id="191" idx="0"/>
          </p:cNvCxnSpPr>
          <p:nvPr/>
        </p:nvCxnSpPr>
        <p:spPr>
          <a:xfrm>
            <a:off x="7780075" y="1859175"/>
            <a:ext cx="0" cy="579600"/>
          </a:xfrm>
          <a:prstGeom prst="straightConnector1">
            <a:avLst/>
          </a:prstGeom>
          <a:noFill/>
          <a:ln w="9525" cap="flat" cmpd="sng">
            <a:solidFill>
              <a:schemeClr val="dk2"/>
            </a:solidFill>
            <a:prstDash val="solid"/>
            <a:round/>
            <a:headEnd type="none" w="med" len="med"/>
            <a:tailEnd type="triangle" w="med" len="med"/>
          </a:ln>
        </p:spPr>
      </p:cxnSp>
      <p:cxnSp>
        <p:nvCxnSpPr>
          <p:cNvPr id="192" name="Google Shape;192;p31"/>
          <p:cNvCxnSpPr>
            <a:stCxn id="191" idx="2"/>
            <a:endCxn id="193" idx="0"/>
          </p:cNvCxnSpPr>
          <p:nvPr/>
        </p:nvCxnSpPr>
        <p:spPr>
          <a:xfrm>
            <a:off x="7780075" y="2992850"/>
            <a:ext cx="0" cy="856500"/>
          </a:xfrm>
          <a:prstGeom prst="straightConnector1">
            <a:avLst/>
          </a:prstGeom>
          <a:noFill/>
          <a:ln w="9525" cap="flat" cmpd="sng">
            <a:solidFill>
              <a:schemeClr val="dk2"/>
            </a:solidFill>
            <a:prstDash val="solid"/>
            <a:round/>
            <a:headEnd type="none" w="med" len="med"/>
            <a:tailEnd type="triangle" w="med" len="med"/>
          </a:ln>
        </p:spPr>
      </p:cxnSp>
      <p:cxnSp>
        <p:nvCxnSpPr>
          <p:cNvPr id="194" name="Google Shape;194;p31"/>
          <p:cNvCxnSpPr>
            <a:stCxn id="191" idx="1"/>
            <a:endCxn id="195" idx="3"/>
          </p:cNvCxnSpPr>
          <p:nvPr/>
        </p:nvCxnSpPr>
        <p:spPr>
          <a:xfrm flipH="1">
            <a:off x="5349475" y="2715800"/>
            <a:ext cx="1420800" cy="20400"/>
          </a:xfrm>
          <a:prstGeom prst="straightConnector1">
            <a:avLst/>
          </a:prstGeom>
          <a:noFill/>
          <a:ln w="9525" cap="flat" cmpd="sng">
            <a:solidFill>
              <a:schemeClr val="dk2"/>
            </a:solidFill>
            <a:prstDash val="solid"/>
            <a:round/>
            <a:headEnd type="none" w="med" len="med"/>
            <a:tailEnd type="triangle" w="med" len="med"/>
          </a:ln>
        </p:spPr>
      </p:cxnSp>
      <p:sp>
        <p:nvSpPr>
          <p:cNvPr id="196" name="Google Shape;196;p31"/>
          <p:cNvSpPr txBox="1"/>
          <p:nvPr/>
        </p:nvSpPr>
        <p:spPr>
          <a:xfrm>
            <a:off x="1434125" y="1270925"/>
            <a:ext cx="685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Times New Roman"/>
                <a:ea typeface="Times New Roman"/>
                <a:cs typeface="Times New Roman"/>
                <a:sym typeface="Times New Roman"/>
              </a:rPr>
              <a:t>Visits website</a:t>
            </a:r>
            <a:endParaRPr sz="1200">
              <a:solidFill>
                <a:schemeClr val="dk1"/>
              </a:solidFill>
              <a:latin typeface="Times New Roman"/>
              <a:ea typeface="Times New Roman"/>
              <a:cs typeface="Times New Roman"/>
              <a:sym typeface="Times New Roman"/>
            </a:endParaRPr>
          </a:p>
        </p:txBody>
      </p:sp>
      <p:sp>
        <p:nvSpPr>
          <p:cNvPr id="197" name="Google Shape;197;p31"/>
          <p:cNvSpPr txBox="1"/>
          <p:nvPr/>
        </p:nvSpPr>
        <p:spPr>
          <a:xfrm>
            <a:off x="3860998" y="1270925"/>
            <a:ext cx="1208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Times New Roman"/>
                <a:ea typeface="Times New Roman"/>
                <a:cs typeface="Times New Roman"/>
                <a:sym typeface="Times New Roman"/>
              </a:rPr>
              <a:t>Sharing inputs via text</a:t>
            </a:r>
            <a:endParaRPr sz="1200">
              <a:solidFill>
                <a:schemeClr val="dk1"/>
              </a:solidFill>
              <a:latin typeface="Times New Roman"/>
              <a:ea typeface="Times New Roman"/>
              <a:cs typeface="Times New Roman"/>
              <a:sym typeface="Times New Roman"/>
            </a:endParaRPr>
          </a:p>
        </p:txBody>
      </p:sp>
      <p:sp>
        <p:nvSpPr>
          <p:cNvPr id="198" name="Google Shape;198;p31"/>
          <p:cNvSpPr txBox="1"/>
          <p:nvPr/>
        </p:nvSpPr>
        <p:spPr>
          <a:xfrm>
            <a:off x="6315050" y="1305125"/>
            <a:ext cx="685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Times New Roman"/>
                <a:ea typeface="Times New Roman"/>
                <a:cs typeface="Times New Roman"/>
                <a:sym typeface="Times New Roman"/>
              </a:rPr>
              <a:t>Process to</a:t>
            </a:r>
            <a:endParaRPr sz="1200">
              <a:solidFill>
                <a:schemeClr val="dk1"/>
              </a:solidFill>
              <a:latin typeface="Times New Roman"/>
              <a:ea typeface="Times New Roman"/>
              <a:cs typeface="Times New Roman"/>
              <a:sym typeface="Times New Roman"/>
            </a:endParaRPr>
          </a:p>
        </p:txBody>
      </p:sp>
      <p:sp>
        <p:nvSpPr>
          <p:cNvPr id="199" name="Google Shape;199;p31"/>
          <p:cNvSpPr txBox="1"/>
          <p:nvPr/>
        </p:nvSpPr>
        <p:spPr>
          <a:xfrm>
            <a:off x="5602638" y="2459150"/>
            <a:ext cx="914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chemeClr val="dk1"/>
                </a:solidFill>
                <a:latin typeface="Times New Roman"/>
                <a:ea typeface="Times New Roman"/>
                <a:cs typeface="Times New Roman"/>
                <a:sym typeface="Times New Roman"/>
              </a:rPr>
              <a:t>Critical Condition</a:t>
            </a:r>
            <a:endParaRPr sz="1200">
              <a:solidFill>
                <a:schemeClr val="dk1"/>
              </a:solidFill>
              <a:latin typeface="Times New Roman"/>
              <a:ea typeface="Times New Roman"/>
              <a:cs typeface="Times New Roman"/>
              <a:sym typeface="Times New Roman"/>
            </a:endParaRPr>
          </a:p>
        </p:txBody>
      </p:sp>
      <p:sp>
        <p:nvSpPr>
          <p:cNvPr id="200" name="Google Shape;200;p31"/>
          <p:cNvSpPr txBox="1"/>
          <p:nvPr/>
        </p:nvSpPr>
        <p:spPr>
          <a:xfrm>
            <a:off x="7091575" y="3039475"/>
            <a:ext cx="13770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a:solidFill>
                  <a:schemeClr val="dk1"/>
                </a:solidFill>
                <a:highlight>
                  <a:schemeClr val="lt1"/>
                </a:highlight>
                <a:latin typeface="Times New Roman"/>
                <a:ea typeface="Times New Roman"/>
                <a:cs typeface="Times New Roman"/>
                <a:sym typeface="Times New Roman"/>
              </a:rPr>
              <a:t>Normal</a:t>
            </a:r>
            <a:endParaRPr sz="1200">
              <a:solidFill>
                <a:schemeClr val="dk1"/>
              </a:solidFill>
              <a:highlight>
                <a:schemeClr val="lt1"/>
              </a:highlight>
              <a:latin typeface="Times New Roman"/>
              <a:ea typeface="Times New Roman"/>
              <a:cs typeface="Times New Roman"/>
              <a:sym typeface="Times New Roman"/>
            </a:endParaRPr>
          </a:p>
          <a:p>
            <a:pPr marL="0" lvl="0" indent="0" algn="ctr" rtl="0">
              <a:spcBef>
                <a:spcPts val="0"/>
              </a:spcBef>
              <a:spcAft>
                <a:spcPts val="0"/>
              </a:spcAft>
              <a:buNone/>
            </a:pPr>
            <a:r>
              <a:rPr lang="en-GB" sz="1200">
                <a:solidFill>
                  <a:schemeClr val="dk1"/>
                </a:solidFill>
                <a:highlight>
                  <a:schemeClr val="lt1"/>
                </a:highlight>
                <a:latin typeface="Times New Roman"/>
                <a:ea typeface="Times New Roman"/>
                <a:cs typeface="Times New Roman"/>
                <a:sym typeface="Times New Roman"/>
              </a:rPr>
              <a:t>Condition</a:t>
            </a:r>
            <a:endParaRPr sz="1200">
              <a:solidFill>
                <a:schemeClr val="dk1"/>
              </a:solidFill>
              <a:highlight>
                <a:schemeClr val="lt1"/>
              </a:highlight>
              <a:latin typeface="Times New Roman"/>
              <a:ea typeface="Times New Roman"/>
              <a:cs typeface="Times New Roman"/>
              <a:sym typeface="Times New Roman"/>
            </a:endParaRPr>
          </a:p>
        </p:txBody>
      </p:sp>
      <p:sp>
        <p:nvSpPr>
          <p:cNvPr id="195" name="Google Shape;195;p31"/>
          <p:cNvSpPr/>
          <p:nvPr/>
        </p:nvSpPr>
        <p:spPr>
          <a:xfrm>
            <a:off x="3329800" y="2459150"/>
            <a:ext cx="2019600" cy="554100"/>
          </a:xfrm>
          <a:prstGeom prst="roundRect">
            <a:avLst>
              <a:gd name="adj" fmla="val 16667"/>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1200">
                <a:solidFill>
                  <a:schemeClr val="lt1"/>
                </a:solidFill>
                <a:latin typeface="Times New Roman"/>
                <a:ea typeface="Times New Roman"/>
                <a:cs typeface="Times New Roman"/>
                <a:sym typeface="Times New Roman"/>
              </a:rPr>
              <a:t>Recommends Therapist </a:t>
            </a:r>
            <a:endParaRPr sz="1200">
              <a:solidFill>
                <a:schemeClr val="lt1"/>
              </a:solidFill>
              <a:latin typeface="Times New Roman"/>
              <a:ea typeface="Times New Roman"/>
              <a:cs typeface="Times New Roman"/>
              <a:sym typeface="Times New Roman"/>
            </a:endParaRPr>
          </a:p>
        </p:txBody>
      </p:sp>
      <p:sp>
        <p:nvSpPr>
          <p:cNvPr id="191" name="Google Shape;191;p31"/>
          <p:cNvSpPr/>
          <p:nvPr/>
        </p:nvSpPr>
        <p:spPr>
          <a:xfrm>
            <a:off x="6770275" y="2438750"/>
            <a:ext cx="2019600" cy="554100"/>
          </a:xfrm>
          <a:prstGeom prst="roundRect">
            <a:avLst>
              <a:gd name="adj" fmla="val 16667"/>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Times New Roman"/>
                <a:ea typeface="Times New Roman"/>
                <a:cs typeface="Times New Roman"/>
                <a:sym typeface="Times New Roman"/>
              </a:rPr>
              <a:t>Generates Result</a:t>
            </a:r>
            <a:endParaRPr sz="1200">
              <a:solidFill>
                <a:schemeClr val="lt1"/>
              </a:solidFill>
              <a:latin typeface="Times New Roman"/>
              <a:ea typeface="Times New Roman"/>
              <a:cs typeface="Times New Roman"/>
              <a:sym typeface="Times New Roman"/>
            </a:endParaRPr>
          </a:p>
        </p:txBody>
      </p:sp>
      <p:sp>
        <p:nvSpPr>
          <p:cNvPr id="193" name="Google Shape;193;p31"/>
          <p:cNvSpPr/>
          <p:nvPr/>
        </p:nvSpPr>
        <p:spPr>
          <a:xfrm>
            <a:off x="6770275" y="3849425"/>
            <a:ext cx="2019600" cy="554100"/>
          </a:xfrm>
          <a:prstGeom prst="roundRect">
            <a:avLst>
              <a:gd name="adj" fmla="val 16667"/>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Times New Roman"/>
                <a:ea typeface="Times New Roman"/>
                <a:cs typeface="Times New Roman"/>
                <a:sym typeface="Times New Roman"/>
              </a:rPr>
              <a:t>Provides self-care ideas</a:t>
            </a:r>
            <a:endParaRPr sz="1200">
              <a:solidFill>
                <a:schemeClr val="lt1"/>
              </a:solidFill>
              <a:latin typeface="Times New Roman"/>
              <a:ea typeface="Times New Roman"/>
              <a:cs typeface="Times New Roman"/>
              <a:sym typeface="Times New Roman"/>
            </a:endParaRPr>
          </a:p>
        </p:txBody>
      </p:sp>
      <p:sp>
        <p:nvSpPr>
          <p:cNvPr id="189" name="Google Shape;189;p31"/>
          <p:cNvSpPr/>
          <p:nvPr/>
        </p:nvSpPr>
        <p:spPr>
          <a:xfrm>
            <a:off x="7091575" y="1305075"/>
            <a:ext cx="1377000" cy="554100"/>
          </a:xfrm>
          <a:prstGeom prst="roundRect">
            <a:avLst>
              <a:gd name="adj" fmla="val 16667"/>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Times New Roman"/>
                <a:ea typeface="Times New Roman"/>
                <a:cs typeface="Times New Roman"/>
                <a:sym typeface="Times New Roman"/>
              </a:rPr>
              <a:t>Deployed Model</a:t>
            </a:r>
            <a:endParaRPr sz="1200">
              <a:solidFill>
                <a:schemeClr val="lt1"/>
              </a:solidFill>
              <a:latin typeface="Times New Roman"/>
              <a:ea typeface="Times New Roman"/>
              <a:cs typeface="Times New Roman"/>
              <a:sym typeface="Times New Roman"/>
            </a:endParaRPr>
          </a:p>
        </p:txBody>
      </p:sp>
      <p:sp>
        <p:nvSpPr>
          <p:cNvPr id="187" name="Google Shape;187;p31"/>
          <p:cNvSpPr/>
          <p:nvPr/>
        </p:nvSpPr>
        <p:spPr>
          <a:xfrm>
            <a:off x="5111413" y="1305125"/>
            <a:ext cx="1161900" cy="554100"/>
          </a:xfrm>
          <a:prstGeom prst="roundRect">
            <a:avLst>
              <a:gd name="adj" fmla="val 16667"/>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Times New Roman"/>
                <a:ea typeface="Times New Roman"/>
                <a:cs typeface="Times New Roman"/>
                <a:sym typeface="Times New Roman"/>
              </a:rPr>
              <a:t>Text Box</a:t>
            </a:r>
            <a:endParaRPr sz="1200">
              <a:solidFill>
                <a:schemeClr val="lt1"/>
              </a:solidFill>
              <a:latin typeface="Times New Roman"/>
              <a:ea typeface="Times New Roman"/>
              <a:cs typeface="Times New Roman"/>
              <a:sym typeface="Times New Roman"/>
            </a:endParaRPr>
          </a:p>
        </p:txBody>
      </p:sp>
      <p:sp>
        <p:nvSpPr>
          <p:cNvPr id="185" name="Google Shape;185;p31"/>
          <p:cNvSpPr/>
          <p:nvPr/>
        </p:nvSpPr>
        <p:spPr>
          <a:xfrm>
            <a:off x="2405800" y="1270913"/>
            <a:ext cx="1161900" cy="554100"/>
          </a:xfrm>
          <a:prstGeom prst="roundRect">
            <a:avLst>
              <a:gd name="adj" fmla="val 16667"/>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lt1"/>
                </a:solidFill>
                <a:latin typeface="Times New Roman"/>
                <a:ea typeface="Times New Roman"/>
                <a:cs typeface="Times New Roman"/>
                <a:sym typeface="Times New Roman"/>
              </a:rPr>
              <a:t>Welcome Page</a:t>
            </a:r>
            <a:endParaRPr sz="1200">
              <a:solidFill>
                <a:schemeClr val="lt1"/>
              </a:solidFill>
              <a:latin typeface="Times New Roman"/>
              <a:ea typeface="Times New Roman"/>
              <a:cs typeface="Times New Roman"/>
              <a:sym typeface="Times New Roman"/>
            </a:endParaRPr>
          </a:p>
        </p:txBody>
      </p:sp>
      <p:grpSp>
        <p:nvGrpSpPr>
          <p:cNvPr id="201" name="Google Shape;201;p31"/>
          <p:cNvGrpSpPr/>
          <p:nvPr/>
        </p:nvGrpSpPr>
        <p:grpSpPr>
          <a:xfrm>
            <a:off x="601191" y="973131"/>
            <a:ext cx="547055" cy="753334"/>
            <a:chOff x="1922900" y="2479650"/>
            <a:chExt cx="1101600" cy="1475100"/>
          </a:xfrm>
        </p:grpSpPr>
        <p:sp>
          <p:nvSpPr>
            <p:cNvPr id="202" name="Google Shape;202;p31"/>
            <p:cNvSpPr/>
            <p:nvPr/>
          </p:nvSpPr>
          <p:spPr>
            <a:xfrm>
              <a:off x="2054900" y="2479650"/>
              <a:ext cx="837600" cy="815400"/>
            </a:xfrm>
            <a:prstGeom prst="ellipse">
              <a:avLst/>
            </a:prstGeom>
            <a:solidFill>
              <a:srgbClr val="B7B7B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4" name="Google Shape;184;p31"/>
            <p:cNvSpPr/>
            <p:nvPr/>
          </p:nvSpPr>
          <p:spPr>
            <a:xfrm>
              <a:off x="1922900" y="3295050"/>
              <a:ext cx="1101600" cy="659700"/>
            </a:xfrm>
            <a:prstGeom prst="round2SameRect">
              <a:avLst>
                <a:gd name="adj1" fmla="val 16667"/>
                <a:gd name="adj2" fmla="val 0"/>
              </a:avLst>
            </a:prstGeom>
            <a:solidFill>
              <a:srgbClr val="B7B7B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WorkFlow</a:t>
            </a:r>
            <a:endParaRPr>
              <a:latin typeface="Times New Roman"/>
              <a:ea typeface="Times New Roman"/>
              <a:cs typeface="Times New Roman"/>
              <a:sym typeface="Times New Roman"/>
            </a:endParaRPr>
          </a:p>
        </p:txBody>
      </p:sp>
      <p:pic>
        <p:nvPicPr>
          <p:cNvPr id="208" name="Google Shape;208;p32"/>
          <p:cNvPicPr preferRelativeResize="0"/>
          <p:nvPr/>
        </p:nvPicPr>
        <p:blipFill>
          <a:blip r:embed="rId3">
            <a:alphaModFix/>
          </a:blip>
          <a:stretch>
            <a:fillRect/>
          </a:stretch>
        </p:blipFill>
        <p:spPr>
          <a:xfrm>
            <a:off x="152400" y="1474925"/>
            <a:ext cx="8839204" cy="33060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Methodology and Approach</a:t>
            </a:r>
            <a:endParaRPr>
              <a:latin typeface="Times New Roman"/>
              <a:ea typeface="Times New Roman"/>
              <a:cs typeface="Times New Roman"/>
              <a:sym typeface="Times New Roman"/>
            </a:endParaRPr>
          </a:p>
        </p:txBody>
      </p:sp>
      <p:sp>
        <p:nvSpPr>
          <p:cNvPr id="214" name="Google Shape;214;p33"/>
          <p:cNvSpPr txBox="1">
            <a:spLocks noGrp="1"/>
          </p:cNvSpPr>
          <p:nvPr>
            <p:ph type="body" idx="1"/>
          </p:nvPr>
        </p:nvSpPr>
        <p:spPr>
          <a:xfrm>
            <a:off x="311700" y="1152475"/>
            <a:ext cx="8520600" cy="3881538"/>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100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Collection of Dataset</a:t>
            </a:r>
            <a:endParaRPr sz="1200" dirty="0">
              <a:solidFill>
                <a:schemeClr val="dk1"/>
              </a:solidFill>
              <a:latin typeface="Times New Roman"/>
              <a:ea typeface="Times New Roman"/>
              <a:cs typeface="Times New Roman"/>
              <a:sym typeface="Times New Roman"/>
            </a:endParaRPr>
          </a:p>
          <a:p>
            <a:pPr marL="457200" lvl="0" indent="-304800" algn="l" rtl="0">
              <a:lnSpc>
                <a:spcPct val="150000"/>
              </a:lnSpc>
              <a:spcBef>
                <a:spcPts val="100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Pre-processing of Data</a:t>
            </a:r>
            <a:endParaRPr sz="1200" dirty="0">
              <a:solidFill>
                <a:schemeClr val="dk1"/>
              </a:solidFill>
              <a:latin typeface="Times New Roman"/>
              <a:ea typeface="Times New Roman"/>
              <a:cs typeface="Times New Roman"/>
              <a:sym typeface="Times New Roman"/>
            </a:endParaRPr>
          </a:p>
          <a:p>
            <a:pPr marL="457200" lvl="0" indent="-304800" algn="l" rtl="0">
              <a:lnSpc>
                <a:spcPct val="150000"/>
              </a:lnSpc>
              <a:spcBef>
                <a:spcPts val="100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Training of Model</a:t>
            </a:r>
            <a:endParaRPr sz="1200" dirty="0">
              <a:solidFill>
                <a:schemeClr val="dk1"/>
              </a:solidFill>
              <a:latin typeface="Times New Roman"/>
              <a:ea typeface="Times New Roman"/>
              <a:cs typeface="Times New Roman"/>
              <a:sym typeface="Times New Roman"/>
            </a:endParaRPr>
          </a:p>
          <a:p>
            <a:pPr marL="457200" lvl="0" indent="-304800" algn="l" rtl="0">
              <a:lnSpc>
                <a:spcPct val="150000"/>
              </a:lnSpc>
              <a:spcBef>
                <a:spcPts val="100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Testing of Model</a:t>
            </a:r>
            <a:endParaRPr sz="1200" dirty="0">
              <a:solidFill>
                <a:schemeClr val="dk1"/>
              </a:solidFill>
              <a:latin typeface="Times New Roman"/>
              <a:ea typeface="Times New Roman"/>
              <a:cs typeface="Times New Roman"/>
              <a:sym typeface="Times New Roman"/>
            </a:endParaRPr>
          </a:p>
          <a:p>
            <a:pPr marL="457200" lvl="0" indent="-304800" algn="l" rtl="0">
              <a:lnSpc>
                <a:spcPct val="150000"/>
              </a:lnSpc>
              <a:spcBef>
                <a:spcPts val="100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Fine-tuning of Model</a:t>
            </a:r>
            <a:endParaRPr sz="1200" dirty="0">
              <a:solidFill>
                <a:schemeClr val="dk1"/>
              </a:solidFill>
              <a:latin typeface="Times New Roman"/>
              <a:ea typeface="Times New Roman"/>
              <a:cs typeface="Times New Roman"/>
              <a:sym typeface="Times New Roman"/>
            </a:endParaRPr>
          </a:p>
          <a:p>
            <a:pPr marL="457200" lvl="0" indent="-304800" algn="l" rtl="0">
              <a:lnSpc>
                <a:spcPct val="150000"/>
              </a:lnSpc>
              <a:spcBef>
                <a:spcPts val="100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Web App Development (UI)</a:t>
            </a:r>
            <a:endParaRPr sz="1200" dirty="0">
              <a:solidFill>
                <a:schemeClr val="dk1"/>
              </a:solidFill>
              <a:latin typeface="Times New Roman"/>
              <a:ea typeface="Times New Roman"/>
              <a:cs typeface="Times New Roman"/>
              <a:sym typeface="Times New Roman"/>
            </a:endParaRPr>
          </a:p>
          <a:p>
            <a:pPr marL="457200" lvl="0" indent="-304800" algn="l" rtl="0">
              <a:lnSpc>
                <a:spcPct val="150000"/>
              </a:lnSpc>
              <a:spcBef>
                <a:spcPts val="100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Model deployment in the Web App (Integration of UI and model)</a:t>
            </a:r>
            <a:endParaRPr sz="1200" dirty="0">
              <a:solidFill>
                <a:schemeClr val="dk1"/>
              </a:solidFill>
              <a:latin typeface="Times New Roman"/>
              <a:ea typeface="Times New Roman"/>
              <a:cs typeface="Times New Roman"/>
              <a:sym typeface="Times New Roman"/>
            </a:endParaRPr>
          </a:p>
          <a:p>
            <a:pPr marL="457200" lvl="0" indent="-304800" algn="l" rtl="0">
              <a:lnSpc>
                <a:spcPct val="150000"/>
              </a:lnSpc>
              <a:spcBef>
                <a:spcPts val="100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Testing of Web App</a:t>
            </a:r>
            <a:endParaRPr sz="1200" dirty="0">
              <a:solidFill>
                <a:schemeClr val="dk1"/>
              </a:solidFill>
              <a:latin typeface="Times New Roman"/>
              <a:ea typeface="Times New Roman"/>
              <a:cs typeface="Times New Roman"/>
              <a:sym typeface="Times New Roman"/>
            </a:endParaRPr>
          </a:p>
          <a:p>
            <a:pPr marL="457200" lvl="0" indent="-304800" algn="l" rtl="0">
              <a:lnSpc>
                <a:spcPct val="150000"/>
              </a:lnSpc>
              <a:spcBef>
                <a:spcPts val="1000"/>
              </a:spcBef>
              <a:spcAft>
                <a:spcPts val="100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Deployment of Web App</a:t>
            </a:r>
            <a:endParaRPr sz="1200"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1817</Words>
  <Application>Microsoft Office PowerPoint</Application>
  <PresentationFormat>On-screen Show (16:9)</PresentationFormat>
  <Paragraphs>157</Paragraphs>
  <Slides>33</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33</vt:i4>
      </vt:variant>
    </vt:vector>
  </HeadingPairs>
  <TitlesOfParts>
    <vt:vector size="38" baseType="lpstr">
      <vt:lpstr>Arial</vt:lpstr>
      <vt:lpstr>Calibri</vt:lpstr>
      <vt:lpstr>Times New Roman</vt:lpstr>
      <vt:lpstr>Simple Light</vt:lpstr>
      <vt:lpstr>Office Theme</vt:lpstr>
      <vt:lpstr>PowerPoint Presentation</vt:lpstr>
      <vt:lpstr>Project Abstract</vt:lpstr>
      <vt:lpstr>Project Objectives</vt:lpstr>
      <vt:lpstr>Project Goals</vt:lpstr>
      <vt:lpstr>Alignment with UN Sustainable Development Goals</vt:lpstr>
      <vt:lpstr>Technology (Hardware and Software Requirements)</vt:lpstr>
      <vt:lpstr>WorkFlow</vt:lpstr>
      <vt:lpstr>WorkFlow</vt:lpstr>
      <vt:lpstr>Methodology and Approach</vt:lpstr>
      <vt:lpstr>Models Selected for Training</vt:lpstr>
      <vt:lpstr>1. BERT</vt:lpstr>
      <vt:lpstr>2. RoBERTa</vt:lpstr>
      <vt:lpstr>Model Evaluation &amp; Comparison</vt:lpstr>
      <vt:lpstr>PowerPoint Presentation</vt:lpstr>
      <vt:lpstr>BERT Best Performance at sample_size=50000</vt:lpstr>
      <vt:lpstr>RoBERTa Best Performance at sample_size=24000</vt:lpstr>
      <vt:lpstr>Key Observations for Model Deployment</vt:lpstr>
      <vt:lpstr>RoBERTa</vt:lpstr>
      <vt:lpstr>Home Page UI</vt:lpstr>
      <vt:lpstr>PowerPoint Presentation</vt:lpstr>
      <vt:lpstr>Results Page UI</vt:lpstr>
      <vt:lpstr>PowerPoint Presentation</vt:lpstr>
      <vt:lpstr>Output for Different Cases</vt:lpstr>
      <vt:lpstr>Case: Anxiety</vt:lpstr>
      <vt:lpstr>Case: Bipolar</vt:lpstr>
      <vt:lpstr>Case: Depression</vt:lpstr>
      <vt:lpstr>Case: Normal</vt:lpstr>
      <vt:lpstr>Case: Personality Disorder</vt:lpstr>
      <vt:lpstr>Case: Stress</vt:lpstr>
      <vt:lpstr>Case: Suicidal</vt:lpstr>
      <vt:lpstr>Project Outcomes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Madhav Bharadwaj</dc:creator>
  <cp:lastModifiedBy>Madhav Bharadwaj</cp:lastModifiedBy>
  <cp:revision>3</cp:revision>
  <dcterms:modified xsi:type="dcterms:W3CDTF">2025-08-12T17:05:53Z</dcterms:modified>
</cp:coreProperties>
</file>