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S4xQJcWucUbZYKxhrYCSd66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09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6905979" y="0"/>
            <a:ext cx="5283200" cy="344091"/>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5283200" cy="34409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6905979" y="6513910"/>
            <a:ext cx="52832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316e0c627c_0_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3316e0c627c_0_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316e0c627c_0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3316e0c627c_0_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16e0c627c_0_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316e0c627c_0_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8:notes"/>
          <p:cNvSpPr txBox="1">
            <a:spLocks noGrp="1"/>
          </p:cNvSpPr>
          <p:nvPr>
            <p:ph type="body" idx="1"/>
          </p:nvPr>
        </p:nvSpPr>
        <p:spPr>
          <a:xfrm>
            <a:off x="1219200" y="3300413"/>
            <a:ext cx="97536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txBox="1">
            <a:spLocks noGrp="1"/>
          </p:cNvSpPr>
          <p:nvPr>
            <p:ph type="body" idx="1"/>
          </p:nvPr>
        </p:nvSpPr>
        <p:spPr>
          <a:xfrm>
            <a:off x="1219200" y="3300413"/>
            <a:ext cx="97536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6"/>
        <p:cNvGrpSpPr/>
        <p:nvPr/>
      </p:nvGrpSpPr>
      <p:grpSpPr>
        <a:xfrm>
          <a:off x="0" y="0"/>
          <a:ext cx="0" cy="0"/>
          <a:chOff x="0" y="0"/>
          <a:chExt cx="0" cy="0"/>
        </a:xfrm>
      </p:grpSpPr>
      <p:sp>
        <p:nvSpPr>
          <p:cNvPr id="17" name="Google Shape;17;p16"/>
          <p:cNvSpPr txBox="1">
            <a:spLocks noGrp="1"/>
          </p:cNvSpPr>
          <p:nvPr>
            <p:ph type="title"/>
          </p:nvPr>
        </p:nvSpPr>
        <p:spPr>
          <a:xfrm>
            <a:off x="1498346" y="213931"/>
            <a:ext cx="9195307" cy="72142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6"/>
          <p:cNvSpPr txBox="1">
            <a:spLocks noGrp="1"/>
          </p:cNvSpPr>
          <p:nvPr>
            <p:ph type="body" idx="1"/>
          </p:nvPr>
        </p:nvSpPr>
        <p:spPr>
          <a:xfrm>
            <a:off x="917575" y="1714690"/>
            <a:ext cx="10339070" cy="421259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7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1498346" y="213931"/>
            <a:ext cx="9195307" cy="72142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18"/>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700" b="0" i="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1498346" y="213931"/>
            <a:ext cx="9195307" cy="72142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19"/>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sp>
        <p:nvSpPr>
          <p:cNvPr id="41" name="Google Shape;41;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0" y="0"/>
            <a:ext cx="12192000" cy="1257300"/>
          </a:xfrm>
          <a:custGeom>
            <a:avLst/>
            <a:gdLst/>
            <a:ahLst/>
            <a:cxnLst/>
            <a:rect l="l" t="t" r="r" b="b"/>
            <a:pathLst>
              <a:path w="12192000" h="1257300" extrusionOk="0">
                <a:moveTo>
                  <a:pt x="12192000" y="0"/>
                </a:moveTo>
                <a:lnTo>
                  <a:pt x="0" y="0"/>
                </a:lnTo>
                <a:lnTo>
                  <a:pt x="0" y="1257300"/>
                </a:lnTo>
                <a:lnTo>
                  <a:pt x="12192000" y="1257300"/>
                </a:lnTo>
                <a:lnTo>
                  <a:pt x="12192000" y="0"/>
                </a:lnTo>
                <a:close/>
              </a:path>
            </a:pathLst>
          </a:custGeom>
          <a:solidFill>
            <a:srgbClr val="F6C5AC"/>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5"/>
          <p:cNvSpPr txBox="1">
            <a:spLocks noGrp="1"/>
          </p:cNvSpPr>
          <p:nvPr>
            <p:ph type="title"/>
          </p:nvPr>
        </p:nvSpPr>
        <p:spPr>
          <a:xfrm>
            <a:off x="1498346" y="213931"/>
            <a:ext cx="9195307" cy="72142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5"/>
          <p:cNvSpPr txBox="1">
            <a:spLocks noGrp="1"/>
          </p:cNvSpPr>
          <p:nvPr>
            <p:ph type="body" idx="1"/>
          </p:nvPr>
        </p:nvSpPr>
        <p:spPr>
          <a:xfrm>
            <a:off x="917575" y="1714690"/>
            <a:ext cx="10339070" cy="421259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7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de/jacklacey/udemy-course-eda-sql-and-modell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odejs.org/en/learn/getting-started/how-much-javascript-do-you-need-to-know-to-use-nodej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mongodb.com/docs/" TargetMode="External"/><Relationship Id="rId5" Type="http://schemas.openxmlformats.org/officeDocument/2006/relationships/hyperlink" Target="https://cloudinary.com/documentation" TargetMode="External"/><Relationship Id="rId4" Type="http://schemas.openxmlformats.org/officeDocument/2006/relationships/hyperlink" Target="https://react.dev/reference/reac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
          <p:cNvSpPr txBox="1">
            <a:spLocks noGrp="1"/>
          </p:cNvSpPr>
          <p:nvPr>
            <p:ph type="title"/>
          </p:nvPr>
        </p:nvSpPr>
        <p:spPr>
          <a:xfrm>
            <a:off x="3087561" y="1683659"/>
            <a:ext cx="6016878"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a:t>Major Project (KCA451)</a:t>
            </a:r>
            <a:endParaRPr dirty="0"/>
          </a:p>
        </p:txBody>
      </p:sp>
      <p:sp>
        <p:nvSpPr>
          <p:cNvPr id="49" name="Google Shape;49;p1"/>
          <p:cNvSpPr txBox="1"/>
          <p:nvPr/>
        </p:nvSpPr>
        <p:spPr>
          <a:xfrm>
            <a:off x="212239" y="3177567"/>
            <a:ext cx="11217761" cy="2308833"/>
          </a:xfrm>
          <a:prstGeom prst="rect">
            <a:avLst/>
          </a:prstGeom>
          <a:noFill/>
          <a:ln>
            <a:noFill/>
          </a:ln>
        </p:spPr>
        <p:txBody>
          <a:bodyPr spcFirstLastPara="1" wrap="square" lIns="0" tIns="80000" rIns="0" bIns="0" anchor="t" anchorCtr="0">
            <a:noAutofit/>
          </a:bodyPr>
          <a:lstStyle/>
          <a:p>
            <a:pPr marL="4608195" marR="4219575" lvl="6" indent="10795" algn="l" rtl="0">
              <a:lnSpc>
                <a:spcPct val="117187"/>
              </a:lnSpc>
              <a:spcBef>
                <a:spcPts val="0"/>
              </a:spcBef>
              <a:spcAft>
                <a:spcPts val="0"/>
              </a:spcAft>
              <a:buNone/>
            </a:pPr>
            <a:r>
              <a:rPr lang="en-US" sz="3200" b="1" dirty="0" err="1">
                <a:solidFill>
                  <a:schemeClr val="accent1"/>
                </a:solidFill>
                <a:latin typeface="Times New Roman"/>
                <a:ea typeface="Times New Roman"/>
                <a:cs typeface="Times New Roman"/>
                <a:sym typeface="Times New Roman"/>
              </a:rPr>
              <a:t>StudyNotion</a:t>
            </a:r>
            <a:endParaRPr sz="3200" dirty="0">
              <a:solidFill>
                <a:schemeClr val="accent1"/>
              </a:solidFill>
              <a:latin typeface="Times New Roman"/>
              <a:ea typeface="Times New Roman"/>
              <a:cs typeface="Times New Roman"/>
              <a:sym typeface="Times New Roman"/>
            </a:endParaRPr>
          </a:p>
          <a:p>
            <a:pPr marL="0" marR="2355215" lvl="0" indent="0" algn="ctr" rtl="0">
              <a:lnSpc>
                <a:spcPct val="100000"/>
              </a:lnSpc>
              <a:spcBef>
                <a:spcPts val="725"/>
              </a:spcBef>
              <a:spcAft>
                <a:spcPts val="0"/>
              </a:spcAft>
              <a:buNone/>
            </a:pPr>
            <a:r>
              <a:rPr lang="en-US" sz="2000" b="1" dirty="0">
                <a:latin typeface="Times New Roman"/>
                <a:ea typeface="Times New Roman"/>
                <a:cs typeface="Times New Roman"/>
                <a:sym typeface="Times New Roman"/>
              </a:rPr>
              <a:t>                                     Rakshit Rajput 2300290140134</a:t>
            </a:r>
            <a:endParaRPr dirty="0"/>
          </a:p>
          <a:p>
            <a:pPr marL="0" marR="2355215" lvl="0" indent="0" algn="ctr" rtl="0">
              <a:lnSpc>
                <a:spcPct val="100000"/>
              </a:lnSpc>
              <a:spcBef>
                <a:spcPts val="725"/>
              </a:spcBef>
              <a:spcAft>
                <a:spcPts val="0"/>
              </a:spcAft>
              <a:buNone/>
            </a:pPr>
            <a:r>
              <a:rPr lang="en-US" sz="2000" b="1" dirty="0">
                <a:latin typeface="Times New Roman"/>
                <a:ea typeface="Times New Roman"/>
                <a:cs typeface="Times New Roman"/>
                <a:sym typeface="Times New Roman"/>
              </a:rPr>
              <a:t>                                    Prashu Pandey 2300290140124</a:t>
            </a:r>
            <a:endParaRPr dirty="0"/>
          </a:p>
          <a:p>
            <a:pPr marL="0" marR="2355215" lvl="0" indent="0" algn="ctr" rtl="0">
              <a:lnSpc>
                <a:spcPct val="100000"/>
              </a:lnSpc>
              <a:spcBef>
                <a:spcPts val="725"/>
              </a:spcBef>
              <a:spcAft>
                <a:spcPts val="0"/>
              </a:spcAft>
              <a:buNone/>
            </a:pPr>
            <a:r>
              <a:rPr lang="en-US" sz="2000" b="1" dirty="0">
                <a:latin typeface="Times New Roman"/>
                <a:ea typeface="Times New Roman"/>
                <a:cs typeface="Times New Roman"/>
                <a:sym typeface="Times New Roman"/>
              </a:rPr>
              <a:t>                                 Payal Pundir  2300290140114</a:t>
            </a:r>
            <a:endParaRPr dirty="0"/>
          </a:p>
          <a:p>
            <a:pPr marL="0" marR="2355215" lvl="0" indent="0" algn="ctr" rtl="0">
              <a:lnSpc>
                <a:spcPct val="100000"/>
              </a:lnSpc>
              <a:spcBef>
                <a:spcPts val="725"/>
              </a:spcBef>
              <a:spcAft>
                <a:spcPts val="0"/>
              </a:spcAft>
              <a:buNone/>
            </a:pPr>
            <a:r>
              <a:rPr lang="en-US" sz="2000" b="1" dirty="0">
                <a:latin typeface="Times New Roman"/>
                <a:ea typeface="Times New Roman"/>
                <a:cs typeface="Times New Roman"/>
                <a:sym typeface="Times New Roman"/>
              </a:rPr>
              <a:t>                                  </a:t>
            </a:r>
            <a:endParaRPr sz="2000" b="1" dirty="0">
              <a:latin typeface="Times New Roman"/>
              <a:ea typeface="Times New Roman"/>
              <a:cs typeface="Times New Roman"/>
              <a:sym typeface="Times New Roman"/>
            </a:endParaRPr>
          </a:p>
        </p:txBody>
      </p:sp>
      <p:pic>
        <p:nvPicPr>
          <p:cNvPr id="50" name="Google Shape;50;p1"/>
          <p:cNvPicPr preferRelativeResize="0"/>
          <p:nvPr/>
        </p:nvPicPr>
        <p:blipFill rotWithShape="1">
          <a:blip r:embed="rId3">
            <a:alphaModFix/>
          </a:blip>
          <a:srcRect/>
          <a:stretch/>
        </p:blipFill>
        <p:spPr>
          <a:xfrm>
            <a:off x="55067" y="0"/>
            <a:ext cx="12136932" cy="1390650"/>
          </a:xfrm>
          <a:prstGeom prst="rect">
            <a:avLst/>
          </a:prstGeom>
          <a:noFill/>
          <a:ln>
            <a:noFill/>
          </a:ln>
        </p:spPr>
      </p:pic>
      <p:sp>
        <p:nvSpPr>
          <p:cNvPr id="51" name="Google Shape;51;p1"/>
          <p:cNvSpPr txBox="1"/>
          <p:nvPr/>
        </p:nvSpPr>
        <p:spPr>
          <a:xfrm>
            <a:off x="3505200" y="2606039"/>
            <a:ext cx="8161655" cy="5835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3200" b="1">
                <a:latin typeface="Times New Roman"/>
                <a:ea typeface="Times New Roman"/>
                <a:cs typeface="Times New Roman"/>
                <a:sym typeface="Times New Roman"/>
              </a:rPr>
              <a:t>ODD SEMESTER 2024-25</a:t>
            </a:r>
            <a:endParaRPr/>
          </a:p>
        </p:txBody>
      </p:sp>
      <p:sp>
        <p:nvSpPr>
          <p:cNvPr id="52" name="Google Shape;52;p1"/>
          <p:cNvSpPr txBox="1"/>
          <p:nvPr/>
        </p:nvSpPr>
        <p:spPr>
          <a:xfrm>
            <a:off x="7467600" y="5715000"/>
            <a:ext cx="3810000" cy="120032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Project Supervisor</a:t>
            </a:r>
            <a:endParaRPr dirty="0"/>
          </a:p>
          <a:p>
            <a:pPr marL="0" lvl="0" indent="0" algn="l" rtl="0">
              <a:spcBef>
                <a:spcPts val="0"/>
              </a:spcBef>
              <a:spcAft>
                <a:spcPts val="0"/>
              </a:spcAft>
              <a:buNone/>
            </a:pPr>
            <a:r>
              <a:rPr lang="en-US" sz="1800" b="1" dirty="0">
                <a:solidFill>
                  <a:srgbClr val="FF0000"/>
                </a:solidFill>
                <a:latin typeface="Times New Roman"/>
                <a:ea typeface="Times New Roman"/>
                <a:cs typeface="Times New Roman"/>
                <a:sym typeface="Times New Roman"/>
              </a:rPr>
              <a:t>Mrs. Arpit Dogra</a:t>
            </a:r>
            <a:endParaRPr sz="1800"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US" sz="1800" dirty="0">
                <a:solidFill>
                  <a:srgbClr val="FF0000"/>
                </a:solidFill>
                <a:latin typeface="Times New Roman"/>
                <a:ea typeface="Times New Roman"/>
                <a:cs typeface="Times New Roman"/>
                <a:sym typeface="Times New Roman"/>
              </a:rPr>
              <a:t>Associate Professor</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2505075" lvl="0" indent="0" algn="l" rtl="0">
              <a:lnSpc>
                <a:spcPct val="100000"/>
              </a:lnSpc>
              <a:spcBef>
                <a:spcPts val="0"/>
              </a:spcBef>
              <a:spcAft>
                <a:spcPts val="0"/>
              </a:spcAft>
              <a:buNone/>
            </a:pPr>
            <a:r>
              <a:rPr lang="en-US"/>
              <a:t>Modules (Contd.)</a:t>
            </a:r>
            <a:endParaRPr/>
          </a:p>
        </p:txBody>
      </p:sp>
      <p:sp>
        <p:nvSpPr>
          <p:cNvPr id="110" name="Google Shape;110;p10"/>
          <p:cNvSpPr txBox="1"/>
          <p:nvPr/>
        </p:nvSpPr>
        <p:spPr>
          <a:xfrm>
            <a:off x="1143000" y="1371600"/>
            <a:ext cx="10270490" cy="507746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Supplementary Modules:</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Admin Module:</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i="1"/>
              <a:t>User Management:</a:t>
            </a:r>
            <a:r>
              <a:rPr lang="en-US" sz="1800"/>
              <a:t> Admins can manage instructors, learners, and courses, along with monitoring platform usage.</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i="1"/>
              <a:t>System</a:t>
            </a:r>
            <a:r>
              <a:rPr lang="en-US" sz="1800" b="1" i="1"/>
              <a:t> </a:t>
            </a:r>
            <a:r>
              <a:rPr lang="en-US" sz="1800" i="1"/>
              <a:t>Management:</a:t>
            </a:r>
            <a:r>
              <a:rPr lang="en-US" sz="1800"/>
              <a:t> Admins oversee backend tasks, performance monitoring, and troubleshooting.</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i="1"/>
              <a:t>Reports</a:t>
            </a:r>
            <a:r>
              <a:rPr lang="en-US" sz="1800" b="1" i="1"/>
              <a:t> </a:t>
            </a:r>
            <a:r>
              <a:rPr lang="en-US" sz="1800" i="1"/>
              <a:t>Generation:</a:t>
            </a:r>
            <a:r>
              <a:rPr lang="en-US" sz="1800"/>
              <a:t> Admins can generate reports on course enrollments, completion rates, and learner engagement.</a:t>
            </a:r>
            <a:endParaRPr/>
          </a:p>
          <a:p>
            <a:pPr marL="0" lvl="0" indent="0" algn="l" rtl="0">
              <a:spcBef>
                <a:spcPts val="0"/>
              </a:spcBef>
              <a:spcAft>
                <a:spcPts val="0"/>
              </a:spcAft>
              <a:buNone/>
            </a:pPr>
            <a:endParaRPr sz="1800" b="1"/>
          </a:p>
          <a:p>
            <a:pPr marL="0" lvl="0" indent="0" algn="l" rtl="0">
              <a:spcBef>
                <a:spcPts val="0"/>
              </a:spcBef>
              <a:spcAft>
                <a:spcPts val="0"/>
              </a:spcAft>
              <a:buNone/>
            </a:pPr>
            <a:r>
              <a:rPr lang="en-US" sz="1800" b="1"/>
              <a:t>Certification Module:</a:t>
            </a:r>
            <a:endParaRPr sz="1800"/>
          </a:p>
          <a:p>
            <a:pPr marL="0" lvl="0" indent="0" algn="l" rtl="0">
              <a:spcBef>
                <a:spcPts val="0"/>
              </a:spcBef>
              <a:spcAft>
                <a:spcPts val="0"/>
              </a:spcAft>
              <a:buNone/>
            </a:pPr>
            <a:r>
              <a:rPr lang="en-US" sz="1800" b="1" i="1"/>
              <a:t>Automated Certificates:</a:t>
            </a:r>
            <a:r>
              <a:rPr lang="en-US" sz="1800"/>
              <a:t> Upon successful completion of courses, learners receive downloadable certificates.</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i="1"/>
              <a:t>Progress Tracking:</a:t>
            </a:r>
            <a:r>
              <a:rPr lang="en-US" sz="1800"/>
              <a:t> Track learner progress and display the percentage of course completed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3316e0c627c_0_10"/>
          <p:cNvSpPr txBox="1">
            <a:spLocks noGrp="1"/>
          </p:cNvSpPr>
          <p:nvPr>
            <p:ph type="title"/>
          </p:nvPr>
        </p:nvSpPr>
        <p:spPr>
          <a:xfrm>
            <a:off x="1498346" y="213931"/>
            <a:ext cx="9195300" cy="693900"/>
          </a:xfrm>
          <a:prstGeom prst="rect">
            <a:avLst/>
          </a:prstGeom>
          <a:noFill/>
          <a:ln>
            <a:noFill/>
          </a:ln>
        </p:spPr>
        <p:txBody>
          <a:bodyPr spcFirstLastPara="1" wrap="square" lIns="0" tIns="16500" rIns="0" bIns="0" anchor="t" anchorCtr="0">
            <a:spAutoFit/>
          </a:bodyPr>
          <a:lstStyle/>
          <a:p>
            <a:pPr marL="2505075" lvl="0" indent="0" algn="l" rtl="0">
              <a:lnSpc>
                <a:spcPct val="100000"/>
              </a:lnSpc>
              <a:spcBef>
                <a:spcPts val="0"/>
              </a:spcBef>
              <a:spcAft>
                <a:spcPts val="0"/>
              </a:spcAft>
              <a:buNone/>
            </a:pPr>
            <a:r>
              <a:rPr lang="en-US"/>
              <a:t>Modules (Contd.)</a:t>
            </a:r>
            <a:endParaRPr/>
          </a:p>
        </p:txBody>
      </p:sp>
      <p:sp>
        <p:nvSpPr>
          <p:cNvPr id="116" name="Google Shape;116;g3316e0c627c_0_10"/>
          <p:cNvSpPr txBox="1"/>
          <p:nvPr/>
        </p:nvSpPr>
        <p:spPr>
          <a:xfrm>
            <a:off x="1143000" y="1371600"/>
            <a:ext cx="10270500" cy="2524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Supplementary Modules:</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Group formation</a:t>
            </a:r>
            <a:endParaRPr sz="1800"/>
          </a:p>
          <a:p>
            <a:pPr marL="0" lvl="0" indent="0" algn="l" rtl="0">
              <a:spcBef>
                <a:spcPts val="0"/>
              </a:spcBef>
              <a:spcAft>
                <a:spcPts val="0"/>
              </a:spcAft>
              <a:buNone/>
            </a:pPr>
            <a:r>
              <a:rPr lang="en-US" sz="1800"/>
              <a:t>This module enables students to create and join collaboration groups for seamless interaction, resource sharing, and academic discussions. Users can form groups based on subjects, projects, or interests, facilitating knowledge exchange and teamwork. Features include group chat, file sharing, role-based permissions, and integration with study resources. The system ensures easy discoverability of groups and enhances peer learning through structured collaboration.</a:t>
            </a:r>
            <a:endParaRPr sz="18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2505075" lvl="0" indent="0" algn="l" rtl="0">
              <a:lnSpc>
                <a:spcPct val="100000"/>
              </a:lnSpc>
              <a:spcBef>
                <a:spcPts val="0"/>
              </a:spcBef>
              <a:spcAft>
                <a:spcPts val="0"/>
              </a:spcAft>
              <a:buNone/>
            </a:pPr>
            <a:r>
              <a:rPr lang="en-US"/>
              <a:t>Modules (Contd.)</a:t>
            </a:r>
            <a:endParaRPr/>
          </a:p>
        </p:txBody>
      </p:sp>
      <p:sp>
        <p:nvSpPr>
          <p:cNvPr id="122" name="Google Shape;122;p11"/>
          <p:cNvSpPr txBox="1"/>
          <p:nvPr/>
        </p:nvSpPr>
        <p:spPr>
          <a:xfrm>
            <a:off x="909320" y="2057400"/>
            <a:ext cx="10373360" cy="341503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Additional Modules</a:t>
            </a:r>
            <a:endParaRPr/>
          </a:p>
          <a:p>
            <a:pPr marL="0" lvl="0" indent="0" algn="l" rtl="0">
              <a:spcBef>
                <a:spcPts val="0"/>
              </a:spcBef>
              <a:spcAft>
                <a:spcPts val="0"/>
              </a:spcAft>
              <a:buNone/>
            </a:pPr>
            <a:endParaRPr sz="1800" b="1"/>
          </a:p>
          <a:p>
            <a:pPr marL="0" lvl="0" indent="0" algn="l" rtl="0">
              <a:spcBef>
                <a:spcPts val="0"/>
              </a:spcBef>
              <a:spcAft>
                <a:spcPts val="0"/>
              </a:spcAft>
              <a:buNone/>
            </a:pPr>
            <a:r>
              <a:rPr lang="en-US" sz="1800" b="1" i="1"/>
              <a:t>Discussion Forum:</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i="1"/>
              <a:t>Peer Interaction:</a:t>
            </a:r>
            <a:r>
              <a:rPr lang="en-US" sz="1800"/>
              <a:t> Learners can ask questions, discuss topics, and collaborate with peers.</a:t>
            </a:r>
            <a:endParaRPr/>
          </a:p>
          <a:p>
            <a:pPr marL="0" lvl="0" indent="0" algn="l" rtl="0">
              <a:spcBef>
                <a:spcPts val="0"/>
              </a:spcBef>
              <a:spcAft>
                <a:spcPts val="0"/>
              </a:spcAft>
              <a:buNone/>
            </a:pPr>
            <a:r>
              <a:rPr lang="en-US" sz="1800" i="1"/>
              <a:t>Instructor Engagement:</a:t>
            </a:r>
            <a:r>
              <a:rPr lang="en-US" sz="1800"/>
              <a:t> Instructors can monitor discussions and provide clarifications.</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Feedback and Review System:</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i="1"/>
              <a:t>Course Ratings</a:t>
            </a:r>
            <a:r>
              <a:rPr lang="en-US" sz="1800"/>
              <a:t>: Learners can rate and review courses, providing feedback to improve the content.</a:t>
            </a:r>
            <a:endParaRPr/>
          </a:p>
          <a:p>
            <a:pPr marL="0" lvl="0" indent="0" algn="l" rtl="0">
              <a:spcBef>
                <a:spcPts val="0"/>
              </a:spcBef>
              <a:spcAft>
                <a:spcPts val="0"/>
              </a:spcAft>
              <a:buNone/>
            </a:pPr>
            <a:r>
              <a:rPr lang="en-US" sz="1800"/>
              <a:t>Instructor Feedback: Instructors receive feedback on teaching effectiveness, helping them improve course delivery.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3316e0c627c_0_0"/>
          <p:cNvSpPr txBox="1">
            <a:spLocks noGrp="1"/>
          </p:cNvSpPr>
          <p:nvPr>
            <p:ph type="title"/>
          </p:nvPr>
        </p:nvSpPr>
        <p:spPr>
          <a:xfrm>
            <a:off x="1498346" y="213931"/>
            <a:ext cx="9195300" cy="693900"/>
          </a:xfrm>
          <a:prstGeom prst="rect">
            <a:avLst/>
          </a:prstGeom>
          <a:noFill/>
          <a:ln>
            <a:noFill/>
          </a:ln>
        </p:spPr>
        <p:txBody>
          <a:bodyPr spcFirstLastPara="1" wrap="square" lIns="0" tIns="16500" rIns="0" bIns="0" anchor="t" anchorCtr="0">
            <a:spAutoFit/>
          </a:bodyPr>
          <a:lstStyle/>
          <a:p>
            <a:pPr marL="2505075" lvl="0" indent="0" algn="l" rtl="0">
              <a:lnSpc>
                <a:spcPct val="100000"/>
              </a:lnSpc>
              <a:spcBef>
                <a:spcPts val="0"/>
              </a:spcBef>
              <a:spcAft>
                <a:spcPts val="0"/>
              </a:spcAft>
              <a:buNone/>
            </a:pPr>
            <a:r>
              <a:rPr lang="en-US"/>
              <a:t>Modules (Contd.)</a:t>
            </a:r>
            <a:endParaRPr/>
          </a:p>
        </p:txBody>
      </p:sp>
      <p:sp>
        <p:nvSpPr>
          <p:cNvPr id="128" name="Google Shape;128;g3316e0c627c_0_0"/>
          <p:cNvSpPr txBox="1"/>
          <p:nvPr/>
        </p:nvSpPr>
        <p:spPr>
          <a:xfrm>
            <a:off x="909320" y="2057400"/>
            <a:ext cx="10373400" cy="48474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Additional Modules</a:t>
            </a:r>
            <a:endParaRPr/>
          </a:p>
          <a:p>
            <a:pPr marL="0" lvl="0" indent="0" algn="l" rtl="0">
              <a:spcBef>
                <a:spcPts val="0"/>
              </a:spcBef>
              <a:spcAft>
                <a:spcPts val="0"/>
              </a:spcAft>
              <a:buNone/>
            </a:pPr>
            <a:endParaRPr sz="1800" b="1"/>
          </a:p>
          <a:p>
            <a:pPr marL="0" lvl="0" indent="0" algn="l" rtl="0">
              <a:lnSpc>
                <a:spcPct val="115000"/>
              </a:lnSpc>
              <a:spcBef>
                <a:spcPts val="1400"/>
              </a:spcBef>
              <a:spcAft>
                <a:spcPts val="0"/>
              </a:spcAft>
              <a:buClr>
                <a:schemeClr val="dk1"/>
              </a:buClr>
              <a:buSzPts val="1100"/>
              <a:buFont typeface="Arial"/>
              <a:buNone/>
            </a:pPr>
            <a:r>
              <a:rPr lang="en-US" sz="1800" b="1">
                <a:solidFill>
                  <a:schemeClr val="dk1"/>
                </a:solidFill>
              </a:rPr>
              <a:t>AI Module</a:t>
            </a:r>
            <a:endParaRPr sz="18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800">
                <a:solidFill>
                  <a:schemeClr val="dk1"/>
                </a:solidFill>
              </a:rPr>
              <a:t>The AI integration enhances the platform by providing text summarization, answering user queries, and generating interview questions. This feature helps students quickly grasp key concepts, clarify doubts, and practice with AI-generated questions, improving their preparation efficiency.</a:t>
            </a:r>
            <a:endParaRPr sz="180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US" sz="1800" b="1">
                <a:solidFill>
                  <a:schemeClr val="dk1"/>
                </a:solidFill>
              </a:rPr>
              <a:t>Quiz Module</a:t>
            </a:r>
            <a:endParaRPr sz="18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800">
                <a:solidFill>
                  <a:schemeClr val="dk1"/>
                </a:solidFill>
              </a:rPr>
              <a:t>The quiz module enables students to generate and attempt quizzes for practice and revision. It supports dynamic question generation, multiple-choice and subjective formats, and performance tracking to help users assess their knowledge and identify improvement areas.</a:t>
            </a:r>
            <a:endParaRPr sz="1800">
              <a:solidFill>
                <a:schemeClr val="dk1"/>
              </a:solidFill>
            </a:endParaRPr>
          </a:p>
          <a:p>
            <a:pPr marL="0" lvl="0" indent="0" algn="l" rtl="0">
              <a:spcBef>
                <a:spcPts val="1200"/>
              </a:spcBef>
              <a:spcAft>
                <a:spcPts val="0"/>
              </a:spcAft>
              <a:buNone/>
            </a:pP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3316e0c627c_0_5"/>
          <p:cNvSpPr txBox="1">
            <a:spLocks noGrp="1"/>
          </p:cNvSpPr>
          <p:nvPr>
            <p:ph type="title"/>
          </p:nvPr>
        </p:nvSpPr>
        <p:spPr>
          <a:xfrm>
            <a:off x="1498346" y="213931"/>
            <a:ext cx="9195300" cy="693900"/>
          </a:xfrm>
          <a:prstGeom prst="rect">
            <a:avLst/>
          </a:prstGeom>
          <a:noFill/>
          <a:ln>
            <a:noFill/>
          </a:ln>
        </p:spPr>
        <p:txBody>
          <a:bodyPr spcFirstLastPara="1" wrap="square" lIns="0" tIns="16500" rIns="0" bIns="0" anchor="t" anchorCtr="0">
            <a:spAutoFit/>
          </a:bodyPr>
          <a:lstStyle/>
          <a:p>
            <a:pPr marL="2505075" lvl="0" indent="0" algn="l" rtl="0">
              <a:lnSpc>
                <a:spcPct val="100000"/>
              </a:lnSpc>
              <a:spcBef>
                <a:spcPts val="0"/>
              </a:spcBef>
              <a:spcAft>
                <a:spcPts val="0"/>
              </a:spcAft>
              <a:buNone/>
            </a:pPr>
            <a:r>
              <a:rPr lang="en-US"/>
              <a:t>Modules (Contd.)</a:t>
            </a:r>
            <a:endParaRPr/>
          </a:p>
        </p:txBody>
      </p:sp>
      <p:sp>
        <p:nvSpPr>
          <p:cNvPr id="134" name="Google Shape;134;g3316e0c627c_0_5"/>
          <p:cNvSpPr txBox="1"/>
          <p:nvPr/>
        </p:nvSpPr>
        <p:spPr>
          <a:xfrm>
            <a:off x="909320" y="2057400"/>
            <a:ext cx="10373400" cy="3140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Additional Modules</a:t>
            </a:r>
            <a:endParaRPr/>
          </a:p>
          <a:p>
            <a:pPr marL="0" lvl="0" indent="0" algn="l" rtl="0">
              <a:spcBef>
                <a:spcPts val="0"/>
              </a:spcBef>
              <a:spcAft>
                <a:spcPts val="0"/>
              </a:spcAft>
              <a:buNone/>
            </a:pPr>
            <a:endParaRPr sz="1800" b="1"/>
          </a:p>
          <a:p>
            <a:pPr marL="0" lvl="0" indent="0" algn="l" rtl="0">
              <a:spcBef>
                <a:spcPts val="0"/>
              </a:spcBef>
              <a:spcAft>
                <a:spcPts val="0"/>
              </a:spcAft>
              <a:buNone/>
            </a:pPr>
            <a:r>
              <a:rPr lang="en-US" sz="1800" b="1"/>
              <a:t>Leaderboard:</a:t>
            </a:r>
            <a:endParaRPr sz="1800" b="1"/>
          </a:p>
          <a:p>
            <a:pPr marL="0" lvl="0" indent="0" algn="l" rtl="0">
              <a:spcBef>
                <a:spcPts val="0"/>
              </a:spcBef>
              <a:spcAft>
                <a:spcPts val="0"/>
              </a:spcAft>
              <a:buNone/>
            </a:pPr>
            <a:endParaRPr sz="1800" b="1"/>
          </a:p>
          <a:p>
            <a:pPr marL="0" lvl="0" indent="0" algn="l" rtl="0">
              <a:spcBef>
                <a:spcPts val="0"/>
              </a:spcBef>
              <a:spcAft>
                <a:spcPts val="0"/>
              </a:spcAft>
              <a:buNone/>
            </a:pPr>
            <a:r>
              <a:rPr lang="en-US" sz="1800"/>
              <a:t>The leaderboard ranks students based on their quiz performance, encouraging healthy competition and motivation. It dynamically updates scores, displays top performers, and provides insights into individual progress. This feature fosters engagement and helps students track their improvement over time.</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2"/>
          <p:cNvSpPr txBox="1">
            <a:spLocks noGrp="1"/>
          </p:cNvSpPr>
          <p:nvPr>
            <p:ph type="title"/>
          </p:nvPr>
        </p:nvSpPr>
        <p:spPr>
          <a:xfrm>
            <a:off x="2742946" y="228536"/>
            <a:ext cx="9195307" cy="693420"/>
          </a:xfrm>
          <a:prstGeom prst="rect">
            <a:avLst/>
          </a:prstGeom>
          <a:noFill/>
          <a:ln>
            <a:noFill/>
          </a:ln>
        </p:spPr>
        <p:txBody>
          <a:bodyPr spcFirstLastPara="1" wrap="square" lIns="0" tIns="16500" rIns="0" bIns="0" anchor="t" anchorCtr="0">
            <a:spAutoFit/>
          </a:bodyPr>
          <a:lstStyle/>
          <a:p>
            <a:pPr marL="1845310" lvl="0" indent="0" algn="l" rtl="0">
              <a:lnSpc>
                <a:spcPct val="100000"/>
              </a:lnSpc>
              <a:spcBef>
                <a:spcPts val="0"/>
              </a:spcBef>
              <a:spcAft>
                <a:spcPts val="0"/>
              </a:spcAft>
              <a:buNone/>
            </a:pPr>
            <a:r>
              <a:rPr lang="en-US"/>
              <a:t>Workflow</a:t>
            </a:r>
            <a:endParaRPr/>
          </a:p>
        </p:txBody>
      </p:sp>
      <p:pic>
        <p:nvPicPr>
          <p:cNvPr id="140" name="Google Shape;140;p12" descr="A diagram of a company&#10;&#10;Description automatically generated"/>
          <p:cNvPicPr preferRelativeResize="0"/>
          <p:nvPr/>
        </p:nvPicPr>
        <p:blipFill rotWithShape="1">
          <a:blip r:embed="rId3">
            <a:alphaModFix/>
          </a:blip>
          <a:srcRect/>
          <a:stretch/>
        </p:blipFill>
        <p:spPr>
          <a:xfrm>
            <a:off x="1752600" y="1427439"/>
            <a:ext cx="7848600" cy="518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3655059" lvl="0" indent="0" algn="l" rtl="0">
              <a:lnSpc>
                <a:spcPct val="100000"/>
              </a:lnSpc>
              <a:spcBef>
                <a:spcPts val="0"/>
              </a:spcBef>
              <a:spcAft>
                <a:spcPts val="0"/>
              </a:spcAft>
              <a:buNone/>
            </a:pPr>
            <a:r>
              <a:rPr lang="en-US"/>
              <a:t>Reports</a:t>
            </a:r>
            <a:endParaRPr/>
          </a:p>
        </p:txBody>
      </p:sp>
      <p:sp>
        <p:nvSpPr>
          <p:cNvPr id="146" name="Google Shape;146;p13"/>
          <p:cNvSpPr txBox="1"/>
          <p:nvPr/>
        </p:nvSpPr>
        <p:spPr>
          <a:xfrm>
            <a:off x="1905000" y="1859339"/>
            <a:ext cx="8915400" cy="3970318"/>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Sample Reports for the Online Learning Platform</a:t>
            </a:r>
            <a:endParaRPr/>
          </a:p>
          <a:p>
            <a:pPr marL="0" lvl="0" indent="0" algn="l" rtl="0">
              <a:spcBef>
                <a:spcPts val="0"/>
              </a:spcBef>
              <a:spcAft>
                <a:spcPts val="0"/>
              </a:spcAft>
              <a:buNone/>
            </a:pPr>
            <a:r>
              <a:rPr lang="en-US" sz="1800" u="sng">
                <a:solidFill>
                  <a:schemeClr val="hlink"/>
                </a:solidFill>
                <a:hlinkClick r:id="rId3"/>
              </a:rPr>
              <a:t>Udemy Course EDA, SQL and modelling 👩‍🏫 (kaggle.com)</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Learner Progress Reports: Detailed view of learner activities, course progress, quiz scores, and assessment results.</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t>Course Completion Reports: Reports on the number of students completing courses, and average time taken.</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t>Instructor Performance Reports: Feedback and ratings for instructors, showing their effectiveness.</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t>Platform Usage Reports: Track platform traffic, popular courses, and peak usage times.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4"/>
          <p:cNvSpPr/>
          <p:nvPr/>
        </p:nvSpPr>
        <p:spPr>
          <a:xfrm>
            <a:off x="0" y="0"/>
            <a:ext cx="12192000" cy="1247775"/>
          </a:xfrm>
          <a:custGeom>
            <a:avLst/>
            <a:gdLst/>
            <a:ahLst/>
            <a:cxnLst/>
            <a:rect l="l" t="t" r="r" b="b"/>
            <a:pathLst>
              <a:path w="12192000" h="1247775" extrusionOk="0">
                <a:moveTo>
                  <a:pt x="12192000" y="0"/>
                </a:moveTo>
                <a:lnTo>
                  <a:pt x="0" y="0"/>
                </a:lnTo>
                <a:lnTo>
                  <a:pt x="0" y="1247775"/>
                </a:lnTo>
                <a:lnTo>
                  <a:pt x="12192000" y="1247775"/>
                </a:lnTo>
                <a:lnTo>
                  <a:pt x="12192000" y="0"/>
                </a:lnTo>
                <a:close/>
              </a:path>
            </a:pathLst>
          </a:custGeom>
          <a:solidFill>
            <a:srgbClr val="F6C5AC"/>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2" name="Google Shape;152;p14"/>
          <p:cNvSpPr txBox="1">
            <a:spLocks noGrp="1"/>
          </p:cNvSpPr>
          <p:nvPr>
            <p:ph type="title"/>
          </p:nvPr>
        </p:nvSpPr>
        <p:spPr>
          <a:xfrm>
            <a:off x="4790440" y="220027"/>
            <a:ext cx="2615565"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a:t>References</a:t>
            </a:r>
            <a:endParaRPr/>
          </a:p>
        </p:txBody>
      </p:sp>
      <p:sp>
        <p:nvSpPr>
          <p:cNvPr id="153" name="Google Shape;153;p14"/>
          <p:cNvSpPr txBox="1"/>
          <p:nvPr/>
        </p:nvSpPr>
        <p:spPr>
          <a:xfrm>
            <a:off x="1828800" y="1828800"/>
            <a:ext cx="9089390" cy="3886200"/>
          </a:xfrm>
          <a:prstGeom prst="rect">
            <a:avLst/>
          </a:prstGeom>
          <a:noFill/>
          <a:ln>
            <a:noFill/>
          </a:ln>
        </p:spPr>
        <p:txBody>
          <a:bodyPr spcFirstLastPara="1" wrap="square" lIns="91425" tIns="45700" rIns="91425" bIns="45700" anchor="t" anchorCtr="0">
            <a:noAutofit/>
          </a:bodyPr>
          <a:lstStyle/>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Node.js Documentation </a:t>
            </a:r>
            <a:r>
              <a:rPr lang="en-US" sz="1800" u="sng">
                <a:solidFill>
                  <a:schemeClr val="hlink"/>
                </a:solidFill>
                <a:hlinkClick r:id="rId3"/>
              </a:rPr>
              <a:t>Node.js — How much JavaScript do you need to know to use Node.js? (nodejs.org)</a:t>
            </a:r>
            <a:endParaRPr sz="1800"/>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React.js Documentation  </a:t>
            </a:r>
            <a:r>
              <a:rPr lang="en-US" sz="1800" u="sng">
                <a:solidFill>
                  <a:schemeClr val="hlink"/>
                </a:solidFill>
                <a:hlinkClick r:id="rId4"/>
              </a:rPr>
              <a:t>React Reference Overview – React</a:t>
            </a:r>
            <a:endParaRPr sz="1800"/>
          </a:p>
          <a:p>
            <a:pPr marL="0" lvl="0" indent="0" algn="l" rtl="0">
              <a:spcBef>
                <a:spcPts val="0"/>
              </a:spcBef>
              <a:spcAft>
                <a:spcPts val="0"/>
              </a:spcAft>
              <a:buNone/>
            </a:pPr>
            <a:endParaRPr sz="1800"/>
          </a:p>
          <a:p>
            <a:pPr marL="285750" lvl="0" indent="-285750" algn="l" rtl="0">
              <a:spcBef>
                <a:spcPts val="0"/>
              </a:spcBef>
              <a:spcAft>
                <a:spcPts val="0"/>
              </a:spcAft>
              <a:buSzPts val="1800"/>
              <a:buFont typeface="Arial"/>
              <a:buChar char="•"/>
            </a:pPr>
            <a:r>
              <a:rPr lang="en-US" sz="1800"/>
              <a:t>Express.js Documentation  expressjs.com/en/guide/routing.html</a:t>
            </a:r>
            <a:endParaRPr sz="1800"/>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Cloudinary Documentation </a:t>
            </a:r>
            <a:r>
              <a:rPr lang="en-US" sz="1800" u="sng">
                <a:solidFill>
                  <a:schemeClr val="hlink"/>
                </a:solidFill>
                <a:hlinkClick r:id="rId5"/>
              </a:rPr>
              <a:t>Cloudinary Image &amp; Video Management - Documentation Home | Cloudinary</a:t>
            </a:r>
            <a:endParaRPr sz="1800"/>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MongoDB Documentation </a:t>
            </a:r>
            <a:r>
              <a:rPr lang="en-US" sz="1800" u="sng">
                <a:solidFill>
                  <a:schemeClr val="hlink"/>
                </a:solidFill>
                <a:hlinkClick r:id="rId6"/>
              </a:rPr>
              <a:t>MongoDB Documentation</a:t>
            </a:r>
            <a:endParaRPr sz="1800"/>
          </a:p>
          <a:p>
            <a:pPr marL="285750" lvl="0" indent="-171450" algn="l" rtl="0">
              <a:spcBef>
                <a:spcPts val="0"/>
              </a:spcBef>
              <a:spcAft>
                <a:spcPts val="0"/>
              </a:spcAft>
              <a:buSzPts val="1800"/>
              <a:buFont typeface="Arial"/>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6"/>
        <p:cNvGrpSpPr/>
        <p:nvPr/>
      </p:nvGrpSpPr>
      <p:grpSpPr>
        <a:xfrm>
          <a:off x="0" y="0"/>
          <a:ext cx="0" cy="0"/>
          <a:chOff x="0" y="0"/>
          <a:chExt cx="0" cy="0"/>
        </a:xfrm>
      </p:grpSpPr>
      <p:sp>
        <p:nvSpPr>
          <p:cNvPr id="57" name="Google Shape;57;p2"/>
          <p:cNvSpPr/>
          <p:nvPr/>
        </p:nvSpPr>
        <p:spPr>
          <a:xfrm>
            <a:off x="0" y="0"/>
            <a:ext cx="12192000" cy="1266825"/>
          </a:xfrm>
          <a:custGeom>
            <a:avLst/>
            <a:gdLst/>
            <a:ahLst/>
            <a:cxnLst/>
            <a:rect l="l" t="t" r="r" b="b"/>
            <a:pathLst>
              <a:path w="12192000" h="1266825" extrusionOk="0">
                <a:moveTo>
                  <a:pt x="12192000" y="0"/>
                </a:moveTo>
                <a:lnTo>
                  <a:pt x="0" y="0"/>
                </a:lnTo>
                <a:lnTo>
                  <a:pt x="0" y="1266825"/>
                </a:lnTo>
                <a:lnTo>
                  <a:pt x="12192000" y="1266825"/>
                </a:lnTo>
                <a:lnTo>
                  <a:pt x="12192000" y="0"/>
                </a:lnTo>
                <a:close/>
              </a:path>
            </a:pathLst>
          </a:custGeom>
          <a:solidFill>
            <a:srgbClr val="F6C5AC"/>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8" name="Google Shape;58;p2"/>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3639184" lvl="0" indent="0" algn="l" rtl="0">
              <a:lnSpc>
                <a:spcPct val="100000"/>
              </a:lnSpc>
              <a:spcBef>
                <a:spcPts val="0"/>
              </a:spcBef>
              <a:spcAft>
                <a:spcPts val="0"/>
              </a:spcAft>
              <a:buNone/>
            </a:pPr>
            <a:r>
              <a:rPr lang="en-US"/>
              <a:t>Content</a:t>
            </a:r>
            <a:endParaRPr/>
          </a:p>
        </p:txBody>
      </p:sp>
      <p:sp>
        <p:nvSpPr>
          <p:cNvPr id="59" name="Google Shape;59;p2"/>
          <p:cNvSpPr txBox="1">
            <a:spLocks noGrp="1"/>
          </p:cNvSpPr>
          <p:nvPr>
            <p:ph type="body" idx="1"/>
          </p:nvPr>
        </p:nvSpPr>
        <p:spPr>
          <a:xfrm>
            <a:off x="917575" y="1714690"/>
            <a:ext cx="10339070" cy="4272580"/>
          </a:xfrm>
          <a:prstGeom prst="rect">
            <a:avLst/>
          </a:prstGeom>
          <a:noFill/>
          <a:ln>
            <a:noFill/>
          </a:ln>
        </p:spPr>
        <p:txBody>
          <a:bodyPr spcFirstLastPara="1" wrap="square" lIns="0" tIns="95875" rIns="0" bIns="0" anchor="t" anchorCtr="0">
            <a:spAutoFit/>
          </a:bodyPr>
          <a:lstStyle/>
          <a:p>
            <a:pPr marL="241300" lvl="0" indent="-228600" algn="l" rtl="0">
              <a:lnSpc>
                <a:spcPct val="100000"/>
              </a:lnSpc>
              <a:spcBef>
                <a:spcPts val="0"/>
              </a:spcBef>
              <a:spcAft>
                <a:spcPts val="0"/>
              </a:spcAft>
              <a:buClr>
                <a:schemeClr val="dk1"/>
              </a:buClr>
              <a:buSzPts val="1700"/>
              <a:buFont typeface="Noto Sans Symbols"/>
              <a:buChar char="⮚"/>
            </a:pPr>
            <a:r>
              <a:rPr lang="en-US"/>
              <a:t>Introduction</a:t>
            </a:r>
            <a:endParaRPr/>
          </a:p>
          <a:p>
            <a:pPr marL="241300" lvl="0" indent="-228600" algn="l" rtl="0">
              <a:lnSpc>
                <a:spcPct val="100000"/>
              </a:lnSpc>
              <a:spcBef>
                <a:spcPts val="660"/>
              </a:spcBef>
              <a:spcAft>
                <a:spcPts val="0"/>
              </a:spcAft>
              <a:buClr>
                <a:schemeClr val="dk1"/>
              </a:buClr>
              <a:buSzPts val="1700"/>
              <a:buFont typeface="Noto Sans Symbols"/>
              <a:buChar char="⮚"/>
            </a:pPr>
            <a:r>
              <a:rPr lang="en-US"/>
              <a:t>Literature Review </a:t>
            </a:r>
            <a:endParaRPr/>
          </a:p>
          <a:p>
            <a:pPr marL="241300" lvl="0" indent="-228600" algn="l" rtl="0">
              <a:lnSpc>
                <a:spcPct val="100000"/>
              </a:lnSpc>
              <a:spcBef>
                <a:spcPts val="590"/>
              </a:spcBef>
              <a:spcAft>
                <a:spcPts val="0"/>
              </a:spcAft>
              <a:buClr>
                <a:schemeClr val="dk1"/>
              </a:buClr>
              <a:buSzPts val="1700"/>
              <a:buFont typeface="Noto Sans Symbols"/>
              <a:buChar char="⮚"/>
            </a:pPr>
            <a:r>
              <a:rPr lang="en-US"/>
              <a:t>Objective of the Project </a:t>
            </a:r>
            <a:endParaRPr/>
          </a:p>
          <a:p>
            <a:pPr marL="241300" lvl="0" indent="-228600" algn="l" rtl="0">
              <a:lnSpc>
                <a:spcPct val="100000"/>
              </a:lnSpc>
              <a:spcBef>
                <a:spcPts val="590"/>
              </a:spcBef>
              <a:spcAft>
                <a:spcPts val="0"/>
              </a:spcAft>
              <a:buClr>
                <a:schemeClr val="dk1"/>
              </a:buClr>
              <a:buSzPts val="1700"/>
              <a:buFont typeface="Noto Sans Symbols"/>
              <a:buChar char="⮚"/>
            </a:pPr>
            <a:r>
              <a:rPr lang="en-US"/>
              <a:t>Technology</a:t>
            </a:r>
            <a:endParaRPr/>
          </a:p>
          <a:p>
            <a:pPr marL="355600" lvl="0" indent="-342900" algn="l" rtl="0">
              <a:lnSpc>
                <a:spcPct val="106470"/>
              </a:lnSpc>
              <a:spcBef>
                <a:spcPts val="590"/>
              </a:spcBef>
              <a:spcAft>
                <a:spcPts val="0"/>
              </a:spcAft>
              <a:buClr>
                <a:schemeClr val="dk1"/>
              </a:buClr>
              <a:buSzPts val="1700"/>
              <a:buFont typeface="Noto Sans Symbols"/>
              <a:buChar char="∙"/>
            </a:pPr>
            <a:r>
              <a:rPr lang="en-US"/>
              <a:t>Hardware Requirements (Development Environment, Server requirement (if required), Client requirement (if</a:t>
            </a:r>
            <a:endParaRPr/>
          </a:p>
          <a:p>
            <a:pPr marL="355600" lvl="0" indent="0" algn="l" rtl="0">
              <a:lnSpc>
                <a:spcPct val="106470"/>
              </a:lnSpc>
              <a:spcBef>
                <a:spcPts val="0"/>
              </a:spcBef>
              <a:spcAft>
                <a:spcPts val="0"/>
              </a:spcAft>
              <a:buNone/>
            </a:pPr>
            <a:r>
              <a:rPr lang="en-US"/>
              <a:t>required).</a:t>
            </a:r>
            <a:endParaRPr/>
          </a:p>
          <a:p>
            <a:pPr marL="355600" marR="5080" lvl="0" indent="-343535" algn="l" rtl="0">
              <a:lnSpc>
                <a:spcPct val="77000"/>
              </a:lnSpc>
              <a:spcBef>
                <a:spcPts val="1125"/>
              </a:spcBef>
              <a:spcAft>
                <a:spcPts val="0"/>
              </a:spcAft>
              <a:buClr>
                <a:schemeClr val="dk1"/>
              </a:buClr>
              <a:buSzPts val="1700"/>
              <a:buFont typeface="Noto Sans Symbols"/>
              <a:buChar char="∙"/>
            </a:pPr>
            <a:r>
              <a:rPr lang="en-US"/>
              <a:t>Software Requirements (Language and Platforms like Frameworks, VS code, Android Studio and Jupyter notebook etc. )</a:t>
            </a:r>
            <a:endParaRPr/>
          </a:p>
          <a:p>
            <a:pPr marL="0" lvl="0" indent="0" algn="l" rtl="0">
              <a:lnSpc>
                <a:spcPct val="100000"/>
              </a:lnSpc>
              <a:spcBef>
                <a:spcPts val="280"/>
              </a:spcBef>
              <a:spcAft>
                <a:spcPts val="0"/>
              </a:spcAft>
              <a:buNone/>
            </a:pPr>
            <a:endParaRPr/>
          </a:p>
          <a:p>
            <a:pPr marL="241300" lvl="0" indent="-228600" algn="l" rtl="0">
              <a:lnSpc>
                <a:spcPct val="100000"/>
              </a:lnSpc>
              <a:spcBef>
                <a:spcPts val="5"/>
              </a:spcBef>
              <a:spcAft>
                <a:spcPts val="0"/>
              </a:spcAft>
              <a:buClr>
                <a:schemeClr val="dk1"/>
              </a:buClr>
              <a:buSzPts val="1700"/>
              <a:buFont typeface="Noto Sans Symbols"/>
              <a:buChar char="⮚"/>
            </a:pPr>
            <a:r>
              <a:rPr lang="en-US"/>
              <a:t>Modules </a:t>
            </a:r>
            <a:endParaRPr/>
          </a:p>
          <a:p>
            <a:pPr marL="241300" lvl="0" indent="-228600" algn="l" rtl="0">
              <a:lnSpc>
                <a:spcPct val="100000"/>
              </a:lnSpc>
              <a:spcBef>
                <a:spcPts val="590"/>
              </a:spcBef>
              <a:spcAft>
                <a:spcPts val="0"/>
              </a:spcAft>
              <a:buClr>
                <a:schemeClr val="dk1"/>
              </a:buClr>
              <a:buSzPts val="1700"/>
              <a:buFont typeface="Noto Sans Symbols"/>
              <a:buChar char="⮚"/>
            </a:pPr>
            <a:r>
              <a:rPr lang="en-US"/>
              <a:t>Workflow </a:t>
            </a:r>
            <a:endParaRPr/>
          </a:p>
          <a:p>
            <a:pPr marL="241300" marR="318135" lvl="0" indent="-229234" algn="l" rtl="0">
              <a:lnSpc>
                <a:spcPct val="97058"/>
              </a:lnSpc>
              <a:spcBef>
                <a:spcPts val="965"/>
              </a:spcBef>
              <a:spcAft>
                <a:spcPts val="0"/>
              </a:spcAft>
              <a:buClr>
                <a:schemeClr val="dk1"/>
              </a:buClr>
              <a:buSzPts val="1700"/>
              <a:buFont typeface="Noto Sans Symbols"/>
              <a:buChar char="⮚"/>
            </a:pPr>
            <a:r>
              <a:rPr lang="en-US"/>
              <a:t>Reports (For Example: Project : Student Monitoring System, so reports like: Student Marks, Subjects, companies visit, and student appears in placement etc.)</a:t>
            </a:r>
            <a:endParaRPr/>
          </a:p>
          <a:p>
            <a:pPr marL="241300" lvl="0" indent="-228600" algn="l" rtl="0">
              <a:lnSpc>
                <a:spcPct val="100000"/>
              </a:lnSpc>
              <a:spcBef>
                <a:spcPts val="605"/>
              </a:spcBef>
              <a:spcAft>
                <a:spcPts val="0"/>
              </a:spcAft>
              <a:buClr>
                <a:schemeClr val="dk1"/>
              </a:buClr>
              <a:buSzPts val="1700"/>
              <a:buFont typeface="Noto Sans Symbols"/>
              <a:buChar char="⮚"/>
            </a:pPr>
            <a:r>
              <a:rPr lang="en-US"/>
              <a:t>References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3"/>
          <p:cNvSpPr/>
          <p:nvPr/>
        </p:nvSpPr>
        <p:spPr>
          <a:xfrm>
            <a:off x="0" y="0"/>
            <a:ext cx="12192000" cy="1228725"/>
          </a:xfrm>
          <a:custGeom>
            <a:avLst/>
            <a:gdLst/>
            <a:ahLst/>
            <a:cxnLst/>
            <a:rect l="l" t="t" r="r" b="b"/>
            <a:pathLst>
              <a:path w="12192000" h="1228725" extrusionOk="0">
                <a:moveTo>
                  <a:pt x="12192000" y="0"/>
                </a:moveTo>
                <a:lnTo>
                  <a:pt x="0" y="0"/>
                </a:lnTo>
                <a:lnTo>
                  <a:pt x="0" y="1228725"/>
                </a:lnTo>
                <a:lnTo>
                  <a:pt x="12192000" y="1228725"/>
                </a:lnTo>
                <a:lnTo>
                  <a:pt x="12192000" y="0"/>
                </a:lnTo>
                <a:close/>
              </a:path>
            </a:pathLst>
          </a:custGeom>
          <a:solidFill>
            <a:srgbClr val="F6C5AC"/>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5" name="Google Shape;65;p3"/>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3084830" lvl="0" indent="0" algn="l" rtl="0">
              <a:lnSpc>
                <a:spcPct val="100000"/>
              </a:lnSpc>
              <a:spcBef>
                <a:spcPts val="0"/>
              </a:spcBef>
              <a:spcAft>
                <a:spcPts val="0"/>
              </a:spcAft>
              <a:buNone/>
            </a:pPr>
            <a:r>
              <a:rPr lang="en-US"/>
              <a:t>Introduction</a:t>
            </a:r>
            <a:endParaRPr/>
          </a:p>
        </p:txBody>
      </p:sp>
      <p:sp>
        <p:nvSpPr>
          <p:cNvPr id="66" name="Google Shape;66;p3"/>
          <p:cNvSpPr txBox="1"/>
          <p:nvPr/>
        </p:nvSpPr>
        <p:spPr>
          <a:xfrm>
            <a:off x="1031240" y="1838325"/>
            <a:ext cx="10170160" cy="40982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1"/>
              <a:t>Online Learning Platform for Accessible and Flexible Education</a:t>
            </a:r>
            <a:endParaRPr/>
          </a:p>
          <a:p>
            <a:pPr marL="0" lvl="0" indent="0" algn="l" rtl="0">
              <a:spcBef>
                <a:spcPts val="0"/>
              </a:spcBef>
              <a:spcAft>
                <a:spcPts val="0"/>
              </a:spcAft>
              <a:buNone/>
            </a:pPr>
            <a:endParaRPr sz="1800"/>
          </a:p>
          <a:p>
            <a:pPr marL="0" lvl="0" indent="0" algn="l" rtl="0">
              <a:spcBef>
                <a:spcPts val="0"/>
              </a:spcBef>
              <a:spcAft>
                <a:spcPts val="0"/>
              </a:spcAft>
              <a:buNone/>
            </a:pPr>
            <a:endParaRPr sz="1800"/>
          </a:p>
          <a:p>
            <a:pPr marL="285750" lvl="0" indent="-285750" algn="l" rtl="0">
              <a:spcBef>
                <a:spcPts val="0"/>
              </a:spcBef>
              <a:spcAft>
                <a:spcPts val="0"/>
              </a:spcAft>
              <a:buSzPts val="1800"/>
              <a:buFont typeface="Arial"/>
              <a:buChar char="•"/>
            </a:pPr>
            <a:r>
              <a:rPr lang="en-US" sz="1800"/>
              <a:t>This project aims to develop an online learning platform offering diverse courses across multiple fields.</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The platform provides tools for instructors to create interactive content (videos, quizzes, etc.) and for learners to engage with the material flexibly.</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The main goal is to make quality education accessible and adaptable to all learners, regardless of their geographical location or personal schedules.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2426335" lvl="0" indent="0" algn="l" rtl="0">
              <a:lnSpc>
                <a:spcPct val="100000"/>
              </a:lnSpc>
              <a:spcBef>
                <a:spcPts val="0"/>
              </a:spcBef>
              <a:spcAft>
                <a:spcPts val="0"/>
              </a:spcAft>
              <a:buNone/>
            </a:pPr>
            <a:r>
              <a:rPr lang="en-US"/>
              <a:t>Literature Review</a:t>
            </a:r>
            <a:endParaRPr/>
          </a:p>
        </p:txBody>
      </p:sp>
      <p:sp>
        <p:nvSpPr>
          <p:cNvPr id="72" name="Google Shape;72;p4"/>
          <p:cNvSpPr txBox="1"/>
          <p:nvPr/>
        </p:nvSpPr>
        <p:spPr>
          <a:xfrm>
            <a:off x="1676400" y="1676400"/>
            <a:ext cx="9272905" cy="369331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Online Learning Platforms: A Review of Literature</a:t>
            </a:r>
            <a:endParaRPr/>
          </a:p>
          <a:p>
            <a:pPr marL="0" lvl="0" indent="0" algn="l" rtl="0">
              <a:spcBef>
                <a:spcPts val="0"/>
              </a:spcBef>
              <a:spcAft>
                <a:spcPts val="0"/>
              </a:spcAft>
              <a:buNone/>
            </a:pPr>
            <a:endParaRPr sz="1800"/>
          </a:p>
          <a:p>
            <a:pPr marL="285750" lvl="0" indent="-285750" algn="l" rtl="0">
              <a:spcBef>
                <a:spcPts val="0"/>
              </a:spcBef>
              <a:spcAft>
                <a:spcPts val="0"/>
              </a:spcAft>
              <a:buSzPts val="1800"/>
              <a:buFont typeface="Arial"/>
              <a:buChar char="•"/>
            </a:pPr>
            <a:r>
              <a:rPr lang="en-US" sz="1800"/>
              <a:t>Global Reach: Online platforms eliminate geographic barriers, allowing access to education from anywhere</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Flexibility: Online education provides time flexibility, making it ideal for working professionals and remote learners</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Scalability: Platforms can easily scale to accommodate increasing numbers of learners with minimal infrastructure</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Cost-Effectiveness: Lower operational costs for both learners and institutions as compared to traditional classrooms.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5"/>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1355090" lvl="0" indent="0" algn="l" rtl="0">
              <a:lnSpc>
                <a:spcPct val="100000"/>
              </a:lnSpc>
              <a:spcBef>
                <a:spcPts val="0"/>
              </a:spcBef>
              <a:spcAft>
                <a:spcPts val="0"/>
              </a:spcAft>
              <a:buNone/>
            </a:pPr>
            <a:r>
              <a:rPr lang="en-US"/>
              <a:t>Literature Review (Contd.)</a:t>
            </a:r>
            <a:endParaRPr/>
          </a:p>
        </p:txBody>
      </p:sp>
      <p:sp>
        <p:nvSpPr>
          <p:cNvPr id="78" name="Google Shape;78;p5"/>
          <p:cNvSpPr txBox="1"/>
          <p:nvPr/>
        </p:nvSpPr>
        <p:spPr>
          <a:xfrm>
            <a:off x="1789430" y="1447800"/>
            <a:ext cx="8984615" cy="3970318"/>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 Key Factors in Effective E-Learning</a:t>
            </a:r>
            <a:endParaRPr/>
          </a:p>
          <a:p>
            <a:pPr marL="0" lvl="0" indent="0" algn="l" rtl="0">
              <a:spcBef>
                <a:spcPts val="0"/>
              </a:spcBef>
              <a:spcAft>
                <a:spcPts val="0"/>
              </a:spcAft>
              <a:buNone/>
            </a:pPr>
            <a:endParaRPr sz="1800"/>
          </a:p>
          <a:p>
            <a:pPr marL="0" lvl="0" indent="0" algn="l" rtl="0">
              <a:spcBef>
                <a:spcPts val="0"/>
              </a:spcBef>
              <a:spcAft>
                <a:spcPts val="0"/>
              </a:spcAft>
              <a:buNone/>
            </a:pPr>
            <a:endParaRPr sz="1800"/>
          </a:p>
          <a:p>
            <a:pPr marL="285750" lvl="0" indent="-285750" algn="l" rtl="0">
              <a:spcBef>
                <a:spcPts val="0"/>
              </a:spcBef>
              <a:spcAft>
                <a:spcPts val="0"/>
              </a:spcAft>
              <a:buSzPts val="1800"/>
              <a:buFont typeface="Arial"/>
              <a:buChar char="•"/>
            </a:pPr>
            <a:r>
              <a:rPr lang="en-US" sz="1800"/>
              <a:t>Interactivity: Engaging learners through quizzes, live sessions, and forums enhances understanding and retention</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Learner Autonomy: Self-paced courses improve learner satisfaction and completion rates, particularly for adult learners</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Completion Rates: Studies show that learners who receive certificates upon completion are more likely to finish their courses</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a:t>Social Learning: Peer discussions and collaborative projects foster a sense of community, improving motivation and learning outcomes.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6"/>
          <p:cNvSpPr/>
          <p:nvPr/>
        </p:nvSpPr>
        <p:spPr>
          <a:xfrm>
            <a:off x="0" y="0"/>
            <a:ext cx="12192000" cy="1247775"/>
          </a:xfrm>
          <a:custGeom>
            <a:avLst/>
            <a:gdLst/>
            <a:ahLst/>
            <a:cxnLst/>
            <a:rect l="l" t="t" r="r" b="b"/>
            <a:pathLst>
              <a:path w="12192000" h="1247775" extrusionOk="0">
                <a:moveTo>
                  <a:pt x="12192000" y="0"/>
                </a:moveTo>
                <a:lnTo>
                  <a:pt x="0" y="0"/>
                </a:lnTo>
                <a:lnTo>
                  <a:pt x="0" y="1247775"/>
                </a:lnTo>
                <a:lnTo>
                  <a:pt x="12192000" y="1247775"/>
                </a:lnTo>
                <a:lnTo>
                  <a:pt x="12192000" y="0"/>
                </a:lnTo>
                <a:close/>
              </a:path>
            </a:pathLst>
          </a:custGeom>
          <a:solidFill>
            <a:srgbClr val="F6C5AC"/>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4" name="Google Shape;84;p6"/>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1774825" lvl="0" indent="0" algn="l" rtl="0">
              <a:lnSpc>
                <a:spcPct val="100000"/>
              </a:lnSpc>
              <a:spcBef>
                <a:spcPts val="0"/>
              </a:spcBef>
              <a:spcAft>
                <a:spcPts val="0"/>
              </a:spcAft>
              <a:buNone/>
            </a:pPr>
            <a:r>
              <a:rPr lang="en-US"/>
              <a:t>Objective of the Project</a:t>
            </a:r>
            <a:endParaRPr/>
          </a:p>
        </p:txBody>
      </p:sp>
      <p:sp>
        <p:nvSpPr>
          <p:cNvPr id="85" name="Google Shape;85;p6"/>
          <p:cNvSpPr txBox="1"/>
          <p:nvPr/>
        </p:nvSpPr>
        <p:spPr>
          <a:xfrm>
            <a:off x="1498600" y="1443990"/>
            <a:ext cx="8441055" cy="452310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Key Objectives of the Online Learning Platform</a:t>
            </a:r>
            <a:endParaRPr/>
          </a:p>
          <a:p>
            <a:pPr marL="0" lvl="0" indent="0" algn="l" rtl="0">
              <a:spcBef>
                <a:spcPts val="0"/>
              </a:spcBef>
              <a:spcAft>
                <a:spcPts val="0"/>
              </a:spcAft>
              <a:buNone/>
            </a:pPr>
            <a:endParaRPr sz="1800"/>
          </a:p>
          <a:p>
            <a:pPr marL="285750" lvl="0" indent="-285750" algn="l" rtl="0">
              <a:spcBef>
                <a:spcPts val="0"/>
              </a:spcBef>
              <a:spcAft>
                <a:spcPts val="0"/>
              </a:spcAft>
              <a:buSzPts val="1800"/>
              <a:buFont typeface="Arial"/>
              <a:buChar char="•"/>
            </a:pPr>
            <a:r>
              <a:rPr lang="en-US" sz="1800" b="1"/>
              <a:t>Course Diversity:</a:t>
            </a:r>
            <a:r>
              <a:rPr lang="en-US" sz="1800"/>
              <a:t> Provide courses covering various fields including technology, humanities, business, and arts.</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b="1"/>
              <a:t>Interactive Content:</a:t>
            </a:r>
            <a:r>
              <a:rPr lang="en-US" sz="1800"/>
              <a:t> Equip instructors with tools to create multimedia-rich, engaging content such as videos, quizzes, and assignments.</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b="1"/>
              <a:t>Learner Flexibility:</a:t>
            </a:r>
            <a:r>
              <a:rPr lang="en-US" sz="1800"/>
              <a:t> Offer self-paced courses that allow learners to study anytime, anywhere.</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b="1"/>
              <a:t>Certification:</a:t>
            </a:r>
            <a:r>
              <a:rPr lang="en-US" sz="1800"/>
              <a:t> Issue completion certificates to help learners validate their achievements.</a:t>
            </a:r>
            <a:endParaRPr/>
          </a:p>
          <a:p>
            <a:pPr marL="285750" lvl="0" indent="-171450" algn="l" rtl="0">
              <a:spcBef>
                <a:spcPts val="0"/>
              </a:spcBef>
              <a:spcAft>
                <a:spcPts val="0"/>
              </a:spcAft>
              <a:buSzPts val="1800"/>
              <a:buFont typeface="Arial"/>
              <a:buNone/>
            </a:pPr>
            <a:endParaRPr sz="1800"/>
          </a:p>
          <a:p>
            <a:pPr marL="285750" lvl="0" indent="-285750" algn="l" rtl="0">
              <a:spcBef>
                <a:spcPts val="0"/>
              </a:spcBef>
              <a:spcAft>
                <a:spcPts val="0"/>
              </a:spcAft>
              <a:buSzPts val="1800"/>
              <a:buFont typeface="Arial"/>
              <a:buChar char="•"/>
            </a:pPr>
            <a:r>
              <a:rPr lang="en-US" sz="1800" b="1"/>
              <a:t>Scalability:</a:t>
            </a:r>
            <a:r>
              <a:rPr lang="en-US" sz="1800"/>
              <a:t> Design the platform to support an increasing number of courses and learners as demand grows.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25400" lvl="0" indent="0" algn="l" rtl="0">
              <a:lnSpc>
                <a:spcPct val="100000"/>
              </a:lnSpc>
              <a:spcBef>
                <a:spcPts val="0"/>
              </a:spcBef>
              <a:spcAft>
                <a:spcPts val="0"/>
              </a:spcAft>
              <a:buNone/>
            </a:pPr>
            <a:r>
              <a:rPr lang="en-US"/>
              <a:t>Technology (Hardware Requirements)</a:t>
            </a:r>
            <a:endParaRPr/>
          </a:p>
        </p:txBody>
      </p:sp>
      <p:sp>
        <p:nvSpPr>
          <p:cNvPr id="91" name="Google Shape;91;p7"/>
          <p:cNvSpPr txBox="1"/>
          <p:nvPr/>
        </p:nvSpPr>
        <p:spPr>
          <a:xfrm>
            <a:off x="1219200" y="2133600"/>
            <a:ext cx="9893935" cy="313932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Development Environment: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Minimum</a:t>
            </a:r>
            <a:r>
              <a:rPr lang="en-US" sz="1800"/>
              <a:t>: Intel i3 Processor, 8GB RAM</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t>Cloud-based infrastructure (</a:t>
            </a:r>
            <a:r>
              <a:rPr lang="en-US" sz="1800" b="1"/>
              <a:t>AWS</a:t>
            </a:r>
            <a:r>
              <a:rPr lang="en-US" sz="1800"/>
              <a:t>) for scalability and high availability.</a:t>
            </a:r>
            <a:endParaRPr/>
          </a:p>
          <a:p>
            <a:pPr marL="0" lvl="0" indent="0" algn="l" rtl="0">
              <a:spcBef>
                <a:spcPts val="0"/>
              </a:spcBef>
              <a:spcAft>
                <a:spcPts val="0"/>
              </a:spcAft>
              <a:buNone/>
            </a:pPr>
            <a:r>
              <a:rPr lang="en-US" sz="1800"/>
              <a:t>Must support multiple concurrent users, with load balancing to ensure smooth performance.</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Client Requirement (if applicable):</a:t>
            </a:r>
            <a:endParaRPr/>
          </a:p>
          <a:p>
            <a:pPr marL="0" lvl="0" indent="0" algn="l" rtl="0">
              <a:spcBef>
                <a:spcPts val="0"/>
              </a:spcBef>
              <a:spcAft>
                <a:spcPts val="0"/>
              </a:spcAft>
              <a:buNone/>
            </a:pPr>
            <a:endParaRPr sz="1800"/>
          </a:p>
          <a:p>
            <a:pPr marL="285750" lvl="0" indent="-285750" algn="l" rtl="0">
              <a:spcBef>
                <a:spcPts val="0"/>
              </a:spcBef>
              <a:spcAft>
                <a:spcPts val="0"/>
              </a:spcAft>
              <a:buSzPts val="1800"/>
              <a:buFont typeface="Arial"/>
              <a:buChar char="•"/>
            </a:pPr>
            <a:r>
              <a:rPr lang="en-US" sz="1800"/>
              <a:t>Any laptop/PC or mobile device with internet access.</a:t>
            </a:r>
            <a:endParaRPr/>
          </a:p>
          <a:p>
            <a:pPr marL="285750" lvl="0" indent="-285750" algn="l" rtl="0">
              <a:spcBef>
                <a:spcPts val="0"/>
              </a:spcBef>
              <a:spcAft>
                <a:spcPts val="0"/>
              </a:spcAft>
              <a:buSzPts val="1800"/>
              <a:buFont typeface="Arial"/>
              <a:buChar char="•"/>
            </a:pPr>
            <a:r>
              <a:rPr lang="en-US" sz="1800"/>
              <a:t>Platform optimized for mobile and desktop browsers for seamless use on different devices.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181610" lvl="0" indent="0" algn="l" rtl="0">
              <a:lnSpc>
                <a:spcPct val="100000"/>
              </a:lnSpc>
              <a:spcBef>
                <a:spcPts val="0"/>
              </a:spcBef>
              <a:spcAft>
                <a:spcPts val="0"/>
              </a:spcAft>
              <a:buNone/>
            </a:pPr>
            <a:r>
              <a:rPr lang="en-US"/>
              <a:t>Technology (Software Requirements)</a:t>
            </a:r>
            <a:endParaRPr/>
          </a:p>
        </p:txBody>
      </p:sp>
      <p:sp>
        <p:nvSpPr>
          <p:cNvPr id="97" name="Google Shape;97;p8"/>
          <p:cNvSpPr txBox="1"/>
          <p:nvPr/>
        </p:nvSpPr>
        <p:spPr>
          <a:xfrm>
            <a:off x="914400" y="1371600"/>
            <a:ext cx="10000615" cy="505904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1"/>
              <a:t>Languages &amp; Frameworks:</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Frontend</a:t>
            </a:r>
            <a:r>
              <a:rPr lang="en-US" sz="1800"/>
              <a:t>: HTML5, CSS3, JavaScript (React) for dynamic and responsive interfaces.</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Backend</a:t>
            </a:r>
            <a:r>
              <a:rPr lang="en-US" sz="1800"/>
              <a:t>: Node.js, Express and Cloudinary for managing user data, course content, and authentication(Using JWT), Postman for API Testing.</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Platforms &amp; IDEs:</a:t>
            </a:r>
            <a:endParaRPr sz="1800"/>
          </a:p>
          <a:p>
            <a:pPr marL="0" lvl="0" indent="0" algn="l" rtl="0">
              <a:spcBef>
                <a:spcPts val="0"/>
              </a:spcBef>
              <a:spcAft>
                <a:spcPts val="0"/>
              </a:spcAft>
              <a:buNone/>
            </a:pPr>
            <a:r>
              <a:rPr lang="en-US" sz="1800"/>
              <a:t>VS Code: Primary code editor for development.</a:t>
            </a:r>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Database</a:t>
            </a:r>
            <a:r>
              <a:rPr lang="en-US" sz="1800"/>
              <a:t>:</a:t>
            </a:r>
            <a:endParaRPr/>
          </a:p>
          <a:p>
            <a:pPr marL="0" lvl="0" indent="0" algn="l" rtl="0">
              <a:spcBef>
                <a:spcPts val="0"/>
              </a:spcBef>
              <a:spcAft>
                <a:spcPts val="0"/>
              </a:spcAft>
              <a:buNone/>
            </a:pPr>
            <a:r>
              <a:rPr lang="en-US" sz="1800"/>
              <a:t>MongoDB for handling user data, course enrollments, and assessments.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p9"/>
          <p:cNvSpPr/>
          <p:nvPr/>
        </p:nvSpPr>
        <p:spPr>
          <a:xfrm>
            <a:off x="0" y="0"/>
            <a:ext cx="12192000" cy="1228725"/>
          </a:xfrm>
          <a:custGeom>
            <a:avLst/>
            <a:gdLst/>
            <a:ahLst/>
            <a:cxnLst/>
            <a:rect l="l" t="t" r="r" b="b"/>
            <a:pathLst>
              <a:path w="12192000" h="1228725" extrusionOk="0">
                <a:moveTo>
                  <a:pt x="12192000" y="0"/>
                </a:moveTo>
                <a:lnTo>
                  <a:pt x="0" y="0"/>
                </a:lnTo>
                <a:lnTo>
                  <a:pt x="0" y="1228725"/>
                </a:lnTo>
                <a:lnTo>
                  <a:pt x="12192000" y="1228725"/>
                </a:lnTo>
                <a:lnTo>
                  <a:pt x="12192000" y="0"/>
                </a:lnTo>
                <a:close/>
              </a:path>
            </a:pathLst>
          </a:custGeom>
          <a:solidFill>
            <a:srgbClr val="F6C5AC"/>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3" name="Google Shape;103;p9"/>
          <p:cNvSpPr txBox="1">
            <a:spLocks noGrp="1"/>
          </p:cNvSpPr>
          <p:nvPr>
            <p:ph type="title"/>
          </p:nvPr>
        </p:nvSpPr>
        <p:spPr>
          <a:xfrm>
            <a:off x="1498346" y="213931"/>
            <a:ext cx="9195307" cy="721423"/>
          </a:xfrm>
          <a:prstGeom prst="rect">
            <a:avLst/>
          </a:prstGeom>
          <a:noFill/>
          <a:ln>
            <a:noFill/>
          </a:ln>
        </p:spPr>
        <p:txBody>
          <a:bodyPr spcFirstLastPara="1" wrap="square" lIns="0" tIns="16500" rIns="0" bIns="0" anchor="t" anchorCtr="0">
            <a:spAutoFit/>
          </a:bodyPr>
          <a:lstStyle/>
          <a:p>
            <a:pPr marL="3576955" lvl="0" indent="0" algn="l" rtl="0">
              <a:lnSpc>
                <a:spcPct val="100000"/>
              </a:lnSpc>
              <a:spcBef>
                <a:spcPts val="0"/>
              </a:spcBef>
              <a:spcAft>
                <a:spcPts val="0"/>
              </a:spcAft>
              <a:buNone/>
            </a:pPr>
            <a:r>
              <a:rPr lang="en-US"/>
              <a:t>Modules</a:t>
            </a:r>
            <a:endParaRPr/>
          </a:p>
        </p:txBody>
      </p:sp>
      <p:sp>
        <p:nvSpPr>
          <p:cNvPr id="104" name="Google Shape;104;p9"/>
          <p:cNvSpPr txBox="1"/>
          <p:nvPr/>
        </p:nvSpPr>
        <p:spPr>
          <a:xfrm>
            <a:off x="990600" y="2057400"/>
            <a:ext cx="10457815" cy="452310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t>Core Modules of the Platform</a:t>
            </a:r>
            <a:endParaRPr/>
          </a:p>
          <a:p>
            <a:pPr marL="0" lvl="0" indent="0" algn="l" rtl="0">
              <a:spcBef>
                <a:spcPts val="0"/>
              </a:spcBef>
              <a:spcAft>
                <a:spcPts val="0"/>
              </a:spcAft>
              <a:buNone/>
            </a:pPr>
            <a:endParaRPr sz="1800" b="1"/>
          </a:p>
          <a:p>
            <a:pPr marL="0" lvl="0" indent="0" algn="l" rtl="0">
              <a:spcBef>
                <a:spcPts val="0"/>
              </a:spcBef>
              <a:spcAft>
                <a:spcPts val="0"/>
              </a:spcAft>
              <a:buNone/>
            </a:pPr>
            <a:r>
              <a:rPr lang="en-US" sz="1800" b="1"/>
              <a:t>Instructor Module:</a:t>
            </a:r>
            <a:endParaRPr/>
          </a:p>
          <a:p>
            <a:pPr marL="285750" lvl="0" indent="-171450" algn="l" rtl="0">
              <a:spcBef>
                <a:spcPts val="0"/>
              </a:spcBef>
              <a:spcAft>
                <a:spcPts val="0"/>
              </a:spcAft>
              <a:buSzPts val="1800"/>
              <a:buFont typeface="Arial"/>
              <a:buNone/>
            </a:pPr>
            <a:endParaRPr sz="1800" i="1"/>
          </a:p>
          <a:p>
            <a:pPr marL="285750" lvl="0" indent="-285750" algn="l" rtl="0">
              <a:spcBef>
                <a:spcPts val="0"/>
              </a:spcBef>
              <a:spcAft>
                <a:spcPts val="0"/>
              </a:spcAft>
              <a:buSzPts val="1800"/>
              <a:buFont typeface="Arial"/>
              <a:buChar char="•"/>
            </a:pPr>
            <a:r>
              <a:rPr lang="en-US" sz="1800" i="1"/>
              <a:t>Course Creation:</a:t>
            </a:r>
            <a:r>
              <a:rPr lang="en-US" sz="1800"/>
              <a:t> Instructors can upload videos, assignments, and quizzes using an intuitive interface.</a:t>
            </a:r>
            <a:endParaRPr/>
          </a:p>
          <a:p>
            <a:pPr marL="285750" lvl="0" indent="-285750" algn="l" rtl="0">
              <a:spcBef>
                <a:spcPts val="0"/>
              </a:spcBef>
              <a:spcAft>
                <a:spcPts val="0"/>
              </a:spcAft>
              <a:buSzPts val="1800"/>
              <a:buFont typeface="Arial"/>
              <a:buChar char="•"/>
            </a:pPr>
            <a:r>
              <a:rPr lang="en-US" sz="1800" i="1"/>
              <a:t>Learner Analytics:</a:t>
            </a:r>
            <a:r>
              <a:rPr lang="en-US" sz="1800"/>
              <a:t> Tools for tracking student progress and engagement, with insights into learner performance.</a:t>
            </a:r>
            <a:endParaRPr/>
          </a:p>
          <a:p>
            <a:pPr marL="285750" lvl="0" indent="-285750" algn="l" rtl="0">
              <a:spcBef>
                <a:spcPts val="0"/>
              </a:spcBef>
              <a:spcAft>
                <a:spcPts val="0"/>
              </a:spcAft>
              <a:buSzPts val="1800"/>
              <a:buFont typeface="Arial"/>
              <a:buChar char="•"/>
            </a:pPr>
            <a:r>
              <a:rPr lang="en-US" sz="1800" i="1"/>
              <a:t>Interactive Features:</a:t>
            </a:r>
            <a:r>
              <a:rPr lang="en-US" sz="1800"/>
              <a:t> Live sessions, discussion boards, and peer collaboration to increase engagement.</a:t>
            </a:r>
            <a:endParaRPr/>
          </a:p>
          <a:p>
            <a:pPr marL="0" lvl="0" indent="0" algn="l" rtl="0">
              <a:spcBef>
                <a:spcPts val="0"/>
              </a:spcBef>
              <a:spcAft>
                <a:spcPts val="0"/>
              </a:spcAft>
              <a:buNone/>
            </a:pPr>
            <a:endParaRPr sz="1800" b="1"/>
          </a:p>
          <a:p>
            <a:pPr marL="0" lvl="0" indent="0" algn="l" rtl="0">
              <a:spcBef>
                <a:spcPts val="0"/>
              </a:spcBef>
              <a:spcAft>
                <a:spcPts val="0"/>
              </a:spcAft>
              <a:buNone/>
            </a:pPr>
            <a:r>
              <a:rPr lang="en-US" sz="1800" b="1"/>
              <a:t>Learner Module:</a:t>
            </a:r>
            <a:endParaRPr/>
          </a:p>
          <a:p>
            <a:pPr marL="0" lvl="0" indent="0" algn="l" rtl="0">
              <a:spcBef>
                <a:spcPts val="0"/>
              </a:spcBef>
              <a:spcAft>
                <a:spcPts val="0"/>
              </a:spcAft>
              <a:buNone/>
            </a:pPr>
            <a:endParaRPr sz="1800"/>
          </a:p>
          <a:p>
            <a:pPr marL="285750" lvl="0" indent="-285750" algn="l" rtl="0">
              <a:spcBef>
                <a:spcPts val="0"/>
              </a:spcBef>
              <a:spcAft>
                <a:spcPts val="0"/>
              </a:spcAft>
              <a:buSzPts val="1800"/>
              <a:buFont typeface="Arial"/>
              <a:buChar char="•"/>
            </a:pPr>
            <a:r>
              <a:rPr lang="en-US" sz="1800" i="1"/>
              <a:t>Course Access:</a:t>
            </a:r>
            <a:r>
              <a:rPr lang="en-US" sz="1800"/>
              <a:t> Learners can browse courses, enroll, and track their progress.</a:t>
            </a:r>
            <a:endParaRPr/>
          </a:p>
          <a:p>
            <a:pPr marL="285750" lvl="0" indent="-285750" algn="l" rtl="0">
              <a:spcBef>
                <a:spcPts val="0"/>
              </a:spcBef>
              <a:spcAft>
                <a:spcPts val="0"/>
              </a:spcAft>
              <a:buSzPts val="1800"/>
              <a:buFont typeface="Arial"/>
              <a:buChar char="•"/>
            </a:pPr>
            <a:r>
              <a:rPr lang="en-US" sz="1800" i="1"/>
              <a:t>Self-Paced Learning:</a:t>
            </a:r>
            <a:r>
              <a:rPr lang="en-US" sz="1800"/>
              <a:t> Flexibility to pause, revisit, and complete lessons at their own convenience.</a:t>
            </a:r>
            <a:endParaRPr/>
          </a:p>
          <a:p>
            <a:pPr marL="285750" lvl="0" indent="-285750" algn="l" rtl="0">
              <a:spcBef>
                <a:spcPts val="0"/>
              </a:spcBef>
              <a:spcAft>
                <a:spcPts val="0"/>
              </a:spcAft>
              <a:buSzPts val="1800"/>
              <a:buFont typeface="Arial"/>
              <a:buChar char="•"/>
            </a:pPr>
            <a:r>
              <a:rPr lang="en-US" sz="1800" i="1"/>
              <a:t>Quizzes &amp; Assessments: </a:t>
            </a:r>
            <a:r>
              <a:rPr lang="en-US" sz="1800"/>
              <a:t>Regular quizzes to reinforce learning, with immediate feedback.</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Widescreen</PresentationFormat>
  <Paragraphs>173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Noto Sans Symbols</vt:lpstr>
      <vt:lpstr>Times New Roman</vt:lpstr>
      <vt:lpstr>Office Theme</vt:lpstr>
      <vt:lpstr>Major Project (KCA451)</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Modules (Contd.)</vt:lpstr>
      <vt:lpstr>Modules (Contd.)</vt:lpstr>
      <vt:lpstr>Modules (Contd.)</vt:lpstr>
      <vt:lpstr>Modules (Contd.)</vt:lpstr>
      <vt:lpstr>Workflow</vt:lpstr>
      <vt:lpstr>Reports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Rakshit rajput</dc:creator>
  <cp:lastModifiedBy>RAKSHIT RAJPUT</cp:lastModifiedBy>
  <cp:revision>1</cp:revision>
  <dcterms:created xsi:type="dcterms:W3CDTF">2024-09-23T06:13:00Z</dcterms:created>
  <dcterms:modified xsi:type="dcterms:W3CDTF">2025-08-12T14:53:28Z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2024-09-22T11:00:00Z</vt:filetime>
  </property>
  <property fmtid="{D5CDD505-2E9C-101B-9397-08002B2CF9AE}" pid="3" name="LastSaved">
    <vt:filetime>2024-09-22T11:00:00Z</vt:filetime>
  </property>
  <property fmtid="{D5CDD505-2E9C-101B-9397-08002B2CF9AE}" pid="4" name="ICV">
    <vt:lpwstr>87DACE44061C4BA79F0738AAB838335D_12</vt:lpwstr>
  </property>
  <property fmtid="{D5CDD505-2E9C-101B-9397-08002B2CF9AE}" pid="5" name="KSOProductBuildVer">
    <vt:lpwstr>1033-12.2.0.13472</vt:lpwstr>
  </property>
</Properties>
</file>