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4630400" cy="8229600"/>
  <p:notesSz cx="8229600" cy="14630400"/>
  <p:embeddedFontLst>
    <p:embeddedFont>
      <p:font typeface="DM Sans Semi Bold"/>
      <p:regular r:id="rId15"/>
    </p:embeddedFont>
    <p:embeddedFont>
      <p:font typeface="DM Sans Semi Bold"/>
      <p:regular r:id="rId16"/>
    </p:embeddedFont>
    <p:embeddedFont>
      <p:font typeface="DM Sans Semi Bold"/>
      <p:regular r:id="rId17"/>
    </p:embeddedFont>
    <p:embeddedFont>
      <p:font typeface="DM Sans Semi Bold"/>
      <p:regular r:id="rId18"/>
    </p:embeddedFont>
    <p:embeddedFont>
      <p:font typeface="Inter Medium"/>
      <p:regular r:id="rId19"/>
    </p:embeddedFont>
    <p:embeddedFont>
      <p:font typeface="Inter Medium"/>
      <p:regular r:id="rId20"/>
    </p:embeddedFont>
    <p:embeddedFont>
      <p:font typeface="Inter Medium"/>
      <p:regular r:id="rId21"/>
    </p:embeddedFont>
    <p:embeddedFont>
      <p:font typeface="Inter Medium"/>
      <p:regular r:id="rId22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5" Type="http://schemas.openxmlformats.org/officeDocument/2006/relationships/font" Target="fonts/font1.fntdata"/><Relationship Id="rId16" Type="http://schemas.openxmlformats.org/officeDocument/2006/relationships/font" Target="fonts/font2.fntdata"/><Relationship Id="rId17" Type="http://schemas.openxmlformats.org/officeDocument/2006/relationships/font" Target="fonts/font3.fntdata"/><Relationship Id="rId18" Type="http://schemas.openxmlformats.org/officeDocument/2006/relationships/font" Target="fonts/font4.fntdata"/><Relationship Id="rId19" Type="http://schemas.openxmlformats.org/officeDocument/2006/relationships/font" Target="fonts/font5.fntdata"/><Relationship Id="rId20" Type="http://schemas.openxmlformats.org/officeDocument/2006/relationships/font" Target="fonts/font6.fntdata"/><Relationship Id="rId21" Type="http://schemas.openxmlformats.org/officeDocument/2006/relationships/font" Target="fonts/font7.fntdata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3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9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image" Target="../media/image-6-4.png"/><Relationship Id="rId5" Type="http://schemas.openxmlformats.org/officeDocument/2006/relationships/image" Target="../media/image-6-5.png"/><Relationship Id="rId6" Type="http://schemas.openxmlformats.org/officeDocument/2006/relationships/slideLayout" Target="../slideLayouts/slideLayout7.xml"/><Relationship Id="rId7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4" Type="http://schemas.openxmlformats.org/officeDocument/2006/relationships/image" Target="../media/image-7-4.png"/><Relationship Id="rId5" Type="http://schemas.openxmlformats.org/officeDocument/2006/relationships/image" Target="../media/image-7-5.png"/><Relationship Id="rId6" Type="http://schemas.openxmlformats.org/officeDocument/2006/relationships/slideLayout" Target="../slideLayouts/slideLayout8.xml"/><Relationship Id="rId7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image" Target="../media/image-8-3.png"/><Relationship Id="rId4" Type="http://schemas.openxmlformats.org/officeDocument/2006/relationships/image" Target="../media/image-8-4.png"/><Relationship Id="rId5" Type="http://schemas.openxmlformats.org/officeDocument/2006/relationships/image" Target="../media/image-8-5.png"/><Relationship Id="rId6" Type="http://schemas.openxmlformats.org/officeDocument/2006/relationships/slideLayout" Target="../slideLayouts/slideLayout9.xml"/><Relationship Id="rId7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155746"/>
            <a:ext cx="7556421" cy="21263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030303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Apna Super Baazaar – A Dynamic E-Commerce Platform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4622244"/>
            <a:ext cx="7556421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Apna Super Baazaar is a multi-page, responsive online shopping website for groceries and hygiene products. Built using HTML, CSS, JavaScript, and PHP, it provides a smooth and user-friendly shopping experience.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12050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030303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Project Overview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396258"/>
            <a:ext cx="398145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030303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What is Apna Super Baazaar?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3977402"/>
            <a:ext cx="62447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A dynamic shopping website with essential e-commerce functionalities. It ensures seamless browsing, product selection, and secure transactions.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599521" y="339625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030303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Core Features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599521" y="3977402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User Authentication (Login/Register system using PHP)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599521" y="4782503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Product Categories (Groceries, Hygiene, etc.)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599521" y="522470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Search &amp; Filter Options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599521" y="5666899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Add to Cart &amp; Checkout System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775817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030303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Goals &amp; Objectives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3193375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sp>
        <p:nvSpPr>
          <p:cNvPr id="4" name="Text 2"/>
          <p:cNvSpPr/>
          <p:nvPr/>
        </p:nvSpPr>
        <p:spPr>
          <a:xfrm>
            <a:off x="989648" y="3278386"/>
            <a:ext cx="118467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dirty="0">
                <a:solidFill>
                  <a:srgbClr val="464646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1</a:t>
            </a:r>
            <a:endParaRPr lang="en-US" sz="2650" dirty="0"/>
          </a:p>
        </p:txBody>
      </p:sp>
      <p:sp>
        <p:nvSpPr>
          <p:cNvPr id="5" name="Text 3"/>
          <p:cNvSpPr/>
          <p:nvPr/>
        </p:nvSpPr>
        <p:spPr>
          <a:xfrm>
            <a:off x="1530906" y="3193375"/>
            <a:ext cx="5670947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464646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Create a secure, scalable, and user-friendly e-commerce platform.</a:t>
            </a:r>
            <a:endParaRPr lang="en-US" sz="2200" dirty="0"/>
          </a:p>
        </p:txBody>
      </p:sp>
      <p:sp>
        <p:nvSpPr>
          <p:cNvPr id="6" name="Shape 4"/>
          <p:cNvSpPr/>
          <p:nvPr/>
        </p:nvSpPr>
        <p:spPr>
          <a:xfrm>
            <a:off x="7428667" y="3193375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sp>
        <p:nvSpPr>
          <p:cNvPr id="7" name="Text 5"/>
          <p:cNvSpPr/>
          <p:nvPr/>
        </p:nvSpPr>
        <p:spPr>
          <a:xfrm>
            <a:off x="7585591" y="3278386"/>
            <a:ext cx="196334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dirty="0">
                <a:solidFill>
                  <a:srgbClr val="464646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2</a:t>
            </a:r>
            <a:endParaRPr lang="en-US" sz="2650" dirty="0"/>
          </a:p>
        </p:txBody>
      </p:sp>
      <p:sp>
        <p:nvSpPr>
          <p:cNvPr id="8" name="Text 6"/>
          <p:cNvSpPr/>
          <p:nvPr/>
        </p:nvSpPr>
        <p:spPr>
          <a:xfrm>
            <a:off x="8165783" y="3193375"/>
            <a:ext cx="5670947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464646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Ensure a responsive design for all devices (desktop, tablet, mobile).</a:t>
            </a:r>
            <a:endParaRPr lang="en-US" sz="2200" dirty="0"/>
          </a:p>
        </p:txBody>
      </p:sp>
      <p:sp>
        <p:nvSpPr>
          <p:cNvPr id="9" name="Shape 7"/>
          <p:cNvSpPr/>
          <p:nvPr/>
        </p:nvSpPr>
        <p:spPr>
          <a:xfrm>
            <a:off x="793790" y="4440793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sp>
        <p:nvSpPr>
          <p:cNvPr id="10" name="Text 8"/>
          <p:cNvSpPr/>
          <p:nvPr/>
        </p:nvSpPr>
        <p:spPr>
          <a:xfrm>
            <a:off x="947023" y="4525804"/>
            <a:ext cx="203835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dirty="0">
                <a:solidFill>
                  <a:srgbClr val="464646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3</a:t>
            </a:r>
            <a:endParaRPr lang="en-US" sz="2650" dirty="0"/>
          </a:p>
        </p:txBody>
      </p:sp>
      <p:sp>
        <p:nvSpPr>
          <p:cNvPr id="11" name="Text 9"/>
          <p:cNvSpPr/>
          <p:nvPr/>
        </p:nvSpPr>
        <p:spPr>
          <a:xfrm>
            <a:off x="1530906" y="4440793"/>
            <a:ext cx="5670947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464646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Enhance user engagement through intuitive UI/UX.</a:t>
            </a:r>
            <a:endParaRPr lang="en-US" sz="2200" dirty="0"/>
          </a:p>
        </p:txBody>
      </p:sp>
      <p:sp>
        <p:nvSpPr>
          <p:cNvPr id="12" name="Shape 10"/>
          <p:cNvSpPr/>
          <p:nvPr/>
        </p:nvSpPr>
        <p:spPr>
          <a:xfrm>
            <a:off x="7428667" y="4440793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sp>
        <p:nvSpPr>
          <p:cNvPr id="13" name="Text 11"/>
          <p:cNvSpPr/>
          <p:nvPr/>
        </p:nvSpPr>
        <p:spPr>
          <a:xfrm>
            <a:off x="7575233" y="4525804"/>
            <a:ext cx="217051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dirty="0">
                <a:solidFill>
                  <a:srgbClr val="464646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4</a:t>
            </a:r>
            <a:endParaRPr lang="en-US" sz="2650" dirty="0"/>
          </a:p>
        </p:txBody>
      </p:sp>
      <p:sp>
        <p:nvSpPr>
          <p:cNvPr id="14" name="Text 12"/>
          <p:cNvSpPr/>
          <p:nvPr/>
        </p:nvSpPr>
        <p:spPr>
          <a:xfrm>
            <a:off x="8165783" y="4440793"/>
            <a:ext cx="5670947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464646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Build a functional and interactive shopping experience.</a:t>
            </a:r>
            <a:endParaRPr lang="en-US" sz="2200" dirty="0"/>
          </a:p>
        </p:txBody>
      </p:sp>
      <p:sp>
        <p:nvSpPr>
          <p:cNvPr id="15" name="Shape 13"/>
          <p:cNvSpPr/>
          <p:nvPr/>
        </p:nvSpPr>
        <p:spPr>
          <a:xfrm>
            <a:off x="793790" y="5688211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sp>
        <p:nvSpPr>
          <p:cNvPr id="16" name="Text 14"/>
          <p:cNvSpPr/>
          <p:nvPr/>
        </p:nvSpPr>
        <p:spPr>
          <a:xfrm>
            <a:off x="943808" y="5773222"/>
            <a:ext cx="210264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dirty="0">
                <a:solidFill>
                  <a:srgbClr val="464646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5</a:t>
            </a:r>
            <a:endParaRPr lang="en-US" sz="2650" dirty="0"/>
          </a:p>
        </p:txBody>
      </p:sp>
      <p:sp>
        <p:nvSpPr>
          <p:cNvPr id="17" name="Text 15"/>
          <p:cNvSpPr/>
          <p:nvPr/>
        </p:nvSpPr>
        <p:spPr>
          <a:xfrm>
            <a:off x="1530906" y="5688211"/>
            <a:ext cx="5670947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464646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Implement smooth product searching, filtering, and checkout.</a:t>
            </a:r>
            <a:endParaRPr lang="en-US" sz="2200" dirty="0"/>
          </a:p>
        </p:txBody>
      </p:sp>
      <p:sp>
        <p:nvSpPr>
          <p:cNvPr id="18" name="Shape 16"/>
          <p:cNvSpPr/>
          <p:nvPr/>
        </p:nvSpPr>
        <p:spPr>
          <a:xfrm>
            <a:off x="7428667" y="5688211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sp>
        <p:nvSpPr>
          <p:cNvPr id="19" name="Text 17"/>
          <p:cNvSpPr/>
          <p:nvPr/>
        </p:nvSpPr>
        <p:spPr>
          <a:xfrm>
            <a:off x="7576066" y="5773222"/>
            <a:ext cx="215384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dirty="0">
                <a:solidFill>
                  <a:srgbClr val="464646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6</a:t>
            </a:r>
            <a:endParaRPr lang="en-US" sz="2650" dirty="0"/>
          </a:p>
        </p:txBody>
      </p:sp>
      <p:sp>
        <p:nvSpPr>
          <p:cNvPr id="20" name="Text 18"/>
          <p:cNvSpPr/>
          <p:nvPr/>
        </p:nvSpPr>
        <p:spPr>
          <a:xfrm>
            <a:off x="8165783" y="5688211"/>
            <a:ext cx="5670947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464646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Integrate database connectivity for managing user and product data.</a:t>
            </a:r>
            <a:endParaRPr lang="en-US" sz="2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4173022"/>
            <a:ext cx="906196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030303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Sustainable Development Impact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5221962"/>
            <a:ext cx="4196358" cy="1669852"/>
          </a:xfrm>
          <a:prstGeom prst="roundRect">
            <a:avLst>
              <a:gd name="adj" fmla="val 2038"/>
            </a:avLst>
          </a:prstGeom>
          <a:solidFill>
            <a:srgbClr val="F2EEEE"/>
          </a:solidFill>
          <a:ln/>
        </p:spPr>
      </p:sp>
      <p:sp>
        <p:nvSpPr>
          <p:cNvPr id="5" name="Text 2"/>
          <p:cNvSpPr/>
          <p:nvPr/>
        </p:nvSpPr>
        <p:spPr>
          <a:xfrm>
            <a:off x="1020604" y="5448776"/>
            <a:ext cx="315479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464646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Paperless Transactions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020604" y="5939195"/>
            <a:ext cx="374273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Promotes paperless transactions and digital shopping.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5216962" y="5221962"/>
            <a:ext cx="4196358" cy="1669852"/>
          </a:xfrm>
          <a:prstGeom prst="roundRect">
            <a:avLst>
              <a:gd name="adj" fmla="val 2038"/>
            </a:avLst>
          </a:prstGeom>
          <a:solidFill>
            <a:srgbClr val="F2EEEE"/>
          </a:solidFill>
          <a:ln/>
        </p:spPr>
      </p:sp>
      <p:sp>
        <p:nvSpPr>
          <p:cNvPr id="8" name="Text 5"/>
          <p:cNvSpPr/>
          <p:nvPr/>
        </p:nvSpPr>
        <p:spPr>
          <a:xfrm>
            <a:off x="5443776" y="544877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464646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Local Businesses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5443776" y="5939195"/>
            <a:ext cx="374273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Encourages local businesses to showcase products online.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9640133" y="5221962"/>
            <a:ext cx="4196358" cy="1669852"/>
          </a:xfrm>
          <a:prstGeom prst="roundRect">
            <a:avLst>
              <a:gd name="adj" fmla="val 2038"/>
            </a:avLst>
          </a:prstGeom>
          <a:solidFill>
            <a:srgbClr val="F2EEEE"/>
          </a:solidFill>
          <a:ln/>
        </p:spPr>
      </p:sp>
      <p:sp>
        <p:nvSpPr>
          <p:cNvPr id="11" name="Text 8"/>
          <p:cNvSpPr/>
          <p:nvPr/>
        </p:nvSpPr>
        <p:spPr>
          <a:xfrm>
            <a:off x="9866948" y="544877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464646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Reduced Emissions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9866948" y="5939195"/>
            <a:ext cx="374273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Reduces transportation emissions by enabling home deliveries.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75930" y="609600"/>
            <a:ext cx="9908738" cy="6927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450"/>
              </a:lnSpc>
              <a:buNone/>
            </a:pPr>
            <a:r>
              <a:rPr lang="en-US" sz="4350" dirty="0">
                <a:solidFill>
                  <a:srgbClr val="030303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Methodology (Development Process)</a:t>
            </a:r>
            <a:endParaRPr lang="en-US" sz="4350" dirty="0"/>
          </a:p>
        </p:txBody>
      </p:sp>
      <p:sp>
        <p:nvSpPr>
          <p:cNvPr id="3" name="Shape 1"/>
          <p:cNvSpPr/>
          <p:nvPr/>
        </p:nvSpPr>
        <p:spPr>
          <a:xfrm>
            <a:off x="7299960" y="1745694"/>
            <a:ext cx="30480" cy="5874901"/>
          </a:xfrm>
          <a:prstGeom prst="roundRect">
            <a:avLst>
              <a:gd name="adj" fmla="val 109102"/>
            </a:avLst>
          </a:prstGeom>
          <a:solidFill>
            <a:srgbClr val="D8D4D4"/>
          </a:solidFill>
          <a:ln/>
        </p:spPr>
      </p:sp>
      <p:sp>
        <p:nvSpPr>
          <p:cNvPr id="4" name="Shape 2"/>
          <p:cNvSpPr/>
          <p:nvPr/>
        </p:nvSpPr>
        <p:spPr>
          <a:xfrm>
            <a:off x="6320373" y="2229088"/>
            <a:ext cx="775930" cy="30480"/>
          </a:xfrm>
          <a:prstGeom prst="roundRect">
            <a:avLst>
              <a:gd name="adj" fmla="val 109102"/>
            </a:avLst>
          </a:prstGeom>
          <a:solidFill>
            <a:srgbClr val="D8D4D4"/>
          </a:solidFill>
          <a:ln/>
        </p:spPr>
      </p:sp>
      <p:sp>
        <p:nvSpPr>
          <p:cNvPr id="5" name="Shape 3"/>
          <p:cNvSpPr/>
          <p:nvPr/>
        </p:nvSpPr>
        <p:spPr>
          <a:xfrm>
            <a:off x="7065824" y="1995011"/>
            <a:ext cx="498753" cy="498753"/>
          </a:xfrm>
          <a:prstGeom prst="roundRect">
            <a:avLst>
              <a:gd name="adj" fmla="val 6668"/>
            </a:avLst>
          </a:prstGeom>
          <a:solidFill>
            <a:srgbClr val="F2EEEE"/>
          </a:solidFill>
          <a:ln/>
        </p:spPr>
      </p:sp>
      <p:sp>
        <p:nvSpPr>
          <p:cNvPr id="6" name="Text 4"/>
          <p:cNvSpPr/>
          <p:nvPr/>
        </p:nvSpPr>
        <p:spPr>
          <a:xfrm>
            <a:off x="7257276" y="2078117"/>
            <a:ext cx="115729" cy="3325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00"/>
              </a:lnSpc>
              <a:buNone/>
            </a:pPr>
            <a:r>
              <a:rPr lang="en-US" sz="2600" dirty="0">
                <a:solidFill>
                  <a:srgbClr val="464646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1</a:t>
            </a:r>
            <a:endParaRPr lang="en-US" sz="2600" dirty="0"/>
          </a:p>
        </p:txBody>
      </p:sp>
      <p:sp>
        <p:nvSpPr>
          <p:cNvPr id="7" name="Text 5"/>
          <p:cNvSpPr/>
          <p:nvPr/>
        </p:nvSpPr>
        <p:spPr>
          <a:xfrm>
            <a:off x="3324701" y="1967389"/>
            <a:ext cx="2771180" cy="3464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2700"/>
              </a:lnSpc>
              <a:buNone/>
            </a:pPr>
            <a:r>
              <a:rPr lang="en-US" sz="2150" dirty="0">
                <a:solidFill>
                  <a:srgbClr val="464646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Planning &amp; Design</a:t>
            </a:r>
            <a:endParaRPr lang="en-US" sz="2150" dirty="0"/>
          </a:p>
        </p:txBody>
      </p:sp>
      <p:sp>
        <p:nvSpPr>
          <p:cNvPr id="8" name="Text 6"/>
          <p:cNvSpPr/>
          <p:nvPr/>
        </p:nvSpPr>
        <p:spPr>
          <a:xfrm>
            <a:off x="775930" y="2446853"/>
            <a:ext cx="5319951" cy="3546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2750"/>
              </a:lnSpc>
              <a:buNone/>
            </a:pPr>
            <a:r>
              <a:rPr lang="en-US" sz="170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Wireframing, UI/UX concepts, database structure.</a:t>
            </a:r>
            <a:endParaRPr lang="en-US" sz="1700" dirty="0"/>
          </a:p>
        </p:txBody>
      </p:sp>
      <p:sp>
        <p:nvSpPr>
          <p:cNvPr id="9" name="Shape 7"/>
          <p:cNvSpPr/>
          <p:nvPr/>
        </p:nvSpPr>
        <p:spPr>
          <a:xfrm>
            <a:off x="7534096" y="3337560"/>
            <a:ext cx="775930" cy="30480"/>
          </a:xfrm>
          <a:prstGeom prst="roundRect">
            <a:avLst>
              <a:gd name="adj" fmla="val 109102"/>
            </a:avLst>
          </a:prstGeom>
          <a:solidFill>
            <a:srgbClr val="D8D4D4"/>
          </a:solidFill>
          <a:ln/>
        </p:spPr>
      </p:sp>
      <p:sp>
        <p:nvSpPr>
          <p:cNvPr id="10" name="Shape 8"/>
          <p:cNvSpPr/>
          <p:nvPr/>
        </p:nvSpPr>
        <p:spPr>
          <a:xfrm>
            <a:off x="7065824" y="3103483"/>
            <a:ext cx="498753" cy="498753"/>
          </a:xfrm>
          <a:prstGeom prst="roundRect">
            <a:avLst>
              <a:gd name="adj" fmla="val 6668"/>
            </a:avLst>
          </a:prstGeom>
          <a:solidFill>
            <a:srgbClr val="F2EEEE"/>
          </a:solidFill>
          <a:ln/>
        </p:spPr>
      </p:sp>
      <p:sp>
        <p:nvSpPr>
          <p:cNvPr id="11" name="Text 9"/>
          <p:cNvSpPr/>
          <p:nvPr/>
        </p:nvSpPr>
        <p:spPr>
          <a:xfrm>
            <a:off x="7219295" y="3186589"/>
            <a:ext cx="191810" cy="3325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00"/>
              </a:lnSpc>
              <a:buNone/>
            </a:pPr>
            <a:r>
              <a:rPr lang="en-US" sz="2600" dirty="0">
                <a:solidFill>
                  <a:srgbClr val="464646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2</a:t>
            </a:r>
            <a:endParaRPr lang="en-US" sz="2600" dirty="0"/>
          </a:p>
        </p:txBody>
      </p:sp>
      <p:sp>
        <p:nvSpPr>
          <p:cNvPr id="12" name="Text 10"/>
          <p:cNvSpPr/>
          <p:nvPr/>
        </p:nvSpPr>
        <p:spPr>
          <a:xfrm>
            <a:off x="8534519" y="3075861"/>
            <a:ext cx="3070384" cy="3464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150" dirty="0">
                <a:solidFill>
                  <a:srgbClr val="464646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Frontend Development</a:t>
            </a:r>
            <a:endParaRPr lang="en-US" sz="2150" dirty="0"/>
          </a:p>
        </p:txBody>
      </p:sp>
      <p:sp>
        <p:nvSpPr>
          <p:cNvPr id="13" name="Text 11"/>
          <p:cNvSpPr/>
          <p:nvPr/>
        </p:nvSpPr>
        <p:spPr>
          <a:xfrm>
            <a:off x="8534519" y="3555325"/>
            <a:ext cx="5319951" cy="3546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170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HTML, CSS, JavaScript for interactivity.</a:t>
            </a:r>
            <a:endParaRPr lang="en-US" sz="1700" dirty="0"/>
          </a:p>
        </p:txBody>
      </p:sp>
      <p:sp>
        <p:nvSpPr>
          <p:cNvPr id="14" name="Shape 12"/>
          <p:cNvSpPr/>
          <p:nvPr/>
        </p:nvSpPr>
        <p:spPr>
          <a:xfrm>
            <a:off x="6320373" y="4335185"/>
            <a:ext cx="775930" cy="30480"/>
          </a:xfrm>
          <a:prstGeom prst="roundRect">
            <a:avLst>
              <a:gd name="adj" fmla="val 109102"/>
            </a:avLst>
          </a:prstGeom>
          <a:solidFill>
            <a:srgbClr val="D8D4D4"/>
          </a:solidFill>
          <a:ln/>
        </p:spPr>
      </p:sp>
      <p:sp>
        <p:nvSpPr>
          <p:cNvPr id="15" name="Shape 13"/>
          <p:cNvSpPr/>
          <p:nvPr/>
        </p:nvSpPr>
        <p:spPr>
          <a:xfrm>
            <a:off x="7065824" y="4101108"/>
            <a:ext cx="498753" cy="498753"/>
          </a:xfrm>
          <a:prstGeom prst="roundRect">
            <a:avLst>
              <a:gd name="adj" fmla="val 6668"/>
            </a:avLst>
          </a:prstGeom>
          <a:solidFill>
            <a:srgbClr val="F2EEEE"/>
          </a:solidFill>
          <a:ln/>
        </p:spPr>
      </p:sp>
      <p:sp>
        <p:nvSpPr>
          <p:cNvPr id="16" name="Text 14"/>
          <p:cNvSpPr/>
          <p:nvPr/>
        </p:nvSpPr>
        <p:spPr>
          <a:xfrm>
            <a:off x="7215604" y="4184213"/>
            <a:ext cx="199192" cy="3325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00"/>
              </a:lnSpc>
              <a:buNone/>
            </a:pPr>
            <a:r>
              <a:rPr lang="en-US" sz="2600" dirty="0">
                <a:solidFill>
                  <a:srgbClr val="464646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3</a:t>
            </a:r>
            <a:endParaRPr lang="en-US" sz="2600" dirty="0"/>
          </a:p>
        </p:txBody>
      </p:sp>
      <p:sp>
        <p:nvSpPr>
          <p:cNvPr id="17" name="Text 15"/>
          <p:cNvSpPr/>
          <p:nvPr/>
        </p:nvSpPr>
        <p:spPr>
          <a:xfrm>
            <a:off x="3091696" y="4073485"/>
            <a:ext cx="3004185" cy="3464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2700"/>
              </a:lnSpc>
              <a:buNone/>
            </a:pPr>
            <a:r>
              <a:rPr lang="en-US" sz="2150" dirty="0">
                <a:solidFill>
                  <a:srgbClr val="464646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Backend Development</a:t>
            </a:r>
            <a:endParaRPr lang="en-US" sz="2150" dirty="0"/>
          </a:p>
        </p:txBody>
      </p:sp>
      <p:sp>
        <p:nvSpPr>
          <p:cNvPr id="18" name="Text 16"/>
          <p:cNvSpPr/>
          <p:nvPr/>
        </p:nvSpPr>
        <p:spPr>
          <a:xfrm>
            <a:off x="775930" y="4552950"/>
            <a:ext cx="5319951" cy="7093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 indent="0" marL="0">
              <a:lnSpc>
                <a:spcPts val="2750"/>
              </a:lnSpc>
              <a:buNone/>
            </a:pPr>
            <a:r>
              <a:rPr lang="en-US" sz="170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PHP for user authentication and database handling.</a:t>
            </a:r>
            <a:endParaRPr lang="en-US" sz="1700" dirty="0"/>
          </a:p>
        </p:txBody>
      </p:sp>
      <p:sp>
        <p:nvSpPr>
          <p:cNvPr id="19" name="Shape 17"/>
          <p:cNvSpPr/>
          <p:nvPr/>
        </p:nvSpPr>
        <p:spPr>
          <a:xfrm>
            <a:off x="7534096" y="5332809"/>
            <a:ext cx="775930" cy="30480"/>
          </a:xfrm>
          <a:prstGeom prst="roundRect">
            <a:avLst>
              <a:gd name="adj" fmla="val 109102"/>
            </a:avLst>
          </a:prstGeom>
          <a:solidFill>
            <a:srgbClr val="D8D4D4"/>
          </a:solidFill>
          <a:ln/>
        </p:spPr>
      </p:sp>
      <p:sp>
        <p:nvSpPr>
          <p:cNvPr id="20" name="Shape 18"/>
          <p:cNvSpPr/>
          <p:nvPr/>
        </p:nvSpPr>
        <p:spPr>
          <a:xfrm>
            <a:off x="7065824" y="5098733"/>
            <a:ext cx="498753" cy="498753"/>
          </a:xfrm>
          <a:prstGeom prst="roundRect">
            <a:avLst>
              <a:gd name="adj" fmla="val 6668"/>
            </a:avLst>
          </a:prstGeom>
          <a:solidFill>
            <a:srgbClr val="F2EEEE"/>
          </a:solidFill>
          <a:ln/>
        </p:spPr>
      </p:sp>
      <p:sp>
        <p:nvSpPr>
          <p:cNvPr id="21" name="Text 19"/>
          <p:cNvSpPr/>
          <p:nvPr/>
        </p:nvSpPr>
        <p:spPr>
          <a:xfrm>
            <a:off x="7209056" y="5181838"/>
            <a:ext cx="212169" cy="3325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00"/>
              </a:lnSpc>
              <a:buNone/>
            </a:pPr>
            <a:r>
              <a:rPr lang="en-US" sz="2600" dirty="0">
                <a:solidFill>
                  <a:srgbClr val="464646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4</a:t>
            </a:r>
            <a:endParaRPr lang="en-US" sz="2600" dirty="0"/>
          </a:p>
        </p:txBody>
      </p:sp>
      <p:sp>
        <p:nvSpPr>
          <p:cNvPr id="22" name="Text 20"/>
          <p:cNvSpPr/>
          <p:nvPr/>
        </p:nvSpPr>
        <p:spPr>
          <a:xfrm>
            <a:off x="8534519" y="5071110"/>
            <a:ext cx="2808923" cy="3464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150" dirty="0">
                <a:solidFill>
                  <a:srgbClr val="464646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Database Integration</a:t>
            </a:r>
            <a:endParaRPr lang="en-US" sz="2150" dirty="0"/>
          </a:p>
        </p:txBody>
      </p:sp>
      <p:sp>
        <p:nvSpPr>
          <p:cNvPr id="23" name="Text 21"/>
          <p:cNvSpPr/>
          <p:nvPr/>
        </p:nvSpPr>
        <p:spPr>
          <a:xfrm>
            <a:off x="8534519" y="5550575"/>
            <a:ext cx="5319951" cy="3546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170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MySQL for storing user and product data.</a:t>
            </a:r>
            <a:endParaRPr lang="en-US" sz="1700" dirty="0"/>
          </a:p>
        </p:txBody>
      </p:sp>
      <p:sp>
        <p:nvSpPr>
          <p:cNvPr id="24" name="Shape 22"/>
          <p:cNvSpPr/>
          <p:nvPr/>
        </p:nvSpPr>
        <p:spPr>
          <a:xfrm>
            <a:off x="6320373" y="6330434"/>
            <a:ext cx="775930" cy="30480"/>
          </a:xfrm>
          <a:prstGeom prst="roundRect">
            <a:avLst>
              <a:gd name="adj" fmla="val 109102"/>
            </a:avLst>
          </a:prstGeom>
          <a:solidFill>
            <a:srgbClr val="D8D4D4"/>
          </a:solidFill>
          <a:ln/>
        </p:spPr>
      </p:sp>
      <p:sp>
        <p:nvSpPr>
          <p:cNvPr id="25" name="Shape 23"/>
          <p:cNvSpPr/>
          <p:nvPr/>
        </p:nvSpPr>
        <p:spPr>
          <a:xfrm>
            <a:off x="7065824" y="6096357"/>
            <a:ext cx="498753" cy="498753"/>
          </a:xfrm>
          <a:prstGeom prst="roundRect">
            <a:avLst>
              <a:gd name="adj" fmla="val 6668"/>
            </a:avLst>
          </a:prstGeom>
          <a:solidFill>
            <a:srgbClr val="F2EEEE"/>
          </a:solidFill>
          <a:ln/>
        </p:spPr>
      </p:sp>
      <p:sp>
        <p:nvSpPr>
          <p:cNvPr id="26" name="Text 24"/>
          <p:cNvSpPr/>
          <p:nvPr/>
        </p:nvSpPr>
        <p:spPr>
          <a:xfrm>
            <a:off x="7212390" y="6179463"/>
            <a:ext cx="205502" cy="3325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00"/>
              </a:lnSpc>
              <a:buNone/>
            </a:pPr>
            <a:r>
              <a:rPr lang="en-US" sz="2600" dirty="0">
                <a:solidFill>
                  <a:srgbClr val="464646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5</a:t>
            </a:r>
            <a:endParaRPr lang="en-US" sz="2600" dirty="0"/>
          </a:p>
        </p:txBody>
      </p:sp>
      <p:sp>
        <p:nvSpPr>
          <p:cNvPr id="27" name="Text 25"/>
          <p:cNvSpPr/>
          <p:nvPr/>
        </p:nvSpPr>
        <p:spPr>
          <a:xfrm>
            <a:off x="3062883" y="6068735"/>
            <a:ext cx="3032998" cy="3464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2700"/>
              </a:lnSpc>
              <a:buNone/>
            </a:pPr>
            <a:r>
              <a:rPr lang="en-US" sz="2150" dirty="0">
                <a:solidFill>
                  <a:srgbClr val="464646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Testing &amp; Optimization</a:t>
            </a:r>
            <a:endParaRPr lang="en-US" sz="2150" dirty="0"/>
          </a:p>
        </p:txBody>
      </p:sp>
      <p:sp>
        <p:nvSpPr>
          <p:cNvPr id="28" name="Text 26"/>
          <p:cNvSpPr/>
          <p:nvPr/>
        </p:nvSpPr>
        <p:spPr>
          <a:xfrm>
            <a:off x="775930" y="6548199"/>
            <a:ext cx="5319951" cy="3546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2750"/>
              </a:lnSpc>
              <a:buNone/>
            </a:pPr>
            <a:r>
              <a:rPr lang="en-US" sz="170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Ensuring smooth performance on all devices.</a:t>
            </a:r>
            <a:endParaRPr lang="en-US" sz="17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05683" y="922258"/>
            <a:ext cx="5040511" cy="630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4950"/>
              </a:lnSpc>
              <a:buNone/>
            </a:pPr>
            <a:r>
              <a:rPr lang="en-US" sz="3950" dirty="0">
                <a:solidFill>
                  <a:srgbClr val="030303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Expected Outcomes</a:t>
            </a:r>
            <a:endParaRPr lang="en-US" sz="3950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683" y="1854756"/>
            <a:ext cx="503992" cy="503992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05683" y="2560320"/>
            <a:ext cx="2375892" cy="630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950" dirty="0">
                <a:solidFill>
                  <a:srgbClr val="464646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User-Friendly Shopping Platform</a:t>
            </a:r>
            <a:endParaRPr lang="en-US" sz="1950" dirty="0"/>
          </a:p>
        </p:txBody>
      </p:sp>
      <p:sp>
        <p:nvSpPr>
          <p:cNvPr id="6" name="Text 2"/>
          <p:cNvSpPr/>
          <p:nvPr/>
        </p:nvSpPr>
        <p:spPr>
          <a:xfrm>
            <a:off x="705683" y="3311366"/>
            <a:ext cx="2375892" cy="9672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Easy navigation, secure authentication, smooth shopping experience.</a:t>
            </a:r>
            <a:endParaRPr lang="en-US" sz="1550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3994" y="1854756"/>
            <a:ext cx="503992" cy="503992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3383994" y="2560320"/>
            <a:ext cx="2375892" cy="630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950" dirty="0">
                <a:solidFill>
                  <a:srgbClr val="464646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Responsive &amp; Scalable Website</a:t>
            </a:r>
            <a:endParaRPr lang="en-US" sz="1950" dirty="0"/>
          </a:p>
        </p:txBody>
      </p:sp>
      <p:sp>
        <p:nvSpPr>
          <p:cNvPr id="9" name="Text 4"/>
          <p:cNvSpPr/>
          <p:nvPr/>
        </p:nvSpPr>
        <p:spPr>
          <a:xfrm>
            <a:off x="3383994" y="3311366"/>
            <a:ext cx="2375892" cy="9672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Works on all screen sizes with fast loading speeds.</a:t>
            </a:r>
            <a:endParaRPr lang="en-US" sz="1550" dirty="0"/>
          </a:p>
        </p:txBody>
      </p:sp>
      <p:pic>
        <p:nvPicPr>
          <p:cNvPr id="1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2305" y="1854756"/>
            <a:ext cx="503992" cy="503992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6062305" y="2560320"/>
            <a:ext cx="2375892" cy="9451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950" dirty="0">
                <a:solidFill>
                  <a:srgbClr val="464646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Secure Transactions &amp; Data Management</a:t>
            </a:r>
            <a:endParaRPr lang="en-US" sz="1950" dirty="0"/>
          </a:p>
        </p:txBody>
      </p:sp>
      <p:sp>
        <p:nvSpPr>
          <p:cNvPr id="12" name="Text 6"/>
          <p:cNvSpPr/>
          <p:nvPr/>
        </p:nvSpPr>
        <p:spPr>
          <a:xfrm>
            <a:off x="6062305" y="3626406"/>
            <a:ext cx="2375892" cy="64484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PHP &amp; MySQL handle data securely.</a:t>
            </a:r>
            <a:endParaRPr lang="en-US" sz="1550" dirty="0"/>
          </a:p>
        </p:txBody>
      </p:sp>
      <p:pic>
        <p:nvPicPr>
          <p:cNvPr id="13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683" y="4883468"/>
            <a:ext cx="503992" cy="503992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705683" y="5589032"/>
            <a:ext cx="2375892" cy="630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950" dirty="0">
                <a:solidFill>
                  <a:srgbClr val="464646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Better Shopping Experience</a:t>
            </a:r>
            <a:endParaRPr lang="en-US" sz="1950" dirty="0"/>
          </a:p>
        </p:txBody>
      </p:sp>
      <p:sp>
        <p:nvSpPr>
          <p:cNvPr id="15" name="Text 8"/>
          <p:cNvSpPr/>
          <p:nvPr/>
        </p:nvSpPr>
        <p:spPr>
          <a:xfrm>
            <a:off x="705683" y="6340078"/>
            <a:ext cx="2375892" cy="9672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Improved accessibility and convenience for users.</a:t>
            </a:r>
            <a:endParaRPr lang="en-US" sz="15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205514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17458" y="2692360"/>
            <a:ext cx="5124569" cy="5513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4300"/>
              </a:lnSpc>
              <a:buNone/>
            </a:pPr>
            <a:r>
              <a:rPr lang="en-US" sz="3450" dirty="0">
                <a:solidFill>
                  <a:srgbClr val="030303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Key Project Deliverables</a:t>
            </a:r>
            <a:endParaRPr lang="en-US" sz="3450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458" y="3508296"/>
            <a:ext cx="882134" cy="105858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764149" y="3684627"/>
            <a:ext cx="2598301" cy="2756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1700" dirty="0">
                <a:solidFill>
                  <a:srgbClr val="464646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Fully Functional Website</a:t>
            </a:r>
            <a:endParaRPr lang="en-US" sz="1700" dirty="0"/>
          </a:p>
        </p:txBody>
      </p:sp>
      <p:sp>
        <p:nvSpPr>
          <p:cNvPr id="6" name="Text 2"/>
          <p:cNvSpPr/>
          <p:nvPr/>
        </p:nvSpPr>
        <p:spPr>
          <a:xfrm>
            <a:off x="1764149" y="4066103"/>
            <a:ext cx="12248793" cy="2822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00"/>
              </a:lnSpc>
              <a:buNone/>
            </a:pPr>
            <a:r>
              <a:rPr lang="en-US" sz="13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With all e-commerce features.</a:t>
            </a:r>
            <a:endParaRPr lang="en-US" sz="1350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458" y="4566880"/>
            <a:ext cx="882134" cy="1058585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1764149" y="4743212"/>
            <a:ext cx="2205514" cy="2756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1700" dirty="0">
                <a:solidFill>
                  <a:srgbClr val="464646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Database System</a:t>
            </a:r>
            <a:endParaRPr lang="en-US" sz="1700" dirty="0"/>
          </a:p>
        </p:txBody>
      </p:sp>
      <p:sp>
        <p:nvSpPr>
          <p:cNvPr id="9" name="Text 4"/>
          <p:cNvSpPr/>
          <p:nvPr/>
        </p:nvSpPr>
        <p:spPr>
          <a:xfrm>
            <a:off x="1764149" y="5124688"/>
            <a:ext cx="12248793" cy="2822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00"/>
              </a:lnSpc>
              <a:buNone/>
            </a:pPr>
            <a:r>
              <a:rPr lang="en-US" sz="13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To manage products, users, and orders.</a:t>
            </a:r>
            <a:endParaRPr lang="en-US" sz="1350" dirty="0"/>
          </a:p>
        </p:txBody>
      </p:sp>
      <p:pic>
        <p:nvPicPr>
          <p:cNvPr id="1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458" y="5625465"/>
            <a:ext cx="882134" cy="1058585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1764149" y="5801797"/>
            <a:ext cx="3512939" cy="2756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1700" dirty="0">
                <a:solidFill>
                  <a:srgbClr val="464646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Secure Login &amp; Checkout System</a:t>
            </a:r>
            <a:endParaRPr lang="en-US" sz="1700" dirty="0"/>
          </a:p>
        </p:txBody>
      </p:sp>
      <p:sp>
        <p:nvSpPr>
          <p:cNvPr id="12" name="Text 6"/>
          <p:cNvSpPr/>
          <p:nvPr/>
        </p:nvSpPr>
        <p:spPr>
          <a:xfrm>
            <a:off x="1764149" y="6183273"/>
            <a:ext cx="12248793" cy="2822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00"/>
              </a:lnSpc>
              <a:buNone/>
            </a:pPr>
            <a:r>
              <a:rPr lang="en-US" sz="13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Using PHP &amp; JavaScript.</a:t>
            </a:r>
            <a:endParaRPr lang="en-US" sz="1350" dirty="0"/>
          </a:p>
        </p:txBody>
      </p:sp>
      <p:pic>
        <p:nvPicPr>
          <p:cNvPr id="13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458" y="6684050"/>
            <a:ext cx="882134" cy="1058585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1764149" y="6860381"/>
            <a:ext cx="4845010" cy="2756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1700" dirty="0">
                <a:solidFill>
                  <a:srgbClr val="464646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Well-Documented Code &amp; Deployment Guide</a:t>
            </a:r>
            <a:endParaRPr lang="en-US" sz="17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251109"/>
            <a:ext cx="832330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030303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Next Steps &amp; Deployment Plan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966668" y="2825353"/>
            <a:ext cx="372582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464646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Online Payment Integration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3315772"/>
            <a:ext cx="389870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Razorpay, PayPal, etc.</a:t>
            </a:r>
            <a:endParaRPr lang="en-US" sz="1750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6153745" y="3321725"/>
            <a:ext cx="98703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550"/>
              </a:lnSpc>
              <a:buNone/>
            </a:pPr>
            <a:r>
              <a:rPr lang="en-US" sz="2200" dirty="0">
                <a:solidFill>
                  <a:srgbClr val="464646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1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9937790" y="2561511"/>
            <a:ext cx="3898821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464646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Order Tracking &amp; Delivery Status</a:t>
            </a:r>
            <a:endParaRPr lang="en-US" sz="2200" dirty="0"/>
          </a:p>
        </p:txBody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7980878" y="3057049"/>
            <a:ext cx="163592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550"/>
              </a:lnSpc>
              <a:buNone/>
            </a:pPr>
            <a:r>
              <a:rPr lang="en-US" sz="2200" dirty="0">
                <a:solidFill>
                  <a:srgbClr val="464646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2</a:t>
            </a:r>
            <a:endParaRPr lang="en-US" sz="2200" dirty="0"/>
          </a:p>
        </p:txBody>
      </p:sp>
      <p:sp>
        <p:nvSpPr>
          <p:cNvPr id="10" name="Text 6"/>
          <p:cNvSpPr/>
          <p:nvPr/>
        </p:nvSpPr>
        <p:spPr>
          <a:xfrm>
            <a:off x="10051256" y="3906322"/>
            <a:ext cx="3785354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464646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AI-powered Product Recommendations</a:t>
            </a:r>
            <a:endParaRPr lang="en-US" sz="2200" dirty="0"/>
          </a:p>
        </p:txBody>
      </p:sp>
      <p:pic>
        <p:nvPicPr>
          <p:cNvPr id="11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8804196" y="4743807"/>
            <a:ext cx="169783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550"/>
              </a:lnSpc>
              <a:buNone/>
            </a:pPr>
            <a:r>
              <a:rPr lang="en-US" sz="2200" dirty="0">
                <a:solidFill>
                  <a:srgbClr val="464646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3</a:t>
            </a:r>
            <a:endParaRPr lang="en-US" sz="2200" dirty="0"/>
          </a:p>
        </p:txBody>
      </p:sp>
      <p:sp>
        <p:nvSpPr>
          <p:cNvPr id="13" name="Text 8"/>
          <p:cNvSpPr/>
          <p:nvPr/>
        </p:nvSpPr>
        <p:spPr>
          <a:xfrm>
            <a:off x="9937790" y="525125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464646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Deployment Process</a:t>
            </a:r>
            <a:endParaRPr lang="en-US" sz="2200" dirty="0"/>
          </a:p>
        </p:txBody>
      </p:sp>
      <p:sp>
        <p:nvSpPr>
          <p:cNvPr id="14" name="Text 9"/>
          <p:cNvSpPr/>
          <p:nvPr/>
        </p:nvSpPr>
        <p:spPr>
          <a:xfrm>
            <a:off x="9937790" y="5741670"/>
            <a:ext cx="38988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Host on a web server (e.g., AWS, Firebase, or a shared hosting service).</a:t>
            </a:r>
            <a:endParaRPr lang="en-US" sz="1750" dirty="0"/>
          </a:p>
        </p:txBody>
      </p:sp>
      <p:pic>
        <p:nvPicPr>
          <p:cNvPr id="15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sp>
        <p:nvSpPr>
          <p:cNvPr id="16" name="Text 10"/>
          <p:cNvSpPr/>
          <p:nvPr/>
        </p:nvSpPr>
        <p:spPr>
          <a:xfrm>
            <a:off x="7449741" y="6050875"/>
            <a:ext cx="180856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550"/>
              </a:lnSpc>
              <a:buNone/>
            </a:pPr>
            <a:r>
              <a:rPr lang="en-US" sz="2200" dirty="0">
                <a:solidFill>
                  <a:srgbClr val="464646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4</a:t>
            </a:r>
            <a:endParaRPr lang="en-US" sz="2200" dirty="0"/>
          </a:p>
        </p:txBody>
      </p:sp>
      <p:sp>
        <p:nvSpPr>
          <p:cNvPr id="17" name="Text 11"/>
          <p:cNvSpPr/>
          <p:nvPr/>
        </p:nvSpPr>
        <p:spPr>
          <a:xfrm>
            <a:off x="793790" y="5350193"/>
            <a:ext cx="3898702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464646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Security &amp; Performance Optimization</a:t>
            </a:r>
            <a:endParaRPr lang="en-US" sz="2200" dirty="0"/>
          </a:p>
        </p:txBody>
      </p:sp>
      <p:pic>
        <p:nvPicPr>
          <p:cNvPr id="18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sp>
        <p:nvSpPr>
          <p:cNvPr id="19" name="Text 12"/>
          <p:cNvSpPr/>
          <p:nvPr/>
        </p:nvSpPr>
        <p:spPr>
          <a:xfrm>
            <a:off x="5792629" y="5172075"/>
            <a:ext cx="175141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550"/>
              </a:lnSpc>
              <a:buNone/>
            </a:pPr>
            <a:r>
              <a:rPr lang="en-US" sz="2200" dirty="0">
                <a:solidFill>
                  <a:srgbClr val="464646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5</a:t>
            </a:r>
            <a:endParaRPr lang="en-US" sz="2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2025-02-22T02:32:05Z</dcterms:created>
  <dcterms:modified xsi:type="dcterms:W3CDTF">2025-02-22T02:32:05Z</dcterms:modified>
</cp:coreProperties>
</file>