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Lst>
  <p:sldSz cx="18288000" cy="10287000"/>
  <p:notesSz cx="6858000" cy="9144000"/>
  <p:embeddedFontLst>
    <p:embeddedFont>
      <p:font typeface="Atkinson Hyperlegible" panose="020B0604020202020204" charset="0"/>
      <p:regular r:id="rId5"/>
    </p:embeddedFont>
    <p:embeddedFont>
      <p:font typeface="Atkinson Hyperlegible Bold" panose="020B0604020202020204" charset="0"/>
      <p:regular r:id="rId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5" Type="http://schemas.openxmlformats.org/officeDocument/2006/relationships/font" Target="fonts/font1.fntdata"/><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p:cNvGrpSpPr/>
        <p:nvPr/>
      </p:nvGrpSpPr>
      <p:grpSpPr>
        <a:xfrm>
          <a:off x="0" y="0"/>
          <a:ext cx="0" cy="0"/>
          <a:chOff x="0" y="0"/>
          <a:chExt cx="0" cy="0"/>
        </a:xfrm>
      </p:grpSpPr>
      <p:sp>
        <p:nvSpPr>
          <p:cNvPr id="2" name="AutoShape 2"/>
          <p:cNvSpPr/>
          <p:nvPr/>
        </p:nvSpPr>
        <p:spPr>
          <a:xfrm>
            <a:off x="0" y="1681953"/>
            <a:ext cx="18288000" cy="0"/>
          </a:xfrm>
          <a:prstGeom prst="line">
            <a:avLst/>
          </a:prstGeom>
          <a:ln w="38100" cap="flat">
            <a:solidFill>
              <a:srgbClr val="000000"/>
            </a:solidFill>
            <a:prstDash val="solid"/>
            <a:headEnd type="none" w="sm" len="sm"/>
            <a:tailEnd type="none" w="sm" len="sm"/>
          </a:ln>
        </p:spPr>
        <p:txBody>
          <a:bodyPr/>
          <a:lstStyle/>
          <a:p>
            <a:endParaRPr lang="en-IN"/>
          </a:p>
        </p:txBody>
      </p:sp>
      <p:sp>
        <p:nvSpPr>
          <p:cNvPr id="3" name="AutoShape 3"/>
          <p:cNvSpPr/>
          <p:nvPr/>
        </p:nvSpPr>
        <p:spPr>
          <a:xfrm>
            <a:off x="8900229" y="1681953"/>
            <a:ext cx="0" cy="6484307"/>
          </a:xfrm>
          <a:prstGeom prst="line">
            <a:avLst/>
          </a:prstGeom>
          <a:ln w="38100" cap="flat">
            <a:solidFill>
              <a:srgbClr val="000000"/>
            </a:solidFill>
            <a:prstDash val="solid"/>
            <a:headEnd type="none" w="sm" len="sm"/>
            <a:tailEnd type="none" w="sm" len="sm"/>
          </a:ln>
        </p:spPr>
        <p:txBody>
          <a:bodyPr/>
          <a:lstStyle/>
          <a:p>
            <a:endParaRPr lang="en-IN"/>
          </a:p>
        </p:txBody>
      </p:sp>
      <p:sp>
        <p:nvSpPr>
          <p:cNvPr id="4" name="AutoShape 4"/>
          <p:cNvSpPr/>
          <p:nvPr/>
        </p:nvSpPr>
        <p:spPr>
          <a:xfrm>
            <a:off x="-196393" y="8166259"/>
            <a:ext cx="18484393" cy="0"/>
          </a:xfrm>
          <a:prstGeom prst="line">
            <a:avLst/>
          </a:prstGeom>
          <a:ln w="38100" cap="flat">
            <a:solidFill>
              <a:srgbClr val="000000"/>
            </a:solidFill>
            <a:prstDash val="solid"/>
            <a:headEnd type="none" w="sm" len="sm"/>
            <a:tailEnd type="none" w="sm" len="sm"/>
          </a:ln>
        </p:spPr>
        <p:txBody>
          <a:bodyPr/>
          <a:lstStyle/>
          <a:p>
            <a:endParaRPr lang="en-IN"/>
          </a:p>
        </p:txBody>
      </p:sp>
      <p:sp>
        <p:nvSpPr>
          <p:cNvPr id="5" name="TextBox 5"/>
          <p:cNvSpPr txBox="1"/>
          <p:nvPr/>
        </p:nvSpPr>
        <p:spPr>
          <a:xfrm>
            <a:off x="215273" y="81287"/>
            <a:ext cx="19743695" cy="1292969"/>
          </a:xfrm>
          <a:prstGeom prst="rect">
            <a:avLst/>
          </a:prstGeom>
        </p:spPr>
        <p:txBody>
          <a:bodyPr lIns="0" tIns="0" rIns="0" bIns="0" rtlCol="0" anchor="t">
            <a:spAutoFit/>
          </a:bodyPr>
          <a:lstStyle/>
          <a:p>
            <a:pPr algn="l">
              <a:lnSpc>
                <a:spcPts val="5200"/>
              </a:lnSpc>
              <a:spcBef>
                <a:spcPct val="0"/>
              </a:spcBef>
            </a:pPr>
            <a:r>
              <a:rPr lang="en-US" sz="3714">
                <a:solidFill>
                  <a:srgbClr val="2C1F36"/>
                </a:solidFill>
                <a:latin typeface="Atkinson Hyperlegible"/>
                <a:ea typeface="Atkinson Hyperlegible"/>
                <a:cs typeface="Atkinson Hyperlegible"/>
                <a:sym typeface="Atkinson Hyperlegible"/>
              </a:rPr>
              <a:t>Name: Lalitya Dodla</a:t>
            </a:r>
          </a:p>
          <a:p>
            <a:pPr algn="l">
              <a:lnSpc>
                <a:spcPts val="5200"/>
              </a:lnSpc>
              <a:spcBef>
                <a:spcPct val="0"/>
              </a:spcBef>
            </a:pPr>
            <a:r>
              <a:rPr lang="en-US" sz="3714">
                <a:solidFill>
                  <a:srgbClr val="2C1F36"/>
                </a:solidFill>
                <a:latin typeface="Atkinson Hyperlegible"/>
                <a:ea typeface="Atkinson Hyperlegible"/>
                <a:cs typeface="Atkinson Hyperlegible"/>
                <a:sym typeface="Atkinson Hyperlegible"/>
              </a:rPr>
              <a:t>Project name: 🌸MIRA (Mindful Interactions for Reflective Awareness)</a:t>
            </a:r>
          </a:p>
        </p:txBody>
      </p:sp>
      <p:sp>
        <p:nvSpPr>
          <p:cNvPr id="6" name="TextBox 6"/>
          <p:cNvSpPr txBox="1"/>
          <p:nvPr/>
        </p:nvSpPr>
        <p:spPr>
          <a:xfrm>
            <a:off x="1361864" y="1910553"/>
            <a:ext cx="5572333" cy="638931"/>
          </a:xfrm>
          <a:prstGeom prst="rect">
            <a:avLst/>
          </a:prstGeom>
        </p:spPr>
        <p:txBody>
          <a:bodyPr wrap="square" lIns="0" tIns="0" rIns="0" bIns="0" rtlCol="0" anchor="t">
            <a:spAutoFit/>
          </a:bodyPr>
          <a:lstStyle/>
          <a:p>
            <a:pPr>
              <a:lnSpc>
                <a:spcPts val="5200"/>
              </a:lnSpc>
              <a:spcBef>
                <a:spcPct val="0"/>
              </a:spcBef>
            </a:pPr>
            <a:r>
              <a:rPr lang="en-US" sz="3714" b="1" dirty="0">
                <a:solidFill>
                  <a:srgbClr val="2C1F36"/>
                </a:solidFill>
                <a:latin typeface="Atkinson Hyperlegible Bold"/>
                <a:ea typeface="Atkinson Hyperlegible Bold"/>
                <a:cs typeface="Atkinson Hyperlegible Bold"/>
                <a:sym typeface="Atkinson Hyperlegible Bold"/>
              </a:rPr>
              <a:t>PROBLEM STATEMENT</a:t>
            </a:r>
          </a:p>
        </p:txBody>
      </p:sp>
      <p:sp>
        <p:nvSpPr>
          <p:cNvPr id="7" name="TextBox 7"/>
          <p:cNvSpPr txBox="1"/>
          <p:nvPr/>
        </p:nvSpPr>
        <p:spPr>
          <a:xfrm>
            <a:off x="9753601" y="1910553"/>
            <a:ext cx="7467599" cy="633828"/>
          </a:xfrm>
          <a:prstGeom prst="rect">
            <a:avLst/>
          </a:prstGeom>
        </p:spPr>
        <p:txBody>
          <a:bodyPr wrap="square" lIns="0" tIns="0" rIns="0" bIns="0" rtlCol="0" anchor="t">
            <a:spAutoFit/>
          </a:bodyPr>
          <a:lstStyle/>
          <a:p>
            <a:pPr algn="ctr">
              <a:lnSpc>
                <a:spcPts val="5200"/>
              </a:lnSpc>
              <a:spcBef>
                <a:spcPct val="0"/>
              </a:spcBef>
            </a:pPr>
            <a:r>
              <a:rPr lang="en-US" sz="3714" b="1" dirty="0">
                <a:solidFill>
                  <a:srgbClr val="2C1F36"/>
                </a:solidFill>
                <a:latin typeface="Atkinson Hyperlegible Bold"/>
                <a:ea typeface="Atkinson Hyperlegible Bold"/>
                <a:cs typeface="Atkinson Hyperlegible Bold"/>
                <a:sym typeface="Atkinson Hyperlegible Bold"/>
              </a:rPr>
              <a:t>PROPOSED SOLUTION</a:t>
            </a:r>
          </a:p>
        </p:txBody>
      </p:sp>
      <p:sp>
        <p:nvSpPr>
          <p:cNvPr id="8" name="TextBox 8"/>
          <p:cNvSpPr txBox="1"/>
          <p:nvPr/>
        </p:nvSpPr>
        <p:spPr>
          <a:xfrm>
            <a:off x="0" y="2759183"/>
            <a:ext cx="8742100" cy="5968622"/>
          </a:xfrm>
          <a:prstGeom prst="rect">
            <a:avLst/>
          </a:prstGeom>
        </p:spPr>
        <p:txBody>
          <a:bodyPr lIns="0" tIns="0" rIns="0" bIns="0" rtlCol="0" anchor="t">
            <a:spAutoFit/>
          </a:bodyPr>
          <a:lstStyle/>
          <a:p>
            <a:pPr algn="l">
              <a:lnSpc>
                <a:spcPts val="5200"/>
              </a:lnSpc>
              <a:spcBef>
                <a:spcPct val="0"/>
              </a:spcBef>
            </a:pPr>
            <a:r>
              <a:rPr lang="en-US" sz="3714" dirty="0">
                <a:solidFill>
                  <a:srgbClr val="2C1F36"/>
                </a:solidFill>
                <a:latin typeface="Atkinson Hyperlegible"/>
                <a:ea typeface="Atkinson Hyperlegible"/>
                <a:cs typeface="Atkinson Hyperlegible"/>
                <a:sym typeface="Atkinson Hyperlegible"/>
              </a:rPr>
              <a:t>Mental Health Check-In Agent: Create an AI agent that acts as a friendly, non-intrusive companion, autonomously checking in with users at set intervals, analyzing their responses for signs of stress or low mood, and suggesting simple, positive actions or resources—like a digital well-being buddy.</a:t>
            </a:r>
          </a:p>
          <a:p>
            <a:pPr algn="l">
              <a:lnSpc>
                <a:spcPts val="5200"/>
              </a:lnSpc>
              <a:spcBef>
                <a:spcPct val="0"/>
              </a:spcBef>
            </a:pPr>
            <a:endParaRPr lang="en-US" sz="3714" dirty="0">
              <a:solidFill>
                <a:srgbClr val="2C1F36"/>
              </a:solidFill>
              <a:latin typeface="Atkinson Hyperlegible"/>
              <a:ea typeface="Atkinson Hyperlegible"/>
              <a:cs typeface="Atkinson Hyperlegible"/>
              <a:sym typeface="Atkinson Hyperlegible"/>
            </a:endParaRPr>
          </a:p>
        </p:txBody>
      </p:sp>
      <p:sp>
        <p:nvSpPr>
          <p:cNvPr id="9" name="TextBox 9"/>
          <p:cNvSpPr txBox="1"/>
          <p:nvPr/>
        </p:nvSpPr>
        <p:spPr>
          <a:xfrm>
            <a:off x="9062154" y="2806808"/>
            <a:ext cx="9225846" cy="4726305"/>
          </a:xfrm>
          <a:prstGeom prst="rect">
            <a:avLst/>
          </a:prstGeom>
        </p:spPr>
        <p:txBody>
          <a:bodyPr lIns="0" tIns="0" rIns="0" bIns="0" rtlCol="0" anchor="t">
            <a:spAutoFit/>
          </a:bodyPr>
          <a:lstStyle/>
          <a:p>
            <a:pPr algn="l">
              <a:lnSpc>
                <a:spcPts val="2520"/>
              </a:lnSpc>
              <a:spcBef>
                <a:spcPct val="0"/>
              </a:spcBef>
            </a:pPr>
            <a:r>
              <a:rPr lang="en-US" sz="1800" b="1">
                <a:solidFill>
                  <a:srgbClr val="2C1F36"/>
                </a:solidFill>
                <a:latin typeface="Atkinson Hyperlegible Bold"/>
                <a:ea typeface="Atkinson Hyperlegible Bold"/>
                <a:cs typeface="Atkinson Hyperlegible Bold"/>
                <a:sym typeface="Atkinson Hyperlegible Bold"/>
              </a:rPr>
              <a:t>MIRA is a soothing, AI-driven mental health companion that independently checks in with users each day. Constructed as an independent agent with n8n and OpenAI, MIRA interprets user feedback for emotional tone, categorizes mood, and provides tailored action such as journal prompts, breathing reminders, or soothing affirmations.</a:t>
            </a:r>
          </a:p>
          <a:p>
            <a:pPr algn="l">
              <a:lnSpc>
                <a:spcPts val="2520"/>
              </a:lnSpc>
              <a:spcBef>
                <a:spcPct val="0"/>
              </a:spcBef>
            </a:pPr>
            <a:endParaRPr lang="en-US" sz="1800" b="1">
              <a:solidFill>
                <a:srgbClr val="2C1F36"/>
              </a:solidFill>
              <a:latin typeface="Atkinson Hyperlegible Bold"/>
              <a:ea typeface="Atkinson Hyperlegible Bold"/>
              <a:cs typeface="Atkinson Hyperlegible Bold"/>
              <a:sym typeface="Atkinson Hyperlegible Bold"/>
            </a:endParaRPr>
          </a:p>
          <a:p>
            <a:pPr algn="l">
              <a:lnSpc>
                <a:spcPts val="2520"/>
              </a:lnSpc>
              <a:spcBef>
                <a:spcPct val="0"/>
              </a:spcBef>
            </a:pPr>
            <a:r>
              <a:rPr lang="en-US" sz="1800" b="1">
                <a:solidFill>
                  <a:srgbClr val="2C1F36"/>
                </a:solidFill>
                <a:latin typeface="Atkinson Hyperlegible Bold"/>
                <a:ea typeface="Atkinson Hyperlegible Bold"/>
                <a:cs typeface="Atkinson Hyperlegible Bold"/>
                <a:sym typeface="Atkinson Hyperlegible Bold"/>
              </a:rPr>
              <a:t>In contrast to other chatbots, MIRA builds a safe, non-critical space for emotional consideration. It learns with every interaction to become more intuitive—recalling mood patterns and providing richer insights as time passes. MIRA shares its care in gracefully crafted message cards and easily integrates with tools like Telegram or email for daily delivery.</a:t>
            </a:r>
          </a:p>
          <a:p>
            <a:pPr algn="l">
              <a:lnSpc>
                <a:spcPts val="5200"/>
              </a:lnSpc>
              <a:spcBef>
                <a:spcPct val="0"/>
              </a:spcBef>
            </a:pPr>
            <a:endParaRPr lang="en-US" sz="1800" b="1">
              <a:solidFill>
                <a:srgbClr val="2C1F36"/>
              </a:solidFill>
              <a:latin typeface="Atkinson Hyperlegible Bold"/>
              <a:ea typeface="Atkinson Hyperlegible Bold"/>
              <a:cs typeface="Atkinson Hyperlegible Bold"/>
              <a:sym typeface="Atkinson Hyperlegible Bold"/>
            </a:endParaRPr>
          </a:p>
          <a:p>
            <a:pPr algn="l">
              <a:lnSpc>
                <a:spcPts val="2520"/>
              </a:lnSpc>
              <a:spcBef>
                <a:spcPct val="0"/>
              </a:spcBef>
            </a:pPr>
            <a:r>
              <a:rPr lang="en-US" sz="1800" b="1">
                <a:solidFill>
                  <a:srgbClr val="2C1F36"/>
                </a:solidFill>
                <a:latin typeface="Atkinson Hyperlegible Bold"/>
                <a:ea typeface="Atkinson Hyperlegible Bold"/>
                <a:cs typeface="Atkinson Hyperlegible Bold"/>
                <a:sym typeface="Atkinson Hyperlegible Bold"/>
              </a:rPr>
              <a:t>This solution sets out to integrate emotional health into daily life through considered conversation, regular check-ins, and compassionate design</a:t>
            </a:r>
          </a:p>
        </p:txBody>
      </p:sp>
      <p:sp>
        <p:nvSpPr>
          <p:cNvPr id="10" name="TextBox 10"/>
          <p:cNvSpPr txBox="1"/>
          <p:nvPr/>
        </p:nvSpPr>
        <p:spPr>
          <a:xfrm>
            <a:off x="215273" y="8298424"/>
            <a:ext cx="3079313" cy="639080"/>
          </a:xfrm>
          <a:prstGeom prst="rect">
            <a:avLst/>
          </a:prstGeom>
        </p:spPr>
        <p:txBody>
          <a:bodyPr lIns="0" tIns="0" rIns="0" bIns="0" rtlCol="0" anchor="t">
            <a:spAutoFit/>
          </a:bodyPr>
          <a:lstStyle/>
          <a:p>
            <a:pPr algn="ctr">
              <a:lnSpc>
                <a:spcPts val="5200"/>
              </a:lnSpc>
              <a:spcBef>
                <a:spcPct val="0"/>
              </a:spcBef>
            </a:pPr>
            <a:r>
              <a:rPr lang="en-US" sz="3714" b="1">
                <a:solidFill>
                  <a:srgbClr val="2C1F36"/>
                </a:solidFill>
                <a:latin typeface="Atkinson Hyperlegible Bold"/>
                <a:ea typeface="Atkinson Hyperlegible Bold"/>
                <a:cs typeface="Atkinson Hyperlegible Bold"/>
                <a:sym typeface="Atkinson Hyperlegible Bold"/>
              </a:rPr>
              <a:t>TECH STACK:</a:t>
            </a:r>
            <a:r>
              <a:rPr lang="en-US" sz="3714">
                <a:solidFill>
                  <a:srgbClr val="2C1F36"/>
                </a:solidFill>
                <a:latin typeface="Atkinson Hyperlegible"/>
                <a:ea typeface="Atkinson Hyperlegible"/>
                <a:cs typeface="Atkinson Hyperlegible"/>
                <a:sym typeface="Atkinson Hyperlegible"/>
              </a:rPr>
              <a:t> </a:t>
            </a:r>
          </a:p>
        </p:txBody>
      </p:sp>
      <p:sp>
        <p:nvSpPr>
          <p:cNvPr id="11" name="TextBox 11"/>
          <p:cNvSpPr txBox="1"/>
          <p:nvPr/>
        </p:nvSpPr>
        <p:spPr>
          <a:xfrm>
            <a:off x="3294586" y="8346049"/>
            <a:ext cx="13319309" cy="1857375"/>
          </a:xfrm>
          <a:prstGeom prst="rect">
            <a:avLst/>
          </a:prstGeom>
        </p:spPr>
        <p:txBody>
          <a:bodyPr lIns="0" tIns="0" rIns="0" bIns="0" rtlCol="0" anchor="t">
            <a:spAutoFit/>
          </a:bodyPr>
          <a:lstStyle/>
          <a:p>
            <a:pPr algn="l">
              <a:lnSpc>
                <a:spcPts val="2100"/>
              </a:lnSpc>
              <a:spcBef>
                <a:spcPct val="0"/>
              </a:spcBef>
            </a:pPr>
            <a:r>
              <a:rPr lang="en-US" sz="1500" b="1">
                <a:solidFill>
                  <a:srgbClr val="2C1F36"/>
                </a:solidFill>
                <a:latin typeface="Atkinson Hyperlegible Bold"/>
                <a:ea typeface="Atkinson Hyperlegible Bold"/>
                <a:cs typeface="Atkinson Hyperlegible Bold"/>
                <a:sym typeface="Atkinson Hyperlegible Bold"/>
              </a:rPr>
              <a:t>Azure AI chatbot for: Mood analysis, reflection generation, affirmations              n8n for: Core workflow engine for agentic automation</a:t>
            </a:r>
          </a:p>
          <a:p>
            <a:pPr algn="l">
              <a:lnSpc>
                <a:spcPts val="2100"/>
              </a:lnSpc>
              <a:spcBef>
                <a:spcPct val="0"/>
              </a:spcBef>
            </a:pPr>
            <a:endParaRPr lang="en-US" sz="1500" b="1">
              <a:solidFill>
                <a:srgbClr val="2C1F36"/>
              </a:solidFill>
              <a:latin typeface="Atkinson Hyperlegible Bold"/>
              <a:ea typeface="Atkinson Hyperlegible Bold"/>
              <a:cs typeface="Atkinson Hyperlegible Bold"/>
              <a:sym typeface="Atkinson Hyperlegible Bold"/>
            </a:endParaRPr>
          </a:p>
          <a:p>
            <a:pPr algn="l">
              <a:lnSpc>
                <a:spcPts val="2100"/>
              </a:lnSpc>
              <a:spcBef>
                <a:spcPct val="0"/>
              </a:spcBef>
            </a:pPr>
            <a:r>
              <a:rPr lang="en-US" sz="1500" b="1">
                <a:solidFill>
                  <a:srgbClr val="2C1F36"/>
                </a:solidFill>
                <a:latin typeface="Atkinson Hyperlegible Bold"/>
                <a:ea typeface="Atkinson Hyperlegible Bold"/>
                <a:cs typeface="Atkinson Hyperlegible Bold"/>
                <a:sym typeface="Atkinson Hyperlegible Bold"/>
              </a:rPr>
              <a:t>Figma for – UI/UX design of check-in interface and feedback screens                 Canva: PPT and presentation deck             </a:t>
            </a:r>
          </a:p>
          <a:p>
            <a:pPr algn="l">
              <a:lnSpc>
                <a:spcPts val="2100"/>
              </a:lnSpc>
              <a:spcBef>
                <a:spcPct val="0"/>
              </a:spcBef>
            </a:pPr>
            <a:endParaRPr lang="en-US" sz="1500" b="1">
              <a:solidFill>
                <a:srgbClr val="2C1F36"/>
              </a:solidFill>
              <a:latin typeface="Atkinson Hyperlegible Bold"/>
              <a:ea typeface="Atkinson Hyperlegible Bold"/>
              <a:cs typeface="Atkinson Hyperlegible Bold"/>
              <a:sym typeface="Atkinson Hyperlegible Bold"/>
            </a:endParaRPr>
          </a:p>
          <a:p>
            <a:pPr algn="l">
              <a:lnSpc>
                <a:spcPts val="2100"/>
              </a:lnSpc>
              <a:spcBef>
                <a:spcPct val="0"/>
              </a:spcBef>
            </a:pPr>
            <a:r>
              <a:rPr lang="en-US" sz="1500" b="1">
                <a:solidFill>
                  <a:srgbClr val="2C1F36"/>
                </a:solidFill>
                <a:latin typeface="Atkinson Hyperlegible Bold"/>
                <a:ea typeface="Atkinson Hyperlegible Bold"/>
                <a:cs typeface="Atkinson Hyperlegible Bold"/>
                <a:sym typeface="Atkinson Hyperlegible Bold"/>
              </a:rPr>
              <a:t>Discord / Email for – Delivering affirmations and insights  and Webhooks for: personalized responses</a:t>
            </a:r>
          </a:p>
          <a:p>
            <a:pPr algn="l">
              <a:lnSpc>
                <a:spcPts val="2100"/>
              </a:lnSpc>
              <a:spcBef>
                <a:spcPct val="0"/>
              </a:spcBef>
            </a:pPr>
            <a:endParaRPr lang="en-US" sz="1500" b="1">
              <a:solidFill>
                <a:srgbClr val="2C1F36"/>
              </a:solidFill>
              <a:latin typeface="Atkinson Hyperlegible Bold"/>
              <a:ea typeface="Atkinson Hyperlegible Bold"/>
              <a:cs typeface="Atkinson Hyperlegible Bold"/>
              <a:sym typeface="Atkinson Hyperlegible Bold"/>
            </a:endParaRPr>
          </a:p>
          <a:p>
            <a:pPr algn="l">
              <a:lnSpc>
                <a:spcPts val="2100"/>
              </a:lnSpc>
              <a:spcBef>
                <a:spcPct val="0"/>
              </a:spcBef>
            </a:pPr>
            <a:r>
              <a:rPr lang="en-US" sz="1500" b="1">
                <a:solidFill>
                  <a:srgbClr val="2C1F36"/>
                </a:solidFill>
                <a:latin typeface="Atkinson Hyperlegible Bold"/>
                <a:ea typeface="Atkinson Hyperlegible Bold"/>
                <a:cs typeface="Atkinson Hyperlegible Bold"/>
                <a:sym typeface="Atkinson Hyperlegible Bold"/>
              </a:rPr>
              <a:t>Google Sheets / Docs for – Storing mood logs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p:cNvGrpSpPr/>
        <p:nvPr/>
      </p:nvGrpSpPr>
      <p:grpSpPr>
        <a:xfrm>
          <a:off x="0" y="0"/>
          <a:ext cx="0" cy="0"/>
          <a:chOff x="0" y="0"/>
          <a:chExt cx="0" cy="0"/>
        </a:xfrm>
      </p:grpSpPr>
      <p:sp>
        <p:nvSpPr>
          <p:cNvPr id="2" name="AutoShape 2"/>
          <p:cNvSpPr/>
          <p:nvPr/>
        </p:nvSpPr>
        <p:spPr>
          <a:xfrm flipV="1">
            <a:off x="9144000" y="0"/>
            <a:ext cx="0" cy="10287000"/>
          </a:xfrm>
          <a:prstGeom prst="line">
            <a:avLst/>
          </a:prstGeom>
          <a:ln w="38100" cap="flat">
            <a:solidFill>
              <a:srgbClr val="000000"/>
            </a:solidFill>
            <a:prstDash val="solid"/>
            <a:headEnd type="none" w="sm" len="sm"/>
            <a:tailEnd type="none" w="sm" len="sm"/>
          </a:ln>
        </p:spPr>
        <p:txBody>
          <a:bodyPr/>
          <a:lstStyle/>
          <a:p>
            <a:endParaRPr lang="en-IN"/>
          </a:p>
        </p:txBody>
      </p:sp>
      <p:sp>
        <p:nvSpPr>
          <p:cNvPr id="3" name="TextBox 3"/>
          <p:cNvSpPr txBox="1"/>
          <p:nvPr/>
        </p:nvSpPr>
        <p:spPr>
          <a:xfrm>
            <a:off x="9292778" y="105458"/>
            <a:ext cx="2237661" cy="639080"/>
          </a:xfrm>
          <a:prstGeom prst="rect">
            <a:avLst/>
          </a:prstGeom>
        </p:spPr>
        <p:txBody>
          <a:bodyPr lIns="0" tIns="0" rIns="0" bIns="0" rtlCol="0" anchor="t">
            <a:spAutoFit/>
          </a:bodyPr>
          <a:lstStyle/>
          <a:p>
            <a:pPr algn="ctr">
              <a:lnSpc>
                <a:spcPts val="5200"/>
              </a:lnSpc>
              <a:spcBef>
                <a:spcPct val="0"/>
              </a:spcBef>
            </a:pPr>
            <a:r>
              <a:rPr lang="en-US" sz="3714" b="1" dirty="0">
                <a:solidFill>
                  <a:srgbClr val="000000"/>
                </a:solidFill>
                <a:latin typeface="Atkinson Hyperlegible Bold"/>
                <a:ea typeface="Atkinson Hyperlegible Bold"/>
                <a:cs typeface="Atkinson Hyperlegible Bold"/>
                <a:sym typeface="Atkinson Hyperlegible Bold"/>
              </a:rPr>
              <a:t>USE CASE</a:t>
            </a:r>
          </a:p>
        </p:txBody>
      </p:sp>
      <p:sp>
        <p:nvSpPr>
          <p:cNvPr id="4" name="TextBox 4"/>
          <p:cNvSpPr txBox="1"/>
          <p:nvPr/>
        </p:nvSpPr>
        <p:spPr>
          <a:xfrm>
            <a:off x="9292778" y="677863"/>
            <a:ext cx="8995222" cy="8548640"/>
          </a:xfrm>
          <a:prstGeom prst="rect">
            <a:avLst/>
          </a:prstGeom>
        </p:spPr>
        <p:txBody>
          <a:bodyPr lIns="0" tIns="0" rIns="0" bIns="0" rtlCol="0" anchor="t">
            <a:spAutoFit/>
          </a:bodyPr>
          <a:lstStyle/>
          <a:p>
            <a:pPr algn="l">
              <a:lnSpc>
                <a:spcPts val="4780"/>
              </a:lnSpc>
              <a:spcBef>
                <a:spcPct val="0"/>
              </a:spcBef>
            </a:pPr>
            <a:r>
              <a:rPr lang="en-US" sz="3414">
                <a:solidFill>
                  <a:srgbClr val="000000"/>
                </a:solidFill>
                <a:latin typeface="Atkinson Hyperlegible"/>
                <a:ea typeface="Atkinson Hyperlegible"/>
                <a:cs typeface="Atkinson Hyperlegible"/>
                <a:sym typeface="Atkinson Hyperlegible"/>
              </a:rPr>
              <a:t>MIRA is intended for students, freelancers, and everyone who goes through emotional highs and lows in this fast-paced and competitive world. MIRA checks in once a day with one soft reminder, hears the user's mood out in regular language, examines their emotions with AI, and provides: comfort, not a robot but a friend.</a:t>
            </a:r>
          </a:p>
          <a:p>
            <a:pPr algn="l">
              <a:lnSpc>
                <a:spcPts val="4780"/>
              </a:lnSpc>
              <a:spcBef>
                <a:spcPct val="0"/>
              </a:spcBef>
            </a:pPr>
            <a:r>
              <a:rPr lang="en-US" sz="3414">
                <a:solidFill>
                  <a:srgbClr val="000000"/>
                </a:solidFill>
                <a:latin typeface="Atkinson Hyperlegible"/>
                <a:ea typeface="Atkinson Hyperlegible"/>
                <a:cs typeface="Atkinson Hyperlegible"/>
                <a:sym typeface="Atkinson Hyperlegible"/>
              </a:rPr>
              <a:t>By presenting it through a Discord bot, MIRA integrates perfectly into the user's daily routine — no additional apps, no additional hassle to keep them up.</a:t>
            </a:r>
          </a:p>
          <a:p>
            <a:pPr algn="l">
              <a:lnSpc>
                <a:spcPts val="5200"/>
              </a:lnSpc>
              <a:spcBef>
                <a:spcPct val="0"/>
              </a:spcBef>
            </a:pPr>
            <a:r>
              <a:rPr lang="en-US" sz="3714">
                <a:solidFill>
                  <a:srgbClr val="000000"/>
                </a:solidFill>
                <a:latin typeface="Atkinson Hyperlegible"/>
                <a:ea typeface="Atkinson Hyperlegible"/>
                <a:cs typeface="Atkinson Hyperlegible"/>
                <a:sym typeface="Atkinson Hyperlegible"/>
              </a:rPr>
              <a:t>With time, MIRA is a serene, steady friend—providing a secure haven to stop, think, and be seen.</a:t>
            </a:r>
          </a:p>
        </p:txBody>
      </p:sp>
      <p:pic>
        <p:nvPicPr>
          <p:cNvPr id="6" name="Picture 5">
            <a:extLst>
              <a:ext uri="{FF2B5EF4-FFF2-40B4-BE49-F238E27FC236}">
                <a16:creationId xmlns:a16="http://schemas.microsoft.com/office/drawing/2014/main" id="{3A631C38-C18E-A286-F0DB-9A387920839A}"/>
              </a:ext>
            </a:extLst>
          </p:cNvPr>
          <p:cNvPicPr>
            <a:picLocks noChangeAspect="1"/>
          </p:cNvPicPr>
          <p:nvPr/>
        </p:nvPicPr>
        <p:blipFill>
          <a:blip r:embed="rId2"/>
          <a:srcRect l="4300" r="-1303"/>
          <a:stretch>
            <a:fillRect/>
          </a:stretch>
        </p:blipFill>
        <p:spPr>
          <a:xfrm>
            <a:off x="-655009" y="0"/>
            <a:ext cx="9982200" cy="10287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p:cNvGrpSpPr/>
        <p:nvPr/>
      </p:nvGrpSpPr>
      <p:grpSpPr>
        <a:xfrm>
          <a:off x="0" y="0"/>
          <a:ext cx="0" cy="0"/>
          <a:chOff x="0" y="0"/>
          <a:chExt cx="0" cy="0"/>
        </a:xfrm>
      </p:grpSpPr>
      <p:sp>
        <p:nvSpPr>
          <p:cNvPr id="2" name="AutoShape 2"/>
          <p:cNvSpPr/>
          <p:nvPr/>
        </p:nvSpPr>
        <p:spPr>
          <a:xfrm>
            <a:off x="9124950" y="0"/>
            <a:ext cx="0" cy="10287000"/>
          </a:xfrm>
          <a:prstGeom prst="line">
            <a:avLst/>
          </a:prstGeom>
          <a:ln w="38100" cap="flat">
            <a:solidFill>
              <a:srgbClr val="000000"/>
            </a:solidFill>
            <a:prstDash val="solid"/>
            <a:headEnd type="none" w="sm" len="sm"/>
            <a:tailEnd type="none" w="sm" len="sm"/>
          </a:ln>
        </p:spPr>
        <p:txBody>
          <a:bodyPr/>
          <a:lstStyle/>
          <a:p>
            <a:endParaRPr lang="en-IN"/>
          </a:p>
        </p:txBody>
      </p:sp>
      <p:sp>
        <p:nvSpPr>
          <p:cNvPr id="3" name="TextBox 3"/>
          <p:cNvSpPr txBox="1"/>
          <p:nvPr/>
        </p:nvSpPr>
        <p:spPr>
          <a:xfrm>
            <a:off x="0" y="170626"/>
            <a:ext cx="9124950" cy="8877064"/>
          </a:xfrm>
          <a:prstGeom prst="rect">
            <a:avLst/>
          </a:prstGeom>
        </p:spPr>
        <p:txBody>
          <a:bodyPr lIns="0" tIns="0" rIns="0" bIns="0" rtlCol="0" anchor="t">
            <a:spAutoFit/>
          </a:bodyPr>
          <a:lstStyle/>
          <a:p>
            <a:pPr algn="l">
              <a:lnSpc>
                <a:spcPts val="5421"/>
              </a:lnSpc>
              <a:spcBef>
                <a:spcPct val="0"/>
              </a:spcBef>
            </a:pPr>
            <a:r>
              <a:rPr lang="en-US" sz="3872" b="1">
                <a:solidFill>
                  <a:srgbClr val="000000"/>
                </a:solidFill>
                <a:latin typeface="Atkinson Hyperlegible Bold"/>
                <a:ea typeface="Atkinson Hyperlegible Bold"/>
                <a:cs typeface="Atkinson Hyperlegible Bold"/>
                <a:sym typeface="Atkinson Hyperlegible Bold"/>
              </a:rPr>
              <a:t>✅ Advantages</a:t>
            </a:r>
          </a:p>
          <a:p>
            <a:pPr algn="l">
              <a:lnSpc>
                <a:spcPts val="3285"/>
              </a:lnSpc>
              <a:spcBef>
                <a:spcPct val="0"/>
              </a:spcBef>
            </a:pPr>
            <a:r>
              <a:rPr lang="en-US" sz="2346" b="1">
                <a:solidFill>
                  <a:srgbClr val="000000"/>
                </a:solidFill>
                <a:latin typeface="Atkinson Hyperlegible Bold"/>
                <a:ea typeface="Atkinson Hyperlegible Bold"/>
                <a:cs typeface="Atkinson Hyperlegible Bold"/>
                <a:sym typeface="Atkinson Hyperlegible Bold"/>
              </a:rPr>
              <a:t>1. Emotionally Intelligent Agent</a:t>
            </a:r>
          </a:p>
          <a:p>
            <a:pPr algn="l">
              <a:lnSpc>
                <a:spcPts val="3285"/>
              </a:lnSpc>
              <a:spcBef>
                <a:spcPct val="0"/>
              </a:spcBef>
            </a:pPr>
            <a:r>
              <a:rPr lang="en-US" sz="2346">
                <a:solidFill>
                  <a:srgbClr val="000000"/>
                </a:solidFill>
                <a:latin typeface="Atkinson Hyperlegible"/>
                <a:ea typeface="Atkinson Hyperlegible"/>
                <a:cs typeface="Atkinson Hyperlegible"/>
                <a:sym typeface="Atkinson Hyperlegible"/>
              </a:rPr>
              <a:t>MIRA doesn't merely respond to the "prompt" — it feels. To engage with sentimentally-aware prompts, MIRA adjusts its tone and introspection according to the user's mood, providing an incredibly human-like experience.</a:t>
            </a:r>
          </a:p>
          <a:p>
            <a:pPr algn="l">
              <a:lnSpc>
                <a:spcPts val="3285"/>
              </a:lnSpc>
              <a:spcBef>
                <a:spcPct val="0"/>
              </a:spcBef>
            </a:pPr>
            <a:r>
              <a:rPr lang="en-US" sz="2346" b="1">
                <a:solidFill>
                  <a:srgbClr val="000000"/>
                </a:solidFill>
                <a:latin typeface="Atkinson Hyperlegible Bold"/>
                <a:ea typeface="Atkinson Hyperlegible Bold"/>
                <a:cs typeface="Atkinson Hyperlegible Bold"/>
                <a:sym typeface="Atkinson Hyperlegible Bold"/>
              </a:rPr>
              <a:t>2. Seamless &amp; Non-Intrusive for the user</a:t>
            </a:r>
          </a:p>
          <a:p>
            <a:pPr algn="l">
              <a:lnSpc>
                <a:spcPts val="3285"/>
              </a:lnSpc>
              <a:spcBef>
                <a:spcPct val="0"/>
              </a:spcBef>
            </a:pPr>
            <a:r>
              <a:rPr lang="en-US" sz="2346">
                <a:solidFill>
                  <a:srgbClr val="000000"/>
                </a:solidFill>
                <a:latin typeface="Atkinson Hyperlegible"/>
                <a:ea typeface="Atkinson Hyperlegible"/>
                <a:cs typeface="Atkinson Hyperlegible"/>
                <a:sym typeface="Atkinson Hyperlegible"/>
              </a:rPr>
              <a:t>Transmitted via Discord, MIRA is integrated into the user's daily life without app installations or intrusive notifications. A single check-in, once a day — gently and purposefully.</a:t>
            </a:r>
          </a:p>
          <a:p>
            <a:pPr algn="l">
              <a:lnSpc>
                <a:spcPts val="3285"/>
              </a:lnSpc>
              <a:spcBef>
                <a:spcPct val="0"/>
              </a:spcBef>
            </a:pPr>
            <a:r>
              <a:rPr lang="en-US" sz="2346" b="1">
                <a:solidFill>
                  <a:srgbClr val="000000"/>
                </a:solidFill>
                <a:latin typeface="Atkinson Hyperlegible Bold"/>
                <a:ea typeface="Atkinson Hyperlegible Bold"/>
                <a:cs typeface="Atkinson Hyperlegible Bold"/>
                <a:sym typeface="Atkinson Hyperlegible Bold"/>
              </a:rPr>
              <a:t>3. Crafted for the Soul and not a device</a:t>
            </a:r>
          </a:p>
          <a:p>
            <a:pPr algn="l">
              <a:lnSpc>
                <a:spcPts val="3285"/>
              </a:lnSpc>
              <a:spcBef>
                <a:spcPct val="0"/>
              </a:spcBef>
            </a:pPr>
            <a:r>
              <a:rPr lang="en-US" sz="2346">
                <a:solidFill>
                  <a:srgbClr val="000000"/>
                </a:solidFill>
                <a:latin typeface="Atkinson Hyperlegible"/>
                <a:ea typeface="Atkinson Hyperlegible"/>
                <a:cs typeface="Atkinson Hyperlegible"/>
                <a:sym typeface="Atkinson Hyperlegible"/>
              </a:rPr>
              <a:t>With elegantly designed UI screens and poetic affirmations, MIRA unites function with feeling — wellness not only actionable, but beautiful.</a:t>
            </a:r>
          </a:p>
          <a:p>
            <a:pPr algn="l">
              <a:lnSpc>
                <a:spcPts val="3285"/>
              </a:lnSpc>
              <a:spcBef>
                <a:spcPct val="0"/>
              </a:spcBef>
            </a:pPr>
            <a:r>
              <a:rPr lang="en-US" sz="2346" b="1">
                <a:solidFill>
                  <a:srgbClr val="000000"/>
                </a:solidFill>
                <a:latin typeface="Atkinson Hyperlegible Bold"/>
                <a:ea typeface="Atkinson Hyperlegible Bold"/>
                <a:cs typeface="Atkinson Hyperlegible Bold"/>
                <a:sym typeface="Atkinson Hyperlegible Bold"/>
              </a:rPr>
              <a:t>4. Designed to Grow and develop</a:t>
            </a:r>
          </a:p>
          <a:p>
            <a:pPr algn="l">
              <a:lnSpc>
                <a:spcPts val="3285"/>
              </a:lnSpc>
              <a:spcBef>
                <a:spcPct val="0"/>
              </a:spcBef>
            </a:pPr>
            <a:r>
              <a:rPr lang="en-US" sz="2346">
                <a:solidFill>
                  <a:srgbClr val="000000"/>
                </a:solidFill>
                <a:latin typeface="Atkinson Hyperlegible"/>
                <a:ea typeface="Atkinson Hyperlegible"/>
                <a:cs typeface="Atkinson Hyperlegible"/>
                <a:sym typeface="Atkinson Hyperlegible"/>
              </a:rPr>
              <a:t>Modular agent design in n8n is easily upgradable — mood journaling, streak tracking, or even syncing with Spotify for music therapy.</a:t>
            </a:r>
          </a:p>
          <a:p>
            <a:pPr algn="l">
              <a:lnSpc>
                <a:spcPts val="3285"/>
              </a:lnSpc>
              <a:spcBef>
                <a:spcPct val="0"/>
              </a:spcBef>
            </a:pPr>
            <a:r>
              <a:rPr lang="en-US" sz="2346" b="1">
                <a:solidFill>
                  <a:srgbClr val="000000"/>
                </a:solidFill>
                <a:latin typeface="Atkinson Hyperlegible Bold"/>
                <a:ea typeface="Atkinson Hyperlegible Bold"/>
                <a:cs typeface="Atkinson Hyperlegible Bold"/>
                <a:sym typeface="Atkinson Hyperlegible Bold"/>
              </a:rPr>
              <a:t>5. Memory + Growth + Support</a:t>
            </a:r>
          </a:p>
          <a:p>
            <a:pPr algn="l">
              <a:lnSpc>
                <a:spcPts val="3285"/>
              </a:lnSpc>
              <a:spcBef>
                <a:spcPct val="0"/>
              </a:spcBef>
            </a:pPr>
            <a:r>
              <a:rPr lang="en-US" sz="2346">
                <a:solidFill>
                  <a:srgbClr val="000000"/>
                </a:solidFill>
                <a:latin typeface="Atkinson Hyperlegible"/>
                <a:ea typeface="Atkinson Hyperlegible"/>
                <a:cs typeface="Atkinson Hyperlegible"/>
                <a:sym typeface="Atkinson Hyperlegible"/>
              </a:rPr>
              <a:t>(Optional memory logging) enables MIRA to retain a memory of how the user felt over time, building a timeline of healing, patterns, and small progress.</a:t>
            </a:r>
          </a:p>
        </p:txBody>
      </p:sp>
      <p:sp>
        <p:nvSpPr>
          <p:cNvPr id="4" name="TextBox 4"/>
          <p:cNvSpPr txBox="1"/>
          <p:nvPr/>
        </p:nvSpPr>
        <p:spPr>
          <a:xfrm>
            <a:off x="9411662" y="170626"/>
            <a:ext cx="7580935" cy="639080"/>
          </a:xfrm>
          <a:prstGeom prst="rect">
            <a:avLst/>
          </a:prstGeom>
        </p:spPr>
        <p:txBody>
          <a:bodyPr wrap="square" lIns="0" tIns="0" rIns="0" bIns="0" rtlCol="0" anchor="t">
            <a:spAutoFit/>
          </a:bodyPr>
          <a:lstStyle/>
          <a:p>
            <a:pPr algn="l">
              <a:lnSpc>
                <a:spcPts val="5200"/>
              </a:lnSpc>
              <a:spcBef>
                <a:spcPct val="0"/>
              </a:spcBef>
            </a:pPr>
            <a:r>
              <a:rPr lang="en-US" sz="3714" b="1" dirty="0">
                <a:solidFill>
                  <a:srgbClr val="000000"/>
                </a:solidFill>
                <a:latin typeface="Atkinson Hyperlegible Bold"/>
                <a:ea typeface="Atkinson Hyperlegible Bold"/>
                <a:cs typeface="Atkinson Hyperlegible Bold"/>
                <a:sym typeface="Atkinson Hyperlegible Bold"/>
              </a:rPr>
              <a:t>Business  Model</a:t>
            </a:r>
          </a:p>
        </p:txBody>
      </p:sp>
      <p:sp>
        <p:nvSpPr>
          <p:cNvPr id="5" name="TextBox 5"/>
          <p:cNvSpPr txBox="1"/>
          <p:nvPr/>
        </p:nvSpPr>
        <p:spPr>
          <a:xfrm>
            <a:off x="9411663" y="762081"/>
            <a:ext cx="9096970" cy="9990758"/>
          </a:xfrm>
          <a:prstGeom prst="rect">
            <a:avLst/>
          </a:prstGeom>
        </p:spPr>
        <p:txBody>
          <a:bodyPr lIns="0" tIns="0" rIns="0" bIns="0" rtlCol="0" anchor="t">
            <a:spAutoFit/>
          </a:bodyPr>
          <a:lstStyle/>
          <a:p>
            <a:pPr algn="just">
              <a:lnSpc>
                <a:spcPts val="3203"/>
              </a:lnSpc>
            </a:pPr>
            <a:r>
              <a:rPr lang="en-US" sz="2288" b="1" dirty="0">
                <a:solidFill>
                  <a:srgbClr val="000000"/>
                </a:solidFill>
                <a:latin typeface="Atkinson Hyperlegible Bold"/>
                <a:ea typeface="Atkinson Hyperlegible Bold"/>
                <a:cs typeface="Atkinson Hyperlegible Bold"/>
                <a:sym typeface="Atkinson Hyperlegible Bold"/>
              </a:rPr>
              <a:t>Free Plan – MIRA Basic</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1 soothing mood check-in a day</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Personalized care advice + reflection + affirmation</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1 month mood memory</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Functions natively in Discord — no app required</a:t>
            </a:r>
          </a:p>
          <a:p>
            <a:pPr algn="just">
              <a:lnSpc>
                <a:spcPts val="3203"/>
              </a:lnSpc>
            </a:pPr>
            <a:endParaRPr lang="en-US" sz="2288" dirty="0">
              <a:solidFill>
                <a:srgbClr val="000000"/>
              </a:solidFill>
              <a:latin typeface="Atkinson Hyperlegible"/>
              <a:ea typeface="Atkinson Hyperlegible"/>
              <a:cs typeface="Atkinson Hyperlegible"/>
              <a:sym typeface="Atkinson Hyperlegible"/>
            </a:endParaRPr>
          </a:p>
          <a:p>
            <a:pPr algn="just">
              <a:lnSpc>
                <a:spcPts val="3203"/>
              </a:lnSpc>
            </a:pPr>
            <a:r>
              <a:rPr lang="en-US" sz="2288" b="1" dirty="0">
                <a:solidFill>
                  <a:srgbClr val="000000"/>
                </a:solidFill>
                <a:latin typeface="Atkinson Hyperlegible Bold"/>
                <a:ea typeface="Atkinson Hyperlegible Bold"/>
                <a:cs typeface="Atkinson Hyperlegible Bold"/>
                <a:sym typeface="Atkinson Hyperlegible Bold"/>
              </a:rPr>
              <a:t> Premium Plan – MIRA+</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More daily check-ins</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Monitors mood trends &amp; streaks</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Soothing UI themes and voice journaling (coming as an add-on)</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Optional music, breathing, or journaling prompts</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₹99/month or $1.49/month</a:t>
            </a:r>
          </a:p>
          <a:p>
            <a:pPr algn="just">
              <a:lnSpc>
                <a:spcPts val="3203"/>
              </a:lnSpc>
            </a:pPr>
            <a:endParaRPr lang="en-US" sz="2288" dirty="0">
              <a:solidFill>
                <a:srgbClr val="000000"/>
              </a:solidFill>
              <a:latin typeface="Atkinson Hyperlegible"/>
              <a:ea typeface="Atkinson Hyperlegible"/>
              <a:cs typeface="Atkinson Hyperlegible"/>
              <a:sym typeface="Atkinson Hyperlegible"/>
            </a:endParaRPr>
          </a:p>
          <a:p>
            <a:pPr algn="just">
              <a:lnSpc>
                <a:spcPts val="3203"/>
              </a:lnSpc>
            </a:pPr>
            <a:r>
              <a:rPr lang="en-US" sz="2288" b="1" dirty="0">
                <a:solidFill>
                  <a:srgbClr val="000000"/>
                </a:solidFill>
                <a:latin typeface="Atkinson Hyperlegible Bold"/>
                <a:ea typeface="Atkinson Hyperlegible Bold"/>
                <a:cs typeface="Atkinson Hyperlegible Bold"/>
                <a:sym typeface="Atkinson Hyperlegible Bold"/>
              </a:rPr>
              <a:t> For Teams &amp; Communities</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MIRA can be added to student groups, remote teams, or mental health </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servers as a follow up.</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Provides collective wellness space &amp; daily motivation</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Subscription rates per server/workspace</a:t>
            </a:r>
          </a:p>
          <a:p>
            <a:pPr algn="just">
              <a:lnSpc>
                <a:spcPts val="3203"/>
              </a:lnSpc>
            </a:pPr>
            <a:endParaRPr lang="en-US" sz="2288" dirty="0">
              <a:solidFill>
                <a:srgbClr val="000000"/>
              </a:solidFill>
              <a:latin typeface="Atkinson Hyperlegible"/>
              <a:ea typeface="Atkinson Hyperlegible"/>
              <a:cs typeface="Atkinson Hyperlegible"/>
              <a:sym typeface="Atkinson Hyperlegible"/>
            </a:endParaRPr>
          </a:p>
          <a:p>
            <a:pPr algn="just">
              <a:lnSpc>
                <a:spcPts val="3203"/>
              </a:lnSpc>
            </a:pPr>
            <a:r>
              <a:rPr lang="en-US" sz="2288" b="1" dirty="0">
                <a:solidFill>
                  <a:srgbClr val="000000"/>
                </a:solidFill>
                <a:latin typeface="Atkinson Hyperlegible Bold"/>
                <a:ea typeface="Atkinson Hyperlegible Bold"/>
                <a:cs typeface="Atkinson Hyperlegible Bold"/>
                <a:sym typeface="Atkinson Hyperlegible Bold"/>
              </a:rPr>
              <a:t> Future Expansion</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Mobile application</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Mood charts &amp; data</a:t>
            </a:r>
          </a:p>
          <a:p>
            <a:pPr algn="just">
              <a:lnSpc>
                <a:spcPts val="3203"/>
              </a:lnSpc>
            </a:pPr>
            <a:r>
              <a:rPr lang="en-US" sz="2288" dirty="0">
                <a:solidFill>
                  <a:srgbClr val="000000"/>
                </a:solidFill>
                <a:latin typeface="Atkinson Hyperlegible"/>
                <a:ea typeface="Atkinson Hyperlegible"/>
                <a:cs typeface="Atkinson Hyperlegible"/>
                <a:sym typeface="Atkinson Hyperlegible"/>
              </a:rPr>
              <a:t>Therapist-supported escalation (optional)</a:t>
            </a:r>
          </a:p>
          <a:p>
            <a:pPr algn="ctr">
              <a:lnSpc>
                <a:spcPts val="3203"/>
              </a:lnSpc>
            </a:pPr>
            <a:endParaRPr lang="en-US" sz="2288" dirty="0">
              <a:solidFill>
                <a:srgbClr val="000000"/>
              </a:solidFill>
              <a:latin typeface="Atkinson Hyperlegible"/>
              <a:ea typeface="Atkinson Hyperlegible"/>
              <a:cs typeface="Atkinson Hyperlegible"/>
              <a:sym typeface="Atkinson Hyperlegible"/>
            </a:endParaRPr>
          </a:p>
          <a:p>
            <a:pPr algn="ctr">
              <a:lnSpc>
                <a:spcPts val="3203"/>
              </a:lnSpc>
              <a:spcBef>
                <a:spcPct val="0"/>
              </a:spcBef>
            </a:pPr>
            <a:endParaRPr lang="en-US" sz="2288" dirty="0">
              <a:solidFill>
                <a:srgbClr val="000000"/>
              </a:solidFill>
              <a:latin typeface="Atkinson Hyperlegible"/>
              <a:ea typeface="Atkinson Hyperlegible"/>
              <a:cs typeface="Atkinson Hyperlegible"/>
              <a:sym typeface="Atkinson Hyperlegibl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705</Words>
  <Application>Microsoft Office PowerPoint</Application>
  <PresentationFormat>Custom</PresentationFormat>
  <Paragraphs>57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Atkinson Hyperlegible</vt:lpstr>
      <vt:lpstr>Atkinson Hyperlegible Bold</vt:lpstr>
      <vt:lpstr>Calibri</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dc:title>
  <cp:lastModifiedBy>Lalitya Dodla</cp:lastModifiedBy>
  <cp:revision>3</cp:revision>
  <dcterms:created xsi:type="dcterms:W3CDTF">2006-08-16T00:00:00Z</dcterms:created>
  <dcterms:modified xsi:type="dcterms:W3CDTF">2025-06-21T05:32:58Z</dcterms:modified>
  <dc:identifier>DAGq6olbGpQ</dc:identifier>
</cp:coreProperties>
</file>